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6" r:id="rId3"/>
    <p:sldId id="257" r:id="rId4"/>
    <p:sldId id="258" r:id="rId5"/>
    <p:sldId id="260" r:id="rId6"/>
    <p:sldId id="263" r:id="rId7"/>
    <p:sldId id="259" r:id="rId8"/>
    <p:sldId id="262" r:id="rId9"/>
    <p:sldId id="261" r:id="rId10"/>
    <p:sldId id="288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3098C-059C-B781-80B7-F7062A8F8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AAFE0-7CDC-904E-4112-31593D28F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F75E7-475E-71F8-6651-A2C003B9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8E82E-F98D-2C56-ECD9-DFBFA0194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D9FFF-88D3-A999-A1CA-75C9EE46A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9350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61F3-A4C3-6427-0BC3-7F223D3C3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9F494-EB4D-8D4C-2B6D-4621FDC5E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A963B-4149-E3C0-26D7-949280AC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0EF80-0B2C-09EF-B58B-930CFF6E0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BE1A0-AA83-6A42-88EA-49C527DFC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323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80A50-7334-97FA-851A-B627C417E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F4040-A823-4A86-FF39-5720990C3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F7209-F8FD-B2A3-D86A-7A0D46D4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D99E1-D85E-B0D8-38B7-AF3EC8E7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DBB22-A7BD-7B30-90C9-219F75E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207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447E-982F-0D0B-59DD-371681EB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76A1E-3A47-C502-4F90-BE13ADE45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9D857-2D0B-2B07-DBD8-9612A4BF5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DFE0A-B761-D65D-7911-20BAEDEBD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8FE86-AF1D-736E-21F5-BAF872EDE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733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DCC00-2744-E547-9265-363DB04D0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366B0-8174-E295-8E63-E70D93466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40866-DDA7-2849-3319-6495CBF3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9DDBD-599A-C69A-2946-B260BC699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4466-EDE8-A91E-B5D9-F8513556A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499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594CD-325D-57DC-D573-FA8D28522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DD671-90B4-E092-F473-C3EF8812B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E2998-4BA7-4C82-99D2-42AFB1D77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F452D-85E9-4362-A53A-5555D10C1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BBE6A-7127-1B09-08EA-938753342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C9019E-C21C-D4CA-1570-5A46CF34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2411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DCCBF-646D-4AD8-2374-290B92E61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BCD29-F751-30A4-9EF6-1EB204B7A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EC58CE-80ED-7738-A9D1-A93342657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2D0D0E-D184-A6E4-DF0B-D2FE632306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7E4FBD-1ED3-D824-0A0B-EAA3B28268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29B841-32D1-116B-43BB-29EB2169D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7144AD-4537-A820-2F9F-526F1F893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80A5B-C184-C7AA-18A0-2100F790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033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134BC-31A7-2EEF-2747-39C9634DA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F08B4B-B293-7D59-90CD-3DDC95781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770B3-CB0D-466F-386B-212F784FF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AA22DC-0598-FA04-CBE9-47B5332C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647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DA072D-55F6-1148-60B9-C4DA1D56A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527470-37D4-F844-356E-B329B6422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91CF6-D18F-DE4B-F788-8CF535562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920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E4F39-3279-059D-BC58-7C1FD307F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CB1A4-5D3E-CEBC-C006-DBC294403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EAB7A-DD92-2E26-3CA2-7BFB7818F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D5797-D0FE-1691-D5B5-F5B225C8E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6AF660-E135-365F-5691-E86C5B5CD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75D35-D4A6-7CF4-3E5B-9002AF425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12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B88B6-383E-7899-AD72-8A2453D49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6059A-E18B-F332-E06A-1D996CD40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C450F-1CE6-221D-5EAD-C4E08161B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4974DF-6805-D9D8-332B-6A552CED5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99EA2-43B2-16AE-4411-63533D4D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2F7E0-96D7-CB7B-1F92-FB60000B1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769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E52F76-FD56-0BE7-F440-F72CFD1AC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087D9-39CC-56A5-B097-B34115DEB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FCF76-2E76-D3D0-B98F-3AE0F9620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37833A-FC27-4D4F-9753-6CC5781CCB0B}" type="datetimeFigureOut">
              <a:rPr lang="en-NZ" smtClean="0"/>
              <a:t>31/07/2025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408A8-6540-E9FD-995D-52359366D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E53D3-64D9-6BF9-DF0A-EC6976E2F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2EFE02-3CC6-4903-A23F-B1819CEEBD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720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massey.ac.nz/weed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hyperlink" Target="https://www.landcareresearch.co.nz/discover-our-research/biodiversity-biosecurity/weed-biocontrol/projects-agents/biocontrol-agents/ragwort-flea-beetle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241F0414-98EF-89A0-7498-B3C3E89CB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0" y="1284287"/>
            <a:ext cx="7759700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06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4842B0-684D-44CC-B4BC-D13331CFD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A64C8A-8D31-46E7-2168-25618B6C5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 fontScale="90000"/>
          </a:bodyPr>
          <a:lstStyle/>
          <a:p>
            <a:r>
              <a:rPr lang="en-US" sz="3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Research </a:t>
            </a:r>
            <a:r>
              <a:rPr lang="en-US" sz="36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sz="3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xercise</a:t>
            </a:r>
            <a:r>
              <a:rPr lang="en-US" sz="3600" b="1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br>
              <a:rPr lang="en-US" sz="3600" b="1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Common </a:t>
            </a:r>
            <a:r>
              <a:rPr lang="en-US" sz="3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pasture and crop weeds</a:t>
            </a:r>
            <a:br>
              <a:rPr lang="en-N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NZ" sz="3600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4C2A3DC3-F495-4B99-9FF3-3FB30D632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4E923-6015-2838-69EF-B6F645279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17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Select a common weed found in a  pasture or crop production systems.  </a:t>
            </a:r>
          </a:p>
          <a:p>
            <a:pPr marL="0" lvl="0" indent="0">
              <a:buNone/>
            </a:pPr>
            <a:r>
              <a:rPr lang="en-US" sz="17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Using information from  </a:t>
            </a:r>
            <a:r>
              <a:rPr lang="en-US" sz="1700" i="1" u="sng"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https://www.massey.ac.nz/weeds</a:t>
            </a:r>
            <a:r>
              <a:rPr lang="en-US" sz="17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and other sources answer the following questions in your own words.</a:t>
            </a:r>
            <a:endParaRPr lang="en-NZ" sz="17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Both"/>
            </a:pPr>
            <a:r>
              <a:rPr lang="en-US" sz="17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Describe the type of weed it is.</a:t>
            </a:r>
            <a:endParaRPr lang="en-NZ" sz="17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Both"/>
            </a:pPr>
            <a:r>
              <a:rPr lang="en-US" sz="17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Describe at least one characteristic that allows the weed to grow well.</a:t>
            </a:r>
            <a:endParaRPr lang="en-NZ" sz="17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Both"/>
            </a:pPr>
            <a:r>
              <a:rPr lang="en-US" sz="17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Describe why this weed is a problem </a:t>
            </a:r>
            <a:endParaRPr lang="en-NZ" sz="17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Both"/>
            </a:pPr>
            <a:r>
              <a:rPr lang="en-US" sz="1700" i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Describe how a farmer/grower could prevent and or control this weed.</a:t>
            </a:r>
            <a:endParaRPr lang="en-NZ" sz="17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NZ" sz="1700"/>
          </a:p>
        </p:txBody>
      </p:sp>
      <p:pic>
        <p:nvPicPr>
          <p:cNvPr id="4" name="Content Placeholder 3" descr="A yellow flowers in a field&#10;&#10;Description automatically generated">
            <a:extLst>
              <a:ext uri="{FF2B5EF4-FFF2-40B4-BE49-F238E27FC236}">
                <a16:creationId xmlns:a16="http://schemas.microsoft.com/office/drawing/2014/main" id="{3AB92095-8C25-78E7-AF6F-F383DDFE8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0966"/>
          <a:stretch>
            <a:fillRect/>
          </a:stretch>
        </p:blipFill>
        <p:spPr>
          <a:xfrm>
            <a:off x="8156454" y="-7"/>
            <a:ext cx="4035547" cy="4178808"/>
          </a:xfrm>
          <a:custGeom>
            <a:avLst/>
            <a:gdLst/>
            <a:ahLst/>
            <a:cxnLst/>
            <a:rect l="l" t="t" r="r" b="b"/>
            <a:pathLst>
              <a:path w="4035547" h="4178808">
                <a:moveTo>
                  <a:pt x="14988" y="0"/>
                </a:moveTo>
                <a:lnTo>
                  <a:pt x="4035547" y="0"/>
                </a:lnTo>
                <a:lnTo>
                  <a:pt x="4035547" y="4161794"/>
                </a:lnTo>
                <a:lnTo>
                  <a:pt x="3918602" y="4164199"/>
                </a:lnTo>
                <a:cubicBezTo>
                  <a:pt x="3673497" y="4178956"/>
                  <a:pt x="3428120" y="4172295"/>
                  <a:pt x="3183014" y="4175560"/>
                </a:cubicBezTo>
                <a:cubicBezTo>
                  <a:pt x="2855121" y="4180001"/>
                  <a:pt x="2527499" y="4168639"/>
                  <a:pt x="2199742" y="4167595"/>
                </a:cubicBezTo>
                <a:cubicBezTo>
                  <a:pt x="2132562" y="4167334"/>
                  <a:pt x="2065110" y="4170729"/>
                  <a:pt x="1998202" y="4175952"/>
                </a:cubicBezTo>
                <a:cubicBezTo>
                  <a:pt x="1905507" y="4183005"/>
                  <a:pt x="1814033" y="4174124"/>
                  <a:pt x="1722153" y="4165766"/>
                </a:cubicBezTo>
                <a:cubicBezTo>
                  <a:pt x="1611407" y="4155711"/>
                  <a:pt x="1500933" y="4164591"/>
                  <a:pt x="1390867" y="4176214"/>
                </a:cubicBezTo>
                <a:lnTo>
                  <a:pt x="1348076" y="4178808"/>
                </a:lnTo>
                <a:lnTo>
                  <a:pt x="597587" y="4178808"/>
                </a:lnTo>
                <a:lnTo>
                  <a:pt x="507890" y="4175773"/>
                </a:lnTo>
                <a:cubicBezTo>
                  <a:pt x="403218" y="4174810"/>
                  <a:pt x="298546" y="4175691"/>
                  <a:pt x="193840" y="4176214"/>
                </a:cubicBezTo>
                <a:lnTo>
                  <a:pt x="2757" y="4175742"/>
                </a:lnTo>
                <a:lnTo>
                  <a:pt x="2810" y="4034870"/>
                </a:lnTo>
                <a:cubicBezTo>
                  <a:pt x="5629" y="3979851"/>
                  <a:pt x="10539" y="3924896"/>
                  <a:pt x="15416" y="3870068"/>
                </a:cubicBezTo>
                <a:cubicBezTo>
                  <a:pt x="23018" y="3799731"/>
                  <a:pt x="25045" y="3728899"/>
                  <a:pt x="21498" y="3658244"/>
                </a:cubicBezTo>
                <a:cubicBezTo>
                  <a:pt x="17063" y="3602147"/>
                  <a:pt x="10095" y="3546050"/>
                  <a:pt x="8828" y="3489953"/>
                </a:cubicBezTo>
                <a:cubicBezTo>
                  <a:pt x="6548" y="3389688"/>
                  <a:pt x="7434" y="3289424"/>
                  <a:pt x="13262" y="3189160"/>
                </a:cubicBezTo>
                <a:cubicBezTo>
                  <a:pt x="16176" y="3138901"/>
                  <a:pt x="20864" y="3089150"/>
                  <a:pt x="22891" y="3038510"/>
                </a:cubicBezTo>
                <a:cubicBezTo>
                  <a:pt x="24918" y="2987870"/>
                  <a:pt x="28973" y="2936723"/>
                  <a:pt x="17444" y="2887098"/>
                </a:cubicBezTo>
                <a:cubicBezTo>
                  <a:pt x="-2068" y="2802699"/>
                  <a:pt x="12249" y="2718680"/>
                  <a:pt x="16430" y="2634534"/>
                </a:cubicBezTo>
                <a:cubicBezTo>
                  <a:pt x="18964" y="2582244"/>
                  <a:pt x="34168" y="2528685"/>
                  <a:pt x="20738" y="2477919"/>
                </a:cubicBezTo>
                <a:cubicBezTo>
                  <a:pt x="-421" y="2398342"/>
                  <a:pt x="13389" y="2320415"/>
                  <a:pt x="20738" y="2242107"/>
                </a:cubicBezTo>
                <a:cubicBezTo>
                  <a:pt x="29213" y="2168001"/>
                  <a:pt x="27718" y="2093082"/>
                  <a:pt x="16303" y="2019369"/>
                </a:cubicBezTo>
                <a:cubicBezTo>
                  <a:pt x="1986" y="1946239"/>
                  <a:pt x="1986" y="1871028"/>
                  <a:pt x="16303" y="1797899"/>
                </a:cubicBezTo>
                <a:cubicBezTo>
                  <a:pt x="28162" y="1737537"/>
                  <a:pt x="29530" y="1675589"/>
                  <a:pt x="20357" y="1614758"/>
                </a:cubicBezTo>
                <a:cubicBezTo>
                  <a:pt x="14149" y="1571226"/>
                  <a:pt x="3000" y="1527947"/>
                  <a:pt x="1480" y="1484415"/>
                </a:cubicBezTo>
                <a:cubicBezTo>
                  <a:pt x="-1662" y="1393377"/>
                  <a:pt x="200" y="1302238"/>
                  <a:pt x="7055" y="1211417"/>
                </a:cubicBezTo>
                <a:cubicBezTo>
                  <a:pt x="15036" y="1107980"/>
                  <a:pt x="30366" y="1004923"/>
                  <a:pt x="19724" y="900725"/>
                </a:cubicBezTo>
                <a:cubicBezTo>
                  <a:pt x="16050" y="864934"/>
                  <a:pt x="8575" y="829270"/>
                  <a:pt x="7815" y="793353"/>
                </a:cubicBezTo>
                <a:cubicBezTo>
                  <a:pt x="6168" y="726087"/>
                  <a:pt x="5407" y="659710"/>
                  <a:pt x="9208" y="590286"/>
                </a:cubicBezTo>
                <a:cubicBezTo>
                  <a:pt x="13009" y="520863"/>
                  <a:pt x="27452" y="450424"/>
                  <a:pt x="17697" y="382270"/>
                </a:cubicBezTo>
                <a:cubicBezTo>
                  <a:pt x="7941" y="314115"/>
                  <a:pt x="14276" y="247103"/>
                  <a:pt x="20611" y="180218"/>
                </a:cubicBezTo>
                <a:cubicBezTo>
                  <a:pt x="23652" y="148426"/>
                  <a:pt x="25711" y="116982"/>
                  <a:pt x="25156" y="85665"/>
                </a:cubicBez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DFEC6E-61C8-5E53-9E0D-FC0C49BD2F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16" r="1" b="714"/>
          <a:stretch>
            <a:fillRect/>
          </a:stretch>
        </p:blipFill>
        <p:spPr>
          <a:xfrm>
            <a:off x="8144356" y="4267201"/>
            <a:ext cx="4047645" cy="2590808"/>
          </a:xfrm>
          <a:custGeom>
            <a:avLst/>
            <a:gdLst/>
            <a:ahLst/>
            <a:cxnLst/>
            <a:rect l="l" t="t" r="r" b="b"/>
            <a:pathLst>
              <a:path w="4047645" h="2495811">
                <a:moveTo>
                  <a:pt x="2441891" y="4"/>
                </a:moveTo>
                <a:cubicBezTo>
                  <a:pt x="2489381" y="-78"/>
                  <a:pt x="2536882" y="1163"/>
                  <a:pt x="2584383" y="4428"/>
                </a:cubicBezTo>
                <a:cubicBezTo>
                  <a:pt x="2744314" y="17813"/>
                  <a:pt x="2904989" y="21079"/>
                  <a:pt x="3065367" y="14222"/>
                </a:cubicBezTo>
                <a:cubicBezTo>
                  <a:pt x="3194244" y="5694"/>
                  <a:pt x="3323514" y="4206"/>
                  <a:pt x="3452568" y="9782"/>
                </a:cubicBezTo>
                <a:cubicBezTo>
                  <a:pt x="3572813" y="16442"/>
                  <a:pt x="3693059" y="23233"/>
                  <a:pt x="3813712" y="19315"/>
                </a:cubicBezTo>
                <a:cubicBezTo>
                  <a:pt x="3861755" y="17748"/>
                  <a:pt x="3909121" y="15789"/>
                  <a:pt x="3956758" y="13177"/>
                </a:cubicBezTo>
                <a:lnTo>
                  <a:pt x="4047645" y="9696"/>
                </a:lnTo>
                <a:lnTo>
                  <a:pt x="4047645" y="2495811"/>
                </a:lnTo>
                <a:lnTo>
                  <a:pt x="28177" y="2495811"/>
                </a:lnTo>
                <a:lnTo>
                  <a:pt x="28782" y="2485852"/>
                </a:lnTo>
                <a:cubicBezTo>
                  <a:pt x="31911" y="2365446"/>
                  <a:pt x="35027" y="2245002"/>
                  <a:pt x="38157" y="2124521"/>
                </a:cubicBezTo>
                <a:cubicBezTo>
                  <a:pt x="38284" y="2119444"/>
                  <a:pt x="39171" y="2114494"/>
                  <a:pt x="39171" y="2109417"/>
                </a:cubicBezTo>
                <a:cubicBezTo>
                  <a:pt x="48166" y="1995573"/>
                  <a:pt x="53107" y="1881729"/>
                  <a:pt x="18899" y="1770550"/>
                </a:cubicBezTo>
                <a:cubicBezTo>
                  <a:pt x="15871" y="1760104"/>
                  <a:pt x="14262" y="1749304"/>
                  <a:pt x="14084" y="1738440"/>
                </a:cubicBezTo>
                <a:cubicBezTo>
                  <a:pt x="12413" y="1641514"/>
                  <a:pt x="16644" y="1544587"/>
                  <a:pt x="26754" y="1448181"/>
                </a:cubicBezTo>
                <a:cubicBezTo>
                  <a:pt x="31949" y="1389038"/>
                  <a:pt x="26754" y="1329006"/>
                  <a:pt x="43478" y="1270498"/>
                </a:cubicBezTo>
                <a:cubicBezTo>
                  <a:pt x="50864" y="1241421"/>
                  <a:pt x="55109" y="1211634"/>
                  <a:pt x="56147" y="1181656"/>
                </a:cubicBezTo>
                <a:cubicBezTo>
                  <a:pt x="59948" y="1109060"/>
                  <a:pt x="38537" y="1040779"/>
                  <a:pt x="18139" y="972244"/>
                </a:cubicBezTo>
                <a:cubicBezTo>
                  <a:pt x="7370" y="935945"/>
                  <a:pt x="-5426" y="898886"/>
                  <a:pt x="2429" y="860811"/>
                </a:cubicBezTo>
                <a:cubicBezTo>
                  <a:pt x="16707" y="802251"/>
                  <a:pt x="24854" y="742359"/>
                  <a:pt x="26754" y="682112"/>
                </a:cubicBezTo>
                <a:cubicBezTo>
                  <a:pt x="26754" y="639468"/>
                  <a:pt x="16365" y="597712"/>
                  <a:pt x="20039" y="555195"/>
                </a:cubicBezTo>
                <a:cubicBezTo>
                  <a:pt x="28211" y="472712"/>
                  <a:pt x="30238" y="389734"/>
                  <a:pt x="26121" y="306946"/>
                </a:cubicBezTo>
                <a:cubicBezTo>
                  <a:pt x="26095" y="273846"/>
                  <a:pt x="29846" y="240848"/>
                  <a:pt x="37270" y="208585"/>
                </a:cubicBezTo>
                <a:cubicBezTo>
                  <a:pt x="46506" y="151651"/>
                  <a:pt x="48419" y="93777"/>
                  <a:pt x="42971" y="36360"/>
                </a:cubicBezTo>
                <a:lnTo>
                  <a:pt x="38853" y="8429"/>
                </a:lnTo>
                <a:lnTo>
                  <a:pt x="56649" y="7824"/>
                </a:lnTo>
                <a:cubicBezTo>
                  <a:pt x="210497" y="-156"/>
                  <a:pt x="364754" y="3162"/>
                  <a:pt x="518087" y="17748"/>
                </a:cubicBezTo>
                <a:cubicBezTo>
                  <a:pt x="626567" y="25440"/>
                  <a:pt x="735534" y="24213"/>
                  <a:pt x="843809" y="14092"/>
                </a:cubicBezTo>
                <a:cubicBezTo>
                  <a:pt x="1042499" y="-1711"/>
                  <a:pt x="1240782" y="10958"/>
                  <a:pt x="1439065" y="21666"/>
                </a:cubicBezTo>
                <a:cubicBezTo>
                  <a:pt x="1631105" y="32113"/>
                  <a:pt x="1823010" y="24408"/>
                  <a:pt x="2015050" y="17487"/>
                </a:cubicBezTo>
                <a:cubicBezTo>
                  <a:pt x="2157045" y="12394"/>
                  <a:pt x="2299420" y="249"/>
                  <a:pt x="2441891" y="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80810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241F0414-98EF-89A0-7498-B3C3E89CB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0" y="1284287"/>
            <a:ext cx="7759700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34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552EB-044E-EE57-160B-1E35DCE221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Pasture &amp; Crop Weeds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5328E-A5F6-4198-874A-ADACE1E9B0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04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94842B0-684D-44CC-B4BC-D13331CFD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6BCC0-9BF0-4776-236D-F5C835F4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NZ" sz="6600"/>
              <a:t>Dock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4C2A3DC3-F495-4B99-9FF3-3FB30D632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3629F-9FFA-3F55-FF53-9B7A54AFA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b="0" i="0" dirty="0">
                <a:solidFill>
                  <a:srgbClr val="202020"/>
                </a:solidFill>
                <a:effectLst/>
              </a:rPr>
              <a:t>Dock is a perennial weed that has a large tap-root system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b="0" i="0" dirty="0">
                <a:solidFill>
                  <a:srgbClr val="202020"/>
                </a:solidFill>
                <a:effectLst/>
              </a:rPr>
              <a:t>The seeds produced by docks each year are long-lived, so huge banks of dock seeds can build up within the soil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b="0" i="0" dirty="0">
                <a:solidFill>
                  <a:srgbClr val="202020"/>
                </a:solidFill>
                <a:effectLst/>
              </a:rPr>
              <a:t>The foliage of docks contains tannins which makes them somewhat unpalatable to some livestock</a:t>
            </a:r>
            <a:endParaRPr lang="en-NZ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F6F546-6900-D3D4-E5B8-78B3DBD9D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279"/>
          <a:stretch/>
        </p:blipFill>
        <p:spPr>
          <a:xfrm>
            <a:off x="8059138" y="2723595"/>
            <a:ext cx="3768437" cy="3902216"/>
          </a:xfrm>
          <a:custGeom>
            <a:avLst/>
            <a:gdLst/>
            <a:ahLst/>
            <a:cxnLst/>
            <a:rect l="l" t="t" r="r" b="b"/>
            <a:pathLst>
              <a:path w="4035547" h="4178808">
                <a:moveTo>
                  <a:pt x="14988" y="0"/>
                </a:moveTo>
                <a:lnTo>
                  <a:pt x="4035547" y="0"/>
                </a:lnTo>
                <a:lnTo>
                  <a:pt x="4035547" y="4161794"/>
                </a:lnTo>
                <a:lnTo>
                  <a:pt x="3918602" y="4164199"/>
                </a:lnTo>
                <a:cubicBezTo>
                  <a:pt x="3673497" y="4178956"/>
                  <a:pt x="3428120" y="4172295"/>
                  <a:pt x="3183014" y="4175560"/>
                </a:cubicBezTo>
                <a:cubicBezTo>
                  <a:pt x="2855121" y="4180001"/>
                  <a:pt x="2527499" y="4168639"/>
                  <a:pt x="2199742" y="4167595"/>
                </a:cubicBezTo>
                <a:cubicBezTo>
                  <a:pt x="2132562" y="4167334"/>
                  <a:pt x="2065110" y="4170729"/>
                  <a:pt x="1998202" y="4175952"/>
                </a:cubicBezTo>
                <a:cubicBezTo>
                  <a:pt x="1905507" y="4183005"/>
                  <a:pt x="1814033" y="4174124"/>
                  <a:pt x="1722153" y="4165766"/>
                </a:cubicBezTo>
                <a:cubicBezTo>
                  <a:pt x="1611407" y="4155711"/>
                  <a:pt x="1500933" y="4164591"/>
                  <a:pt x="1390867" y="4176214"/>
                </a:cubicBezTo>
                <a:lnTo>
                  <a:pt x="1348076" y="4178808"/>
                </a:lnTo>
                <a:lnTo>
                  <a:pt x="597587" y="4178808"/>
                </a:lnTo>
                <a:lnTo>
                  <a:pt x="507890" y="4175773"/>
                </a:lnTo>
                <a:cubicBezTo>
                  <a:pt x="403218" y="4174810"/>
                  <a:pt x="298546" y="4175691"/>
                  <a:pt x="193840" y="4176214"/>
                </a:cubicBezTo>
                <a:lnTo>
                  <a:pt x="2757" y="4175742"/>
                </a:lnTo>
                <a:lnTo>
                  <a:pt x="2810" y="4034870"/>
                </a:lnTo>
                <a:cubicBezTo>
                  <a:pt x="5629" y="3979851"/>
                  <a:pt x="10539" y="3924896"/>
                  <a:pt x="15416" y="3870068"/>
                </a:cubicBezTo>
                <a:cubicBezTo>
                  <a:pt x="23018" y="3799731"/>
                  <a:pt x="25045" y="3728899"/>
                  <a:pt x="21498" y="3658244"/>
                </a:cubicBezTo>
                <a:cubicBezTo>
                  <a:pt x="17063" y="3602147"/>
                  <a:pt x="10095" y="3546050"/>
                  <a:pt x="8828" y="3489953"/>
                </a:cubicBezTo>
                <a:cubicBezTo>
                  <a:pt x="6548" y="3389688"/>
                  <a:pt x="7434" y="3289424"/>
                  <a:pt x="13262" y="3189160"/>
                </a:cubicBezTo>
                <a:cubicBezTo>
                  <a:pt x="16176" y="3138901"/>
                  <a:pt x="20864" y="3089150"/>
                  <a:pt x="22891" y="3038510"/>
                </a:cubicBezTo>
                <a:cubicBezTo>
                  <a:pt x="24918" y="2987870"/>
                  <a:pt x="28973" y="2936723"/>
                  <a:pt x="17444" y="2887098"/>
                </a:cubicBezTo>
                <a:cubicBezTo>
                  <a:pt x="-2068" y="2802699"/>
                  <a:pt x="12249" y="2718680"/>
                  <a:pt x="16430" y="2634534"/>
                </a:cubicBezTo>
                <a:cubicBezTo>
                  <a:pt x="18964" y="2582244"/>
                  <a:pt x="34168" y="2528685"/>
                  <a:pt x="20738" y="2477919"/>
                </a:cubicBezTo>
                <a:cubicBezTo>
                  <a:pt x="-421" y="2398342"/>
                  <a:pt x="13389" y="2320415"/>
                  <a:pt x="20738" y="2242107"/>
                </a:cubicBezTo>
                <a:cubicBezTo>
                  <a:pt x="29213" y="2168001"/>
                  <a:pt x="27718" y="2093082"/>
                  <a:pt x="16303" y="2019369"/>
                </a:cubicBezTo>
                <a:cubicBezTo>
                  <a:pt x="1986" y="1946239"/>
                  <a:pt x="1986" y="1871028"/>
                  <a:pt x="16303" y="1797899"/>
                </a:cubicBezTo>
                <a:cubicBezTo>
                  <a:pt x="28162" y="1737537"/>
                  <a:pt x="29530" y="1675589"/>
                  <a:pt x="20357" y="1614758"/>
                </a:cubicBezTo>
                <a:cubicBezTo>
                  <a:pt x="14149" y="1571226"/>
                  <a:pt x="3000" y="1527947"/>
                  <a:pt x="1480" y="1484415"/>
                </a:cubicBezTo>
                <a:cubicBezTo>
                  <a:pt x="-1662" y="1393377"/>
                  <a:pt x="200" y="1302238"/>
                  <a:pt x="7055" y="1211417"/>
                </a:cubicBezTo>
                <a:cubicBezTo>
                  <a:pt x="15036" y="1107980"/>
                  <a:pt x="30366" y="1004923"/>
                  <a:pt x="19724" y="900725"/>
                </a:cubicBezTo>
                <a:cubicBezTo>
                  <a:pt x="16050" y="864934"/>
                  <a:pt x="8575" y="829270"/>
                  <a:pt x="7815" y="793353"/>
                </a:cubicBezTo>
                <a:cubicBezTo>
                  <a:pt x="6168" y="726087"/>
                  <a:pt x="5407" y="659710"/>
                  <a:pt x="9208" y="590286"/>
                </a:cubicBezTo>
                <a:cubicBezTo>
                  <a:pt x="13009" y="520863"/>
                  <a:pt x="27452" y="450424"/>
                  <a:pt x="17697" y="382270"/>
                </a:cubicBezTo>
                <a:cubicBezTo>
                  <a:pt x="7941" y="314115"/>
                  <a:pt x="14276" y="247103"/>
                  <a:pt x="20611" y="180218"/>
                </a:cubicBezTo>
                <a:cubicBezTo>
                  <a:pt x="23652" y="148426"/>
                  <a:pt x="25711" y="116982"/>
                  <a:pt x="25156" y="85665"/>
                </a:cubicBezTo>
                <a:close/>
              </a:path>
            </a:pathLst>
          </a:custGeo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7B4BB96B-1A76-4CE0-49B4-058441B6C0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28" b="3618"/>
          <a:stretch/>
        </p:blipFill>
        <p:spPr>
          <a:xfrm>
            <a:off x="8059138" y="232189"/>
            <a:ext cx="3768437" cy="2412093"/>
          </a:xfrm>
          <a:custGeom>
            <a:avLst/>
            <a:gdLst/>
            <a:ahLst/>
            <a:cxnLst/>
            <a:rect l="l" t="t" r="r" b="b"/>
            <a:pathLst>
              <a:path w="4047645" h="2495811">
                <a:moveTo>
                  <a:pt x="2441891" y="4"/>
                </a:moveTo>
                <a:cubicBezTo>
                  <a:pt x="2489381" y="-78"/>
                  <a:pt x="2536882" y="1163"/>
                  <a:pt x="2584383" y="4428"/>
                </a:cubicBezTo>
                <a:cubicBezTo>
                  <a:pt x="2744314" y="17813"/>
                  <a:pt x="2904989" y="21079"/>
                  <a:pt x="3065367" y="14222"/>
                </a:cubicBezTo>
                <a:cubicBezTo>
                  <a:pt x="3194244" y="5694"/>
                  <a:pt x="3323514" y="4206"/>
                  <a:pt x="3452568" y="9782"/>
                </a:cubicBezTo>
                <a:cubicBezTo>
                  <a:pt x="3572813" y="16442"/>
                  <a:pt x="3693059" y="23233"/>
                  <a:pt x="3813712" y="19315"/>
                </a:cubicBezTo>
                <a:cubicBezTo>
                  <a:pt x="3861755" y="17748"/>
                  <a:pt x="3909121" y="15789"/>
                  <a:pt x="3956758" y="13177"/>
                </a:cubicBezTo>
                <a:lnTo>
                  <a:pt x="4047645" y="9696"/>
                </a:lnTo>
                <a:lnTo>
                  <a:pt x="4047645" y="2495811"/>
                </a:lnTo>
                <a:lnTo>
                  <a:pt x="28177" y="2495811"/>
                </a:lnTo>
                <a:lnTo>
                  <a:pt x="28782" y="2485852"/>
                </a:lnTo>
                <a:cubicBezTo>
                  <a:pt x="31911" y="2365446"/>
                  <a:pt x="35027" y="2245002"/>
                  <a:pt x="38157" y="2124521"/>
                </a:cubicBezTo>
                <a:cubicBezTo>
                  <a:pt x="38284" y="2119444"/>
                  <a:pt x="39171" y="2114494"/>
                  <a:pt x="39171" y="2109417"/>
                </a:cubicBezTo>
                <a:cubicBezTo>
                  <a:pt x="48166" y="1995573"/>
                  <a:pt x="53107" y="1881729"/>
                  <a:pt x="18899" y="1770550"/>
                </a:cubicBezTo>
                <a:cubicBezTo>
                  <a:pt x="15871" y="1760104"/>
                  <a:pt x="14262" y="1749304"/>
                  <a:pt x="14084" y="1738440"/>
                </a:cubicBezTo>
                <a:cubicBezTo>
                  <a:pt x="12413" y="1641514"/>
                  <a:pt x="16644" y="1544587"/>
                  <a:pt x="26754" y="1448181"/>
                </a:cubicBezTo>
                <a:cubicBezTo>
                  <a:pt x="31949" y="1389038"/>
                  <a:pt x="26754" y="1329006"/>
                  <a:pt x="43478" y="1270498"/>
                </a:cubicBezTo>
                <a:cubicBezTo>
                  <a:pt x="50864" y="1241421"/>
                  <a:pt x="55109" y="1211634"/>
                  <a:pt x="56147" y="1181656"/>
                </a:cubicBezTo>
                <a:cubicBezTo>
                  <a:pt x="59948" y="1109060"/>
                  <a:pt x="38537" y="1040779"/>
                  <a:pt x="18139" y="972244"/>
                </a:cubicBezTo>
                <a:cubicBezTo>
                  <a:pt x="7370" y="935945"/>
                  <a:pt x="-5426" y="898886"/>
                  <a:pt x="2429" y="860811"/>
                </a:cubicBezTo>
                <a:cubicBezTo>
                  <a:pt x="16707" y="802251"/>
                  <a:pt x="24854" y="742359"/>
                  <a:pt x="26754" y="682112"/>
                </a:cubicBezTo>
                <a:cubicBezTo>
                  <a:pt x="26754" y="639468"/>
                  <a:pt x="16365" y="597712"/>
                  <a:pt x="20039" y="555195"/>
                </a:cubicBezTo>
                <a:cubicBezTo>
                  <a:pt x="28211" y="472712"/>
                  <a:pt x="30238" y="389734"/>
                  <a:pt x="26121" y="306946"/>
                </a:cubicBezTo>
                <a:cubicBezTo>
                  <a:pt x="26095" y="273846"/>
                  <a:pt x="29846" y="240848"/>
                  <a:pt x="37270" y="208585"/>
                </a:cubicBezTo>
                <a:cubicBezTo>
                  <a:pt x="46506" y="151651"/>
                  <a:pt x="48419" y="93777"/>
                  <a:pt x="42971" y="36360"/>
                </a:cubicBezTo>
                <a:lnTo>
                  <a:pt x="38853" y="8429"/>
                </a:lnTo>
                <a:lnTo>
                  <a:pt x="56649" y="7824"/>
                </a:lnTo>
                <a:cubicBezTo>
                  <a:pt x="210497" y="-156"/>
                  <a:pt x="364754" y="3162"/>
                  <a:pt x="518087" y="17748"/>
                </a:cubicBezTo>
                <a:cubicBezTo>
                  <a:pt x="626567" y="25440"/>
                  <a:pt x="735534" y="24213"/>
                  <a:pt x="843809" y="14092"/>
                </a:cubicBezTo>
                <a:cubicBezTo>
                  <a:pt x="1042499" y="-1711"/>
                  <a:pt x="1240782" y="10958"/>
                  <a:pt x="1439065" y="21666"/>
                </a:cubicBezTo>
                <a:cubicBezTo>
                  <a:pt x="1631105" y="32113"/>
                  <a:pt x="1823010" y="24408"/>
                  <a:pt x="2015050" y="17487"/>
                </a:cubicBezTo>
                <a:cubicBezTo>
                  <a:pt x="2157045" y="12394"/>
                  <a:pt x="2299420" y="249"/>
                  <a:pt x="2441891" y="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9164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94842B0-684D-44CC-B4BC-D13331CFD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6BCC0-9BF0-4776-236D-F5C835F4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NZ" sz="6600"/>
              <a:t>Scotch Thistle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4C2A3DC3-F495-4B99-9FF3-3FB30D632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3629F-9FFA-3F55-FF53-9B7A54AFA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Scotch thistle is a biennial weed with a tap root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The vegetative rosette can tolerate mowing. Stem elongation occurs when the plant produces flowers, mowing removes the stem before flowers are formed.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Each scotch thistle seed is attached to a pappus which allows it to be blown in the wind.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Scotch thistle decreases animal production by reducing the amount of pasture that livestock are prepared to eat as they avoid eating grass beside the spiny leaves.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The spiny vegetation and seed pappus can decrease the quality of wool if they get into the fleeces of sheep.</a:t>
            </a:r>
          </a:p>
          <a:p>
            <a:pPr marL="0" indent="0">
              <a:buNone/>
            </a:pPr>
            <a:endParaRPr lang="en-US" sz="2400" b="0" i="0" dirty="0">
              <a:solidFill>
                <a:srgbClr val="202020"/>
              </a:solidFill>
              <a:effectLst/>
              <a:latin typeface="Untitled Sans"/>
            </a:endParaRPr>
          </a:p>
          <a:p>
            <a:endParaRPr lang="en-NZ" sz="22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AAD83D4-E51F-4273-FD0B-F895330B3D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98" r="5963" b="-2"/>
          <a:stretch/>
        </p:blipFill>
        <p:spPr>
          <a:xfrm>
            <a:off x="8174736" y="18923"/>
            <a:ext cx="4017265" cy="4159877"/>
          </a:xfrm>
          <a:custGeom>
            <a:avLst/>
            <a:gdLst/>
            <a:ahLst/>
            <a:cxnLst/>
            <a:rect l="l" t="t" r="r" b="b"/>
            <a:pathLst>
              <a:path w="4035547" h="4178808">
                <a:moveTo>
                  <a:pt x="14988" y="0"/>
                </a:moveTo>
                <a:lnTo>
                  <a:pt x="4035547" y="0"/>
                </a:lnTo>
                <a:lnTo>
                  <a:pt x="4035547" y="4161794"/>
                </a:lnTo>
                <a:lnTo>
                  <a:pt x="3918602" y="4164199"/>
                </a:lnTo>
                <a:cubicBezTo>
                  <a:pt x="3673497" y="4178956"/>
                  <a:pt x="3428120" y="4172295"/>
                  <a:pt x="3183014" y="4175560"/>
                </a:cubicBezTo>
                <a:cubicBezTo>
                  <a:pt x="2855121" y="4180001"/>
                  <a:pt x="2527499" y="4168639"/>
                  <a:pt x="2199742" y="4167595"/>
                </a:cubicBezTo>
                <a:cubicBezTo>
                  <a:pt x="2132562" y="4167334"/>
                  <a:pt x="2065110" y="4170729"/>
                  <a:pt x="1998202" y="4175952"/>
                </a:cubicBezTo>
                <a:cubicBezTo>
                  <a:pt x="1905507" y="4183005"/>
                  <a:pt x="1814033" y="4174124"/>
                  <a:pt x="1722153" y="4165766"/>
                </a:cubicBezTo>
                <a:cubicBezTo>
                  <a:pt x="1611407" y="4155711"/>
                  <a:pt x="1500933" y="4164591"/>
                  <a:pt x="1390867" y="4176214"/>
                </a:cubicBezTo>
                <a:lnTo>
                  <a:pt x="1348076" y="4178808"/>
                </a:lnTo>
                <a:lnTo>
                  <a:pt x="597587" y="4178808"/>
                </a:lnTo>
                <a:lnTo>
                  <a:pt x="507890" y="4175773"/>
                </a:lnTo>
                <a:cubicBezTo>
                  <a:pt x="403218" y="4174810"/>
                  <a:pt x="298546" y="4175691"/>
                  <a:pt x="193840" y="4176214"/>
                </a:cubicBezTo>
                <a:lnTo>
                  <a:pt x="2757" y="4175742"/>
                </a:lnTo>
                <a:lnTo>
                  <a:pt x="2810" y="4034870"/>
                </a:lnTo>
                <a:cubicBezTo>
                  <a:pt x="5629" y="3979851"/>
                  <a:pt x="10539" y="3924896"/>
                  <a:pt x="15416" y="3870068"/>
                </a:cubicBezTo>
                <a:cubicBezTo>
                  <a:pt x="23018" y="3799731"/>
                  <a:pt x="25045" y="3728899"/>
                  <a:pt x="21498" y="3658244"/>
                </a:cubicBezTo>
                <a:cubicBezTo>
                  <a:pt x="17063" y="3602147"/>
                  <a:pt x="10095" y="3546050"/>
                  <a:pt x="8828" y="3489953"/>
                </a:cubicBezTo>
                <a:cubicBezTo>
                  <a:pt x="6548" y="3389688"/>
                  <a:pt x="7434" y="3289424"/>
                  <a:pt x="13262" y="3189160"/>
                </a:cubicBezTo>
                <a:cubicBezTo>
                  <a:pt x="16176" y="3138901"/>
                  <a:pt x="20864" y="3089150"/>
                  <a:pt x="22891" y="3038510"/>
                </a:cubicBezTo>
                <a:cubicBezTo>
                  <a:pt x="24918" y="2987870"/>
                  <a:pt x="28973" y="2936723"/>
                  <a:pt x="17444" y="2887098"/>
                </a:cubicBezTo>
                <a:cubicBezTo>
                  <a:pt x="-2068" y="2802699"/>
                  <a:pt x="12249" y="2718680"/>
                  <a:pt x="16430" y="2634534"/>
                </a:cubicBezTo>
                <a:cubicBezTo>
                  <a:pt x="18964" y="2582244"/>
                  <a:pt x="34168" y="2528685"/>
                  <a:pt x="20738" y="2477919"/>
                </a:cubicBezTo>
                <a:cubicBezTo>
                  <a:pt x="-421" y="2398342"/>
                  <a:pt x="13389" y="2320415"/>
                  <a:pt x="20738" y="2242107"/>
                </a:cubicBezTo>
                <a:cubicBezTo>
                  <a:pt x="29213" y="2168001"/>
                  <a:pt x="27718" y="2093082"/>
                  <a:pt x="16303" y="2019369"/>
                </a:cubicBezTo>
                <a:cubicBezTo>
                  <a:pt x="1986" y="1946239"/>
                  <a:pt x="1986" y="1871028"/>
                  <a:pt x="16303" y="1797899"/>
                </a:cubicBezTo>
                <a:cubicBezTo>
                  <a:pt x="28162" y="1737537"/>
                  <a:pt x="29530" y="1675589"/>
                  <a:pt x="20357" y="1614758"/>
                </a:cubicBezTo>
                <a:cubicBezTo>
                  <a:pt x="14149" y="1571226"/>
                  <a:pt x="3000" y="1527947"/>
                  <a:pt x="1480" y="1484415"/>
                </a:cubicBezTo>
                <a:cubicBezTo>
                  <a:pt x="-1662" y="1393377"/>
                  <a:pt x="200" y="1302238"/>
                  <a:pt x="7055" y="1211417"/>
                </a:cubicBezTo>
                <a:cubicBezTo>
                  <a:pt x="15036" y="1107980"/>
                  <a:pt x="30366" y="1004923"/>
                  <a:pt x="19724" y="900725"/>
                </a:cubicBezTo>
                <a:cubicBezTo>
                  <a:pt x="16050" y="864934"/>
                  <a:pt x="8575" y="829270"/>
                  <a:pt x="7815" y="793353"/>
                </a:cubicBezTo>
                <a:cubicBezTo>
                  <a:pt x="6168" y="726087"/>
                  <a:pt x="5407" y="659710"/>
                  <a:pt x="9208" y="590286"/>
                </a:cubicBezTo>
                <a:cubicBezTo>
                  <a:pt x="13009" y="520863"/>
                  <a:pt x="27452" y="450424"/>
                  <a:pt x="17697" y="382270"/>
                </a:cubicBezTo>
                <a:cubicBezTo>
                  <a:pt x="7941" y="314115"/>
                  <a:pt x="14276" y="247103"/>
                  <a:pt x="20611" y="180218"/>
                </a:cubicBezTo>
                <a:cubicBezTo>
                  <a:pt x="23652" y="148426"/>
                  <a:pt x="25711" y="116982"/>
                  <a:pt x="25156" y="85665"/>
                </a:cubicBezTo>
                <a:close/>
              </a:path>
            </a:pathLst>
          </a:cu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BC0F0C-B8FD-AA78-CFD9-D1BFE82779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85"/>
          <a:stretch/>
        </p:blipFill>
        <p:spPr>
          <a:xfrm>
            <a:off x="8070465" y="4222996"/>
            <a:ext cx="4047645" cy="2590808"/>
          </a:xfrm>
          <a:custGeom>
            <a:avLst/>
            <a:gdLst/>
            <a:ahLst/>
            <a:cxnLst/>
            <a:rect l="l" t="t" r="r" b="b"/>
            <a:pathLst>
              <a:path w="4047645" h="2495811">
                <a:moveTo>
                  <a:pt x="2441891" y="4"/>
                </a:moveTo>
                <a:cubicBezTo>
                  <a:pt x="2489381" y="-78"/>
                  <a:pt x="2536882" y="1163"/>
                  <a:pt x="2584383" y="4428"/>
                </a:cubicBezTo>
                <a:cubicBezTo>
                  <a:pt x="2744314" y="17813"/>
                  <a:pt x="2904989" y="21079"/>
                  <a:pt x="3065367" y="14222"/>
                </a:cubicBezTo>
                <a:cubicBezTo>
                  <a:pt x="3194244" y="5694"/>
                  <a:pt x="3323514" y="4206"/>
                  <a:pt x="3452568" y="9782"/>
                </a:cubicBezTo>
                <a:cubicBezTo>
                  <a:pt x="3572813" y="16442"/>
                  <a:pt x="3693059" y="23233"/>
                  <a:pt x="3813712" y="19315"/>
                </a:cubicBezTo>
                <a:cubicBezTo>
                  <a:pt x="3861755" y="17748"/>
                  <a:pt x="3909121" y="15789"/>
                  <a:pt x="3956758" y="13177"/>
                </a:cubicBezTo>
                <a:lnTo>
                  <a:pt x="4047645" y="9696"/>
                </a:lnTo>
                <a:lnTo>
                  <a:pt x="4047645" y="2495811"/>
                </a:lnTo>
                <a:lnTo>
                  <a:pt x="28177" y="2495811"/>
                </a:lnTo>
                <a:lnTo>
                  <a:pt x="28782" y="2485852"/>
                </a:lnTo>
                <a:cubicBezTo>
                  <a:pt x="31911" y="2365446"/>
                  <a:pt x="35027" y="2245002"/>
                  <a:pt x="38157" y="2124521"/>
                </a:cubicBezTo>
                <a:cubicBezTo>
                  <a:pt x="38284" y="2119444"/>
                  <a:pt x="39171" y="2114494"/>
                  <a:pt x="39171" y="2109417"/>
                </a:cubicBezTo>
                <a:cubicBezTo>
                  <a:pt x="48166" y="1995573"/>
                  <a:pt x="53107" y="1881729"/>
                  <a:pt x="18899" y="1770550"/>
                </a:cubicBezTo>
                <a:cubicBezTo>
                  <a:pt x="15871" y="1760104"/>
                  <a:pt x="14262" y="1749304"/>
                  <a:pt x="14084" y="1738440"/>
                </a:cubicBezTo>
                <a:cubicBezTo>
                  <a:pt x="12413" y="1641514"/>
                  <a:pt x="16644" y="1544587"/>
                  <a:pt x="26754" y="1448181"/>
                </a:cubicBezTo>
                <a:cubicBezTo>
                  <a:pt x="31949" y="1389038"/>
                  <a:pt x="26754" y="1329006"/>
                  <a:pt x="43478" y="1270498"/>
                </a:cubicBezTo>
                <a:cubicBezTo>
                  <a:pt x="50864" y="1241421"/>
                  <a:pt x="55109" y="1211634"/>
                  <a:pt x="56147" y="1181656"/>
                </a:cubicBezTo>
                <a:cubicBezTo>
                  <a:pt x="59948" y="1109060"/>
                  <a:pt x="38537" y="1040779"/>
                  <a:pt x="18139" y="972244"/>
                </a:cubicBezTo>
                <a:cubicBezTo>
                  <a:pt x="7370" y="935945"/>
                  <a:pt x="-5426" y="898886"/>
                  <a:pt x="2429" y="860811"/>
                </a:cubicBezTo>
                <a:cubicBezTo>
                  <a:pt x="16707" y="802251"/>
                  <a:pt x="24854" y="742359"/>
                  <a:pt x="26754" y="682112"/>
                </a:cubicBezTo>
                <a:cubicBezTo>
                  <a:pt x="26754" y="639468"/>
                  <a:pt x="16365" y="597712"/>
                  <a:pt x="20039" y="555195"/>
                </a:cubicBezTo>
                <a:cubicBezTo>
                  <a:pt x="28211" y="472712"/>
                  <a:pt x="30238" y="389734"/>
                  <a:pt x="26121" y="306946"/>
                </a:cubicBezTo>
                <a:cubicBezTo>
                  <a:pt x="26095" y="273846"/>
                  <a:pt x="29846" y="240848"/>
                  <a:pt x="37270" y="208585"/>
                </a:cubicBezTo>
                <a:cubicBezTo>
                  <a:pt x="46506" y="151651"/>
                  <a:pt x="48419" y="93777"/>
                  <a:pt x="42971" y="36360"/>
                </a:cubicBezTo>
                <a:lnTo>
                  <a:pt x="38853" y="8429"/>
                </a:lnTo>
                <a:lnTo>
                  <a:pt x="56649" y="7824"/>
                </a:lnTo>
                <a:cubicBezTo>
                  <a:pt x="210497" y="-156"/>
                  <a:pt x="364754" y="3162"/>
                  <a:pt x="518087" y="17748"/>
                </a:cubicBezTo>
                <a:cubicBezTo>
                  <a:pt x="626567" y="25440"/>
                  <a:pt x="735534" y="24213"/>
                  <a:pt x="843809" y="14092"/>
                </a:cubicBezTo>
                <a:cubicBezTo>
                  <a:pt x="1042499" y="-1711"/>
                  <a:pt x="1240782" y="10958"/>
                  <a:pt x="1439065" y="21666"/>
                </a:cubicBezTo>
                <a:cubicBezTo>
                  <a:pt x="1631105" y="32113"/>
                  <a:pt x="1823010" y="24408"/>
                  <a:pt x="2015050" y="17487"/>
                </a:cubicBezTo>
                <a:cubicBezTo>
                  <a:pt x="2157045" y="12394"/>
                  <a:pt x="2299420" y="249"/>
                  <a:pt x="2441891" y="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5073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94842B0-684D-44CC-B4BC-D13331CFD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6BCC0-9BF0-4776-236D-F5C835F4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NZ" sz="6600"/>
              <a:t>Californian Thistle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4C2A3DC3-F495-4B99-9FF3-3FB30D632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3629F-9FFA-3F55-FF53-9B7A54AFA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500" dirty="0">
                <a:solidFill>
                  <a:srgbClr val="202020"/>
                </a:solidFill>
              </a:rPr>
              <a:t>Californian thistle is a perennial with a horizontally growing creeping root systems joining plants together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500" dirty="0">
                <a:solidFill>
                  <a:srgbClr val="202020"/>
                </a:solidFill>
              </a:rPr>
              <a:t>In winter, the foliage  of Californian thistle dies off, but the creeping root system is still alive underground making then very difficult to control.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500" dirty="0">
                <a:solidFill>
                  <a:srgbClr val="202020"/>
                </a:solidFill>
              </a:rPr>
              <a:t>New plants re-establish from these roots in spring, and flowering occurs in summer and autumn.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500" dirty="0">
                <a:solidFill>
                  <a:srgbClr val="202020"/>
                </a:solidFill>
              </a:rPr>
              <a:t>Livestock do not like grazing too close to the spiny foliage, so pasture plants beside thistle plants don’t get eaten.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500" dirty="0">
                <a:solidFill>
                  <a:srgbClr val="202020"/>
                </a:solidFill>
              </a:rPr>
              <a:t>The Californian thistle can be very competitive in crops, establishing quickly in a new crop from old root systems.</a:t>
            </a:r>
            <a:endParaRPr lang="en-NZ" sz="1500" dirty="0">
              <a:solidFill>
                <a:srgbClr val="20202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D05816-1A89-0222-06A9-1DB8B5DBC0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4" r="2770"/>
          <a:stretch/>
        </p:blipFill>
        <p:spPr>
          <a:xfrm>
            <a:off x="8156454" y="-7"/>
            <a:ext cx="4035547" cy="4178808"/>
          </a:xfrm>
          <a:custGeom>
            <a:avLst/>
            <a:gdLst/>
            <a:ahLst/>
            <a:cxnLst/>
            <a:rect l="l" t="t" r="r" b="b"/>
            <a:pathLst>
              <a:path w="4035547" h="4178808">
                <a:moveTo>
                  <a:pt x="14988" y="0"/>
                </a:moveTo>
                <a:lnTo>
                  <a:pt x="4035547" y="0"/>
                </a:lnTo>
                <a:lnTo>
                  <a:pt x="4035547" y="4161794"/>
                </a:lnTo>
                <a:lnTo>
                  <a:pt x="3918602" y="4164199"/>
                </a:lnTo>
                <a:cubicBezTo>
                  <a:pt x="3673497" y="4178956"/>
                  <a:pt x="3428120" y="4172295"/>
                  <a:pt x="3183014" y="4175560"/>
                </a:cubicBezTo>
                <a:cubicBezTo>
                  <a:pt x="2855121" y="4180001"/>
                  <a:pt x="2527499" y="4168639"/>
                  <a:pt x="2199742" y="4167595"/>
                </a:cubicBezTo>
                <a:cubicBezTo>
                  <a:pt x="2132562" y="4167334"/>
                  <a:pt x="2065110" y="4170729"/>
                  <a:pt x="1998202" y="4175952"/>
                </a:cubicBezTo>
                <a:cubicBezTo>
                  <a:pt x="1905507" y="4183005"/>
                  <a:pt x="1814033" y="4174124"/>
                  <a:pt x="1722153" y="4165766"/>
                </a:cubicBezTo>
                <a:cubicBezTo>
                  <a:pt x="1611407" y="4155711"/>
                  <a:pt x="1500933" y="4164591"/>
                  <a:pt x="1390867" y="4176214"/>
                </a:cubicBezTo>
                <a:lnTo>
                  <a:pt x="1348076" y="4178808"/>
                </a:lnTo>
                <a:lnTo>
                  <a:pt x="597587" y="4178808"/>
                </a:lnTo>
                <a:lnTo>
                  <a:pt x="507890" y="4175773"/>
                </a:lnTo>
                <a:cubicBezTo>
                  <a:pt x="403218" y="4174810"/>
                  <a:pt x="298546" y="4175691"/>
                  <a:pt x="193840" y="4176214"/>
                </a:cubicBezTo>
                <a:lnTo>
                  <a:pt x="2757" y="4175742"/>
                </a:lnTo>
                <a:lnTo>
                  <a:pt x="2810" y="4034870"/>
                </a:lnTo>
                <a:cubicBezTo>
                  <a:pt x="5629" y="3979851"/>
                  <a:pt x="10539" y="3924896"/>
                  <a:pt x="15416" y="3870068"/>
                </a:cubicBezTo>
                <a:cubicBezTo>
                  <a:pt x="23018" y="3799731"/>
                  <a:pt x="25045" y="3728899"/>
                  <a:pt x="21498" y="3658244"/>
                </a:cubicBezTo>
                <a:cubicBezTo>
                  <a:pt x="17063" y="3602147"/>
                  <a:pt x="10095" y="3546050"/>
                  <a:pt x="8828" y="3489953"/>
                </a:cubicBezTo>
                <a:cubicBezTo>
                  <a:pt x="6548" y="3389688"/>
                  <a:pt x="7434" y="3289424"/>
                  <a:pt x="13262" y="3189160"/>
                </a:cubicBezTo>
                <a:cubicBezTo>
                  <a:pt x="16176" y="3138901"/>
                  <a:pt x="20864" y="3089150"/>
                  <a:pt x="22891" y="3038510"/>
                </a:cubicBezTo>
                <a:cubicBezTo>
                  <a:pt x="24918" y="2987870"/>
                  <a:pt x="28973" y="2936723"/>
                  <a:pt x="17444" y="2887098"/>
                </a:cubicBezTo>
                <a:cubicBezTo>
                  <a:pt x="-2068" y="2802699"/>
                  <a:pt x="12249" y="2718680"/>
                  <a:pt x="16430" y="2634534"/>
                </a:cubicBezTo>
                <a:cubicBezTo>
                  <a:pt x="18964" y="2582244"/>
                  <a:pt x="34168" y="2528685"/>
                  <a:pt x="20738" y="2477919"/>
                </a:cubicBezTo>
                <a:cubicBezTo>
                  <a:pt x="-421" y="2398342"/>
                  <a:pt x="13389" y="2320415"/>
                  <a:pt x="20738" y="2242107"/>
                </a:cubicBezTo>
                <a:cubicBezTo>
                  <a:pt x="29213" y="2168001"/>
                  <a:pt x="27718" y="2093082"/>
                  <a:pt x="16303" y="2019369"/>
                </a:cubicBezTo>
                <a:cubicBezTo>
                  <a:pt x="1986" y="1946239"/>
                  <a:pt x="1986" y="1871028"/>
                  <a:pt x="16303" y="1797899"/>
                </a:cubicBezTo>
                <a:cubicBezTo>
                  <a:pt x="28162" y="1737537"/>
                  <a:pt x="29530" y="1675589"/>
                  <a:pt x="20357" y="1614758"/>
                </a:cubicBezTo>
                <a:cubicBezTo>
                  <a:pt x="14149" y="1571226"/>
                  <a:pt x="3000" y="1527947"/>
                  <a:pt x="1480" y="1484415"/>
                </a:cubicBezTo>
                <a:cubicBezTo>
                  <a:pt x="-1662" y="1393377"/>
                  <a:pt x="200" y="1302238"/>
                  <a:pt x="7055" y="1211417"/>
                </a:cubicBezTo>
                <a:cubicBezTo>
                  <a:pt x="15036" y="1107980"/>
                  <a:pt x="30366" y="1004923"/>
                  <a:pt x="19724" y="900725"/>
                </a:cubicBezTo>
                <a:cubicBezTo>
                  <a:pt x="16050" y="864934"/>
                  <a:pt x="8575" y="829270"/>
                  <a:pt x="7815" y="793353"/>
                </a:cubicBezTo>
                <a:cubicBezTo>
                  <a:pt x="6168" y="726087"/>
                  <a:pt x="5407" y="659710"/>
                  <a:pt x="9208" y="590286"/>
                </a:cubicBezTo>
                <a:cubicBezTo>
                  <a:pt x="13009" y="520863"/>
                  <a:pt x="27452" y="450424"/>
                  <a:pt x="17697" y="382270"/>
                </a:cubicBezTo>
                <a:cubicBezTo>
                  <a:pt x="7941" y="314115"/>
                  <a:pt x="14276" y="247103"/>
                  <a:pt x="20611" y="180218"/>
                </a:cubicBezTo>
                <a:cubicBezTo>
                  <a:pt x="23652" y="148426"/>
                  <a:pt x="25711" y="116982"/>
                  <a:pt x="25156" y="85665"/>
                </a:cubicBezTo>
                <a:close/>
              </a:path>
            </a:pathLst>
          </a:cu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8F96F0B-D284-5616-A3D0-5D2B479E7C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0" b="6107"/>
          <a:stretch/>
        </p:blipFill>
        <p:spPr>
          <a:xfrm>
            <a:off x="8061229" y="4267192"/>
            <a:ext cx="4047645" cy="2590808"/>
          </a:xfrm>
          <a:custGeom>
            <a:avLst/>
            <a:gdLst/>
            <a:ahLst/>
            <a:cxnLst/>
            <a:rect l="l" t="t" r="r" b="b"/>
            <a:pathLst>
              <a:path w="4047645" h="2495811">
                <a:moveTo>
                  <a:pt x="2441891" y="4"/>
                </a:moveTo>
                <a:cubicBezTo>
                  <a:pt x="2489381" y="-78"/>
                  <a:pt x="2536882" y="1163"/>
                  <a:pt x="2584383" y="4428"/>
                </a:cubicBezTo>
                <a:cubicBezTo>
                  <a:pt x="2744314" y="17813"/>
                  <a:pt x="2904989" y="21079"/>
                  <a:pt x="3065367" y="14222"/>
                </a:cubicBezTo>
                <a:cubicBezTo>
                  <a:pt x="3194244" y="5694"/>
                  <a:pt x="3323514" y="4206"/>
                  <a:pt x="3452568" y="9782"/>
                </a:cubicBezTo>
                <a:cubicBezTo>
                  <a:pt x="3572813" y="16442"/>
                  <a:pt x="3693059" y="23233"/>
                  <a:pt x="3813712" y="19315"/>
                </a:cubicBezTo>
                <a:cubicBezTo>
                  <a:pt x="3861755" y="17748"/>
                  <a:pt x="3909121" y="15789"/>
                  <a:pt x="3956758" y="13177"/>
                </a:cubicBezTo>
                <a:lnTo>
                  <a:pt x="4047645" y="9696"/>
                </a:lnTo>
                <a:lnTo>
                  <a:pt x="4047645" y="2495811"/>
                </a:lnTo>
                <a:lnTo>
                  <a:pt x="28177" y="2495811"/>
                </a:lnTo>
                <a:lnTo>
                  <a:pt x="28782" y="2485852"/>
                </a:lnTo>
                <a:cubicBezTo>
                  <a:pt x="31911" y="2365446"/>
                  <a:pt x="35027" y="2245002"/>
                  <a:pt x="38157" y="2124521"/>
                </a:cubicBezTo>
                <a:cubicBezTo>
                  <a:pt x="38284" y="2119444"/>
                  <a:pt x="39171" y="2114494"/>
                  <a:pt x="39171" y="2109417"/>
                </a:cubicBezTo>
                <a:cubicBezTo>
                  <a:pt x="48166" y="1995573"/>
                  <a:pt x="53107" y="1881729"/>
                  <a:pt x="18899" y="1770550"/>
                </a:cubicBezTo>
                <a:cubicBezTo>
                  <a:pt x="15871" y="1760104"/>
                  <a:pt x="14262" y="1749304"/>
                  <a:pt x="14084" y="1738440"/>
                </a:cubicBezTo>
                <a:cubicBezTo>
                  <a:pt x="12413" y="1641514"/>
                  <a:pt x="16644" y="1544587"/>
                  <a:pt x="26754" y="1448181"/>
                </a:cubicBezTo>
                <a:cubicBezTo>
                  <a:pt x="31949" y="1389038"/>
                  <a:pt x="26754" y="1329006"/>
                  <a:pt x="43478" y="1270498"/>
                </a:cubicBezTo>
                <a:cubicBezTo>
                  <a:pt x="50864" y="1241421"/>
                  <a:pt x="55109" y="1211634"/>
                  <a:pt x="56147" y="1181656"/>
                </a:cubicBezTo>
                <a:cubicBezTo>
                  <a:pt x="59948" y="1109060"/>
                  <a:pt x="38537" y="1040779"/>
                  <a:pt x="18139" y="972244"/>
                </a:cubicBezTo>
                <a:cubicBezTo>
                  <a:pt x="7370" y="935945"/>
                  <a:pt x="-5426" y="898886"/>
                  <a:pt x="2429" y="860811"/>
                </a:cubicBezTo>
                <a:cubicBezTo>
                  <a:pt x="16707" y="802251"/>
                  <a:pt x="24854" y="742359"/>
                  <a:pt x="26754" y="682112"/>
                </a:cubicBezTo>
                <a:cubicBezTo>
                  <a:pt x="26754" y="639468"/>
                  <a:pt x="16365" y="597712"/>
                  <a:pt x="20039" y="555195"/>
                </a:cubicBezTo>
                <a:cubicBezTo>
                  <a:pt x="28211" y="472712"/>
                  <a:pt x="30238" y="389734"/>
                  <a:pt x="26121" y="306946"/>
                </a:cubicBezTo>
                <a:cubicBezTo>
                  <a:pt x="26095" y="273846"/>
                  <a:pt x="29846" y="240848"/>
                  <a:pt x="37270" y="208585"/>
                </a:cubicBezTo>
                <a:cubicBezTo>
                  <a:pt x="46506" y="151651"/>
                  <a:pt x="48419" y="93777"/>
                  <a:pt x="42971" y="36360"/>
                </a:cubicBezTo>
                <a:lnTo>
                  <a:pt x="38853" y="8429"/>
                </a:lnTo>
                <a:lnTo>
                  <a:pt x="56649" y="7824"/>
                </a:lnTo>
                <a:cubicBezTo>
                  <a:pt x="210497" y="-156"/>
                  <a:pt x="364754" y="3162"/>
                  <a:pt x="518087" y="17748"/>
                </a:cubicBezTo>
                <a:cubicBezTo>
                  <a:pt x="626567" y="25440"/>
                  <a:pt x="735534" y="24213"/>
                  <a:pt x="843809" y="14092"/>
                </a:cubicBezTo>
                <a:cubicBezTo>
                  <a:pt x="1042499" y="-1711"/>
                  <a:pt x="1240782" y="10958"/>
                  <a:pt x="1439065" y="21666"/>
                </a:cubicBezTo>
                <a:cubicBezTo>
                  <a:pt x="1631105" y="32113"/>
                  <a:pt x="1823010" y="24408"/>
                  <a:pt x="2015050" y="17487"/>
                </a:cubicBezTo>
                <a:cubicBezTo>
                  <a:pt x="2157045" y="12394"/>
                  <a:pt x="2299420" y="249"/>
                  <a:pt x="2441891" y="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45001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94842B0-684D-44CC-B4BC-D13331CFD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6BCC0-9BF0-4776-236D-F5C835F4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NZ" sz="6600"/>
              <a:t>Ragwort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4C2A3DC3-F495-4B99-9FF3-3FB30D632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3629F-9FFA-3F55-FF53-9B7A54AFA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Ragwort is a biennial weed. 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Ragwort contains a number of poisonous alkaloids, cattle avoid eating it.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Livestock avoid ragwort and do not eat the grass and clover growing up through ragwort plants and around them. This leads to poor </a:t>
            </a:r>
            <a:r>
              <a:rPr lang="en-US" sz="1600" dirty="0" err="1">
                <a:solidFill>
                  <a:srgbClr val="202020"/>
                </a:solidFill>
              </a:rPr>
              <a:t>utilisation</a:t>
            </a:r>
            <a:r>
              <a:rPr lang="en-US" sz="1600" dirty="0">
                <a:solidFill>
                  <a:srgbClr val="202020"/>
                </a:solidFill>
              </a:rPr>
              <a:t> of the pasture.</a:t>
            </a:r>
            <a:endParaRPr lang="en-NZ" sz="1600" dirty="0">
              <a:solidFill>
                <a:srgbClr val="202020"/>
              </a:solidFill>
            </a:endParaRPr>
          </a:p>
        </p:txBody>
      </p:sp>
      <p:pic>
        <p:nvPicPr>
          <p:cNvPr id="9" name="Content Placeholder 3" descr="A yellow flowers in a field&#10;&#10;Description automatically generated">
            <a:extLst>
              <a:ext uri="{FF2B5EF4-FFF2-40B4-BE49-F238E27FC236}">
                <a16:creationId xmlns:a16="http://schemas.microsoft.com/office/drawing/2014/main" id="{AD8EC7A5-CFF6-11FB-75AF-5C0C5FE7A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0966"/>
          <a:stretch/>
        </p:blipFill>
        <p:spPr>
          <a:xfrm>
            <a:off x="8156454" y="-7"/>
            <a:ext cx="4035547" cy="4178808"/>
          </a:xfrm>
          <a:custGeom>
            <a:avLst/>
            <a:gdLst/>
            <a:ahLst/>
            <a:cxnLst/>
            <a:rect l="l" t="t" r="r" b="b"/>
            <a:pathLst>
              <a:path w="4035547" h="4178808">
                <a:moveTo>
                  <a:pt x="14988" y="0"/>
                </a:moveTo>
                <a:lnTo>
                  <a:pt x="4035547" y="0"/>
                </a:lnTo>
                <a:lnTo>
                  <a:pt x="4035547" y="4161794"/>
                </a:lnTo>
                <a:lnTo>
                  <a:pt x="3918602" y="4164199"/>
                </a:lnTo>
                <a:cubicBezTo>
                  <a:pt x="3673497" y="4178956"/>
                  <a:pt x="3428120" y="4172295"/>
                  <a:pt x="3183014" y="4175560"/>
                </a:cubicBezTo>
                <a:cubicBezTo>
                  <a:pt x="2855121" y="4180001"/>
                  <a:pt x="2527499" y="4168639"/>
                  <a:pt x="2199742" y="4167595"/>
                </a:cubicBezTo>
                <a:cubicBezTo>
                  <a:pt x="2132562" y="4167334"/>
                  <a:pt x="2065110" y="4170729"/>
                  <a:pt x="1998202" y="4175952"/>
                </a:cubicBezTo>
                <a:cubicBezTo>
                  <a:pt x="1905507" y="4183005"/>
                  <a:pt x="1814033" y="4174124"/>
                  <a:pt x="1722153" y="4165766"/>
                </a:cubicBezTo>
                <a:cubicBezTo>
                  <a:pt x="1611407" y="4155711"/>
                  <a:pt x="1500933" y="4164591"/>
                  <a:pt x="1390867" y="4176214"/>
                </a:cubicBezTo>
                <a:lnTo>
                  <a:pt x="1348076" y="4178808"/>
                </a:lnTo>
                <a:lnTo>
                  <a:pt x="597587" y="4178808"/>
                </a:lnTo>
                <a:lnTo>
                  <a:pt x="507890" y="4175773"/>
                </a:lnTo>
                <a:cubicBezTo>
                  <a:pt x="403218" y="4174810"/>
                  <a:pt x="298546" y="4175691"/>
                  <a:pt x="193840" y="4176214"/>
                </a:cubicBezTo>
                <a:lnTo>
                  <a:pt x="2757" y="4175742"/>
                </a:lnTo>
                <a:lnTo>
                  <a:pt x="2810" y="4034870"/>
                </a:lnTo>
                <a:cubicBezTo>
                  <a:pt x="5629" y="3979851"/>
                  <a:pt x="10539" y="3924896"/>
                  <a:pt x="15416" y="3870068"/>
                </a:cubicBezTo>
                <a:cubicBezTo>
                  <a:pt x="23018" y="3799731"/>
                  <a:pt x="25045" y="3728899"/>
                  <a:pt x="21498" y="3658244"/>
                </a:cubicBezTo>
                <a:cubicBezTo>
                  <a:pt x="17063" y="3602147"/>
                  <a:pt x="10095" y="3546050"/>
                  <a:pt x="8828" y="3489953"/>
                </a:cubicBezTo>
                <a:cubicBezTo>
                  <a:pt x="6548" y="3389688"/>
                  <a:pt x="7434" y="3289424"/>
                  <a:pt x="13262" y="3189160"/>
                </a:cubicBezTo>
                <a:cubicBezTo>
                  <a:pt x="16176" y="3138901"/>
                  <a:pt x="20864" y="3089150"/>
                  <a:pt x="22891" y="3038510"/>
                </a:cubicBezTo>
                <a:cubicBezTo>
                  <a:pt x="24918" y="2987870"/>
                  <a:pt x="28973" y="2936723"/>
                  <a:pt x="17444" y="2887098"/>
                </a:cubicBezTo>
                <a:cubicBezTo>
                  <a:pt x="-2068" y="2802699"/>
                  <a:pt x="12249" y="2718680"/>
                  <a:pt x="16430" y="2634534"/>
                </a:cubicBezTo>
                <a:cubicBezTo>
                  <a:pt x="18964" y="2582244"/>
                  <a:pt x="34168" y="2528685"/>
                  <a:pt x="20738" y="2477919"/>
                </a:cubicBezTo>
                <a:cubicBezTo>
                  <a:pt x="-421" y="2398342"/>
                  <a:pt x="13389" y="2320415"/>
                  <a:pt x="20738" y="2242107"/>
                </a:cubicBezTo>
                <a:cubicBezTo>
                  <a:pt x="29213" y="2168001"/>
                  <a:pt x="27718" y="2093082"/>
                  <a:pt x="16303" y="2019369"/>
                </a:cubicBezTo>
                <a:cubicBezTo>
                  <a:pt x="1986" y="1946239"/>
                  <a:pt x="1986" y="1871028"/>
                  <a:pt x="16303" y="1797899"/>
                </a:cubicBezTo>
                <a:cubicBezTo>
                  <a:pt x="28162" y="1737537"/>
                  <a:pt x="29530" y="1675589"/>
                  <a:pt x="20357" y="1614758"/>
                </a:cubicBezTo>
                <a:cubicBezTo>
                  <a:pt x="14149" y="1571226"/>
                  <a:pt x="3000" y="1527947"/>
                  <a:pt x="1480" y="1484415"/>
                </a:cubicBezTo>
                <a:cubicBezTo>
                  <a:pt x="-1662" y="1393377"/>
                  <a:pt x="200" y="1302238"/>
                  <a:pt x="7055" y="1211417"/>
                </a:cubicBezTo>
                <a:cubicBezTo>
                  <a:pt x="15036" y="1107980"/>
                  <a:pt x="30366" y="1004923"/>
                  <a:pt x="19724" y="900725"/>
                </a:cubicBezTo>
                <a:cubicBezTo>
                  <a:pt x="16050" y="864934"/>
                  <a:pt x="8575" y="829270"/>
                  <a:pt x="7815" y="793353"/>
                </a:cubicBezTo>
                <a:cubicBezTo>
                  <a:pt x="6168" y="726087"/>
                  <a:pt x="5407" y="659710"/>
                  <a:pt x="9208" y="590286"/>
                </a:cubicBezTo>
                <a:cubicBezTo>
                  <a:pt x="13009" y="520863"/>
                  <a:pt x="27452" y="450424"/>
                  <a:pt x="17697" y="382270"/>
                </a:cubicBezTo>
                <a:cubicBezTo>
                  <a:pt x="7941" y="314115"/>
                  <a:pt x="14276" y="247103"/>
                  <a:pt x="20611" y="180218"/>
                </a:cubicBezTo>
                <a:cubicBezTo>
                  <a:pt x="23652" y="148426"/>
                  <a:pt x="25711" y="116982"/>
                  <a:pt x="25156" y="85665"/>
                </a:cubicBezTo>
                <a:close/>
              </a:path>
            </a:pathLst>
          </a:custGeom>
        </p:spPr>
      </p:pic>
      <p:pic>
        <p:nvPicPr>
          <p:cNvPr id="6" name="Picture 5" descr="A close-up of a plant&#10;&#10;Description automatically generated">
            <a:extLst>
              <a:ext uri="{FF2B5EF4-FFF2-40B4-BE49-F238E27FC236}">
                <a16:creationId xmlns:a16="http://schemas.microsoft.com/office/drawing/2014/main" id="{4CAE6B98-82E9-1ED4-A95C-62B2885F5E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19" r="2" b="9127"/>
          <a:stretch/>
        </p:blipFill>
        <p:spPr>
          <a:xfrm>
            <a:off x="8144356" y="4267201"/>
            <a:ext cx="4047645" cy="2590808"/>
          </a:xfrm>
          <a:custGeom>
            <a:avLst/>
            <a:gdLst/>
            <a:ahLst/>
            <a:cxnLst/>
            <a:rect l="l" t="t" r="r" b="b"/>
            <a:pathLst>
              <a:path w="4047645" h="2495811">
                <a:moveTo>
                  <a:pt x="2441891" y="4"/>
                </a:moveTo>
                <a:cubicBezTo>
                  <a:pt x="2489381" y="-78"/>
                  <a:pt x="2536882" y="1163"/>
                  <a:pt x="2584383" y="4428"/>
                </a:cubicBezTo>
                <a:cubicBezTo>
                  <a:pt x="2744314" y="17813"/>
                  <a:pt x="2904989" y="21079"/>
                  <a:pt x="3065367" y="14222"/>
                </a:cubicBezTo>
                <a:cubicBezTo>
                  <a:pt x="3194244" y="5694"/>
                  <a:pt x="3323514" y="4206"/>
                  <a:pt x="3452568" y="9782"/>
                </a:cubicBezTo>
                <a:cubicBezTo>
                  <a:pt x="3572813" y="16442"/>
                  <a:pt x="3693059" y="23233"/>
                  <a:pt x="3813712" y="19315"/>
                </a:cubicBezTo>
                <a:cubicBezTo>
                  <a:pt x="3861755" y="17748"/>
                  <a:pt x="3909121" y="15789"/>
                  <a:pt x="3956758" y="13177"/>
                </a:cubicBezTo>
                <a:lnTo>
                  <a:pt x="4047645" y="9696"/>
                </a:lnTo>
                <a:lnTo>
                  <a:pt x="4047645" y="2495811"/>
                </a:lnTo>
                <a:lnTo>
                  <a:pt x="28177" y="2495811"/>
                </a:lnTo>
                <a:lnTo>
                  <a:pt x="28782" y="2485852"/>
                </a:lnTo>
                <a:cubicBezTo>
                  <a:pt x="31911" y="2365446"/>
                  <a:pt x="35027" y="2245002"/>
                  <a:pt x="38157" y="2124521"/>
                </a:cubicBezTo>
                <a:cubicBezTo>
                  <a:pt x="38284" y="2119444"/>
                  <a:pt x="39171" y="2114494"/>
                  <a:pt x="39171" y="2109417"/>
                </a:cubicBezTo>
                <a:cubicBezTo>
                  <a:pt x="48166" y="1995573"/>
                  <a:pt x="53107" y="1881729"/>
                  <a:pt x="18899" y="1770550"/>
                </a:cubicBezTo>
                <a:cubicBezTo>
                  <a:pt x="15871" y="1760104"/>
                  <a:pt x="14262" y="1749304"/>
                  <a:pt x="14084" y="1738440"/>
                </a:cubicBezTo>
                <a:cubicBezTo>
                  <a:pt x="12413" y="1641514"/>
                  <a:pt x="16644" y="1544587"/>
                  <a:pt x="26754" y="1448181"/>
                </a:cubicBezTo>
                <a:cubicBezTo>
                  <a:pt x="31949" y="1389038"/>
                  <a:pt x="26754" y="1329006"/>
                  <a:pt x="43478" y="1270498"/>
                </a:cubicBezTo>
                <a:cubicBezTo>
                  <a:pt x="50864" y="1241421"/>
                  <a:pt x="55109" y="1211634"/>
                  <a:pt x="56147" y="1181656"/>
                </a:cubicBezTo>
                <a:cubicBezTo>
                  <a:pt x="59948" y="1109060"/>
                  <a:pt x="38537" y="1040779"/>
                  <a:pt x="18139" y="972244"/>
                </a:cubicBezTo>
                <a:cubicBezTo>
                  <a:pt x="7370" y="935945"/>
                  <a:pt x="-5426" y="898886"/>
                  <a:pt x="2429" y="860811"/>
                </a:cubicBezTo>
                <a:cubicBezTo>
                  <a:pt x="16707" y="802251"/>
                  <a:pt x="24854" y="742359"/>
                  <a:pt x="26754" y="682112"/>
                </a:cubicBezTo>
                <a:cubicBezTo>
                  <a:pt x="26754" y="639468"/>
                  <a:pt x="16365" y="597712"/>
                  <a:pt x="20039" y="555195"/>
                </a:cubicBezTo>
                <a:cubicBezTo>
                  <a:pt x="28211" y="472712"/>
                  <a:pt x="30238" y="389734"/>
                  <a:pt x="26121" y="306946"/>
                </a:cubicBezTo>
                <a:cubicBezTo>
                  <a:pt x="26095" y="273846"/>
                  <a:pt x="29846" y="240848"/>
                  <a:pt x="37270" y="208585"/>
                </a:cubicBezTo>
                <a:cubicBezTo>
                  <a:pt x="46506" y="151651"/>
                  <a:pt x="48419" y="93777"/>
                  <a:pt x="42971" y="36360"/>
                </a:cubicBezTo>
                <a:lnTo>
                  <a:pt x="38853" y="8429"/>
                </a:lnTo>
                <a:lnTo>
                  <a:pt x="56649" y="7824"/>
                </a:lnTo>
                <a:cubicBezTo>
                  <a:pt x="210497" y="-156"/>
                  <a:pt x="364754" y="3162"/>
                  <a:pt x="518087" y="17748"/>
                </a:cubicBezTo>
                <a:cubicBezTo>
                  <a:pt x="626567" y="25440"/>
                  <a:pt x="735534" y="24213"/>
                  <a:pt x="843809" y="14092"/>
                </a:cubicBezTo>
                <a:cubicBezTo>
                  <a:pt x="1042499" y="-1711"/>
                  <a:pt x="1240782" y="10958"/>
                  <a:pt x="1439065" y="21666"/>
                </a:cubicBezTo>
                <a:cubicBezTo>
                  <a:pt x="1631105" y="32113"/>
                  <a:pt x="1823010" y="24408"/>
                  <a:pt x="2015050" y="17487"/>
                </a:cubicBezTo>
                <a:cubicBezTo>
                  <a:pt x="2157045" y="12394"/>
                  <a:pt x="2299420" y="249"/>
                  <a:pt x="2441891" y="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3288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804CCDD-88C7-4B43-A381-F2D8DAF62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6BCC0-9BF0-4776-236D-F5C835F4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65124"/>
            <a:ext cx="5221224" cy="2066544"/>
          </a:xfrm>
        </p:spPr>
        <p:txBody>
          <a:bodyPr anchor="b">
            <a:normAutofit/>
          </a:bodyPr>
          <a:lstStyle/>
          <a:p>
            <a:r>
              <a:rPr lang="en-NZ" sz="5400"/>
              <a:t>Ragwort Biological Control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4C0ABC-7172-D9F7-1E4B-45226914F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77" r="6198"/>
          <a:stretch/>
        </p:blipFill>
        <p:spPr>
          <a:xfrm>
            <a:off x="6394317" y="4"/>
            <a:ext cx="2757736" cy="2524633"/>
          </a:xfrm>
          <a:custGeom>
            <a:avLst/>
            <a:gdLst/>
            <a:ahLst/>
            <a:cxnLst/>
            <a:rect l="l" t="t" r="r" b="b"/>
            <a:pathLst>
              <a:path w="2757736" h="2524633">
                <a:moveTo>
                  <a:pt x="21123" y="0"/>
                </a:moveTo>
                <a:lnTo>
                  <a:pt x="2731055" y="0"/>
                </a:lnTo>
                <a:lnTo>
                  <a:pt x="2730838" y="5093"/>
                </a:lnTo>
                <a:cubicBezTo>
                  <a:pt x="2730487" y="45377"/>
                  <a:pt x="2732295" y="85646"/>
                  <a:pt x="2738658" y="125789"/>
                </a:cubicBezTo>
                <a:cubicBezTo>
                  <a:pt x="2756621" y="238377"/>
                  <a:pt x="2761924" y="352450"/>
                  <a:pt x="2754463" y="466085"/>
                </a:cubicBezTo>
                <a:cubicBezTo>
                  <a:pt x="2744150" y="620982"/>
                  <a:pt x="2730085" y="775628"/>
                  <a:pt x="2725799" y="930904"/>
                </a:cubicBezTo>
                <a:cubicBezTo>
                  <a:pt x="2721780" y="1082146"/>
                  <a:pt x="2734774" y="1233389"/>
                  <a:pt x="2744685" y="1383875"/>
                </a:cubicBezTo>
                <a:cubicBezTo>
                  <a:pt x="2759152" y="1603429"/>
                  <a:pt x="2748838" y="1823108"/>
                  <a:pt x="2739863" y="2042788"/>
                </a:cubicBezTo>
                <a:cubicBezTo>
                  <a:pt x="2736448" y="2125925"/>
                  <a:pt x="2737930" y="2209061"/>
                  <a:pt x="2740205" y="2292197"/>
                </a:cubicBezTo>
                <a:lnTo>
                  <a:pt x="2744484" y="2501376"/>
                </a:lnTo>
                <a:lnTo>
                  <a:pt x="2513574" y="2517337"/>
                </a:lnTo>
                <a:cubicBezTo>
                  <a:pt x="2415696" y="2521959"/>
                  <a:pt x="2317754" y="2524358"/>
                  <a:pt x="2219717" y="2524288"/>
                </a:cubicBezTo>
                <a:cubicBezTo>
                  <a:pt x="2139473" y="2526009"/>
                  <a:pt x="2059213" y="2521297"/>
                  <a:pt x="1979578" y="2510176"/>
                </a:cubicBezTo>
                <a:cubicBezTo>
                  <a:pt x="1865287" y="2491406"/>
                  <a:pt x="1749852" y="2477294"/>
                  <a:pt x="1633783" y="2489008"/>
                </a:cubicBezTo>
                <a:cubicBezTo>
                  <a:pt x="1553779" y="2497192"/>
                  <a:pt x="1473902" y="2501991"/>
                  <a:pt x="1393517" y="2501709"/>
                </a:cubicBezTo>
                <a:cubicBezTo>
                  <a:pt x="1208744" y="2501709"/>
                  <a:pt x="1023847" y="2500016"/>
                  <a:pt x="839074" y="2503543"/>
                </a:cubicBezTo>
                <a:cubicBezTo>
                  <a:pt x="674622" y="2506648"/>
                  <a:pt x="510804" y="2513421"/>
                  <a:pt x="346224" y="2496346"/>
                </a:cubicBezTo>
                <a:cubicBezTo>
                  <a:pt x="285491" y="2490066"/>
                  <a:pt x="224679" y="2485859"/>
                  <a:pt x="163814" y="2483127"/>
                </a:cubicBezTo>
                <a:lnTo>
                  <a:pt x="18517" y="2479653"/>
                </a:lnTo>
                <a:lnTo>
                  <a:pt x="18260" y="2465175"/>
                </a:lnTo>
                <a:cubicBezTo>
                  <a:pt x="17160" y="2423362"/>
                  <a:pt x="16458" y="2381580"/>
                  <a:pt x="22836" y="2339990"/>
                </a:cubicBezTo>
                <a:cubicBezTo>
                  <a:pt x="31895" y="2273000"/>
                  <a:pt x="32239" y="2205116"/>
                  <a:pt x="23857" y="2138036"/>
                </a:cubicBezTo>
                <a:cubicBezTo>
                  <a:pt x="8778" y="2011225"/>
                  <a:pt x="9721" y="1883023"/>
                  <a:pt x="26663" y="1756454"/>
                </a:cubicBezTo>
                <a:cubicBezTo>
                  <a:pt x="37125" y="1682587"/>
                  <a:pt x="43121" y="1606552"/>
                  <a:pt x="24367" y="1534088"/>
                </a:cubicBezTo>
                <a:cubicBezTo>
                  <a:pt x="-19775" y="1363773"/>
                  <a:pt x="5996" y="1193203"/>
                  <a:pt x="24367" y="1023781"/>
                </a:cubicBezTo>
                <a:cubicBezTo>
                  <a:pt x="35530" y="932794"/>
                  <a:pt x="35786" y="840798"/>
                  <a:pt x="25133" y="749747"/>
                </a:cubicBezTo>
                <a:cubicBezTo>
                  <a:pt x="6226" y="615268"/>
                  <a:pt x="2577" y="479090"/>
                  <a:pt x="14289" y="343797"/>
                </a:cubicBezTo>
                <a:cubicBezTo>
                  <a:pt x="24877" y="233188"/>
                  <a:pt x="35339" y="122324"/>
                  <a:pt x="22581" y="10822"/>
                </a:cubicBezTo>
                <a:close/>
              </a:path>
            </a:pathLst>
          </a:custGeo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5A78C43F-A1FE-9522-2C72-D10ACE5E7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7" r="5894" b="-4"/>
          <a:stretch/>
        </p:blipFill>
        <p:spPr>
          <a:xfrm>
            <a:off x="9339374" y="1"/>
            <a:ext cx="2852627" cy="2520152"/>
          </a:xfrm>
          <a:custGeom>
            <a:avLst/>
            <a:gdLst/>
            <a:ahLst/>
            <a:cxnLst/>
            <a:rect l="l" t="t" r="r" b="b"/>
            <a:pathLst>
              <a:path w="2852627" h="2520152">
                <a:moveTo>
                  <a:pt x="10064" y="0"/>
                </a:moveTo>
                <a:lnTo>
                  <a:pt x="2852627" y="0"/>
                </a:lnTo>
                <a:lnTo>
                  <a:pt x="2852627" y="2486586"/>
                </a:lnTo>
                <a:lnTo>
                  <a:pt x="2722923" y="2488164"/>
                </a:lnTo>
                <a:cubicBezTo>
                  <a:pt x="2674488" y="2490004"/>
                  <a:pt x="2626073" y="2493170"/>
                  <a:pt x="2577690" y="2497898"/>
                </a:cubicBezTo>
                <a:cubicBezTo>
                  <a:pt x="2399458" y="2512970"/>
                  <a:pt x="2220528" y="2515143"/>
                  <a:pt x="2042042" y="2504390"/>
                </a:cubicBezTo>
                <a:cubicBezTo>
                  <a:pt x="1880764" y="2496911"/>
                  <a:pt x="1719740" y="2478563"/>
                  <a:pt x="1558080" y="2494228"/>
                </a:cubicBezTo>
                <a:cubicBezTo>
                  <a:pt x="1502460" y="2499592"/>
                  <a:pt x="1447854" y="2512575"/>
                  <a:pt x="1391850" y="2515538"/>
                </a:cubicBezTo>
                <a:cubicBezTo>
                  <a:pt x="1129488" y="2529651"/>
                  <a:pt x="868014" y="2508482"/>
                  <a:pt x="606540" y="2491124"/>
                </a:cubicBezTo>
                <a:cubicBezTo>
                  <a:pt x="511296" y="2484774"/>
                  <a:pt x="416054" y="2477012"/>
                  <a:pt x="320810" y="2494370"/>
                </a:cubicBezTo>
                <a:cubicBezTo>
                  <a:pt x="240438" y="2508129"/>
                  <a:pt x="158860" y="2510966"/>
                  <a:pt x="77878" y="2502837"/>
                </a:cubicBezTo>
                <a:lnTo>
                  <a:pt x="9154" y="2498029"/>
                </a:lnTo>
                <a:lnTo>
                  <a:pt x="8320" y="2462991"/>
                </a:lnTo>
                <a:cubicBezTo>
                  <a:pt x="6579" y="2338090"/>
                  <a:pt x="-9495" y="2212684"/>
                  <a:pt x="8320" y="2088414"/>
                </a:cubicBezTo>
                <a:cubicBezTo>
                  <a:pt x="37454" y="1869137"/>
                  <a:pt x="41459" y="1647554"/>
                  <a:pt x="20242" y="1427484"/>
                </a:cubicBezTo>
                <a:cubicBezTo>
                  <a:pt x="-386" y="1179282"/>
                  <a:pt x="-1860" y="930008"/>
                  <a:pt x="15822" y="681605"/>
                </a:cubicBezTo>
                <a:cubicBezTo>
                  <a:pt x="28413" y="497593"/>
                  <a:pt x="37789" y="313203"/>
                  <a:pt x="26537" y="128561"/>
                </a:cubicBezTo>
                <a:cubicBezTo>
                  <a:pt x="24327" y="93208"/>
                  <a:pt x="18400" y="58296"/>
                  <a:pt x="12757" y="23416"/>
                </a:cubicBezTo>
                <a:close/>
              </a:path>
            </a:pathLst>
          </a:custGeom>
        </p:spPr>
      </p:pic>
      <p:sp>
        <p:nvSpPr>
          <p:cNvPr id="14" name="sketch line">
            <a:extLst>
              <a:ext uri="{FF2B5EF4-FFF2-40B4-BE49-F238E27FC236}">
                <a16:creationId xmlns:a16="http://schemas.microsoft.com/office/drawing/2014/main" id="{BBECEAC1-4BBC-4815-B44E-D9B231A3F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520" y="260986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3629F-9FFA-3F55-FF53-9B7A54AFA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843784"/>
            <a:ext cx="5221224" cy="33284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b="0" i="0" dirty="0">
                <a:solidFill>
                  <a:srgbClr val="202020"/>
                </a:solidFill>
                <a:effectLst/>
              </a:rPr>
              <a:t>Several biological control agents have been released for ragwort control. The most successful of these is the </a:t>
            </a:r>
            <a:r>
              <a:rPr lang="en-US" sz="1600" b="0" i="0" dirty="0">
                <a:effectLst/>
                <a:hlinkClick r:id="rId4"/>
              </a:rPr>
              <a:t>ragwort flea beetle</a:t>
            </a:r>
            <a:r>
              <a:rPr lang="en-US" sz="1600" b="0" i="0" dirty="0">
                <a:solidFill>
                  <a:srgbClr val="202020"/>
                </a:solidFill>
                <a:effectLst/>
              </a:rPr>
              <a:t> which appears to be reducing the aggressiveness of ragwort in some areas.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b="0" i="0" dirty="0">
                <a:solidFill>
                  <a:srgbClr val="202020"/>
                </a:solidFill>
                <a:effectLst/>
              </a:rPr>
              <a:t>The larvae of the cinnabar moth can also defoliate ragwort at some times of the year.</a:t>
            </a:r>
            <a:endParaRPr lang="en-NZ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ABD22E-E35D-6B57-8B5C-01813E2EF3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61" r="2" b="2"/>
          <a:stretch/>
        </p:blipFill>
        <p:spPr>
          <a:xfrm>
            <a:off x="6388701" y="2716074"/>
            <a:ext cx="5803299" cy="4141924"/>
          </a:xfrm>
          <a:custGeom>
            <a:avLst/>
            <a:gdLst/>
            <a:ahLst/>
            <a:cxnLst/>
            <a:rect l="l" t="t" r="r" b="b"/>
            <a:pathLst>
              <a:path w="5803299" h="4141924">
                <a:moveTo>
                  <a:pt x="4086182" y="1329"/>
                </a:moveTo>
                <a:cubicBezTo>
                  <a:pt x="4156698" y="-1238"/>
                  <a:pt x="4227324" y="-85"/>
                  <a:pt x="4297823" y="4799"/>
                </a:cubicBezTo>
                <a:cubicBezTo>
                  <a:pt x="4587107" y="19899"/>
                  <a:pt x="4876647" y="16089"/>
                  <a:pt x="5166059" y="27661"/>
                </a:cubicBezTo>
                <a:cubicBezTo>
                  <a:pt x="5261555" y="31612"/>
                  <a:pt x="5356545" y="10444"/>
                  <a:pt x="5451787" y="9315"/>
                </a:cubicBezTo>
                <a:cubicBezTo>
                  <a:pt x="5565889" y="7904"/>
                  <a:pt x="5680275" y="12949"/>
                  <a:pt x="5794837" y="16636"/>
                </a:cubicBezTo>
                <a:lnTo>
                  <a:pt x="5803299" y="16810"/>
                </a:lnTo>
                <a:lnTo>
                  <a:pt x="5803299" y="4141924"/>
                </a:lnTo>
                <a:lnTo>
                  <a:pt x="25520" y="4141924"/>
                </a:lnTo>
                <a:lnTo>
                  <a:pt x="38276" y="3985509"/>
                </a:lnTo>
                <a:cubicBezTo>
                  <a:pt x="68779" y="3844294"/>
                  <a:pt x="65552" y="3697862"/>
                  <a:pt x="28835" y="3558127"/>
                </a:cubicBezTo>
                <a:cubicBezTo>
                  <a:pt x="-4463" y="3426468"/>
                  <a:pt x="-11352" y="3294426"/>
                  <a:pt x="21053" y="3161618"/>
                </a:cubicBezTo>
                <a:cubicBezTo>
                  <a:pt x="51646" y="3038188"/>
                  <a:pt x="50153" y="2908978"/>
                  <a:pt x="16716" y="2786288"/>
                </a:cubicBezTo>
                <a:cubicBezTo>
                  <a:pt x="9316" y="2754521"/>
                  <a:pt x="4787" y="2722155"/>
                  <a:pt x="3192" y="2689584"/>
                </a:cubicBezTo>
                <a:cubicBezTo>
                  <a:pt x="-6887" y="2570683"/>
                  <a:pt x="10081" y="2453440"/>
                  <a:pt x="24242" y="2335942"/>
                </a:cubicBezTo>
                <a:cubicBezTo>
                  <a:pt x="33683" y="2261054"/>
                  <a:pt x="48099" y="2185401"/>
                  <a:pt x="24242" y="2111279"/>
                </a:cubicBezTo>
                <a:cubicBezTo>
                  <a:pt x="7899" y="2059623"/>
                  <a:pt x="4264" y="2004791"/>
                  <a:pt x="13654" y="1951426"/>
                </a:cubicBezTo>
                <a:cubicBezTo>
                  <a:pt x="29486" y="1856713"/>
                  <a:pt x="32790" y="1760329"/>
                  <a:pt x="23477" y="1664761"/>
                </a:cubicBezTo>
                <a:cubicBezTo>
                  <a:pt x="17328" y="1601751"/>
                  <a:pt x="18272" y="1538243"/>
                  <a:pt x="26284" y="1475437"/>
                </a:cubicBezTo>
                <a:cubicBezTo>
                  <a:pt x="36872" y="1390981"/>
                  <a:pt x="53330" y="1304994"/>
                  <a:pt x="33300" y="1220284"/>
                </a:cubicBezTo>
                <a:cubicBezTo>
                  <a:pt x="1406" y="1085690"/>
                  <a:pt x="7785" y="951224"/>
                  <a:pt x="20543" y="815610"/>
                </a:cubicBezTo>
                <a:cubicBezTo>
                  <a:pt x="30111" y="714697"/>
                  <a:pt x="40700" y="612636"/>
                  <a:pt x="21563" y="510574"/>
                </a:cubicBezTo>
                <a:cubicBezTo>
                  <a:pt x="13335" y="463218"/>
                  <a:pt x="13335" y="414790"/>
                  <a:pt x="21563" y="367433"/>
                </a:cubicBezTo>
                <a:cubicBezTo>
                  <a:pt x="31514" y="303645"/>
                  <a:pt x="40955" y="240494"/>
                  <a:pt x="28197" y="176068"/>
                </a:cubicBezTo>
                <a:cubicBezTo>
                  <a:pt x="22584" y="148001"/>
                  <a:pt x="18374" y="119679"/>
                  <a:pt x="15439" y="91357"/>
                </a:cubicBezTo>
                <a:lnTo>
                  <a:pt x="13471" y="15444"/>
                </a:lnTo>
                <a:lnTo>
                  <a:pt x="161497" y="23093"/>
                </a:lnTo>
                <a:cubicBezTo>
                  <a:pt x="242184" y="25544"/>
                  <a:pt x="322886" y="25615"/>
                  <a:pt x="403652" y="21310"/>
                </a:cubicBezTo>
                <a:cubicBezTo>
                  <a:pt x="579090" y="9611"/>
                  <a:pt x="755048" y="12123"/>
                  <a:pt x="930155" y="28790"/>
                </a:cubicBezTo>
                <a:cubicBezTo>
                  <a:pt x="934727" y="29284"/>
                  <a:pt x="939871" y="27908"/>
                  <a:pt x="944744" y="27978"/>
                </a:cubicBezTo>
                <a:lnTo>
                  <a:pt x="944756" y="27986"/>
                </a:lnTo>
                <a:lnTo>
                  <a:pt x="949368" y="27641"/>
                </a:lnTo>
                <a:lnTo>
                  <a:pt x="981805" y="30065"/>
                </a:lnTo>
                <a:lnTo>
                  <a:pt x="983936" y="28984"/>
                </a:lnTo>
                <a:cubicBezTo>
                  <a:pt x="988825" y="29108"/>
                  <a:pt x="993905" y="30625"/>
                  <a:pt x="998603" y="30483"/>
                </a:cubicBezTo>
                <a:cubicBezTo>
                  <a:pt x="1047368" y="29496"/>
                  <a:pt x="1096133" y="30483"/>
                  <a:pt x="1144770" y="25121"/>
                </a:cubicBezTo>
                <a:cubicBezTo>
                  <a:pt x="1267037" y="10007"/>
                  <a:pt x="1390204" y="6041"/>
                  <a:pt x="1513043" y="13266"/>
                </a:cubicBezTo>
                <a:cubicBezTo>
                  <a:pt x="1691465" y="24557"/>
                  <a:pt x="1870141" y="31472"/>
                  <a:pt x="2048943" y="16089"/>
                </a:cubicBezTo>
                <a:cubicBezTo>
                  <a:pt x="2150537" y="7480"/>
                  <a:pt x="2252129" y="-1693"/>
                  <a:pt x="2353721" y="10161"/>
                </a:cubicBezTo>
                <a:cubicBezTo>
                  <a:pt x="2440545" y="21000"/>
                  <a:pt x="2528079" y="22750"/>
                  <a:pt x="2615195" y="15383"/>
                </a:cubicBezTo>
                <a:cubicBezTo>
                  <a:pt x="2710489" y="8045"/>
                  <a:pt x="2806139" y="8045"/>
                  <a:pt x="2901433" y="15383"/>
                </a:cubicBezTo>
                <a:cubicBezTo>
                  <a:pt x="2992739" y="21029"/>
                  <a:pt x="3084299" y="30483"/>
                  <a:pt x="3175351" y="20323"/>
                </a:cubicBezTo>
                <a:cubicBezTo>
                  <a:pt x="3303357" y="6210"/>
                  <a:pt x="3430983" y="10867"/>
                  <a:pt x="3558737" y="19476"/>
                </a:cubicBezTo>
                <a:cubicBezTo>
                  <a:pt x="3664265" y="26532"/>
                  <a:pt x="3770177" y="36834"/>
                  <a:pt x="3875197" y="20181"/>
                </a:cubicBezTo>
                <a:cubicBezTo>
                  <a:pt x="3945258" y="10183"/>
                  <a:pt x="4015665" y="3895"/>
                  <a:pt x="4086182" y="132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033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4842B0-684D-44CC-B4BC-D13331CFD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6BCC0-9BF0-4776-236D-F5C835F4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NZ" sz="6600"/>
              <a:t>Gorse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4C2A3DC3-F495-4B99-9FF3-3FB30D632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3629F-9FFA-3F55-FF53-9B7A54AFA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b="0" i="0" dirty="0">
                <a:solidFill>
                  <a:srgbClr val="202020"/>
                </a:solidFill>
                <a:effectLst/>
              </a:rPr>
              <a:t>Gorse is considered to be New Zealand’s worst scrub weed.</a:t>
            </a:r>
            <a:endParaRPr lang="en-US" sz="1600" dirty="0">
              <a:solidFill>
                <a:srgbClr val="20202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b="0" i="0" dirty="0">
                <a:solidFill>
                  <a:srgbClr val="202020"/>
                </a:solidFill>
                <a:effectLst/>
              </a:rPr>
              <a:t>Large quantities of seeds with tough outer coats are formed by gorse each year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G</a:t>
            </a:r>
            <a:r>
              <a:rPr lang="en-US" sz="1600" b="0" i="0" dirty="0">
                <a:solidFill>
                  <a:srgbClr val="202020"/>
                </a:solidFill>
                <a:effectLst/>
              </a:rPr>
              <a:t>orse can regrow from dormant buds on stumps if shrubs are cut with chain saws or slashers without prior herbicide treatment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b="0" i="0" dirty="0">
                <a:solidFill>
                  <a:srgbClr val="202020"/>
                </a:solidFill>
                <a:effectLst/>
              </a:rPr>
              <a:t>The "leaves" of gorse take the form of sharp spines, which can damage livestock and make them unpalatable,</a:t>
            </a:r>
            <a:endParaRPr lang="en-NZ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9998B7-3A01-A124-0091-FE0401BED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34" r="19902"/>
          <a:stretch/>
        </p:blipFill>
        <p:spPr>
          <a:xfrm>
            <a:off x="8156454" y="-7"/>
            <a:ext cx="4035547" cy="4178808"/>
          </a:xfrm>
          <a:custGeom>
            <a:avLst/>
            <a:gdLst/>
            <a:ahLst/>
            <a:cxnLst/>
            <a:rect l="l" t="t" r="r" b="b"/>
            <a:pathLst>
              <a:path w="4035547" h="4178808">
                <a:moveTo>
                  <a:pt x="14988" y="0"/>
                </a:moveTo>
                <a:lnTo>
                  <a:pt x="4035547" y="0"/>
                </a:lnTo>
                <a:lnTo>
                  <a:pt x="4035547" y="4161794"/>
                </a:lnTo>
                <a:lnTo>
                  <a:pt x="3918602" y="4164199"/>
                </a:lnTo>
                <a:cubicBezTo>
                  <a:pt x="3673497" y="4178956"/>
                  <a:pt x="3428120" y="4172295"/>
                  <a:pt x="3183014" y="4175560"/>
                </a:cubicBezTo>
                <a:cubicBezTo>
                  <a:pt x="2855121" y="4180001"/>
                  <a:pt x="2527499" y="4168639"/>
                  <a:pt x="2199742" y="4167595"/>
                </a:cubicBezTo>
                <a:cubicBezTo>
                  <a:pt x="2132562" y="4167334"/>
                  <a:pt x="2065110" y="4170729"/>
                  <a:pt x="1998202" y="4175952"/>
                </a:cubicBezTo>
                <a:cubicBezTo>
                  <a:pt x="1905507" y="4183005"/>
                  <a:pt x="1814033" y="4174124"/>
                  <a:pt x="1722153" y="4165766"/>
                </a:cubicBezTo>
                <a:cubicBezTo>
                  <a:pt x="1611407" y="4155711"/>
                  <a:pt x="1500933" y="4164591"/>
                  <a:pt x="1390867" y="4176214"/>
                </a:cubicBezTo>
                <a:lnTo>
                  <a:pt x="1348076" y="4178808"/>
                </a:lnTo>
                <a:lnTo>
                  <a:pt x="597587" y="4178808"/>
                </a:lnTo>
                <a:lnTo>
                  <a:pt x="507890" y="4175773"/>
                </a:lnTo>
                <a:cubicBezTo>
                  <a:pt x="403218" y="4174810"/>
                  <a:pt x="298546" y="4175691"/>
                  <a:pt x="193840" y="4176214"/>
                </a:cubicBezTo>
                <a:lnTo>
                  <a:pt x="2757" y="4175742"/>
                </a:lnTo>
                <a:lnTo>
                  <a:pt x="2810" y="4034870"/>
                </a:lnTo>
                <a:cubicBezTo>
                  <a:pt x="5629" y="3979851"/>
                  <a:pt x="10539" y="3924896"/>
                  <a:pt x="15416" y="3870068"/>
                </a:cubicBezTo>
                <a:cubicBezTo>
                  <a:pt x="23018" y="3799731"/>
                  <a:pt x="25045" y="3728899"/>
                  <a:pt x="21498" y="3658244"/>
                </a:cubicBezTo>
                <a:cubicBezTo>
                  <a:pt x="17063" y="3602147"/>
                  <a:pt x="10095" y="3546050"/>
                  <a:pt x="8828" y="3489953"/>
                </a:cubicBezTo>
                <a:cubicBezTo>
                  <a:pt x="6548" y="3389688"/>
                  <a:pt x="7434" y="3289424"/>
                  <a:pt x="13262" y="3189160"/>
                </a:cubicBezTo>
                <a:cubicBezTo>
                  <a:pt x="16176" y="3138901"/>
                  <a:pt x="20864" y="3089150"/>
                  <a:pt x="22891" y="3038510"/>
                </a:cubicBezTo>
                <a:cubicBezTo>
                  <a:pt x="24918" y="2987870"/>
                  <a:pt x="28973" y="2936723"/>
                  <a:pt x="17444" y="2887098"/>
                </a:cubicBezTo>
                <a:cubicBezTo>
                  <a:pt x="-2068" y="2802699"/>
                  <a:pt x="12249" y="2718680"/>
                  <a:pt x="16430" y="2634534"/>
                </a:cubicBezTo>
                <a:cubicBezTo>
                  <a:pt x="18964" y="2582244"/>
                  <a:pt x="34168" y="2528685"/>
                  <a:pt x="20738" y="2477919"/>
                </a:cubicBezTo>
                <a:cubicBezTo>
                  <a:pt x="-421" y="2398342"/>
                  <a:pt x="13389" y="2320415"/>
                  <a:pt x="20738" y="2242107"/>
                </a:cubicBezTo>
                <a:cubicBezTo>
                  <a:pt x="29213" y="2168001"/>
                  <a:pt x="27718" y="2093082"/>
                  <a:pt x="16303" y="2019369"/>
                </a:cubicBezTo>
                <a:cubicBezTo>
                  <a:pt x="1986" y="1946239"/>
                  <a:pt x="1986" y="1871028"/>
                  <a:pt x="16303" y="1797899"/>
                </a:cubicBezTo>
                <a:cubicBezTo>
                  <a:pt x="28162" y="1737537"/>
                  <a:pt x="29530" y="1675589"/>
                  <a:pt x="20357" y="1614758"/>
                </a:cubicBezTo>
                <a:cubicBezTo>
                  <a:pt x="14149" y="1571226"/>
                  <a:pt x="3000" y="1527947"/>
                  <a:pt x="1480" y="1484415"/>
                </a:cubicBezTo>
                <a:cubicBezTo>
                  <a:pt x="-1662" y="1393377"/>
                  <a:pt x="200" y="1302238"/>
                  <a:pt x="7055" y="1211417"/>
                </a:cubicBezTo>
                <a:cubicBezTo>
                  <a:pt x="15036" y="1107980"/>
                  <a:pt x="30366" y="1004923"/>
                  <a:pt x="19724" y="900725"/>
                </a:cubicBezTo>
                <a:cubicBezTo>
                  <a:pt x="16050" y="864934"/>
                  <a:pt x="8575" y="829270"/>
                  <a:pt x="7815" y="793353"/>
                </a:cubicBezTo>
                <a:cubicBezTo>
                  <a:pt x="6168" y="726087"/>
                  <a:pt x="5407" y="659710"/>
                  <a:pt x="9208" y="590286"/>
                </a:cubicBezTo>
                <a:cubicBezTo>
                  <a:pt x="13009" y="520863"/>
                  <a:pt x="27452" y="450424"/>
                  <a:pt x="17697" y="382270"/>
                </a:cubicBezTo>
                <a:cubicBezTo>
                  <a:pt x="7941" y="314115"/>
                  <a:pt x="14276" y="247103"/>
                  <a:pt x="20611" y="180218"/>
                </a:cubicBezTo>
                <a:cubicBezTo>
                  <a:pt x="23652" y="148426"/>
                  <a:pt x="25711" y="116982"/>
                  <a:pt x="25156" y="85665"/>
                </a:cubicBezTo>
                <a:close/>
              </a:path>
            </a:pathLst>
          </a:custGeo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563A1561-B0BA-28EC-0A08-679CC00880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5"/>
          <a:stretch/>
        </p:blipFill>
        <p:spPr>
          <a:xfrm>
            <a:off x="8144356" y="4267201"/>
            <a:ext cx="4047645" cy="2590808"/>
          </a:xfrm>
          <a:custGeom>
            <a:avLst/>
            <a:gdLst/>
            <a:ahLst/>
            <a:cxnLst/>
            <a:rect l="l" t="t" r="r" b="b"/>
            <a:pathLst>
              <a:path w="4047645" h="2495811">
                <a:moveTo>
                  <a:pt x="2441891" y="4"/>
                </a:moveTo>
                <a:cubicBezTo>
                  <a:pt x="2489381" y="-78"/>
                  <a:pt x="2536882" y="1163"/>
                  <a:pt x="2584383" y="4428"/>
                </a:cubicBezTo>
                <a:cubicBezTo>
                  <a:pt x="2744314" y="17813"/>
                  <a:pt x="2904989" y="21079"/>
                  <a:pt x="3065367" y="14222"/>
                </a:cubicBezTo>
                <a:cubicBezTo>
                  <a:pt x="3194244" y="5694"/>
                  <a:pt x="3323514" y="4206"/>
                  <a:pt x="3452568" y="9782"/>
                </a:cubicBezTo>
                <a:cubicBezTo>
                  <a:pt x="3572813" y="16442"/>
                  <a:pt x="3693059" y="23233"/>
                  <a:pt x="3813712" y="19315"/>
                </a:cubicBezTo>
                <a:cubicBezTo>
                  <a:pt x="3861755" y="17748"/>
                  <a:pt x="3909121" y="15789"/>
                  <a:pt x="3956758" y="13177"/>
                </a:cubicBezTo>
                <a:lnTo>
                  <a:pt x="4047645" y="9696"/>
                </a:lnTo>
                <a:lnTo>
                  <a:pt x="4047645" y="2495811"/>
                </a:lnTo>
                <a:lnTo>
                  <a:pt x="28177" y="2495811"/>
                </a:lnTo>
                <a:lnTo>
                  <a:pt x="28782" y="2485852"/>
                </a:lnTo>
                <a:cubicBezTo>
                  <a:pt x="31911" y="2365446"/>
                  <a:pt x="35027" y="2245002"/>
                  <a:pt x="38157" y="2124521"/>
                </a:cubicBezTo>
                <a:cubicBezTo>
                  <a:pt x="38284" y="2119444"/>
                  <a:pt x="39171" y="2114494"/>
                  <a:pt x="39171" y="2109417"/>
                </a:cubicBezTo>
                <a:cubicBezTo>
                  <a:pt x="48166" y="1995573"/>
                  <a:pt x="53107" y="1881729"/>
                  <a:pt x="18899" y="1770550"/>
                </a:cubicBezTo>
                <a:cubicBezTo>
                  <a:pt x="15871" y="1760104"/>
                  <a:pt x="14262" y="1749304"/>
                  <a:pt x="14084" y="1738440"/>
                </a:cubicBezTo>
                <a:cubicBezTo>
                  <a:pt x="12413" y="1641514"/>
                  <a:pt x="16644" y="1544587"/>
                  <a:pt x="26754" y="1448181"/>
                </a:cubicBezTo>
                <a:cubicBezTo>
                  <a:pt x="31949" y="1389038"/>
                  <a:pt x="26754" y="1329006"/>
                  <a:pt x="43478" y="1270498"/>
                </a:cubicBezTo>
                <a:cubicBezTo>
                  <a:pt x="50864" y="1241421"/>
                  <a:pt x="55109" y="1211634"/>
                  <a:pt x="56147" y="1181656"/>
                </a:cubicBezTo>
                <a:cubicBezTo>
                  <a:pt x="59948" y="1109060"/>
                  <a:pt x="38537" y="1040779"/>
                  <a:pt x="18139" y="972244"/>
                </a:cubicBezTo>
                <a:cubicBezTo>
                  <a:pt x="7370" y="935945"/>
                  <a:pt x="-5426" y="898886"/>
                  <a:pt x="2429" y="860811"/>
                </a:cubicBezTo>
                <a:cubicBezTo>
                  <a:pt x="16707" y="802251"/>
                  <a:pt x="24854" y="742359"/>
                  <a:pt x="26754" y="682112"/>
                </a:cubicBezTo>
                <a:cubicBezTo>
                  <a:pt x="26754" y="639468"/>
                  <a:pt x="16365" y="597712"/>
                  <a:pt x="20039" y="555195"/>
                </a:cubicBezTo>
                <a:cubicBezTo>
                  <a:pt x="28211" y="472712"/>
                  <a:pt x="30238" y="389734"/>
                  <a:pt x="26121" y="306946"/>
                </a:cubicBezTo>
                <a:cubicBezTo>
                  <a:pt x="26095" y="273846"/>
                  <a:pt x="29846" y="240848"/>
                  <a:pt x="37270" y="208585"/>
                </a:cubicBezTo>
                <a:cubicBezTo>
                  <a:pt x="46506" y="151651"/>
                  <a:pt x="48419" y="93777"/>
                  <a:pt x="42971" y="36360"/>
                </a:cubicBezTo>
                <a:lnTo>
                  <a:pt x="38853" y="8429"/>
                </a:lnTo>
                <a:lnTo>
                  <a:pt x="56649" y="7824"/>
                </a:lnTo>
                <a:cubicBezTo>
                  <a:pt x="210497" y="-156"/>
                  <a:pt x="364754" y="3162"/>
                  <a:pt x="518087" y="17748"/>
                </a:cubicBezTo>
                <a:cubicBezTo>
                  <a:pt x="626567" y="25440"/>
                  <a:pt x="735534" y="24213"/>
                  <a:pt x="843809" y="14092"/>
                </a:cubicBezTo>
                <a:cubicBezTo>
                  <a:pt x="1042499" y="-1711"/>
                  <a:pt x="1240782" y="10958"/>
                  <a:pt x="1439065" y="21666"/>
                </a:cubicBezTo>
                <a:cubicBezTo>
                  <a:pt x="1631105" y="32113"/>
                  <a:pt x="1823010" y="24408"/>
                  <a:pt x="2015050" y="17487"/>
                </a:cubicBezTo>
                <a:cubicBezTo>
                  <a:pt x="2157045" y="12394"/>
                  <a:pt x="2299420" y="249"/>
                  <a:pt x="2441891" y="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42639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94842B0-684D-44CC-B4BC-D13331CFD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6BCC0-9BF0-4776-236D-F5C835F4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NZ" sz="6100"/>
              <a:t>Gorse Biological Control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4C2A3DC3-F495-4B99-9FF3-3FB30D632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3629F-9FFA-3F55-FF53-9B7A54AFA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rgbClr val="202020"/>
                </a:solidFill>
              </a:rPr>
              <a:t>Gorse spider mite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 Has established well in some locations, but predatory insects can reduce its impact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rgbClr val="202020"/>
                </a:solidFill>
              </a:rPr>
              <a:t>Gorse seed weevil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Has become established in most parts of New Zealand, and reduces seed production, but not so much as to affect gorse population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600" b="1" dirty="0">
                <a:solidFill>
                  <a:srgbClr val="202020"/>
                </a:solidFill>
              </a:rPr>
              <a:t>Gorse pod moth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Well established throughout New Zealand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dirty="0">
                <a:solidFill>
                  <a:srgbClr val="202020"/>
                </a:solidFill>
              </a:rPr>
              <a:t>Caterpillars destroy seeds, with each one eating the contents of 3 – 5 pods.</a:t>
            </a:r>
          </a:p>
          <a:p>
            <a:pPr algn="l" rtl="0"/>
            <a:endParaRPr lang="en-US" sz="1600" b="0" i="0" dirty="0">
              <a:solidFill>
                <a:srgbClr val="424242"/>
              </a:solidFill>
              <a:effectLst/>
              <a:highlight>
                <a:srgbClr val="FFFFFF"/>
              </a:highlight>
              <a:latin typeface="Helvetica Neue"/>
            </a:endParaRPr>
          </a:p>
          <a:p>
            <a:endParaRPr lang="en-NZ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0A6F4F-080E-508B-80FB-D5BBCD7B0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42" r="15827"/>
          <a:stretch/>
        </p:blipFill>
        <p:spPr>
          <a:xfrm>
            <a:off x="8156454" y="-7"/>
            <a:ext cx="4035547" cy="4178808"/>
          </a:xfrm>
          <a:custGeom>
            <a:avLst/>
            <a:gdLst/>
            <a:ahLst/>
            <a:cxnLst/>
            <a:rect l="l" t="t" r="r" b="b"/>
            <a:pathLst>
              <a:path w="4035547" h="4178808">
                <a:moveTo>
                  <a:pt x="14988" y="0"/>
                </a:moveTo>
                <a:lnTo>
                  <a:pt x="4035547" y="0"/>
                </a:lnTo>
                <a:lnTo>
                  <a:pt x="4035547" y="4161794"/>
                </a:lnTo>
                <a:lnTo>
                  <a:pt x="3918602" y="4164199"/>
                </a:lnTo>
                <a:cubicBezTo>
                  <a:pt x="3673497" y="4178956"/>
                  <a:pt x="3428120" y="4172295"/>
                  <a:pt x="3183014" y="4175560"/>
                </a:cubicBezTo>
                <a:cubicBezTo>
                  <a:pt x="2855121" y="4180001"/>
                  <a:pt x="2527499" y="4168639"/>
                  <a:pt x="2199742" y="4167595"/>
                </a:cubicBezTo>
                <a:cubicBezTo>
                  <a:pt x="2132562" y="4167334"/>
                  <a:pt x="2065110" y="4170729"/>
                  <a:pt x="1998202" y="4175952"/>
                </a:cubicBezTo>
                <a:cubicBezTo>
                  <a:pt x="1905507" y="4183005"/>
                  <a:pt x="1814033" y="4174124"/>
                  <a:pt x="1722153" y="4165766"/>
                </a:cubicBezTo>
                <a:cubicBezTo>
                  <a:pt x="1611407" y="4155711"/>
                  <a:pt x="1500933" y="4164591"/>
                  <a:pt x="1390867" y="4176214"/>
                </a:cubicBezTo>
                <a:lnTo>
                  <a:pt x="1348076" y="4178808"/>
                </a:lnTo>
                <a:lnTo>
                  <a:pt x="597587" y="4178808"/>
                </a:lnTo>
                <a:lnTo>
                  <a:pt x="507890" y="4175773"/>
                </a:lnTo>
                <a:cubicBezTo>
                  <a:pt x="403218" y="4174810"/>
                  <a:pt x="298546" y="4175691"/>
                  <a:pt x="193840" y="4176214"/>
                </a:cubicBezTo>
                <a:lnTo>
                  <a:pt x="2757" y="4175742"/>
                </a:lnTo>
                <a:lnTo>
                  <a:pt x="2810" y="4034870"/>
                </a:lnTo>
                <a:cubicBezTo>
                  <a:pt x="5629" y="3979851"/>
                  <a:pt x="10539" y="3924896"/>
                  <a:pt x="15416" y="3870068"/>
                </a:cubicBezTo>
                <a:cubicBezTo>
                  <a:pt x="23018" y="3799731"/>
                  <a:pt x="25045" y="3728899"/>
                  <a:pt x="21498" y="3658244"/>
                </a:cubicBezTo>
                <a:cubicBezTo>
                  <a:pt x="17063" y="3602147"/>
                  <a:pt x="10095" y="3546050"/>
                  <a:pt x="8828" y="3489953"/>
                </a:cubicBezTo>
                <a:cubicBezTo>
                  <a:pt x="6548" y="3389688"/>
                  <a:pt x="7434" y="3289424"/>
                  <a:pt x="13262" y="3189160"/>
                </a:cubicBezTo>
                <a:cubicBezTo>
                  <a:pt x="16176" y="3138901"/>
                  <a:pt x="20864" y="3089150"/>
                  <a:pt x="22891" y="3038510"/>
                </a:cubicBezTo>
                <a:cubicBezTo>
                  <a:pt x="24918" y="2987870"/>
                  <a:pt x="28973" y="2936723"/>
                  <a:pt x="17444" y="2887098"/>
                </a:cubicBezTo>
                <a:cubicBezTo>
                  <a:pt x="-2068" y="2802699"/>
                  <a:pt x="12249" y="2718680"/>
                  <a:pt x="16430" y="2634534"/>
                </a:cubicBezTo>
                <a:cubicBezTo>
                  <a:pt x="18964" y="2582244"/>
                  <a:pt x="34168" y="2528685"/>
                  <a:pt x="20738" y="2477919"/>
                </a:cubicBezTo>
                <a:cubicBezTo>
                  <a:pt x="-421" y="2398342"/>
                  <a:pt x="13389" y="2320415"/>
                  <a:pt x="20738" y="2242107"/>
                </a:cubicBezTo>
                <a:cubicBezTo>
                  <a:pt x="29213" y="2168001"/>
                  <a:pt x="27718" y="2093082"/>
                  <a:pt x="16303" y="2019369"/>
                </a:cubicBezTo>
                <a:cubicBezTo>
                  <a:pt x="1986" y="1946239"/>
                  <a:pt x="1986" y="1871028"/>
                  <a:pt x="16303" y="1797899"/>
                </a:cubicBezTo>
                <a:cubicBezTo>
                  <a:pt x="28162" y="1737537"/>
                  <a:pt x="29530" y="1675589"/>
                  <a:pt x="20357" y="1614758"/>
                </a:cubicBezTo>
                <a:cubicBezTo>
                  <a:pt x="14149" y="1571226"/>
                  <a:pt x="3000" y="1527947"/>
                  <a:pt x="1480" y="1484415"/>
                </a:cubicBezTo>
                <a:cubicBezTo>
                  <a:pt x="-1662" y="1393377"/>
                  <a:pt x="200" y="1302238"/>
                  <a:pt x="7055" y="1211417"/>
                </a:cubicBezTo>
                <a:cubicBezTo>
                  <a:pt x="15036" y="1107980"/>
                  <a:pt x="30366" y="1004923"/>
                  <a:pt x="19724" y="900725"/>
                </a:cubicBezTo>
                <a:cubicBezTo>
                  <a:pt x="16050" y="864934"/>
                  <a:pt x="8575" y="829270"/>
                  <a:pt x="7815" y="793353"/>
                </a:cubicBezTo>
                <a:cubicBezTo>
                  <a:pt x="6168" y="726087"/>
                  <a:pt x="5407" y="659710"/>
                  <a:pt x="9208" y="590286"/>
                </a:cubicBezTo>
                <a:cubicBezTo>
                  <a:pt x="13009" y="520863"/>
                  <a:pt x="27452" y="450424"/>
                  <a:pt x="17697" y="382270"/>
                </a:cubicBezTo>
                <a:cubicBezTo>
                  <a:pt x="7941" y="314115"/>
                  <a:pt x="14276" y="247103"/>
                  <a:pt x="20611" y="180218"/>
                </a:cubicBezTo>
                <a:cubicBezTo>
                  <a:pt x="23652" y="148426"/>
                  <a:pt x="25711" y="116982"/>
                  <a:pt x="25156" y="85665"/>
                </a:cubicBezTo>
                <a:close/>
              </a:path>
            </a:pathLst>
          </a:custGeo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55A9438F-795F-F8C7-E605-0B481A41FC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815"/>
          <a:stretch/>
        </p:blipFill>
        <p:spPr>
          <a:xfrm>
            <a:off x="8144356" y="4267201"/>
            <a:ext cx="4047645" cy="2590808"/>
          </a:xfrm>
          <a:custGeom>
            <a:avLst/>
            <a:gdLst/>
            <a:ahLst/>
            <a:cxnLst/>
            <a:rect l="l" t="t" r="r" b="b"/>
            <a:pathLst>
              <a:path w="4047645" h="2495811">
                <a:moveTo>
                  <a:pt x="2441891" y="4"/>
                </a:moveTo>
                <a:cubicBezTo>
                  <a:pt x="2489381" y="-78"/>
                  <a:pt x="2536882" y="1163"/>
                  <a:pt x="2584383" y="4428"/>
                </a:cubicBezTo>
                <a:cubicBezTo>
                  <a:pt x="2744314" y="17813"/>
                  <a:pt x="2904989" y="21079"/>
                  <a:pt x="3065367" y="14222"/>
                </a:cubicBezTo>
                <a:cubicBezTo>
                  <a:pt x="3194244" y="5694"/>
                  <a:pt x="3323514" y="4206"/>
                  <a:pt x="3452568" y="9782"/>
                </a:cubicBezTo>
                <a:cubicBezTo>
                  <a:pt x="3572813" y="16442"/>
                  <a:pt x="3693059" y="23233"/>
                  <a:pt x="3813712" y="19315"/>
                </a:cubicBezTo>
                <a:cubicBezTo>
                  <a:pt x="3861755" y="17748"/>
                  <a:pt x="3909121" y="15789"/>
                  <a:pt x="3956758" y="13177"/>
                </a:cubicBezTo>
                <a:lnTo>
                  <a:pt x="4047645" y="9696"/>
                </a:lnTo>
                <a:lnTo>
                  <a:pt x="4047645" y="2495811"/>
                </a:lnTo>
                <a:lnTo>
                  <a:pt x="28177" y="2495811"/>
                </a:lnTo>
                <a:lnTo>
                  <a:pt x="28782" y="2485852"/>
                </a:lnTo>
                <a:cubicBezTo>
                  <a:pt x="31911" y="2365446"/>
                  <a:pt x="35027" y="2245002"/>
                  <a:pt x="38157" y="2124521"/>
                </a:cubicBezTo>
                <a:cubicBezTo>
                  <a:pt x="38284" y="2119444"/>
                  <a:pt x="39171" y="2114494"/>
                  <a:pt x="39171" y="2109417"/>
                </a:cubicBezTo>
                <a:cubicBezTo>
                  <a:pt x="48166" y="1995573"/>
                  <a:pt x="53107" y="1881729"/>
                  <a:pt x="18899" y="1770550"/>
                </a:cubicBezTo>
                <a:cubicBezTo>
                  <a:pt x="15871" y="1760104"/>
                  <a:pt x="14262" y="1749304"/>
                  <a:pt x="14084" y="1738440"/>
                </a:cubicBezTo>
                <a:cubicBezTo>
                  <a:pt x="12413" y="1641514"/>
                  <a:pt x="16644" y="1544587"/>
                  <a:pt x="26754" y="1448181"/>
                </a:cubicBezTo>
                <a:cubicBezTo>
                  <a:pt x="31949" y="1389038"/>
                  <a:pt x="26754" y="1329006"/>
                  <a:pt x="43478" y="1270498"/>
                </a:cubicBezTo>
                <a:cubicBezTo>
                  <a:pt x="50864" y="1241421"/>
                  <a:pt x="55109" y="1211634"/>
                  <a:pt x="56147" y="1181656"/>
                </a:cubicBezTo>
                <a:cubicBezTo>
                  <a:pt x="59948" y="1109060"/>
                  <a:pt x="38537" y="1040779"/>
                  <a:pt x="18139" y="972244"/>
                </a:cubicBezTo>
                <a:cubicBezTo>
                  <a:pt x="7370" y="935945"/>
                  <a:pt x="-5426" y="898886"/>
                  <a:pt x="2429" y="860811"/>
                </a:cubicBezTo>
                <a:cubicBezTo>
                  <a:pt x="16707" y="802251"/>
                  <a:pt x="24854" y="742359"/>
                  <a:pt x="26754" y="682112"/>
                </a:cubicBezTo>
                <a:cubicBezTo>
                  <a:pt x="26754" y="639468"/>
                  <a:pt x="16365" y="597712"/>
                  <a:pt x="20039" y="555195"/>
                </a:cubicBezTo>
                <a:cubicBezTo>
                  <a:pt x="28211" y="472712"/>
                  <a:pt x="30238" y="389734"/>
                  <a:pt x="26121" y="306946"/>
                </a:cubicBezTo>
                <a:cubicBezTo>
                  <a:pt x="26095" y="273846"/>
                  <a:pt x="29846" y="240848"/>
                  <a:pt x="37270" y="208585"/>
                </a:cubicBezTo>
                <a:cubicBezTo>
                  <a:pt x="46506" y="151651"/>
                  <a:pt x="48419" y="93777"/>
                  <a:pt x="42971" y="36360"/>
                </a:cubicBezTo>
                <a:lnTo>
                  <a:pt x="38853" y="8429"/>
                </a:lnTo>
                <a:lnTo>
                  <a:pt x="56649" y="7824"/>
                </a:lnTo>
                <a:cubicBezTo>
                  <a:pt x="210497" y="-156"/>
                  <a:pt x="364754" y="3162"/>
                  <a:pt x="518087" y="17748"/>
                </a:cubicBezTo>
                <a:cubicBezTo>
                  <a:pt x="626567" y="25440"/>
                  <a:pt x="735534" y="24213"/>
                  <a:pt x="843809" y="14092"/>
                </a:cubicBezTo>
                <a:cubicBezTo>
                  <a:pt x="1042499" y="-1711"/>
                  <a:pt x="1240782" y="10958"/>
                  <a:pt x="1439065" y="21666"/>
                </a:cubicBezTo>
                <a:cubicBezTo>
                  <a:pt x="1631105" y="32113"/>
                  <a:pt x="1823010" y="24408"/>
                  <a:pt x="2015050" y="17487"/>
                </a:cubicBezTo>
                <a:cubicBezTo>
                  <a:pt x="2157045" y="12394"/>
                  <a:pt x="2299420" y="249"/>
                  <a:pt x="2441891" y="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9027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595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Helvetica Neue</vt:lpstr>
      <vt:lpstr>Times New Roman</vt:lpstr>
      <vt:lpstr>Untitled Sans</vt:lpstr>
      <vt:lpstr>Office Theme</vt:lpstr>
      <vt:lpstr>PowerPoint Presentation</vt:lpstr>
      <vt:lpstr>Pasture &amp; Crop Weeds</vt:lpstr>
      <vt:lpstr>Dock</vt:lpstr>
      <vt:lpstr>Scotch Thistle</vt:lpstr>
      <vt:lpstr>Californian Thistle</vt:lpstr>
      <vt:lpstr>Ragwort</vt:lpstr>
      <vt:lpstr>Ragwort Biological Control</vt:lpstr>
      <vt:lpstr>Gorse</vt:lpstr>
      <vt:lpstr>Gorse Biological Control</vt:lpstr>
      <vt:lpstr>Research exercise:  Common pasture and crop weeds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 Stokes</dc:creator>
  <cp:lastModifiedBy>Susan Stokes</cp:lastModifiedBy>
  <cp:revision>6</cp:revision>
  <dcterms:created xsi:type="dcterms:W3CDTF">2024-08-31T23:37:56Z</dcterms:created>
  <dcterms:modified xsi:type="dcterms:W3CDTF">2025-07-30T20:08:38Z</dcterms:modified>
</cp:coreProperties>
</file>