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62" r:id="rId5"/>
    <p:sldId id="263" r:id="rId6"/>
    <p:sldId id="258" r:id="rId7"/>
    <p:sldId id="261" r:id="rId8"/>
    <p:sldId id="260" r:id="rId9"/>
    <p:sldId id="259" r:id="rId10"/>
    <p:sldId id="264"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C283-7D58-846B-6C7D-7B5BD5BB9F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93C1535-62AA-AF56-80C2-8F6DB3BF4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88EEED9-3FE0-E096-AB4E-7B473130B625}"/>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5" name="Footer Placeholder 4">
            <a:extLst>
              <a:ext uri="{FF2B5EF4-FFF2-40B4-BE49-F238E27FC236}">
                <a16:creationId xmlns:a16="http://schemas.microsoft.com/office/drawing/2014/main" id="{C123A886-B10D-66DC-CCED-70B2D7A18DE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CDA62F-7A47-0E36-B90E-11A75BCB6DC0}"/>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89255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C472-B5F9-300F-A71A-33B354AEC3E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8BCD6FF-4CDD-57C0-401A-773268CDAD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484505D-950B-0578-55AE-00C802C0C280}"/>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5" name="Footer Placeholder 4">
            <a:extLst>
              <a:ext uri="{FF2B5EF4-FFF2-40B4-BE49-F238E27FC236}">
                <a16:creationId xmlns:a16="http://schemas.microsoft.com/office/drawing/2014/main" id="{42784022-1306-CFDC-8291-35C864CE306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91FB643-5A98-2A9B-EA64-E80F9F2F902C}"/>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315556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77038-8439-D63F-0DD8-95137B688A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7C18E3B-2789-81C6-8058-BCB82E20B1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AA6A781-0F0D-0252-BE9D-CB8809DECE5B}"/>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5" name="Footer Placeholder 4">
            <a:extLst>
              <a:ext uri="{FF2B5EF4-FFF2-40B4-BE49-F238E27FC236}">
                <a16:creationId xmlns:a16="http://schemas.microsoft.com/office/drawing/2014/main" id="{063EA84F-177A-A7AE-94CA-40330FF000A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31C34C7-9C78-D228-A89A-224A87D833F4}"/>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34132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431-B684-8A51-837D-4ADB85A3B63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8820436-E0F1-CB4F-DBB8-2DBEEAB9C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5750109-7DE9-78DA-DB02-285D8610C94E}"/>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5" name="Footer Placeholder 4">
            <a:extLst>
              <a:ext uri="{FF2B5EF4-FFF2-40B4-BE49-F238E27FC236}">
                <a16:creationId xmlns:a16="http://schemas.microsoft.com/office/drawing/2014/main" id="{D12903B9-2C1E-DB60-E41A-49BAC13647C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5B87916-BEF3-936E-8621-973E53F6CC49}"/>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18898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E9D6-C43A-042E-42CA-BBD32AD22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B8D52EA-EF96-47F2-21E9-63EBE7E980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0359E-B767-ACF3-307C-E1E7296DB569}"/>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5" name="Footer Placeholder 4">
            <a:extLst>
              <a:ext uri="{FF2B5EF4-FFF2-40B4-BE49-F238E27FC236}">
                <a16:creationId xmlns:a16="http://schemas.microsoft.com/office/drawing/2014/main" id="{B62922FA-A940-89F5-611D-3DAA15B6E43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0752C6-39EF-CF27-FE07-06C70E69FDC9}"/>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16233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2E13-93CE-D7DC-9D9B-350536CC030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CA65723-F249-F69E-5AC9-0F8005FAFF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5B8BADC-0133-834E-EBDD-D2BB7B692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F345C6E-616B-AE09-67C4-6011067A9968}"/>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6" name="Footer Placeholder 5">
            <a:extLst>
              <a:ext uri="{FF2B5EF4-FFF2-40B4-BE49-F238E27FC236}">
                <a16:creationId xmlns:a16="http://schemas.microsoft.com/office/drawing/2014/main" id="{C2AFDBAB-61C7-1792-F32B-46141EF71BE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B977967-D262-52C2-B59F-30223C8477AD}"/>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81386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23C7-C30C-4E1B-B060-5074DF28C8D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31F3C7A-77C8-1061-F1EA-31C3F3AC4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ED1EB-F331-9562-A729-CE069DAA76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EE1F610-83B1-ABEA-360C-04F3F2ECA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CEC56-B86E-4D3E-356E-16A5252701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14E45BF-0878-C94B-FFE7-E2982CE11969}"/>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8" name="Footer Placeholder 7">
            <a:extLst>
              <a:ext uri="{FF2B5EF4-FFF2-40B4-BE49-F238E27FC236}">
                <a16:creationId xmlns:a16="http://schemas.microsoft.com/office/drawing/2014/main" id="{648F3798-F2B5-A58C-94AD-AEFE95D973C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F4158B6-4529-30B5-F67B-E883AB37CD66}"/>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159422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6DE9-08B6-4CCA-FA16-FFC3E79DCE1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96EA615-77CD-465E-DC6A-DF2BDF4F4583}"/>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4" name="Footer Placeholder 3">
            <a:extLst>
              <a:ext uri="{FF2B5EF4-FFF2-40B4-BE49-F238E27FC236}">
                <a16:creationId xmlns:a16="http://schemas.microsoft.com/office/drawing/2014/main" id="{813A3A82-D2EB-FDBA-1A82-F9C4866E566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F827292-F330-E520-F790-8AF7578231BE}"/>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142715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7CAC9-1C1A-F682-7A82-829EDA449EC7}"/>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3" name="Footer Placeholder 2">
            <a:extLst>
              <a:ext uri="{FF2B5EF4-FFF2-40B4-BE49-F238E27FC236}">
                <a16:creationId xmlns:a16="http://schemas.microsoft.com/office/drawing/2014/main" id="{BC43030F-F269-9F00-07DA-D60C54F9F35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19DAEE0-9AD6-CC37-A497-BD1EF5D40A72}"/>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31062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421-A3A3-CD03-A243-38C29E582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C9D2E86-A104-7714-7CEC-0886F11FC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62DCD52-E6C3-78CF-04DB-EB5191BAD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13674-5AFE-23F7-798E-9D7BA5C3BD24}"/>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6" name="Footer Placeholder 5">
            <a:extLst>
              <a:ext uri="{FF2B5EF4-FFF2-40B4-BE49-F238E27FC236}">
                <a16:creationId xmlns:a16="http://schemas.microsoft.com/office/drawing/2014/main" id="{18C958CF-82FA-6EDB-BF28-B8A2919B55F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BEEA79A-D20B-CC02-0319-0AF5717719E0}"/>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05058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B930-C683-7E8E-69C3-6B0FF911D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8A32A60-F825-0256-5EE1-5118137F7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CE9346F-9286-3C0F-6FEA-BB94C09CD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C507B-2479-7E2A-8965-1F297CC72483}"/>
              </a:ext>
            </a:extLst>
          </p:cNvPr>
          <p:cNvSpPr>
            <a:spLocks noGrp="1"/>
          </p:cNvSpPr>
          <p:nvPr>
            <p:ph type="dt" sz="half" idx="10"/>
          </p:nvPr>
        </p:nvSpPr>
        <p:spPr/>
        <p:txBody>
          <a:bodyPr/>
          <a:lstStyle/>
          <a:p>
            <a:fld id="{E29F7898-0AE2-4487-A05D-A5D3E95D9BBA}" type="datetimeFigureOut">
              <a:rPr lang="en-NZ" smtClean="0"/>
              <a:t>31/07/2025</a:t>
            </a:fld>
            <a:endParaRPr lang="en-NZ"/>
          </a:p>
        </p:txBody>
      </p:sp>
      <p:sp>
        <p:nvSpPr>
          <p:cNvPr id="6" name="Footer Placeholder 5">
            <a:extLst>
              <a:ext uri="{FF2B5EF4-FFF2-40B4-BE49-F238E27FC236}">
                <a16:creationId xmlns:a16="http://schemas.microsoft.com/office/drawing/2014/main" id="{7653C074-8598-686E-3851-E10A7D720AD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E84EA55-780C-863C-BC1D-901179D5B3DA}"/>
              </a:ext>
            </a:extLst>
          </p:cNvPr>
          <p:cNvSpPr>
            <a:spLocks noGrp="1"/>
          </p:cNvSpPr>
          <p:nvPr>
            <p:ph type="sldNum" sz="quarter" idx="12"/>
          </p:nvPr>
        </p:nvSpPr>
        <p:spPr/>
        <p:txBody>
          <a:bodyPr/>
          <a:lstStyle/>
          <a:p>
            <a:fld id="{C28C15A8-7E8D-4C92-8D6E-E93F2300719D}" type="slidenum">
              <a:rPr lang="en-NZ" smtClean="0"/>
              <a:t>‹#›</a:t>
            </a:fld>
            <a:endParaRPr lang="en-NZ"/>
          </a:p>
        </p:txBody>
      </p:sp>
    </p:spTree>
    <p:extLst>
      <p:ext uri="{BB962C8B-B14F-4D97-AF65-F5344CB8AC3E}">
        <p14:creationId xmlns:p14="http://schemas.microsoft.com/office/powerpoint/2010/main" val="24812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9B570-BAAB-793E-E182-A52C52E92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25F7D21-1F6F-92D1-AF57-E828FCE30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76F5BB-9F5F-1BEF-C4AF-820944174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9F7898-0AE2-4487-A05D-A5D3E95D9BBA}" type="datetimeFigureOut">
              <a:rPr lang="en-NZ" smtClean="0"/>
              <a:t>31/07/2025</a:t>
            </a:fld>
            <a:endParaRPr lang="en-NZ"/>
          </a:p>
        </p:txBody>
      </p:sp>
      <p:sp>
        <p:nvSpPr>
          <p:cNvPr id="5" name="Footer Placeholder 4">
            <a:extLst>
              <a:ext uri="{FF2B5EF4-FFF2-40B4-BE49-F238E27FC236}">
                <a16:creationId xmlns:a16="http://schemas.microsoft.com/office/drawing/2014/main" id="{13F5BBD0-CEF6-0496-307F-4CD17E0C7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0CD4DFA8-61ED-4468-0166-41EBA7155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8C15A8-7E8D-4C92-8D6E-E93F2300719D}" type="slidenum">
              <a:rPr lang="en-NZ" smtClean="0"/>
              <a:t>‹#›</a:t>
            </a:fld>
            <a:endParaRPr lang="en-NZ"/>
          </a:p>
        </p:txBody>
      </p:sp>
    </p:spTree>
    <p:extLst>
      <p:ext uri="{BB962C8B-B14F-4D97-AF65-F5344CB8AC3E}">
        <p14:creationId xmlns:p14="http://schemas.microsoft.com/office/powerpoint/2010/main" val="389721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41F0414-98EF-89A0-7498-B3C3E89C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284287"/>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40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C8CDF-5F5A-B3B2-2069-BC0D8549E648}"/>
              </a:ext>
            </a:extLst>
          </p:cNvPr>
          <p:cNvSpPr>
            <a:spLocks noGrp="1"/>
          </p:cNvSpPr>
          <p:nvPr>
            <p:ph type="title"/>
          </p:nvPr>
        </p:nvSpPr>
        <p:spPr>
          <a:xfrm>
            <a:off x="630936" y="640080"/>
            <a:ext cx="4818888" cy="1481328"/>
          </a:xfrm>
        </p:spPr>
        <p:txBody>
          <a:bodyPr anchor="b">
            <a:normAutofit fontScale="90000"/>
          </a:bodyPr>
          <a:lstStyle/>
          <a:p>
            <a:r>
              <a:rPr lang="en-NZ" sz="5400" dirty="0"/>
              <a:t>Research exercise</a:t>
            </a:r>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4512D6-4B88-A794-E8ED-451FACDC51A5}"/>
              </a:ext>
            </a:extLst>
          </p:cNvPr>
          <p:cNvSpPr>
            <a:spLocks noGrp="1"/>
          </p:cNvSpPr>
          <p:nvPr>
            <p:ph idx="1"/>
          </p:nvPr>
        </p:nvSpPr>
        <p:spPr>
          <a:xfrm>
            <a:off x="630936" y="2660904"/>
            <a:ext cx="4818888" cy="3547872"/>
          </a:xfrm>
        </p:spPr>
        <p:txBody>
          <a:bodyPr anchor="t">
            <a:normAutofit fontScale="85000" lnSpcReduction="10000"/>
          </a:bodyPr>
          <a:lstStyle/>
          <a:p>
            <a:pPr marL="0" lvl="0" indent="0">
              <a:lnSpc>
                <a:spcPct val="150000"/>
              </a:lnSpc>
              <a:spcBef>
                <a:spcPts val="0"/>
              </a:spcBef>
              <a:spcAft>
                <a:spcPts val="0"/>
              </a:spcAft>
              <a:buNone/>
            </a:pPr>
            <a:r>
              <a:rPr lang="en-NZ" sz="2200" i="1" dirty="0">
                <a:effectLst/>
                <a:latin typeface="Arial" panose="020B0604020202020204" pitchFamily="34" charset="0"/>
                <a:ea typeface="Times New Roman" panose="02020603050405020304" pitchFamily="18" charset="0"/>
              </a:rPr>
              <a:t>Select a pasture or crop pest that is a significant problem </a:t>
            </a:r>
            <a:r>
              <a:rPr lang="en-NZ" sz="2200" i="1">
                <a:effectLst/>
                <a:latin typeface="Arial" panose="020B0604020202020204" pitchFamily="34" charset="0"/>
                <a:ea typeface="Times New Roman" panose="02020603050405020304" pitchFamily="18" charset="0"/>
              </a:rPr>
              <a:t>in your local </a:t>
            </a:r>
            <a:r>
              <a:rPr lang="en-NZ" sz="2200" i="1" dirty="0">
                <a:effectLst/>
                <a:latin typeface="Arial" panose="020B0604020202020204" pitchFamily="34" charset="0"/>
                <a:ea typeface="Times New Roman" panose="02020603050405020304" pitchFamily="18" charset="0"/>
              </a:rPr>
              <a:t>farming region.</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Font typeface="+mj-lt"/>
              <a:buAutoNum type="alphaLcParenBoth"/>
            </a:pPr>
            <a:r>
              <a:rPr lang="en-NZ" sz="2200" i="1" dirty="0">
                <a:effectLst/>
                <a:latin typeface="Arial" panose="020B0604020202020204" pitchFamily="34" charset="0"/>
                <a:ea typeface="Times New Roman" panose="02020603050405020304" pitchFamily="18" charset="0"/>
              </a:rPr>
              <a:t>Describe the damaged caused by the pest.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Font typeface="+mj-lt"/>
              <a:buAutoNum type="alphaLcParenBoth"/>
            </a:pPr>
            <a:r>
              <a:rPr lang="en-NZ" sz="2200" i="1" dirty="0">
                <a:effectLst/>
                <a:latin typeface="Arial" panose="020B0604020202020204" pitchFamily="34" charset="0"/>
                <a:ea typeface="Times New Roman" panose="02020603050405020304" pitchFamily="18" charset="0"/>
              </a:rPr>
              <a:t>Discuss how the pest is pest controlled to minimise the impact on the pasture  or crop and farm financial returns.</a:t>
            </a:r>
            <a:endParaRPr lang="en-NZ" sz="2200" dirty="0">
              <a:effectLst/>
              <a:latin typeface="Times New Roman" panose="02020603050405020304" pitchFamily="18" charset="0"/>
              <a:ea typeface="Times New Roman" panose="02020603050405020304" pitchFamily="18" charset="0"/>
            </a:endParaRPr>
          </a:p>
          <a:p>
            <a:endParaRPr lang="en-NZ" sz="2200" dirty="0"/>
          </a:p>
        </p:txBody>
      </p:sp>
      <p:pic>
        <p:nvPicPr>
          <p:cNvPr id="5122" name="Picture 2" descr="Barenbrug NZ - Clover flea (aka ...">
            <a:extLst>
              <a:ext uri="{FF2B5EF4-FFF2-40B4-BE49-F238E27FC236}">
                <a16:creationId xmlns:a16="http://schemas.microsoft.com/office/drawing/2014/main" id="{0C743791-49A5-0102-6170-EF8A2A4323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4522"/>
            <a:ext cx="5458968" cy="408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41F0414-98EF-89A0-7498-B3C3E89C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284287"/>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91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19C84-3973-F161-9364-39E5BDEA8722}"/>
              </a:ext>
            </a:extLst>
          </p:cNvPr>
          <p:cNvSpPr>
            <a:spLocks noGrp="1"/>
          </p:cNvSpPr>
          <p:nvPr>
            <p:ph type="ctrTitle"/>
          </p:nvPr>
        </p:nvSpPr>
        <p:spPr>
          <a:xfrm>
            <a:off x="638882" y="639193"/>
            <a:ext cx="3571810" cy="3573516"/>
          </a:xfrm>
        </p:spPr>
        <p:txBody>
          <a:bodyPr>
            <a:normAutofit/>
          </a:bodyPr>
          <a:lstStyle/>
          <a:p>
            <a:pPr algn="l"/>
            <a:r>
              <a:rPr lang="en-NZ" altLang="en-US" sz="6600"/>
              <a:t>Pasture Pests</a:t>
            </a:r>
            <a:endParaRPr lang="en-NZ" sz="6600"/>
          </a:p>
        </p:txBody>
      </p:sp>
      <p:sp>
        <p:nvSpPr>
          <p:cNvPr id="61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lover root weevil – Insect pests of ...">
            <a:extLst>
              <a:ext uri="{FF2B5EF4-FFF2-40B4-BE49-F238E27FC236}">
                <a16:creationId xmlns:a16="http://schemas.microsoft.com/office/drawing/2014/main" id="{37A744A3-A555-1FBD-0FFA-327CE75B5C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71761"/>
            <a:ext cx="7214616" cy="528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6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572493" y="238539"/>
            <a:ext cx="11018520" cy="1434415"/>
          </a:xfrm>
        </p:spPr>
        <p:txBody>
          <a:bodyPr anchor="b">
            <a:normAutofit/>
          </a:bodyPr>
          <a:lstStyle/>
          <a:p>
            <a:r>
              <a:rPr lang="en-NZ" sz="5400"/>
              <a:t>Impact of pasture pests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572493" y="2071316"/>
            <a:ext cx="6713552" cy="4119172"/>
          </a:xfrm>
        </p:spPr>
        <p:txBody>
          <a:bodyPr anchor="t">
            <a:normAutofit/>
          </a:bodyPr>
          <a:lstStyle/>
          <a:p>
            <a:pPr>
              <a:lnSpc>
                <a:spcPct val="150000"/>
              </a:lnSpc>
              <a:spcBef>
                <a:spcPts val="0"/>
              </a:spcBef>
            </a:pPr>
            <a:r>
              <a:rPr lang="en-NZ" altLang="en-US" sz="2200" dirty="0"/>
              <a:t>Pasture pest decrease pasture production by interfering with the normal plant processes carried out in the roots, stems and leaves. This prevents the plants from absorbing sufficient water and nutrients or photosynthesising efficiently.</a:t>
            </a:r>
          </a:p>
          <a:p>
            <a:endParaRPr lang="en-NZ" sz="2200" dirty="0"/>
          </a:p>
        </p:txBody>
      </p:sp>
      <p:pic>
        <p:nvPicPr>
          <p:cNvPr id="1026" name="Picture 2" descr="Grass grub time… : Landscapedesign.co ...">
            <a:extLst>
              <a:ext uri="{FF2B5EF4-FFF2-40B4-BE49-F238E27FC236}">
                <a16:creationId xmlns:a16="http://schemas.microsoft.com/office/drawing/2014/main" id="{B471B636-7A0B-E183-01B3-826538A47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84" r="1164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6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30936" y="640080"/>
            <a:ext cx="4818888" cy="1481328"/>
          </a:xfrm>
        </p:spPr>
        <p:txBody>
          <a:bodyPr anchor="b">
            <a:normAutofit/>
          </a:bodyPr>
          <a:lstStyle/>
          <a:p>
            <a:r>
              <a:rPr lang="en-NZ" altLang="en-US" sz="5000" dirty="0"/>
              <a:t>Signs of pasture pests</a:t>
            </a:r>
            <a:endParaRPr lang="en-NZ" sz="50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30936" y="2660904"/>
            <a:ext cx="4818888" cy="3547872"/>
          </a:xfrm>
        </p:spPr>
        <p:txBody>
          <a:bodyPr anchor="t">
            <a:normAutofit fontScale="92500" lnSpcReduction="20000"/>
          </a:bodyPr>
          <a:lstStyle/>
          <a:p>
            <a:pPr eaLnBrk="1" hangingPunct="1">
              <a:lnSpc>
                <a:spcPct val="160000"/>
              </a:lnSpc>
              <a:spcBef>
                <a:spcPts val="0"/>
              </a:spcBef>
              <a:defRPr/>
            </a:pPr>
            <a:r>
              <a:rPr lang="en-NZ" dirty="0"/>
              <a:t>Plant leaves being eaten.</a:t>
            </a:r>
          </a:p>
          <a:p>
            <a:pPr eaLnBrk="1" hangingPunct="1">
              <a:lnSpc>
                <a:spcPct val="160000"/>
              </a:lnSpc>
              <a:spcBef>
                <a:spcPts val="0"/>
              </a:spcBef>
              <a:defRPr/>
            </a:pPr>
            <a:r>
              <a:rPr lang="en-NZ" dirty="0"/>
              <a:t>Poor pasture growth.</a:t>
            </a:r>
          </a:p>
          <a:p>
            <a:pPr eaLnBrk="1" hangingPunct="1">
              <a:lnSpc>
                <a:spcPct val="160000"/>
              </a:lnSpc>
              <a:spcBef>
                <a:spcPts val="0"/>
              </a:spcBef>
              <a:defRPr/>
            </a:pPr>
            <a:r>
              <a:rPr lang="en-NZ" dirty="0"/>
              <a:t>Pasture can be pulled out </a:t>
            </a:r>
          </a:p>
          <a:p>
            <a:pPr marL="0" indent="0" eaLnBrk="1" hangingPunct="1">
              <a:lnSpc>
                <a:spcPct val="160000"/>
              </a:lnSpc>
              <a:spcBef>
                <a:spcPts val="0"/>
              </a:spcBef>
              <a:buFontTx/>
              <a:buNone/>
              <a:defRPr/>
            </a:pPr>
            <a:r>
              <a:rPr lang="en-NZ" dirty="0"/>
              <a:t>   easily.</a:t>
            </a:r>
          </a:p>
          <a:p>
            <a:pPr eaLnBrk="1" hangingPunct="1">
              <a:lnSpc>
                <a:spcPct val="160000"/>
              </a:lnSpc>
              <a:spcBef>
                <a:spcPts val="0"/>
              </a:spcBef>
              <a:defRPr/>
            </a:pPr>
            <a:r>
              <a:rPr lang="en-NZ" dirty="0"/>
              <a:t>Abnormal colour </a:t>
            </a:r>
            <a:r>
              <a:rPr lang="en-NZ" dirty="0" err="1"/>
              <a:t>eg</a:t>
            </a:r>
            <a:r>
              <a:rPr lang="en-NZ" dirty="0"/>
              <a:t> yellow brown patches in pasture.</a:t>
            </a:r>
          </a:p>
        </p:txBody>
      </p:sp>
      <p:pic>
        <p:nvPicPr>
          <p:cNvPr id="4" name="Picture 4" descr="Clover flea damage">
            <a:extLst>
              <a:ext uri="{FF2B5EF4-FFF2-40B4-BE49-F238E27FC236}">
                <a16:creationId xmlns:a16="http://schemas.microsoft.com/office/drawing/2014/main" id="{A1135817-DFC2-5E66-6744-60B0E78088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224942"/>
            <a:ext cx="5458968" cy="44081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7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40080" y="329184"/>
            <a:ext cx="6894576" cy="1783080"/>
          </a:xfrm>
        </p:spPr>
        <p:txBody>
          <a:bodyPr anchor="b">
            <a:normAutofit/>
          </a:bodyPr>
          <a:lstStyle/>
          <a:p>
            <a:r>
              <a:rPr lang="en-NZ" altLang="en-US" sz="5400"/>
              <a:t>Grass grub</a:t>
            </a:r>
            <a:endParaRPr lang="en-NZ" sz="5400"/>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40079" y="2706624"/>
            <a:ext cx="7331537" cy="3749040"/>
          </a:xfrm>
        </p:spPr>
        <p:txBody>
          <a:bodyPr>
            <a:normAutofit fontScale="77500" lnSpcReduction="20000"/>
          </a:bodyPr>
          <a:lstStyle/>
          <a:p>
            <a:pPr marL="0" indent="0">
              <a:lnSpc>
                <a:spcPct val="140000"/>
              </a:lnSpc>
              <a:spcBef>
                <a:spcPts val="0"/>
              </a:spcBef>
              <a:buNone/>
              <a:defRPr/>
            </a:pPr>
            <a:r>
              <a:rPr lang="en-US" sz="2600" dirty="0"/>
              <a:t>Grass grub is found throughout New Zealand. Larvae graze the roots of grass, plantain and clover causing poor growth and plant death, mainly from March-July. In severe cases, pastures can be rolled back like carpet.</a:t>
            </a:r>
          </a:p>
          <a:p>
            <a:pPr marL="0" indent="0">
              <a:lnSpc>
                <a:spcPct val="140000"/>
              </a:lnSpc>
              <a:spcBef>
                <a:spcPts val="0"/>
              </a:spcBef>
              <a:buNone/>
              <a:defRPr/>
            </a:pPr>
            <a:endParaRPr lang="en-US" sz="2600" dirty="0"/>
          </a:p>
          <a:p>
            <a:pPr marL="0" indent="0">
              <a:lnSpc>
                <a:spcPct val="140000"/>
              </a:lnSpc>
              <a:spcBef>
                <a:spcPts val="0"/>
              </a:spcBef>
              <a:buNone/>
              <a:defRPr/>
            </a:pPr>
            <a:r>
              <a:rPr lang="en-US" sz="2600" b="1" dirty="0"/>
              <a:t>Prevention and control</a:t>
            </a:r>
          </a:p>
          <a:p>
            <a:pPr>
              <a:lnSpc>
                <a:spcPct val="140000"/>
              </a:lnSpc>
              <a:spcBef>
                <a:spcPts val="0"/>
              </a:spcBef>
              <a:defRPr/>
            </a:pPr>
            <a:r>
              <a:rPr lang="en-US" sz="2600" dirty="0"/>
              <a:t>Treated seed</a:t>
            </a:r>
          </a:p>
          <a:p>
            <a:pPr>
              <a:lnSpc>
                <a:spcPct val="140000"/>
              </a:lnSpc>
              <a:spcBef>
                <a:spcPts val="0"/>
              </a:spcBef>
              <a:defRPr/>
            </a:pPr>
            <a:r>
              <a:rPr lang="en-US" sz="2600" dirty="0"/>
              <a:t>Cultivation usually drastically reduces GG larval numbers</a:t>
            </a:r>
          </a:p>
          <a:p>
            <a:pPr>
              <a:lnSpc>
                <a:spcPct val="140000"/>
              </a:lnSpc>
              <a:spcBef>
                <a:spcPts val="0"/>
              </a:spcBef>
              <a:defRPr/>
            </a:pPr>
            <a:r>
              <a:rPr lang="en-US" sz="2600" dirty="0"/>
              <a:t>Mob stocking and heavy rolling when soil is damp can reduce GG populations, but effects are variable</a:t>
            </a:r>
            <a:endParaRPr lang="en-NZ" sz="2600" dirty="0"/>
          </a:p>
        </p:txBody>
      </p:sp>
      <p:pic>
        <p:nvPicPr>
          <p:cNvPr id="7" name="Picture 6">
            <a:extLst>
              <a:ext uri="{FF2B5EF4-FFF2-40B4-BE49-F238E27FC236}">
                <a16:creationId xmlns:a16="http://schemas.microsoft.com/office/drawing/2014/main" id="{49735550-574A-4DD2-5538-190C2E5C686C}"/>
              </a:ext>
            </a:extLst>
          </p:cNvPr>
          <p:cNvPicPr>
            <a:picLocks noChangeAspect="1"/>
          </p:cNvPicPr>
          <p:nvPr/>
        </p:nvPicPr>
        <p:blipFill>
          <a:blip r:embed="rId2"/>
          <a:stretch>
            <a:fillRect/>
          </a:stretch>
        </p:blipFill>
        <p:spPr>
          <a:xfrm>
            <a:off x="7971617" y="329183"/>
            <a:ext cx="3798662" cy="3429969"/>
          </a:xfrm>
          <a:prstGeom prst="rect">
            <a:avLst/>
          </a:prstGeom>
        </p:spPr>
      </p:pic>
      <p:pic>
        <p:nvPicPr>
          <p:cNvPr id="5" name="Picture 4">
            <a:extLst>
              <a:ext uri="{FF2B5EF4-FFF2-40B4-BE49-F238E27FC236}">
                <a16:creationId xmlns:a16="http://schemas.microsoft.com/office/drawing/2014/main" id="{4A2694D9-8DDA-7BE3-171D-43062B6E26CE}"/>
              </a:ext>
            </a:extLst>
          </p:cNvPr>
          <p:cNvPicPr>
            <a:picLocks noChangeAspect="1"/>
          </p:cNvPicPr>
          <p:nvPr/>
        </p:nvPicPr>
        <p:blipFill>
          <a:blip r:embed="rId3"/>
          <a:stretch>
            <a:fillRect/>
          </a:stretch>
        </p:blipFill>
        <p:spPr>
          <a:xfrm>
            <a:off x="8591070" y="4079193"/>
            <a:ext cx="2541468" cy="2176272"/>
          </a:xfrm>
          <a:prstGeom prst="rect">
            <a:avLst/>
          </a:prstGeom>
        </p:spPr>
      </p:pic>
    </p:spTree>
    <p:extLst>
      <p:ext uri="{BB962C8B-B14F-4D97-AF65-F5344CB8AC3E}">
        <p14:creationId xmlns:p14="http://schemas.microsoft.com/office/powerpoint/2010/main" val="376745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804CCDD-88C7-4B43-A381-F2D8DAF62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12648" y="365124"/>
            <a:ext cx="5221224" cy="2066544"/>
          </a:xfrm>
        </p:spPr>
        <p:txBody>
          <a:bodyPr anchor="b">
            <a:normAutofit/>
          </a:bodyPr>
          <a:lstStyle/>
          <a:p>
            <a:r>
              <a:rPr lang="en-NZ" altLang="en-US" sz="5400"/>
              <a:t>Argentine stem weevil</a:t>
            </a:r>
            <a:endParaRPr lang="en-NZ" sz="5400"/>
          </a:p>
        </p:txBody>
      </p:sp>
      <p:pic>
        <p:nvPicPr>
          <p:cNvPr id="7" name="Picture 6">
            <a:extLst>
              <a:ext uri="{FF2B5EF4-FFF2-40B4-BE49-F238E27FC236}">
                <a16:creationId xmlns:a16="http://schemas.microsoft.com/office/drawing/2014/main" id="{45C6A8A2-65E0-F57E-DB03-7121C309A6C9}"/>
              </a:ext>
            </a:extLst>
          </p:cNvPr>
          <p:cNvPicPr>
            <a:picLocks noChangeAspect="1"/>
          </p:cNvPicPr>
          <p:nvPr/>
        </p:nvPicPr>
        <p:blipFill>
          <a:blip r:embed="rId2"/>
          <a:srcRect r="358" b="-3"/>
          <a:stretch/>
        </p:blipFill>
        <p:spPr>
          <a:xfrm>
            <a:off x="7844754" y="122426"/>
            <a:ext cx="2613892" cy="2309242"/>
          </a:xfrm>
          <a:custGeom>
            <a:avLst/>
            <a:gdLst/>
            <a:ahLst/>
            <a:cxnLst/>
            <a:rect l="l" t="t" r="r" b="b"/>
            <a:pathLst>
              <a:path w="2852627" h="2520152">
                <a:moveTo>
                  <a:pt x="10064" y="0"/>
                </a:moveTo>
                <a:lnTo>
                  <a:pt x="2852627" y="0"/>
                </a:lnTo>
                <a:lnTo>
                  <a:pt x="2852627" y="2486586"/>
                </a:lnTo>
                <a:lnTo>
                  <a:pt x="2722923" y="2488164"/>
                </a:lnTo>
                <a:cubicBezTo>
                  <a:pt x="2674488" y="2490004"/>
                  <a:pt x="2626073" y="2493170"/>
                  <a:pt x="2577690" y="2497898"/>
                </a:cubicBezTo>
                <a:cubicBezTo>
                  <a:pt x="2399458" y="2512970"/>
                  <a:pt x="2220528" y="2515143"/>
                  <a:pt x="2042042" y="2504390"/>
                </a:cubicBezTo>
                <a:cubicBezTo>
                  <a:pt x="1880764" y="2496911"/>
                  <a:pt x="1719740" y="2478563"/>
                  <a:pt x="1558080" y="2494228"/>
                </a:cubicBezTo>
                <a:cubicBezTo>
                  <a:pt x="1502460" y="2499592"/>
                  <a:pt x="1447854" y="2512575"/>
                  <a:pt x="1391850" y="2515538"/>
                </a:cubicBezTo>
                <a:cubicBezTo>
                  <a:pt x="1129488" y="2529651"/>
                  <a:pt x="868014" y="2508482"/>
                  <a:pt x="606540" y="2491124"/>
                </a:cubicBezTo>
                <a:cubicBezTo>
                  <a:pt x="511296" y="2484774"/>
                  <a:pt x="416054" y="2477012"/>
                  <a:pt x="320810" y="2494370"/>
                </a:cubicBezTo>
                <a:cubicBezTo>
                  <a:pt x="240438" y="2508129"/>
                  <a:pt x="158860" y="2510966"/>
                  <a:pt x="77878" y="2502837"/>
                </a:cubicBezTo>
                <a:lnTo>
                  <a:pt x="9154" y="2498029"/>
                </a:lnTo>
                <a:lnTo>
                  <a:pt x="8320" y="2462991"/>
                </a:lnTo>
                <a:cubicBezTo>
                  <a:pt x="6579" y="2338090"/>
                  <a:pt x="-9495" y="2212684"/>
                  <a:pt x="8320" y="2088414"/>
                </a:cubicBezTo>
                <a:cubicBezTo>
                  <a:pt x="37454" y="1869137"/>
                  <a:pt x="41459" y="1647554"/>
                  <a:pt x="20242" y="1427484"/>
                </a:cubicBezTo>
                <a:cubicBezTo>
                  <a:pt x="-386" y="1179282"/>
                  <a:pt x="-1860" y="930008"/>
                  <a:pt x="15822" y="681605"/>
                </a:cubicBezTo>
                <a:cubicBezTo>
                  <a:pt x="28413" y="497593"/>
                  <a:pt x="37789" y="313203"/>
                  <a:pt x="26537" y="128561"/>
                </a:cubicBezTo>
                <a:cubicBezTo>
                  <a:pt x="24327" y="93208"/>
                  <a:pt x="18400" y="58296"/>
                  <a:pt x="12757" y="23416"/>
                </a:cubicBezTo>
                <a:close/>
              </a:path>
            </a:pathLst>
          </a:custGeom>
        </p:spPr>
      </p:pic>
      <p:sp>
        <p:nvSpPr>
          <p:cNvPr id="16" name="sketch line">
            <a:extLst>
              <a:ext uri="{FF2B5EF4-FFF2-40B4-BE49-F238E27FC236}">
                <a16:creationId xmlns:a16="http://schemas.microsoft.com/office/drawing/2014/main" id="{BBECEAC1-4BBC-4815-B44E-D9B231A3F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520" y="260986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12648" y="2843312"/>
            <a:ext cx="5998464" cy="3649092"/>
          </a:xfrm>
        </p:spPr>
        <p:txBody>
          <a:bodyPr>
            <a:normAutofit fontScale="92500" lnSpcReduction="20000"/>
          </a:bodyPr>
          <a:lstStyle/>
          <a:p>
            <a:pPr marL="0" indent="0">
              <a:lnSpc>
                <a:spcPct val="150000"/>
              </a:lnSpc>
              <a:spcBef>
                <a:spcPts val="0"/>
              </a:spcBef>
              <a:buNone/>
            </a:pPr>
            <a:r>
              <a:rPr lang="en-US" sz="1500" kern="0" dirty="0">
                <a:effectLst/>
                <a:latin typeface="Arial" panose="020B0604020202020204" pitchFamily="34" charset="0"/>
                <a:ea typeface="Times New Roman" panose="02020603050405020304" pitchFamily="18" charset="0"/>
              </a:rPr>
              <a:t>Argentine stem weevil targets short-term and perennial ryegrass (without endophyte) across New Zealand. The larvae bore into the base of ryegrass stems, destroying tillers and causing substantial pasture damage</a:t>
            </a:r>
          </a:p>
          <a:p>
            <a:pPr marL="0" indent="0">
              <a:lnSpc>
                <a:spcPct val="150000"/>
              </a:lnSpc>
              <a:spcBef>
                <a:spcPts val="0"/>
              </a:spcBef>
              <a:buNone/>
            </a:pPr>
            <a:endParaRPr lang="en-US" sz="1500" b="1" kern="0" dirty="0">
              <a:latin typeface="Arial" panose="020B0604020202020204" pitchFamily="34" charset="0"/>
            </a:endParaRPr>
          </a:p>
          <a:p>
            <a:pPr marL="0" indent="0">
              <a:lnSpc>
                <a:spcPct val="150000"/>
              </a:lnSpc>
              <a:spcBef>
                <a:spcPts val="0"/>
              </a:spcBef>
              <a:buNone/>
            </a:pPr>
            <a:r>
              <a:rPr lang="en-US" sz="1500" b="1" kern="0" dirty="0">
                <a:latin typeface="Arial" panose="020B0604020202020204" pitchFamily="34" charset="0"/>
              </a:rPr>
              <a:t>Prevention &amp; Control</a:t>
            </a:r>
          </a:p>
          <a:p>
            <a:pPr>
              <a:lnSpc>
                <a:spcPct val="150000"/>
              </a:lnSpc>
              <a:spcBef>
                <a:spcPts val="0"/>
              </a:spcBef>
            </a:pPr>
            <a:r>
              <a:rPr lang="en-US" sz="1500" kern="0" dirty="0">
                <a:latin typeface="Arial" panose="020B0604020202020204" pitchFamily="34" charset="0"/>
              </a:rPr>
              <a:t>Treated seed</a:t>
            </a:r>
          </a:p>
          <a:p>
            <a:pPr>
              <a:lnSpc>
                <a:spcPct val="150000"/>
              </a:lnSpc>
              <a:spcBef>
                <a:spcPts val="0"/>
              </a:spcBef>
            </a:pPr>
            <a:r>
              <a:rPr lang="en-US" sz="1500" kern="0" dirty="0">
                <a:latin typeface="Arial" panose="020B0604020202020204" pitchFamily="34" charset="0"/>
              </a:rPr>
              <a:t>Biological control</a:t>
            </a:r>
          </a:p>
          <a:p>
            <a:pPr lvl="1">
              <a:lnSpc>
                <a:spcPct val="150000"/>
              </a:lnSpc>
              <a:spcBef>
                <a:spcPts val="0"/>
              </a:spcBef>
            </a:pPr>
            <a:r>
              <a:rPr lang="en-US" sz="1500" dirty="0"/>
              <a:t>A parasitoid wasp is now widespread, and helps alleviate damage caused by </a:t>
            </a:r>
            <a:r>
              <a:rPr lang="en-US" sz="1500" kern="0" dirty="0">
                <a:effectLst/>
                <a:latin typeface="Arial" panose="020B0604020202020204" pitchFamily="34" charset="0"/>
                <a:ea typeface="Times New Roman" panose="02020603050405020304" pitchFamily="18" charset="0"/>
              </a:rPr>
              <a:t>Argentine stem weevil </a:t>
            </a:r>
          </a:p>
          <a:p>
            <a:pPr lvl="1">
              <a:lnSpc>
                <a:spcPct val="150000"/>
              </a:lnSpc>
              <a:spcBef>
                <a:spcPts val="0"/>
              </a:spcBef>
            </a:pPr>
            <a:r>
              <a:rPr lang="en-US" sz="1500" dirty="0"/>
              <a:t>Endophytes such as AR1, NEA2, NEA4, NEA12 and AR37 reduce the impact of ASW damage once ryegrass is established, and typically provide good on-going protection</a:t>
            </a:r>
            <a:endParaRPr lang="en-NZ" sz="1500" dirty="0"/>
          </a:p>
        </p:txBody>
      </p:sp>
      <p:pic>
        <p:nvPicPr>
          <p:cNvPr id="11" name="Picture 10">
            <a:extLst>
              <a:ext uri="{FF2B5EF4-FFF2-40B4-BE49-F238E27FC236}">
                <a16:creationId xmlns:a16="http://schemas.microsoft.com/office/drawing/2014/main" id="{23FAD903-884D-1ECE-13CF-F6EB5E172AAB}"/>
              </a:ext>
            </a:extLst>
          </p:cNvPr>
          <p:cNvPicPr>
            <a:picLocks noChangeAspect="1"/>
          </p:cNvPicPr>
          <p:nvPr/>
        </p:nvPicPr>
        <p:blipFill>
          <a:blip r:embed="rId3"/>
          <a:stretch>
            <a:fillRect/>
          </a:stretch>
        </p:blipFill>
        <p:spPr>
          <a:xfrm>
            <a:off x="6871247" y="3062357"/>
            <a:ext cx="5232363" cy="3458796"/>
          </a:xfrm>
          <a:prstGeom prst="rect">
            <a:avLst/>
          </a:prstGeom>
        </p:spPr>
      </p:pic>
      <p:pic>
        <p:nvPicPr>
          <p:cNvPr id="4" name="Picture 7" descr="Bio control of argentine stem weevil">
            <a:extLst>
              <a:ext uri="{FF2B5EF4-FFF2-40B4-BE49-F238E27FC236}">
                <a16:creationId xmlns:a16="http://schemas.microsoft.com/office/drawing/2014/main" id="{BA73B304-29CE-1C78-43C9-AFC6D8D23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94" y="132322"/>
            <a:ext cx="1641917" cy="25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B2D71F0-8B6B-9A13-055B-74DFD21B5D5B}"/>
              </a:ext>
            </a:extLst>
          </p:cNvPr>
          <p:cNvPicPr>
            <a:picLocks noChangeAspect="1"/>
          </p:cNvPicPr>
          <p:nvPr/>
        </p:nvPicPr>
        <p:blipFill>
          <a:blip r:embed="rId5"/>
          <a:stretch>
            <a:fillRect/>
          </a:stretch>
        </p:blipFill>
        <p:spPr>
          <a:xfrm>
            <a:off x="5354238" y="122426"/>
            <a:ext cx="2387915" cy="2572786"/>
          </a:xfrm>
          <a:prstGeom prst="rect">
            <a:avLst/>
          </a:prstGeom>
        </p:spPr>
      </p:pic>
    </p:spTree>
    <p:extLst>
      <p:ext uri="{BB962C8B-B14F-4D97-AF65-F5344CB8AC3E}">
        <p14:creationId xmlns:p14="http://schemas.microsoft.com/office/powerpoint/2010/main" val="354234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12648" y="365125"/>
            <a:ext cx="5295015" cy="2063808"/>
          </a:xfrm>
        </p:spPr>
        <p:txBody>
          <a:bodyPr anchor="b">
            <a:normAutofit/>
          </a:bodyPr>
          <a:lstStyle/>
          <a:p>
            <a:r>
              <a:rPr lang="en-NZ" altLang="en-US" sz="5400"/>
              <a:t>Clover root weevil </a:t>
            </a:r>
            <a:endParaRPr lang="en-NZ" sz="5400"/>
          </a:p>
        </p:txBody>
      </p:sp>
      <p:sp>
        <p:nvSpPr>
          <p:cNvPr id="1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411481" y="2794058"/>
            <a:ext cx="6988888" cy="3981646"/>
          </a:xfrm>
        </p:spPr>
        <p:txBody>
          <a:bodyPr>
            <a:noAutofit/>
          </a:bodyPr>
          <a:lstStyle/>
          <a:p>
            <a:pPr>
              <a:lnSpc>
                <a:spcPct val="150000"/>
              </a:lnSpc>
              <a:spcBef>
                <a:spcPts val="0"/>
              </a:spcBef>
            </a:pPr>
            <a:r>
              <a:rPr lang="en-US" sz="1400" dirty="0"/>
              <a:t>Clover root weevil was introduced to New Zealand in the 1990’s and is now present throughout New Zealand. Clover root weevil feeds exclusively on clover. It has a major impact on clover production and nitrogen fixation.</a:t>
            </a:r>
          </a:p>
          <a:p>
            <a:pPr>
              <a:lnSpc>
                <a:spcPct val="150000"/>
              </a:lnSpc>
              <a:spcBef>
                <a:spcPts val="0"/>
              </a:spcBef>
            </a:pPr>
            <a:r>
              <a:rPr lang="en-US" sz="1400" dirty="0"/>
              <a:t>Adult Clover root weevils damage is </a:t>
            </a:r>
            <a:r>
              <a:rPr lang="en-US" sz="1400" dirty="0" err="1"/>
              <a:t>characterised</a:t>
            </a:r>
            <a:r>
              <a:rPr lang="en-US" sz="1400" dirty="0"/>
              <a:t> by U shaped notches on the edges of clover leaves. As clover is adapted to defoliation, the adult weevil rarely kills clover</a:t>
            </a:r>
          </a:p>
          <a:p>
            <a:pPr>
              <a:lnSpc>
                <a:spcPct val="150000"/>
              </a:lnSpc>
              <a:spcBef>
                <a:spcPts val="0"/>
              </a:spcBef>
            </a:pPr>
            <a:r>
              <a:rPr lang="en-US" sz="1400" dirty="0"/>
              <a:t>Larvae are most damaging, feeding on the clover roots, </a:t>
            </a:r>
            <a:r>
              <a:rPr lang="en-US" sz="1400" dirty="0" err="1"/>
              <a:t>stolons</a:t>
            </a:r>
            <a:r>
              <a:rPr lang="en-US" sz="1400" dirty="0"/>
              <a:t> and nodules. </a:t>
            </a:r>
            <a:endParaRPr lang="en-NZ" sz="1400" dirty="0"/>
          </a:p>
          <a:p>
            <a:pPr marL="0" indent="0">
              <a:lnSpc>
                <a:spcPct val="150000"/>
              </a:lnSpc>
              <a:spcBef>
                <a:spcPts val="0"/>
              </a:spcBef>
              <a:buNone/>
            </a:pPr>
            <a:r>
              <a:rPr lang="en-NZ" sz="1400" b="1" dirty="0"/>
              <a:t>Prevention and Control</a:t>
            </a:r>
          </a:p>
          <a:p>
            <a:pPr>
              <a:lnSpc>
                <a:spcPct val="150000"/>
              </a:lnSpc>
              <a:spcBef>
                <a:spcPts val="0"/>
              </a:spcBef>
            </a:pPr>
            <a:r>
              <a:rPr lang="en-US" sz="1400" dirty="0"/>
              <a:t>Maintaining strong clover in pastures is the best way to reduce the effect of Clover root weevil </a:t>
            </a:r>
          </a:p>
          <a:p>
            <a:pPr>
              <a:lnSpc>
                <a:spcPct val="150000"/>
              </a:lnSpc>
              <a:spcBef>
                <a:spcPts val="0"/>
              </a:spcBef>
            </a:pPr>
            <a:r>
              <a:rPr lang="en-US" sz="1400" dirty="0"/>
              <a:t>Biological control- A parasitoid wasp is now well established throughout most of the North Island and South Island. This wasp won't eliminate CRW, but significantly reduces populations and larval damage</a:t>
            </a:r>
            <a:endParaRPr lang="en-NZ" sz="1400" dirty="0"/>
          </a:p>
        </p:txBody>
      </p:sp>
      <p:pic>
        <p:nvPicPr>
          <p:cNvPr id="9" name="Picture 8">
            <a:extLst>
              <a:ext uri="{FF2B5EF4-FFF2-40B4-BE49-F238E27FC236}">
                <a16:creationId xmlns:a16="http://schemas.microsoft.com/office/drawing/2014/main" id="{63D24681-7B88-B338-EEA1-683F2ABEC976}"/>
              </a:ext>
            </a:extLst>
          </p:cNvPr>
          <p:cNvPicPr>
            <a:picLocks noChangeAspect="1"/>
          </p:cNvPicPr>
          <p:nvPr/>
        </p:nvPicPr>
        <p:blipFill>
          <a:blip r:embed="rId2"/>
          <a:stretch>
            <a:fillRect/>
          </a:stretch>
        </p:blipFill>
        <p:spPr>
          <a:xfrm>
            <a:off x="7400369" y="1033272"/>
            <a:ext cx="2072218" cy="2167564"/>
          </a:xfrm>
          <a:prstGeom prst="rect">
            <a:avLst/>
          </a:prstGeom>
        </p:spPr>
      </p:pic>
      <p:pic>
        <p:nvPicPr>
          <p:cNvPr id="7" name="Picture 6">
            <a:extLst>
              <a:ext uri="{FF2B5EF4-FFF2-40B4-BE49-F238E27FC236}">
                <a16:creationId xmlns:a16="http://schemas.microsoft.com/office/drawing/2014/main" id="{E238FBB2-5E6A-2D00-1F16-D14855660894}"/>
              </a:ext>
            </a:extLst>
          </p:cNvPr>
          <p:cNvPicPr>
            <a:picLocks noChangeAspect="1"/>
          </p:cNvPicPr>
          <p:nvPr/>
        </p:nvPicPr>
        <p:blipFill>
          <a:blip r:embed="rId3"/>
          <a:stretch>
            <a:fillRect/>
          </a:stretch>
        </p:blipFill>
        <p:spPr>
          <a:xfrm>
            <a:off x="9653362" y="1033271"/>
            <a:ext cx="2377374" cy="1948543"/>
          </a:xfrm>
          <a:prstGeom prst="rect">
            <a:avLst/>
          </a:prstGeom>
        </p:spPr>
      </p:pic>
      <p:pic>
        <p:nvPicPr>
          <p:cNvPr id="5" name="Picture 4" descr="Bio control of clover root weevil">
            <a:extLst>
              <a:ext uri="{FF2B5EF4-FFF2-40B4-BE49-F238E27FC236}">
                <a16:creationId xmlns:a16="http://schemas.microsoft.com/office/drawing/2014/main" id="{B962E404-5AD0-8B28-6A40-E852657DB1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36078" y="3429000"/>
            <a:ext cx="4090267" cy="27507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13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40080" y="329184"/>
            <a:ext cx="6894576" cy="1783080"/>
          </a:xfrm>
        </p:spPr>
        <p:txBody>
          <a:bodyPr anchor="b">
            <a:normAutofit/>
          </a:bodyPr>
          <a:lstStyle/>
          <a:p>
            <a:r>
              <a:rPr lang="en-NZ" sz="6600"/>
              <a:t>Black beetle</a:t>
            </a:r>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40080" y="2569464"/>
            <a:ext cx="8017164" cy="4151376"/>
          </a:xfrm>
        </p:spPr>
        <p:txBody>
          <a:bodyPr>
            <a:normAutofit fontScale="92500" lnSpcReduction="20000"/>
          </a:bodyPr>
          <a:lstStyle/>
          <a:p>
            <a:pPr>
              <a:lnSpc>
                <a:spcPct val="150000"/>
              </a:lnSpc>
              <a:spcBef>
                <a:spcPts val="0"/>
              </a:spcBef>
            </a:pPr>
            <a:r>
              <a:rPr lang="en-US" sz="1500" dirty="0">
                <a:effectLst/>
                <a:ea typeface="Times New Roman" panose="02020603050405020304" pitchFamily="18" charset="0"/>
              </a:rPr>
              <a:t>Black beetle </a:t>
            </a:r>
            <a:r>
              <a:rPr lang="en-US" sz="1500" dirty="0"/>
              <a:t>are only found in warm areas, including Northland, Waikato, Bay of Plenty, coastal Auckland, Gisborne, coastal Taranaki, Manawatu and Kapiti coast</a:t>
            </a:r>
            <a:r>
              <a:rPr lang="en-US" sz="1500" dirty="0">
                <a:effectLst/>
                <a:ea typeface="Times New Roman" panose="02020603050405020304" pitchFamily="18" charset="0"/>
              </a:rPr>
              <a:t>. </a:t>
            </a:r>
            <a:r>
              <a:rPr lang="en-US" sz="1500" dirty="0"/>
              <a:t>They live on and in the soil, they are mainly found in free draining, sandy, light ash or loam soils, and do not like heavy clays or poorly drained soils. </a:t>
            </a:r>
          </a:p>
          <a:p>
            <a:pPr>
              <a:lnSpc>
                <a:spcPct val="150000"/>
              </a:lnSpc>
              <a:spcBef>
                <a:spcPts val="0"/>
              </a:spcBef>
            </a:pPr>
            <a:r>
              <a:rPr lang="en-US" sz="1500" dirty="0"/>
              <a:t>Adult </a:t>
            </a:r>
            <a:r>
              <a:rPr lang="en-US" sz="1500" dirty="0">
                <a:effectLst/>
                <a:ea typeface="Times New Roman" panose="02020603050405020304" pitchFamily="18" charset="0"/>
              </a:rPr>
              <a:t>Black beetle </a:t>
            </a:r>
            <a:r>
              <a:rPr lang="en-US" sz="1500" dirty="0"/>
              <a:t>feed on roots or on the base of plants at soil level during autumn and spring, causing patches of yellowing tillers that easily pull out. They </a:t>
            </a:r>
            <a:r>
              <a:rPr lang="en-US" sz="1500" dirty="0">
                <a:effectLst/>
                <a:ea typeface="Times New Roman" panose="02020603050405020304" pitchFamily="18" charset="0"/>
              </a:rPr>
              <a:t>can destroy newly sown grass in autumn.</a:t>
            </a:r>
          </a:p>
          <a:p>
            <a:pPr>
              <a:lnSpc>
                <a:spcPct val="150000"/>
              </a:lnSpc>
              <a:spcBef>
                <a:spcPts val="0"/>
              </a:spcBef>
            </a:pPr>
            <a:r>
              <a:rPr lang="en-US" sz="1500" dirty="0">
                <a:effectLst/>
                <a:ea typeface="Times New Roman" panose="02020603050405020304" pitchFamily="18" charset="0"/>
              </a:rPr>
              <a:t>Black beetle larvae</a:t>
            </a:r>
            <a:r>
              <a:rPr lang="en-US" sz="1500" dirty="0">
                <a:ea typeface="Times New Roman" panose="02020603050405020304" pitchFamily="18" charset="0"/>
              </a:rPr>
              <a:t> </a:t>
            </a:r>
            <a:r>
              <a:rPr lang="en-US" sz="1500" dirty="0"/>
              <a:t>December-March and cause patchy ryegrass death and plant pulling</a:t>
            </a:r>
          </a:p>
          <a:p>
            <a:pPr>
              <a:lnSpc>
                <a:spcPct val="150000"/>
              </a:lnSpc>
              <a:spcBef>
                <a:spcPts val="0"/>
              </a:spcBef>
            </a:pPr>
            <a:endParaRPr lang="en-US" sz="1500" dirty="0">
              <a:effectLst/>
              <a:ea typeface="Times New Roman" panose="02020603050405020304" pitchFamily="18" charset="0"/>
            </a:endParaRPr>
          </a:p>
          <a:p>
            <a:pPr marL="0" indent="0">
              <a:lnSpc>
                <a:spcPct val="150000"/>
              </a:lnSpc>
              <a:spcBef>
                <a:spcPts val="0"/>
              </a:spcBef>
              <a:buNone/>
            </a:pPr>
            <a:r>
              <a:rPr lang="en-US" sz="1500" b="1" dirty="0"/>
              <a:t>Prevention &amp; control</a:t>
            </a:r>
          </a:p>
          <a:p>
            <a:pPr marL="0" indent="0">
              <a:lnSpc>
                <a:spcPct val="150000"/>
              </a:lnSpc>
              <a:spcBef>
                <a:spcPts val="0"/>
              </a:spcBef>
              <a:buNone/>
            </a:pPr>
            <a:r>
              <a:rPr lang="en-US" sz="1500" dirty="0"/>
              <a:t>Cultivation significantly reduces numbers of adult beetles and larvae</a:t>
            </a:r>
          </a:p>
          <a:p>
            <a:pPr marL="0" indent="0">
              <a:lnSpc>
                <a:spcPct val="150000"/>
              </a:lnSpc>
              <a:spcBef>
                <a:spcPts val="0"/>
              </a:spcBef>
              <a:buNone/>
            </a:pPr>
            <a:r>
              <a:rPr lang="en-US" sz="1500" dirty="0"/>
              <a:t>Use lime to improve soil pH to raise the soil pH to 6 resulted in up to 40% less</a:t>
            </a:r>
            <a:r>
              <a:rPr lang="en-US" sz="1500" dirty="0">
                <a:effectLst/>
                <a:ea typeface="Times New Roman" panose="02020603050405020304" pitchFamily="18" charset="0"/>
              </a:rPr>
              <a:t> Black beetle</a:t>
            </a:r>
            <a:r>
              <a:rPr lang="en-US" sz="1500" dirty="0"/>
              <a:t> larvae</a:t>
            </a:r>
          </a:p>
          <a:p>
            <a:pPr marL="0" indent="0">
              <a:lnSpc>
                <a:spcPct val="150000"/>
              </a:lnSpc>
              <a:spcBef>
                <a:spcPts val="0"/>
              </a:spcBef>
              <a:buNone/>
            </a:pPr>
            <a:r>
              <a:rPr lang="en-US" sz="1500" dirty="0"/>
              <a:t>Treated seed</a:t>
            </a:r>
          </a:p>
          <a:p>
            <a:pPr marL="0" indent="0">
              <a:lnSpc>
                <a:spcPct val="150000"/>
              </a:lnSpc>
              <a:spcBef>
                <a:spcPts val="0"/>
              </a:spcBef>
              <a:buNone/>
            </a:pPr>
            <a:r>
              <a:rPr lang="en-US" sz="1500" dirty="0"/>
              <a:t>Biological control-Sow ryegrass with the right endophyte</a:t>
            </a:r>
          </a:p>
          <a:p>
            <a:pPr marL="0" indent="0">
              <a:buNone/>
            </a:pPr>
            <a:endParaRPr lang="en-US" sz="1000" dirty="0">
              <a:effectLst/>
              <a:latin typeface="Arial" panose="020B0604020202020204" pitchFamily="34" charset="0"/>
              <a:ea typeface="Times New Roman" panose="02020603050405020304" pitchFamily="18" charset="0"/>
            </a:endParaRPr>
          </a:p>
          <a:p>
            <a:endParaRPr lang="en-NZ" sz="1000" dirty="0">
              <a:effectLst/>
              <a:latin typeface="Times New Roman" panose="02020603050405020304" pitchFamily="18" charset="0"/>
              <a:ea typeface="Times New Roman" panose="02020603050405020304" pitchFamily="18" charset="0"/>
            </a:endParaRPr>
          </a:p>
          <a:p>
            <a:endParaRPr lang="en-NZ" sz="1000" dirty="0"/>
          </a:p>
        </p:txBody>
      </p:sp>
      <p:pic>
        <p:nvPicPr>
          <p:cNvPr id="4" name="Picture 5" descr="black-beetle">
            <a:extLst>
              <a:ext uri="{FF2B5EF4-FFF2-40B4-BE49-F238E27FC236}">
                <a16:creationId xmlns:a16="http://schemas.microsoft.com/office/drawing/2014/main" id="{0420C5BA-35D7-EB66-F2B6-16483D552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429" b="1"/>
          <a:stretch/>
        </p:blipFill>
        <p:spPr bwMode="auto">
          <a:xfrm>
            <a:off x="8657244" y="729252"/>
            <a:ext cx="3218688" cy="3332951"/>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ck-beetle-larvae">
            <a:extLst>
              <a:ext uri="{FF2B5EF4-FFF2-40B4-BE49-F238E27FC236}">
                <a16:creationId xmlns:a16="http://schemas.microsoft.com/office/drawing/2014/main" id="{23763AF2-80D9-4C8A-5F58-5D31CE2D2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178" r="-2" b="4813"/>
          <a:stretch/>
        </p:blipFill>
        <p:spPr bwMode="auto">
          <a:xfrm>
            <a:off x="8754462" y="4178808"/>
            <a:ext cx="3303332" cy="2114390"/>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53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B6E8C-EDC0-5E8F-9385-09FE22160F8E}"/>
              </a:ext>
            </a:extLst>
          </p:cNvPr>
          <p:cNvSpPr>
            <a:spLocks noGrp="1"/>
          </p:cNvSpPr>
          <p:nvPr>
            <p:ph type="title"/>
          </p:nvPr>
        </p:nvSpPr>
        <p:spPr>
          <a:xfrm>
            <a:off x="640080" y="329184"/>
            <a:ext cx="6894576" cy="1783080"/>
          </a:xfrm>
        </p:spPr>
        <p:txBody>
          <a:bodyPr anchor="b">
            <a:normAutofit/>
          </a:bodyPr>
          <a:lstStyle/>
          <a:p>
            <a:r>
              <a:rPr lang="en-NZ" sz="5400"/>
              <a:t>Clover flea</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0AEA8-90BA-455B-0F45-0D4051469752}"/>
              </a:ext>
            </a:extLst>
          </p:cNvPr>
          <p:cNvSpPr>
            <a:spLocks noGrp="1"/>
          </p:cNvSpPr>
          <p:nvPr>
            <p:ph idx="1"/>
          </p:nvPr>
        </p:nvSpPr>
        <p:spPr>
          <a:xfrm>
            <a:off x="640080" y="2706624"/>
            <a:ext cx="6894576" cy="3483864"/>
          </a:xfrm>
        </p:spPr>
        <p:txBody>
          <a:bodyPr>
            <a:normAutofit fontScale="85000" lnSpcReduction="10000"/>
          </a:bodyPr>
          <a:lstStyle/>
          <a:p>
            <a:pPr marL="0" indent="0">
              <a:lnSpc>
                <a:spcPct val="150000"/>
              </a:lnSpc>
              <a:spcBef>
                <a:spcPts val="0"/>
              </a:spcBef>
              <a:buNone/>
            </a:pPr>
            <a:r>
              <a:rPr lang="en-US" sz="1900" dirty="0">
                <a:effectLst/>
                <a:latin typeface="Arial" panose="020B0604020202020204" pitchFamily="34" charset="0"/>
                <a:ea typeface="Times New Roman" panose="02020603050405020304" pitchFamily="18" charset="0"/>
              </a:rPr>
              <a:t>Clover flea is present throughout New Zealand and poses a particular threat to white clover and lucerne. Damage from clover flea appears as leaf flecking, giving a measles-like effect. Severe infestations can result in leaves turning white, as all green tissue is removed, leaving only a transparent skeleton. This damage impairs the legumes' ability to fix nitrogen, which is crucial for soil fertility.</a:t>
            </a:r>
          </a:p>
          <a:p>
            <a:pPr>
              <a:lnSpc>
                <a:spcPct val="150000"/>
              </a:lnSpc>
              <a:spcBef>
                <a:spcPts val="0"/>
              </a:spcBef>
            </a:pPr>
            <a:endParaRPr lang="en-US" sz="1900" dirty="0">
              <a:latin typeface="Arial" panose="020B0604020202020204" pitchFamily="34" charset="0"/>
              <a:ea typeface="Times New Roman" panose="02020603050405020304" pitchFamily="18" charset="0"/>
            </a:endParaRPr>
          </a:p>
          <a:p>
            <a:pPr marL="0" indent="0">
              <a:lnSpc>
                <a:spcPct val="150000"/>
              </a:lnSpc>
              <a:spcBef>
                <a:spcPts val="0"/>
              </a:spcBef>
              <a:buNone/>
            </a:pPr>
            <a:r>
              <a:rPr lang="en-US" sz="1900" b="1" dirty="0">
                <a:effectLst/>
                <a:latin typeface="Arial" panose="020B0604020202020204" pitchFamily="34" charset="0"/>
                <a:ea typeface="Times New Roman" panose="02020603050405020304" pitchFamily="18" charset="0"/>
              </a:rPr>
              <a:t>Prevention &amp; control</a:t>
            </a:r>
          </a:p>
          <a:p>
            <a:pPr>
              <a:lnSpc>
                <a:spcPct val="150000"/>
              </a:lnSpc>
              <a:spcBef>
                <a:spcPts val="0"/>
              </a:spcBef>
            </a:pPr>
            <a:r>
              <a:rPr lang="en-US" sz="1900" dirty="0">
                <a:effectLst/>
                <a:latin typeface="Arial" panose="020B0604020202020204" pitchFamily="34" charset="0"/>
                <a:ea typeface="Times New Roman" panose="02020603050405020304" pitchFamily="18" charset="0"/>
              </a:rPr>
              <a:t>Clover flea</a:t>
            </a:r>
            <a:r>
              <a:rPr lang="en-US" sz="1900" dirty="0"/>
              <a:t> can be successfully controlled using insecticides</a:t>
            </a:r>
            <a:endParaRPr lang="en-NZ" sz="1900" dirty="0">
              <a:effectLst/>
              <a:latin typeface="Times New Roman" panose="02020603050405020304" pitchFamily="18" charset="0"/>
              <a:ea typeface="Times New Roman" panose="02020603050405020304" pitchFamily="18" charset="0"/>
            </a:endParaRPr>
          </a:p>
          <a:p>
            <a:endParaRPr lang="en-NZ" sz="1900" dirty="0"/>
          </a:p>
        </p:txBody>
      </p:sp>
      <p:pic>
        <p:nvPicPr>
          <p:cNvPr id="7" name="Picture 6">
            <a:extLst>
              <a:ext uri="{FF2B5EF4-FFF2-40B4-BE49-F238E27FC236}">
                <a16:creationId xmlns:a16="http://schemas.microsoft.com/office/drawing/2014/main" id="{5B03FC5A-DE4D-28DA-56CC-9970CD078FC7}"/>
              </a:ext>
            </a:extLst>
          </p:cNvPr>
          <p:cNvPicPr>
            <a:picLocks noChangeAspect="1"/>
          </p:cNvPicPr>
          <p:nvPr/>
        </p:nvPicPr>
        <p:blipFill>
          <a:blip r:embed="rId2"/>
          <a:stretch>
            <a:fillRect/>
          </a:stretch>
        </p:blipFill>
        <p:spPr>
          <a:xfrm>
            <a:off x="7863840" y="346263"/>
            <a:ext cx="4014216" cy="3395809"/>
          </a:xfrm>
          <a:prstGeom prst="rect">
            <a:avLst/>
          </a:prstGeom>
        </p:spPr>
      </p:pic>
      <p:pic>
        <p:nvPicPr>
          <p:cNvPr id="5" name="Picture 4">
            <a:extLst>
              <a:ext uri="{FF2B5EF4-FFF2-40B4-BE49-F238E27FC236}">
                <a16:creationId xmlns:a16="http://schemas.microsoft.com/office/drawing/2014/main" id="{D39E0D48-DF92-CB26-9B34-920F42DF4DF8}"/>
              </a:ext>
            </a:extLst>
          </p:cNvPr>
          <p:cNvPicPr>
            <a:picLocks noChangeAspect="1"/>
          </p:cNvPicPr>
          <p:nvPr/>
        </p:nvPicPr>
        <p:blipFill>
          <a:blip r:embed="rId3"/>
          <a:stretch>
            <a:fillRect/>
          </a:stretch>
        </p:blipFill>
        <p:spPr>
          <a:xfrm>
            <a:off x="8449957" y="4079193"/>
            <a:ext cx="2823693" cy="2176272"/>
          </a:xfrm>
          <a:prstGeom prst="rect">
            <a:avLst/>
          </a:prstGeom>
        </p:spPr>
      </p:pic>
    </p:spTree>
    <p:extLst>
      <p:ext uri="{BB962C8B-B14F-4D97-AF65-F5344CB8AC3E}">
        <p14:creationId xmlns:p14="http://schemas.microsoft.com/office/powerpoint/2010/main" val="201740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TotalTime>
  <Words>669</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PowerPoint Presentation</vt:lpstr>
      <vt:lpstr>Pasture Pests</vt:lpstr>
      <vt:lpstr>Impact of pasture pests</vt:lpstr>
      <vt:lpstr>Signs of pasture pests</vt:lpstr>
      <vt:lpstr>Grass grub</vt:lpstr>
      <vt:lpstr>Argentine stem weevil</vt:lpstr>
      <vt:lpstr>Clover root weevil </vt:lpstr>
      <vt:lpstr>Black beetle</vt:lpstr>
      <vt:lpstr>Clover flea</vt:lpstr>
      <vt:lpstr>Research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3</cp:revision>
  <dcterms:created xsi:type="dcterms:W3CDTF">2024-09-02T00:24:27Z</dcterms:created>
  <dcterms:modified xsi:type="dcterms:W3CDTF">2025-07-30T20:10:02Z</dcterms:modified>
</cp:coreProperties>
</file>