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56" r:id="rId3"/>
    <p:sldId id="257" r:id="rId4"/>
    <p:sldId id="272" r:id="rId5"/>
    <p:sldId id="258" r:id="rId6"/>
    <p:sldId id="264" r:id="rId7"/>
    <p:sldId id="271" r:id="rId8"/>
    <p:sldId id="263" r:id="rId9"/>
    <p:sldId id="261" r:id="rId10"/>
    <p:sldId id="273" r:id="rId11"/>
    <p:sldId id="274" r:id="rId12"/>
    <p:sldId id="275" r:id="rId13"/>
    <p:sldId id="276" r:id="rId14"/>
    <p:sldId id="262" r:id="rId15"/>
    <p:sldId id="260" r:id="rId16"/>
    <p:sldId id="277" r:id="rId17"/>
    <p:sldId id="267" r:id="rId18"/>
    <p:sldId id="278" r:id="rId19"/>
    <p:sldId id="266" r:id="rId20"/>
    <p:sldId id="279" r:id="rId21"/>
    <p:sldId id="269" r:id="rId22"/>
    <p:sldId id="259" r:id="rId23"/>
    <p:sldId id="280" r:id="rId24"/>
    <p:sldId id="28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internal.stpauls.school.nz\Users\home\staff\s.stokes2\documents\HATA%20Review\Numeracy\land%20use%20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NZ"/>
              <a:t>land use 2020</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5CD-4D18-8141-0302CC314983}"/>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5CD-4D18-8141-0302CC314983}"/>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5CD-4D18-8141-0302CC314983}"/>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E5CD-4D18-8141-0302CC314983}"/>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E5CD-4D18-8141-0302CC314983}"/>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E5CD-4D18-8141-0302CC314983}"/>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E5CD-4D18-8141-0302CC314983}"/>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E5CD-4D18-8141-0302CC314983}"/>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E5CD-4D18-8141-0302CC314983}"/>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E5CD-4D18-8141-0302CC314983}"/>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E5CD-4D18-8141-0302CC314983}"/>
                </c:ext>
              </c:extLst>
            </c:dLbl>
            <c:dLbl>
              <c:idx val="2"/>
              <c:layout>
                <c:manualLayout>
                  <c:x val="7.0291036716688987E-2"/>
                  <c:y val="-1.9826515388446188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5CD-4D18-8141-0302CC314983}"/>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E5CD-4D18-8141-0302CC314983}"/>
                </c:ext>
              </c:extLst>
            </c:dLbl>
            <c:dLbl>
              <c:idx val="4"/>
              <c:layout>
                <c:manualLayout>
                  <c:x val="-4.1050903119868636E-2"/>
                  <c:y val="2.6205456141040382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5CD-4D18-8141-0302CC314983}"/>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B-E5CD-4D18-8141-0302CC314983}"/>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D-E5CD-4D18-8141-0302CC314983}"/>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F-E5CD-4D18-8141-0302CC314983}"/>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1-E5CD-4D18-8141-0302CC314983}"/>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'Land use 2019'!$A$3:$A$11</c:f>
              <c:strCache>
                <c:ptCount val="9"/>
                <c:pt idx="0">
                  <c:v>Dairy </c:v>
                </c:pt>
                <c:pt idx="1">
                  <c:v>Sheep &amp; Beef</c:v>
                </c:pt>
                <c:pt idx="2">
                  <c:v>Arable</c:v>
                </c:pt>
                <c:pt idx="3">
                  <c:v>Other farming</c:v>
                </c:pt>
                <c:pt idx="4">
                  <c:v>Horticulture</c:v>
                </c:pt>
                <c:pt idx="5">
                  <c:v>Native forest</c:v>
                </c:pt>
                <c:pt idx="6">
                  <c:v>Exotic forest</c:v>
                </c:pt>
                <c:pt idx="7">
                  <c:v>Urban</c:v>
                </c:pt>
                <c:pt idx="8">
                  <c:v>Other</c:v>
                </c:pt>
              </c:strCache>
            </c:strRef>
          </c:cat>
          <c:val>
            <c:numRef>
              <c:f>'Land use 2019'!$B$3:$B$11</c:f>
              <c:numCache>
                <c:formatCode>General</c:formatCode>
                <c:ptCount val="9"/>
                <c:pt idx="0">
                  <c:v>6</c:v>
                </c:pt>
                <c:pt idx="1">
                  <c:v>40</c:v>
                </c:pt>
                <c:pt idx="2">
                  <c:v>1</c:v>
                </c:pt>
                <c:pt idx="3">
                  <c:v>4</c:v>
                </c:pt>
                <c:pt idx="4">
                  <c:v>2</c:v>
                </c:pt>
                <c:pt idx="5">
                  <c:v>24</c:v>
                </c:pt>
                <c:pt idx="6">
                  <c:v>7</c:v>
                </c:pt>
                <c:pt idx="7">
                  <c:v>4</c:v>
                </c:pt>
                <c:pt idx="8">
                  <c:v>12</c:v>
                </c:pt>
              </c:numCache>
            </c:numRef>
          </c:val>
          <c:extLst>
            <c:ext xmlns:c16="http://schemas.microsoft.com/office/drawing/2014/chart" uri="{C3380CC4-5D6E-409C-BE32-E72D297353CC}">
              <c16:uniqueId val="{00000012-E5CD-4D18-8141-0302CC314983}"/>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A9FED-138C-4503-71F3-D02AA9A9E1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05A9B26B-C43C-1F0E-BC51-81CCD5F150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3550B40E-3E11-5BA3-7C55-D53784DFE53E}"/>
              </a:ext>
            </a:extLst>
          </p:cNvPr>
          <p:cNvSpPr>
            <a:spLocks noGrp="1"/>
          </p:cNvSpPr>
          <p:nvPr>
            <p:ph type="dt" sz="half" idx="10"/>
          </p:nvPr>
        </p:nvSpPr>
        <p:spPr/>
        <p:txBody>
          <a:bodyPr/>
          <a:lstStyle/>
          <a:p>
            <a:fld id="{0E7987A4-32AA-4BBB-8DBB-E6A42C4F5515}" type="datetimeFigureOut">
              <a:rPr lang="en-NZ" smtClean="0"/>
              <a:t>31/07/2025</a:t>
            </a:fld>
            <a:endParaRPr lang="en-NZ"/>
          </a:p>
        </p:txBody>
      </p:sp>
      <p:sp>
        <p:nvSpPr>
          <p:cNvPr id="5" name="Footer Placeholder 4">
            <a:extLst>
              <a:ext uri="{FF2B5EF4-FFF2-40B4-BE49-F238E27FC236}">
                <a16:creationId xmlns:a16="http://schemas.microsoft.com/office/drawing/2014/main" id="{8A7A157B-D24A-9764-D168-084BD3AF52B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D973B49E-FC9D-F48F-7012-E13409E4A8D2}"/>
              </a:ext>
            </a:extLst>
          </p:cNvPr>
          <p:cNvSpPr>
            <a:spLocks noGrp="1"/>
          </p:cNvSpPr>
          <p:nvPr>
            <p:ph type="sldNum" sz="quarter" idx="12"/>
          </p:nvPr>
        </p:nvSpPr>
        <p:spPr/>
        <p:txBody>
          <a:bodyPr/>
          <a:lstStyle/>
          <a:p>
            <a:fld id="{16475B2F-DC97-4451-8419-DBA1E3EFDF84}" type="slidenum">
              <a:rPr lang="en-NZ" smtClean="0"/>
              <a:t>‹#›</a:t>
            </a:fld>
            <a:endParaRPr lang="en-NZ"/>
          </a:p>
        </p:txBody>
      </p:sp>
    </p:spTree>
    <p:extLst>
      <p:ext uri="{BB962C8B-B14F-4D97-AF65-F5344CB8AC3E}">
        <p14:creationId xmlns:p14="http://schemas.microsoft.com/office/powerpoint/2010/main" val="3479846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4C3E6-F027-D76B-79F4-0F4E6A00B626}"/>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718EA50F-C620-A260-F71F-F0E879DCC0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679F26EF-CF40-3C4D-8295-0F2B62B694E3}"/>
              </a:ext>
            </a:extLst>
          </p:cNvPr>
          <p:cNvSpPr>
            <a:spLocks noGrp="1"/>
          </p:cNvSpPr>
          <p:nvPr>
            <p:ph type="dt" sz="half" idx="10"/>
          </p:nvPr>
        </p:nvSpPr>
        <p:spPr/>
        <p:txBody>
          <a:bodyPr/>
          <a:lstStyle/>
          <a:p>
            <a:fld id="{0E7987A4-32AA-4BBB-8DBB-E6A42C4F5515}" type="datetimeFigureOut">
              <a:rPr lang="en-NZ" smtClean="0"/>
              <a:t>31/07/2025</a:t>
            </a:fld>
            <a:endParaRPr lang="en-NZ"/>
          </a:p>
        </p:txBody>
      </p:sp>
      <p:sp>
        <p:nvSpPr>
          <p:cNvPr id="5" name="Footer Placeholder 4">
            <a:extLst>
              <a:ext uri="{FF2B5EF4-FFF2-40B4-BE49-F238E27FC236}">
                <a16:creationId xmlns:a16="http://schemas.microsoft.com/office/drawing/2014/main" id="{A42E0321-AE06-BDE0-B0FF-938103257A3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AEF7557-2E70-A31A-CBE6-AF5D51A3859C}"/>
              </a:ext>
            </a:extLst>
          </p:cNvPr>
          <p:cNvSpPr>
            <a:spLocks noGrp="1"/>
          </p:cNvSpPr>
          <p:nvPr>
            <p:ph type="sldNum" sz="quarter" idx="12"/>
          </p:nvPr>
        </p:nvSpPr>
        <p:spPr/>
        <p:txBody>
          <a:bodyPr/>
          <a:lstStyle/>
          <a:p>
            <a:fld id="{16475B2F-DC97-4451-8419-DBA1E3EFDF84}" type="slidenum">
              <a:rPr lang="en-NZ" smtClean="0"/>
              <a:t>‹#›</a:t>
            </a:fld>
            <a:endParaRPr lang="en-NZ"/>
          </a:p>
        </p:txBody>
      </p:sp>
    </p:spTree>
    <p:extLst>
      <p:ext uri="{BB962C8B-B14F-4D97-AF65-F5344CB8AC3E}">
        <p14:creationId xmlns:p14="http://schemas.microsoft.com/office/powerpoint/2010/main" val="666073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1F8E80-D190-6B6A-DAF4-D6E0A9B8C5F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6F13FA8C-5911-769F-AE00-8BC3B7A375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FD9798C-68F8-B4B0-03AB-1215E924895B}"/>
              </a:ext>
            </a:extLst>
          </p:cNvPr>
          <p:cNvSpPr>
            <a:spLocks noGrp="1"/>
          </p:cNvSpPr>
          <p:nvPr>
            <p:ph type="dt" sz="half" idx="10"/>
          </p:nvPr>
        </p:nvSpPr>
        <p:spPr/>
        <p:txBody>
          <a:bodyPr/>
          <a:lstStyle/>
          <a:p>
            <a:fld id="{0E7987A4-32AA-4BBB-8DBB-E6A42C4F5515}" type="datetimeFigureOut">
              <a:rPr lang="en-NZ" smtClean="0"/>
              <a:t>31/07/2025</a:t>
            </a:fld>
            <a:endParaRPr lang="en-NZ"/>
          </a:p>
        </p:txBody>
      </p:sp>
      <p:sp>
        <p:nvSpPr>
          <p:cNvPr id="5" name="Footer Placeholder 4">
            <a:extLst>
              <a:ext uri="{FF2B5EF4-FFF2-40B4-BE49-F238E27FC236}">
                <a16:creationId xmlns:a16="http://schemas.microsoft.com/office/drawing/2014/main" id="{118275BA-B174-ACDC-19CD-163A3621448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EC25A603-CB39-D0EB-604A-41F49B969FA5}"/>
              </a:ext>
            </a:extLst>
          </p:cNvPr>
          <p:cNvSpPr>
            <a:spLocks noGrp="1"/>
          </p:cNvSpPr>
          <p:nvPr>
            <p:ph type="sldNum" sz="quarter" idx="12"/>
          </p:nvPr>
        </p:nvSpPr>
        <p:spPr/>
        <p:txBody>
          <a:bodyPr/>
          <a:lstStyle/>
          <a:p>
            <a:fld id="{16475B2F-DC97-4451-8419-DBA1E3EFDF84}" type="slidenum">
              <a:rPr lang="en-NZ" smtClean="0"/>
              <a:t>‹#›</a:t>
            </a:fld>
            <a:endParaRPr lang="en-NZ"/>
          </a:p>
        </p:txBody>
      </p:sp>
    </p:spTree>
    <p:extLst>
      <p:ext uri="{BB962C8B-B14F-4D97-AF65-F5344CB8AC3E}">
        <p14:creationId xmlns:p14="http://schemas.microsoft.com/office/powerpoint/2010/main" val="3293412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A9D4C-8837-63D6-5310-3AA3CB275941}"/>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E10CA6C8-B254-7899-D195-E565805822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C0E3BD2-52B7-3C5F-5552-76244F6BB6DC}"/>
              </a:ext>
            </a:extLst>
          </p:cNvPr>
          <p:cNvSpPr>
            <a:spLocks noGrp="1"/>
          </p:cNvSpPr>
          <p:nvPr>
            <p:ph type="dt" sz="half" idx="10"/>
          </p:nvPr>
        </p:nvSpPr>
        <p:spPr/>
        <p:txBody>
          <a:bodyPr/>
          <a:lstStyle/>
          <a:p>
            <a:fld id="{0E7987A4-32AA-4BBB-8DBB-E6A42C4F5515}" type="datetimeFigureOut">
              <a:rPr lang="en-NZ" smtClean="0"/>
              <a:t>31/07/2025</a:t>
            </a:fld>
            <a:endParaRPr lang="en-NZ"/>
          </a:p>
        </p:txBody>
      </p:sp>
      <p:sp>
        <p:nvSpPr>
          <p:cNvPr id="5" name="Footer Placeholder 4">
            <a:extLst>
              <a:ext uri="{FF2B5EF4-FFF2-40B4-BE49-F238E27FC236}">
                <a16:creationId xmlns:a16="http://schemas.microsoft.com/office/drawing/2014/main" id="{FB3B2AF6-24FF-2725-AAC9-F283B533AF74}"/>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46D6B54A-CC9D-BA40-602D-52CB68CF2285}"/>
              </a:ext>
            </a:extLst>
          </p:cNvPr>
          <p:cNvSpPr>
            <a:spLocks noGrp="1"/>
          </p:cNvSpPr>
          <p:nvPr>
            <p:ph type="sldNum" sz="quarter" idx="12"/>
          </p:nvPr>
        </p:nvSpPr>
        <p:spPr/>
        <p:txBody>
          <a:bodyPr/>
          <a:lstStyle/>
          <a:p>
            <a:fld id="{16475B2F-DC97-4451-8419-DBA1E3EFDF84}" type="slidenum">
              <a:rPr lang="en-NZ" smtClean="0"/>
              <a:t>‹#›</a:t>
            </a:fld>
            <a:endParaRPr lang="en-NZ"/>
          </a:p>
        </p:txBody>
      </p:sp>
    </p:spTree>
    <p:extLst>
      <p:ext uri="{BB962C8B-B14F-4D97-AF65-F5344CB8AC3E}">
        <p14:creationId xmlns:p14="http://schemas.microsoft.com/office/powerpoint/2010/main" val="63253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C3E5B-38A9-BFF3-DE72-CDFB7278E5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32C4EAC5-88F2-D84E-6CF4-34FCB638B92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2FF50E-8995-01C1-CA14-6953A23D263C}"/>
              </a:ext>
            </a:extLst>
          </p:cNvPr>
          <p:cNvSpPr>
            <a:spLocks noGrp="1"/>
          </p:cNvSpPr>
          <p:nvPr>
            <p:ph type="dt" sz="half" idx="10"/>
          </p:nvPr>
        </p:nvSpPr>
        <p:spPr/>
        <p:txBody>
          <a:bodyPr/>
          <a:lstStyle/>
          <a:p>
            <a:fld id="{0E7987A4-32AA-4BBB-8DBB-E6A42C4F5515}" type="datetimeFigureOut">
              <a:rPr lang="en-NZ" smtClean="0"/>
              <a:t>31/07/2025</a:t>
            </a:fld>
            <a:endParaRPr lang="en-NZ"/>
          </a:p>
        </p:txBody>
      </p:sp>
      <p:sp>
        <p:nvSpPr>
          <p:cNvPr id="5" name="Footer Placeholder 4">
            <a:extLst>
              <a:ext uri="{FF2B5EF4-FFF2-40B4-BE49-F238E27FC236}">
                <a16:creationId xmlns:a16="http://schemas.microsoft.com/office/drawing/2014/main" id="{F091BDFF-483A-5ABA-4F8D-1043AEE9502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58E9306E-8FA2-94DE-A3C0-832FAB30423F}"/>
              </a:ext>
            </a:extLst>
          </p:cNvPr>
          <p:cNvSpPr>
            <a:spLocks noGrp="1"/>
          </p:cNvSpPr>
          <p:nvPr>
            <p:ph type="sldNum" sz="quarter" idx="12"/>
          </p:nvPr>
        </p:nvSpPr>
        <p:spPr/>
        <p:txBody>
          <a:bodyPr/>
          <a:lstStyle/>
          <a:p>
            <a:fld id="{16475B2F-DC97-4451-8419-DBA1E3EFDF84}" type="slidenum">
              <a:rPr lang="en-NZ" smtClean="0"/>
              <a:t>‹#›</a:t>
            </a:fld>
            <a:endParaRPr lang="en-NZ"/>
          </a:p>
        </p:txBody>
      </p:sp>
    </p:spTree>
    <p:extLst>
      <p:ext uri="{BB962C8B-B14F-4D97-AF65-F5344CB8AC3E}">
        <p14:creationId xmlns:p14="http://schemas.microsoft.com/office/powerpoint/2010/main" val="1019147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B0617-E4B8-B5E9-17E2-D5F237967063}"/>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A2A0BB43-C7F6-73CF-FF07-A73C7B8C03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8E6F0F33-376B-0E37-26FF-8EF34A273B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DC826E8C-BEAB-41ED-7F55-8034385FE9C4}"/>
              </a:ext>
            </a:extLst>
          </p:cNvPr>
          <p:cNvSpPr>
            <a:spLocks noGrp="1"/>
          </p:cNvSpPr>
          <p:nvPr>
            <p:ph type="dt" sz="half" idx="10"/>
          </p:nvPr>
        </p:nvSpPr>
        <p:spPr/>
        <p:txBody>
          <a:bodyPr/>
          <a:lstStyle/>
          <a:p>
            <a:fld id="{0E7987A4-32AA-4BBB-8DBB-E6A42C4F5515}" type="datetimeFigureOut">
              <a:rPr lang="en-NZ" smtClean="0"/>
              <a:t>31/07/2025</a:t>
            </a:fld>
            <a:endParaRPr lang="en-NZ"/>
          </a:p>
        </p:txBody>
      </p:sp>
      <p:sp>
        <p:nvSpPr>
          <p:cNvPr id="6" name="Footer Placeholder 5">
            <a:extLst>
              <a:ext uri="{FF2B5EF4-FFF2-40B4-BE49-F238E27FC236}">
                <a16:creationId xmlns:a16="http://schemas.microsoft.com/office/drawing/2014/main" id="{81E5D2C0-2BA3-A637-02D5-84CBF0C7D485}"/>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A477721F-EA97-4B2D-35A9-2BBF27E7F67D}"/>
              </a:ext>
            </a:extLst>
          </p:cNvPr>
          <p:cNvSpPr>
            <a:spLocks noGrp="1"/>
          </p:cNvSpPr>
          <p:nvPr>
            <p:ph type="sldNum" sz="quarter" idx="12"/>
          </p:nvPr>
        </p:nvSpPr>
        <p:spPr/>
        <p:txBody>
          <a:bodyPr/>
          <a:lstStyle/>
          <a:p>
            <a:fld id="{16475B2F-DC97-4451-8419-DBA1E3EFDF84}" type="slidenum">
              <a:rPr lang="en-NZ" smtClean="0"/>
              <a:t>‹#›</a:t>
            </a:fld>
            <a:endParaRPr lang="en-NZ"/>
          </a:p>
        </p:txBody>
      </p:sp>
    </p:spTree>
    <p:extLst>
      <p:ext uri="{BB962C8B-B14F-4D97-AF65-F5344CB8AC3E}">
        <p14:creationId xmlns:p14="http://schemas.microsoft.com/office/powerpoint/2010/main" val="1316164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7BA19-31E1-B944-0C64-63810FF51613}"/>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2B85E60E-6818-25EA-76C5-4BB39018D0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CBF513-9996-CDBF-6729-651E99F0A3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DD002D43-A060-9DE5-0A22-DD825516F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740DBB-AEB3-BEC3-5A0F-036F07083B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8F0B895D-17D7-37A4-E455-8D6CAB8BC460}"/>
              </a:ext>
            </a:extLst>
          </p:cNvPr>
          <p:cNvSpPr>
            <a:spLocks noGrp="1"/>
          </p:cNvSpPr>
          <p:nvPr>
            <p:ph type="dt" sz="half" idx="10"/>
          </p:nvPr>
        </p:nvSpPr>
        <p:spPr/>
        <p:txBody>
          <a:bodyPr/>
          <a:lstStyle/>
          <a:p>
            <a:fld id="{0E7987A4-32AA-4BBB-8DBB-E6A42C4F5515}" type="datetimeFigureOut">
              <a:rPr lang="en-NZ" smtClean="0"/>
              <a:t>31/07/2025</a:t>
            </a:fld>
            <a:endParaRPr lang="en-NZ"/>
          </a:p>
        </p:txBody>
      </p:sp>
      <p:sp>
        <p:nvSpPr>
          <p:cNvPr id="8" name="Footer Placeholder 7">
            <a:extLst>
              <a:ext uri="{FF2B5EF4-FFF2-40B4-BE49-F238E27FC236}">
                <a16:creationId xmlns:a16="http://schemas.microsoft.com/office/drawing/2014/main" id="{211E1F55-C85D-8176-6685-98800D9BC101}"/>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874F09A0-2805-C282-2495-AC5700ADE11C}"/>
              </a:ext>
            </a:extLst>
          </p:cNvPr>
          <p:cNvSpPr>
            <a:spLocks noGrp="1"/>
          </p:cNvSpPr>
          <p:nvPr>
            <p:ph type="sldNum" sz="quarter" idx="12"/>
          </p:nvPr>
        </p:nvSpPr>
        <p:spPr/>
        <p:txBody>
          <a:bodyPr/>
          <a:lstStyle/>
          <a:p>
            <a:fld id="{16475B2F-DC97-4451-8419-DBA1E3EFDF84}" type="slidenum">
              <a:rPr lang="en-NZ" smtClean="0"/>
              <a:t>‹#›</a:t>
            </a:fld>
            <a:endParaRPr lang="en-NZ"/>
          </a:p>
        </p:txBody>
      </p:sp>
    </p:spTree>
    <p:extLst>
      <p:ext uri="{BB962C8B-B14F-4D97-AF65-F5344CB8AC3E}">
        <p14:creationId xmlns:p14="http://schemas.microsoft.com/office/powerpoint/2010/main" val="968334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7D3FE-990E-7E8A-AFAD-DE4B9FF9EBB7}"/>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61E2F049-A915-489C-92D0-EE2E3EE2A29B}"/>
              </a:ext>
            </a:extLst>
          </p:cNvPr>
          <p:cNvSpPr>
            <a:spLocks noGrp="1"/>
          </p:cNvSpPr>
          <p:nvPr>
            <p:ph type="dt" sz="half" idx="10"/>
          </p:nvPr>
        </p:nvSpPr>
        <p:spPr/>
        <p:txBody>
          <a:bodyPr/>
          <a:lstStyle/>
          <a:p>
            <a:fld id="{0E7987A4-32AA-4BBB-8DBB-E6A42C4F5515}" type="datetimeFigureOut">
              <a:rPr lang="en-NZ" smtClean="0"/>
              <a:t>31/07/2025</a:t>
            </a:fld>
            <a:endParaRPr lang="en-NZ"/>
          </a:p>
        </p:txBody>
      </p:sp>
      <p:sp>
        <p:nvSpPr>
          <p:cNvPr id="4" name="Footer Placeholder 3">
            <a:extLst>
              <a:ext uri="{FF2B5EF4-FFF2-40B4-BE49-F238E27FC236}">
                <a16:creationId xmlns:a16="http://schemas.microsoft.com/office/drawing/2014/main" id="{B8A0B626-0E11-2C7D-8508-04E8378022F5}"/>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5009A23D-84EF-17FD-3271-38EE3565E94E}"/>
              </a:ext>
            </a:extLst>
          </p:cNvPr>
          <p:cNvSpPr>
            <a:spLocks noGrp="1"/>
          </p:cNvSpPr>
          <p:nvPr>
            <p:ph type="sldNum" sz="quarter" idx="12"/>
          </p:nvPr>
        </p:nvSpPr>
        <p:spPr/>
        <p:txBody>
          <a:bodyPr/>
          <a:lstStyle/>
          <a:p>
            <a:fld id="{16475B2F-DC97-4451-8419-DBA1E3EFDF84}" type="slidenum">
              <a:rPr lang="en-NZ" smtClean="0"/>
              <a:t>‹#›</a:t>
            </a:fld>
            <a:endParaRPr lang="en-NZ"/>
          </a:p>
        </p:txBody>
      </p:sp>
    </p:spTree>
    <p:extLst>
      <p:ext uri="{BB962C8B-B14F-4D97-AF65-F5344CB8AC3E}">
        <p14:creationId xmlns:p14="http://schemas.microsoft.com/office/powerpoint/2010/main" val="2880208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3E5376-7F61-055E-683E-F93D0A8CECC4}"/>
              </a:ext>
            </a:extLst>
          </p:cNvPr>
          <p:cNvSpPr>
            <a:spLocks noGrp="1"/>
          </p:cNvSpPr>
          <p:nvPr>
            <p:ph type="dt" sz="half" idx="10"/>
          </p:nvPr>
        </p:nvSpPr>
        <p:spPr/>
        <p:txBody>
          <a:bodyPr/>
          <a:lstStyle/>
          <a:p>
            <a:fld id="{0E7987A4-32AA-4BBB-8DBB-E6A42C4F5515}" type="datetimeFigureOut">
              <a:rPr lang="en-NZ" smtClean="0"/>
              <a:t>31/07/2025</a:t>
            </a:fld>
            <a:endParaRPr lang="en-NZ"/>
          </a:p>
        </p:txBody>
      </p:sp>
      <p:sp>
        <p:nvSpPr>
          <p:cNvPr id="3" name="Footer Placeholder 2">
            <a:extLst>
              <a:ext uri="{FF2B5EF4-FFF2-40B4-BE49-F238E27FC236}">
                <a16:creationId xmlns:a16="http://schemas.microsoft.com/office/drawing/2014/main" id="{C9494A02-496E-8A9E-6A39-5A3895288BCD}"/>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0D007958-68AE-C871-0B97-4AF18DC0AC4C}"/>
              </a:ext>
            </a:extLst>
          </p:cNvPr>
          <p:cNvSpPr>
            <a:spLocks noGrp="1"/>
          </p:cNvSpPr>
          <p:nvPr>
            <p:ph type="sldNum" sz="quarter" idx="12"/>
          </p:nvPr>
        </p:nvSpPr>
        <p:spPr/>
        <p:txBody>
          <a:bodyPr/>
          <a:lstStyle/>
          <a:p>
            <a:fld id="{16475B2F-DC97-4451-8419-DBA1E3EFDF84}" type="slidenum">
              <a:rPr lang="en-NZ" smtClean="0"/>
              <a:t>‹#›</a:t>
            </a:fld>
            <a:endParaRPr lang="en-NZ"/>
          </a:p>
        </p:txBody>
      </p:sp>
    </p:spTree>
    <p:extLst>
      <p:ext uri="{BB962C8B-B14F-4D97-AF65-F5344CB8AC3E}">
        <p14:creationId xmlns:p14="http://schemas.microsoft.com/office/powerpoint/2010/main" val="463261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9DB02-3A23-0877-D015-B9A726031E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EFE4249E-13BB-0353-B773-81EF3706BE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D121D16B-EE07-7506-70FB-2A8C2654C1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CF7E57-52FB-6A03-F983-3AAC9C1CBB83}"/>
              </a:ext>
            </a:extLst>
          </p:cNvPr>
          <p:cNvSpPr>
            <a:spLocks noGrp="1"/>
          </p:cNvSpPr>
          <p:nvPr>
            <p:ph type="dt" sz="half" idx="10"/>
          </p:nvPr>
        </p:nvSpPr>
        <p:spPr/>
        <p:txBody>
          <a:bodyPr/>
          <a:lstStyle/>
          <a:p>
            <a:fld id="{0E7987A4-32AA-4BBB-8DBB-E6A42C4F5515}" type="datetimeFigureOut">
              <a:rPr lang="en-NZ" smtClean="0"/>
              <a:t>31/07/2025</a:t>
            </a:fld>
            <a:endParaRPr lang="en-NZ"/>
          </a:p>
        </p:txBody>
      </p:sp>
      <p:sp>
        <p:nvSpPr>
          <p:cNvPr id="6" name="Footer Placeholder 5">
            <a:extLst>
              <a:ext uri="{FF2B5EF4-FFF2-40B4-BE49-F238E27FC236}">
                <a16:creationId xmlns:a16="http://schemas.microsoft.com/office/drawing/2014/main" id="{83937B7A-8AA8-8CAF-3AEE-71D72CC0D9EA}"/>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1A850B05-A58B-29F7-5C67-3D2F79C7AFE0}"/>
              </a:ext>
            </a:extLst>
          </p:cNvPr>
          <p:cNvSpPr>
            <a:spLocks noGrp="1"/>
          </p:cNvSpPr>
          <p:nvPr>
            <p:ph type="sldNum" sz="quarter" idx="12"/>
          </p:nvPr>
        </p:nvSpPr>
        <p:spPr/>
        <p:txBody>
          <a:bodyPr/>
          <a:lstStyle/>
          <a:p>
            <a:fld id="{16475B2F-DC97-4451-8419-DBA1E3EFDF84}" type="slidenum">
              <a:rPr lang="en-NZ" smtClean="0"/>
              <a:t>‹#›</a:t>
            </a:fld>
            <a:endParaRPr lang="en-NZ"/>
          </a:p>
        </p:txBody>
      </p:sp>
    </p:spTree>
    <p:extLst>
      <p:ext uri="{BB962C8B-B14F-4D97-AF65-F5344CB8AC3E}">
        <p14:creationId xmlns:p14="http://schemas.microsoft.com/office/powerpoint/2010/main" val="1635152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B5501-1C0C-176C-CB6A-34350FCCFB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1B6D2309-5F22-E1FE-13F5-15504F7807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4F268BBC-A72B-7956-EE7B-5C4E5532A4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E894D6-C6D7-AB02-AABB-8DD83C4C0F7B}"/>
              </a:ext>
            </a:extLst>
          </p:cNvPr>
          <p:cNvSpPr>
            <a:spLocks noGrp="1"/>
          </p:cNvSpPr>
          <p:nvPr>
            <p:ph type="dt" sz="half" idx="10"/>
          </p:nvPr>
        </p:nvSpPr>
        <p:spPr/>
        <p:txBody>
          <a:bodyPr/>
          <a:lstStyle/>
          <a:p>
            <a:fld id="{0E7987A4-32AA-4BBB-8DBB-E6A42C4F5515}" type="datetimeFigureOut">
              <a:rPr lang="en-NZ" smtClean="0"/>
              <a:t>31/07/2025</a:t>
            </a:fld>
            <a:endParaRPr lang="en-NZ"/>
          </a:p>
        </p:txBody>
      </p:sp>
      <p:sp>
        <p:nvSpPr>
          <p:cNvPr id="6" name="Footer Placeholder 5">
            <a:extLst>
              <a:ext uri="{FF2B5EF4-FFF2-40B4-BE49-F238E27FC236}">
                <a16:creationId xmlns:a16="http://schemas.microsoft.com/office/drawing/2014/main" id="{9FCA9F29-E88A-0261-384B-CCA142BC8E5F}"/>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B4ACE1BE-ACF3-DBCE-B113-91EEE6F4E70E}"/>
              </a:ext>
            </a:extLst>
          </p:cNvPr>
          <p:cNvSpPr>
            <a:spLocks noGrp="1"/>
          </p:cNvSpPr>
          <p:nvPr>
            <p:ph type="sldNum" sz="quarter" idx="12"/>
          </p:nvPr>
        </p:nvSpPr>
        <p:spPr/>
        <p:txBody>
          <a:bodyPr/>
          <a:lstStyle/>
          <a:p>
            <a:fld id="{16475B2F-DC97-4451-8419-DBA1E3EFDF84}" type="slidenum">
              <a:rPr lang="en-NZ" smtClean="0"/>
              <a:t>‹#›</a:t>
            </a:fld>
            <a:endParaRPr lang="en-NZ"/>
          </a:p>
        </p:txBody>
      </p:sp>
    </p:spTree>
    <p:extLst>
      <p:ext uri="{BB962C8B-B14F-4D97-AF65-F5344CB8AC3E}">
        <p14:creationId xmlns:p14="http://schemas.microsoft.com/office/powerpoint/2010/main" val="1435937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87B5B3-5014-3301-C6EA-8A2C9E1AD1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8B89C47C-5952-07B7-357A-7480C43D71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1825E9F-9F50-9163-73D9-A58D563DA4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E7987A4-32AA-4BBB-8DBB-E6A42C4F5515}" type="datetimeFigureOut">
              <a:rPr lang="en-NZ" smtClean="0"/>
              <a:t>31/07/2025</a:t>
            </a:fld>
            <a:endParaRPr lang="en-NZ"/>
          </a:p>
        </p:txBody>
      </p:sp>
      <p:sp>
        <p:nvSpPr>
          <p:cNvPr id="5" name="Footer Placeholder 4">
            <a:extLst>
              <a:ext uri="{FF2B5EF4-FFF2-40B4-BE49-F238E27FC236}">
                <a16:creationId xmlns:a16="http://schemas.microsoft.com/office/drawing/2014/main" id="{DD13BA65-05F4-36C8-61CB-7A40024E47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Z"/>
          </a:p>
        </p:txBody>
      </p:sp>
      <p:sp>
        <p:nvSpPr>
          <p:cNvPr id="6" name="Slide Number Placeholder 5">
            <a:extLst>
              <a:ext uri="{FF2B5EF4-FFF2-40B4-BE49-F238E27FC236}">
                <a16:creationId xmlns:a16="http://schemas.microsoft.com/office/drawing/2014/main" id="{AEC7675D-B337-0BC2-92CE-014F4F6A29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475B2F-DC97-4451-8419-DBA1E3EFDF84}" type="slidenum">
              <a:rPr lang="en-NZ" smtClean="0"/>
              <a:t>‹#›</a:t>
            </a:fld>
            <a:endParaRPr lang="en-NZ"/>
          </a:p>
        </p:txBody>
      </p:sp>
    </p:spTree>
    <p:extLst>
      <p:ext uri="{BB962C8B-B14F-4D97-AF65-F5344CB8AC3E}">
        <p14:creationId xmlns:p14="http://schemas.microsoft.com/office/powerpoint/2010/main" val="2006693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mpi.govt.nz/dmsdocument/69612-Situation-and-Outlook-for-Primary-Industries-SOPI-June-2025/"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241F0414-98EF-89A0-7498-B3C3E89CBA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150" y="1284287"/>
            <a:ext cx="7759700"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6406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81EBA8-C8A7-5B84-57F5-63F23A751C96}"/>
              </a:ext>
            </a:extLst>
          </p:cNvPr>
          <p:cNvSpPr>
            <a:spLocks noGrp="1"/>
          </p:cNvSpPr>
          <p:nvPr>
            <p:ph type="title"/>
          </p:nvPr>
        </p:nvSpPr>
        <p:spPr>
          <a:xfrm>
            <a:off x="630936" y="640080"/>
            <a:ext cx="4818888" cy="1481328"/>
          </a:xfrm>
        </p:spPr>
        <p:txBody>
          <a:bodyPr anchor="b">
            <a:normAutofit/>
          </a:bodyPr>
          <a:lstStyle/>
          <a:p>
            <a:r>
              <a:rPr lang="en-NZ" sz="4600"/>
              <a:t>Perennial Ryegrass</a:t>
            </a:r>
            <a:br>
              <a:rPr lang="en-NZ" sz="4600"/>
            </a:br>
            <a:endParaRPr lang="en-NZ" sz="4600"/>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8060024-903D-83A6-8764-158E923977AC}"/>
              </a:ext>
            </a:extLst>
          </p:cNvPr>
          <p:cNvSpPr>
            <a:spLocks noGrp="1"/>
          </p:cNvSpPr>
          <p:nvPr>
            <p:ph idx="1"/>
          </p:nvPr>
        </p:nvSpPr>
        <p:spPr>
          <a:xfrm>
            <a:off x="630936" y="2660904"/>
            <a:ext cx="5369814" cy="3547872"/>
          </a:xfrm>
        </p:spPr>
        <p:txBody>
          <a:bodyPr anchor="t">
            <a:normAutofit lnSpcReduction="10000"/>
          </a:bodyPr>
          <a:lstStyle/>
          <a:p>
            <a:pPr marL="0" indent="0">
              <a:buNone/>
            </a:pPr>
            <a:r>
              <a:rPr lang="en-NZ" sz="1600" dirty="0"/>
              <a:t>Perennial ryegrass is the most common grass in improved pastures. It has many benefits:</a:t>
            </a:r>
          </a:p>
          <a:p>
            <a:pPr lvl="0"/>
            <a:r>
              <a:rPr lang="en-NZ" sz="1600" dirty="0"/>
              <a:t>Fast to grow </a:t>
            </a:r>
          </a:p>
          <a:p>
            <a:pPr lvl="0"/>
            <a:r>
              <a:rPr lang="en-NZ" sz="1600" dirty="0"/>
              <a:t>Competes well with weeds</a:t>
            </a:r>
          </a:p>
          <a:p>
            <a:pPr lvl="0"/>
            <a:r>
              <a:rPr lang="en-NZ" sz="1600" dirty="0"/>
              <a:t>Grows well under grazing</a:t>
            </a:r>
          </a:p>
          <a:p>
            <a:pPr lvl="0"/>
            <a:r>
              <a:rPr lang="en-NZ" sz="1600" dirty="0"/>
              <a:t>Nutritious providing a balanced feed for ruminant animals.</a:t>
            </a:r>
          </a:p>
          <a:p>
            <a:pPr lvl="0"/>
            <a:r>
              <a:rPr lang="en-NZ" sz="1600" dirty="0"/>
              <a:t>Palatable</a:t>
            </a:r>
          </a:p>
          <a:p>
            <a:pPr lvl="0"/>
            <a:r>
              <a:rPr lang="en-NZ" sz="1600" dirty="0"/>
              <a:t>Tolerates a range of climatic conditions, pests, and diseases.</a:t>
            </a:r>
          </a:p>
          <a:p>
            <a:pPr marL="0" lvl="0" indent="0">
              <a:buNone/>
            </a:pPr>
            <a:r>
              <a:rPr lang="en-NZ" sz="1600" dirty="0"/>
              <a:t>Plant breeders continue to develop new perennial ryegrass cultivars to suit New Zealand’s changing conditions.</a:t>
            </a:r>
          </a:p>
          <a:p>
            <a:pPr marL="0" indent="0">
              <a:buNone/>
            </a:pPr>
            <a:endParaRPr lang="en-NZ" sz="1400" dirty="0"/>
          </a:p>
        </p:txBody>
      </p:sp>
      <p:pic>
        <p:nvPicPr>
          <p:cNvPr id="4" name="Picture 3" descr="Grassland management: tips for first season | AHDB">
            <a:extLst>
              <a:ext uri="{FF2B5EF4-FFF2-40B4-BE49-F238E27FC236}">
                <a16:creationId xmlns:a16="http://schemas.microsoft.com/office/drawing/2014/main" id="{49F94470-6C8F-3764-E7D4-9749ABC3AB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366891" y="1238589"/>
            <a:ext cx="5458968" cy="4380821"/>
          </a:xfrm>
          <a:prstGeom prst="rect">
            <a:avLst/>
          </a:prstGeom>
          <a:noFill/>
        </p:spPr>
      </p:pic>
    </p:spTree>
    <p:extLst>
      <p:ext uri="{BB962C8B-B14F-4D97-AF65-F5344CB8AC3E}">
        <p14:creationId xmlns:p14="http://schemas.microsoft.com/office/powerpoint/2010/main" val="597702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7FEE94-DA8F-A43B-6638-1748484F4095}"/>
              </a:ext>
            </a:extLst>
          </p:cNvPr>
          <p:cNvSpPr>
            <a:spLocks noGrp="1"/>
          </p:cNvSpPr>
          <p:nvPr>
            <p:ph type="title"/>
          </p:nvPr>
        </p:nvSpPr>
        <p:spPr>
          <a:xfrm>
            <a:off x="640080" y="329184"/>
            <a:ext cx="6894576" cy="1783080"/>
          </a:xfrm>
        </p:spPr>
        <p:txBody>
          <a:bodyPr anchor="b">
            <a:normAutofit/>
          </a:bodyPr>
          <a:lstStyle/>
          <a:p>
            <a:r>
              <a:rPr lang="en-NZ" sz="5400"/>
              <a:t>White clover</a:t>
            </a:r>
          </a:p>
        </p:txBody>
      </p:sp>
      <p:sp>
        <p:nvSpPr>
          <p:cNvPr id="1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9DB07E0-CAA2-8339-01B4-149BF3C068B2}"/>
              </a:ext>
            </a:extLst>
          </p:cNvPr>
          <p:cNvSpPr>
            <a:spLocks noGrp="1"/>
          </p:cNvSpPr>
          <p:nvPr>
            <p:ph idx="1"/>
          </p:nvPr>
        </p:nvSpPr>
        <p:spPr>
          <a:xfrm>
            <a:off x="640080" y="2706624"/>
            <a:ext cx="6894576" cy="3483864"/>
          </a:xfrm>
        </p:spPr>
        <p:txBody>
          <a:bodyPr>
            <a:normAutofit/>
          </a:bodyPr>
          <a:lstStyle/>
          <a:p>
            <a:pPr marL="0" indent="0">
              <a:buNone/>
            </a:pPr>
            <a:r>
              <a:rPr lang="en-NZ" sz="1700"/>
              <a:t>White clover is a legume and plays an important role in New Zealand pastures. It has many benefits that help both animals and the soil:</a:t>
            </a:r>
          </a:p>
          <a:p>
            <a:pPr lvl="0"/>
            <a:r>
              <a:rPr lang="en-NZ" sz="1700"/>
              <a:t>It is highly nutritious and palatable. They have more protein and less fribre than grasses so have a high feed value.</a:t>
            </a:r>
          </a:p>
          <a:p>
            <a:pPr lvl="0"/>
            <a:r>
              <a:rPr lang="en-NZ" sz="1700"/>
              <a:t>It grows well alongside perennial ryegrass, making a strong pasture mix.</a:t>
            </a:r>
          </a:p>
          <a:p>
            <a:pPr lvl="0"/>
            <a:r>
              <a:rPr lang="en-NZ" sz="1700"/>
              <a:t>It can fix nitrogen from the air into the soil, which helps fertilise the pasture naturally and reduces the need for synthetic fertilisers.</a:t>
            </a:r>
          </a:p>
          <a:p>
            <a:pPr marL="0" lvl="0" indent="0">
              <a:buNone/>
            </a:pPr>
            <a:r>
              <a:rPr lang="en-NZ" sz="1700"/>
              <a:t>There are many different cultivars of white clover that have been specially developed to suit different climates, soils, and farm systems across New Zealand.</a:t>
            </a:r>
          </a:p>
          <a:p>
            <a:pPr marL="0" indent="0">
              <a:buNone/>
            </a:pPr>
            <a:endParaRPr lang="en-NZ" sz="1700"/>
          </a:p>
        </p:txBody>
      </p:sp>
      <p:pic>
        <p:nvPicPr>
          <p:cNvPr id="4" name="Picture 3" descr="White Clover - Technical Library - Watson Seeds">
            <a:extLst>
              <a:ext uri="{FF2B5EF4-FFF2-40B4-BE49-F238E27FC236}">
                <a16:creationId xmlns:a16="http://schemas.microsoft.com/office/drawing/2014/main" id="{AB3F54FF-F429-A63C-2791-83555357EC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061626" y="3855706"/>
            <a:ext cx="2615899" cy="2275832"/>
          </a:xfrm>
          <a:prstGeom prst="rect">
            <a:avLst/>
          </a:prstGeom>
          <a:noFill/>
        </p:spPr>
      </p:pic>
      <p:pic>
        <p:nvPicPr>
          <p:cNvPr id="5" name="Picture 4" descr="Nitrogen Cycle – Definition, Steps, Importance with Diagram">
            <a:extLst>
              <a:ext uri="{FF2B5EF4-FFF2-40B4-BE49-F238E27FC236}">
                <a16:creationId xmlns:a16="http://schemas.microsoft.com/office/drawing/2014/main" id="{55FBF3E4-ECC3-D8D0-BEB8-A90D77FE56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354823" y="379477"/>
            <a:ext cx="4331968" cy="3465574"/>
          </a:xfrm>
          <a:prstGeom prst="rect">
            <a:avLst/>
          </a:prstGeom>
          <a:noFill/>
        </p:spPr>
      </p:pic>
    </p:spTree>
    <p:extLst>
      <p:ext uri="{BB962C8B-B14F-4D97-AF65-F5344CB8AC3E}">
        <p14:creationId xmlns:p14="http://schemas.microsoft.com/office/powerpoint/2010/main" val="1757998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EEBCFB-6978-DCC4-3979-7519A67AB849}"/>
              </a:ext>
            </a:extLst>
          </p:cNvPr>
          <p:cNvSpPr>
            <a:spLocks noGrp="1"/>
          </p:cNvSpPr>
          <p:nvPr>
            <p:ph type="title"/>
          </p:nvPr>
        </p:nvSpPr>
        <p:spPr>
          <a:xfrm>
            <a:off x="630936" y="640080"/>
            <a:ext cx="4818888" cy="1481328"/>
          </a:xfrm>
        </p:spPr>
        <p:txBody>
          <a:bodyPr anchor="b">
            <a:normAutofit/>
          </a:bodyPr>
          <a:lstStyle/>
          <a:p>
            <a:r>
              <a:rPr lang="en-NZ" sz="5000" dirty="0"/>
              <a:t>Discussion activity</a:t>
            </a:r>
          </a:p>
        </p:txBody>
      </p:sp>
      <p:sp>
        <p:nvSpPr>
          <p:cNvPr id="615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397254-69C3-1775-F9BB-684DAC99B681}"/>
              </a:ext>
            </a:extLst>
          </p:cNvPr>
          <p:cNvSpPr>
            <a:spLocks noGrp="1"/>
          </p:cNvSpPr>
          <p:nvPr>
            <p:ph idx="1"/>
          </p:nvPr>
        </p:nvSpPr>
        <p:spPr>
          <a:xfrm>
            <a:off x="630936" y="2660904"/>
            <a:ext cx="4038341" cy="3547872"/>
          </a:xfrm>
        </p:spPr>
        <p:txBody>
          <a:bodyPr anchor="t">
            <a:normAutofit/>
          </a:bodyPr>
          <a:lstStyle/>
          <a:p>
            <a:r>
              <a:rPr lang="en-NZ" sz="1600" dirty="0"/>
              <a:t>Why are other plants added into a pasture mix?</a:t>
            </a:r>
          </a:p>
          <a:p>
            <a:r>
              <a:rPr lang="en-NZ" sz="1600" dirty="0"/>
              <a:t>What are the advantages and disadvantages of pasture as a feed?</a:t>
            </a:r>
          </a:p>
          <a:p>
            <a:r>
              <a:rPr lang="en-NZ" sz="1600" dirty="0"/>
              <a:t> Why do farmers measure pasture?</a:t>
            </a:r>
          </a:p>
          <a:p>
            <a:r>
              <a:rPr lang="en-NZ" sz="1600" dirty="0"/>
              <a:t>How do farmers measure pasture?</a:t>
            </a:r>
          </a:p>
          <a:p>
            <a:r>
              <a:rPr lang="en-NZ" sz="1600" dirty="0"/>
              <a:t> What is dry matter?</a:t>
            </a:r>
          </a:p>
          <a:p>
            <a:r>
              <a:rPr lang="en-NZ" sz="1600" dirty="0"/>
              <a:t>Why is pasture measured in dry matter?</a:t>
            </a:r>
          </a:p>
        </p:txBody>
      </p:sp>
      <p:pic>
        <p:nvPicPr>
          <p:cNvPr id="6146" name="Picture 2">
            <a:extLst>
              <a:ext uri="{FF2B5EF4-FFF2-40B4-BE49-F238E27FC236}">
                <a16:creationId xmlns:a16="http://schemas.microsoft.com/office/drawing/2014/main" id="{7A255BF9-F9D1-CF70-7080-639D02311D2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41651" y="1235522"/>
            <a:ext cx="7411605" cy="392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674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D0BAA5-3177-7220-BD4F-0FA275CE7ADD}"/>
              </a:ext>
            </a:extLst>
          </p:cNvPr>
          <p:cNvSpPr>
            <a:spLocks noGrp="1"/>
          </p:cNvSpPr>
          <p:nvPr>
            <p:ph type="title"/>
          </p:nvPr>
        </p:nvSpPr>
        <p:spPr>
          <a:xfrm>
            <a:off x="630936" y="640080"/>
            <a:ext cx="4818888" cy="1481328"/>
          </a:xfrm>
        </p:spPr>
        <p:txBody>
          <a:bodyPr anchor="b">
            <a:normAutofit/>
          </a:bodyPr>
          <a:lstStyle/>
          <a:p>
            <a:r>
              <a:rPr lang="en-NZ" sz="3000"/>
              <a:t>Other Grasses and Clovers in Pasture Mixes</a:t>
            </a:r>
            <a:br>
              <a:rPr lang="en-NZ" sz="3000"/>
            </a:br>
            <a:endParaRPr lang="en-NZ" sz="3000"/>
          </a:p>
        </p:txBody>
      </p:sp>
      <p:sp>
        <p:nvSpPr>
          <p:cNvPr id="2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AC531CB-644F-E2E1-C53E-64ADDB892BBB}"/>
              </a:ext>
            </a:extLst>
          </p:cNvPr>
          <p:cNvSpPr>
            <a:spLocks noGrp="1"/>
          </p:cNvSpPr>
          <p:nvPr>
            <p:ph idx="1"/>
          </p:nvPr>
        </p:nvSpPr>
        <p:spPr>
          <a:xfrm>
            <a:off x="630936" y="2660904"/>
            <a:ext cx="5350764" cy="3854958"/>
          </a:xfrm>
        </p:spPr>
        <p:txBody>
          <a:bodyPr anchor="t">
            <a:normAutofit/>
          </a:bodyPr>
          <a:lstStyle/>
          <a:p>
            <a:pPr marL="0" indent="0">
              <a:buNone/>
            </a:pPr>
            <a:r>
              <a:rPr lang="en-NZ" sz="1600" dirty="0"/>
              <a:t>As well as perennial ryegrass and white clover, farmers often add other types of grasses clovers and herbs to their pastures. These extra plants help provide better feed at different times of the year or in tough conditions, like during a drought.</a:t>
            </a:r>
          </a:p>
          <a:p>
            <a:pPr marL="0" indent="0">
              <a:buNone/>
            </a:pPr>
            <a:r>
              <a:rPr lang="en-NZ" sz="1600" dirty="0"/>
              <a:t>Benefits of adding other pasture species:</a:t>
            </a:r>
          </a:p>
          <a:p>
            <a:pPr lvl="0"/>
            <a:r>
              <a:rPr lang="en-NZ" sz="1600" dirty="0"/>
              <a:t>They can provide good-quality feed when perennial ryegrass isn’t growing as well.</a:t>
            </a:r>
          </a:p>
          <a:p>
            <a:pPr lvl="0"/>
            <a:r>
              <a:rPr lang="en-NZ" sz="1600" dirty="0"/>
              <a:t>Some are more palatable than perennial ryegrass when it becomes stalky.</a:t>
            </a:r>
          </a:p>
          <a:p>
            <a:pPr lvl="0"/>
            <a:r>
              <a:rPr lang="en-NZ" sz="1600" dirty="0"/>
              <a:t>Certain types grow better in dry or poor conditions, like during droughts.</a:t>
            </a:r>
          </a:p>
          <a:p>
            <a:pPr lvl="0"/>
            <a:r>
              <a:rPr lang="en-NZ" sz="1600" dirty="0"/>
              <a:t>Some are better suited to specific animals or grazing systems, giving farmers more flexibility.</a:t>
            </a:r>
          </a:p>
          <a:p>
            <a:endParaRPr lang="en-NZ" sz="1400" dirty="0"/>
          </a:p>
        </p:txBody>
      </p:sp>
      <p:pic>
        <p:nvPicPr>
          <p:cNvPr id="4" name="Picture 3" descr="Fertilising on a budget">
            <a:extLst>
              <a:ext uri="{FF2B5EF4-FFF2-40B4-BE49-F238E27FC236}">
                <a16:creationId xmlns:a16="http://schemas.microsoft.com/office/drawing/2014/main" id="{D9FEEADB-FE51-FC5F-31C3-97471C664F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099048" y="1572951"/>
            <a:ext cx="5458968" cy="3712098"/>
          </a:xfrm>
          <a:prstGeom prst="rect">
            <a:avLst/>
          </a:prstGeom>
          <a:noFill/>
        </p:spPr>
      </p:pic>
    </p:spTree>
    <p:extLst>
      <p:ext uri="{BB962C8B-B14F-4D97-AF65-F5344CB8AC3E}">
        <p14:creationId xmlns:p14="http://schemas.microsoft.com/office/powerpoint/2010/main" val="706948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8A25E4-79FE-CE05-FE4D-55B9C25DBE9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6B0A60-DB1B-F014-5EB0-1E249C6A8F23}"/>
              </a:ext>
            </a:extLst>
          </p:cNvPr>
          <p:cNvSpPr>
            <a:spLocks noGrp="1"/>
          </p:cNvSpPr>
          <p:nvPr>
            <p:ph type="title"/>
          </p:nvPr>
        </p:nvSpPr>
        <p:spPr>
          <a:xfrm>
            <a:off x="635000" y="640823"/>
            <a:ext cx="3418659" cy="5583148"/>
          </a:xfrm>
        </p:spPr>
        <p:txBody>
          <a:bodyPr anchor="ctr">
            <a:normAutofit/>
          </a:bodyPr>
          <a:lstStyle/>
          <a:p>
            <a:r>
              <a:rPr lang="en-NZ" sz="5400"/>
              <a:t>Pasture as a feed for livestock</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702B100D-1762-A5D4-D911-E374B8F3B397}"/>
              </a:ext>
            </a:extLst>
          </p:cNvPr>
          <p:cNvGraphicFramePr>
            <a:graphicFrameLocks noGrp="1"/>
          </p:cNvGraphicFramePr>
          <p:nvPr>
            <p:ph idx="1"/>
            <p:extLst>
              <p:ext uri="{D42A27DB-BD31-4B8C-83A1-F6EECF244321}">
                <p14:modId xmlns:p14="http://schemas.microsoft.com/office/powerpoint/2010/main" val="2811987259"/>
              </p:ext>
            </p:extLst>
          </p:nvPr>
        </p:nvGraphicFramePr>
        <p:xfrm>
          <a:off x="4648018" y="1536634"/>
          <a:ext cx="6900513" cy="3840516"/>
        </p:xfrm>
        <a:graphic>
          <a:graphicData uri="http://schemas.openxmlformats.org/drawingml/2006/table">
            <a:tbl>
              <a:tblPr firstRow="1" firstCol="1" bandRow="1"/>
              <a:tblGrid>
                <a:gridCol w="3210107">
                  <a:extLst>
                    <a:ext uri="{9D8B030D-6E8A-4147-A177-3AD203B41FA5}">
                      <a16:colId xmlns:a16="http://schemas.microsoft.com/office/drawing/2014/main" val="1330671001"/>
                    </a:ext>
                  </a:extLst>
                </a:gridCol>
                <a:gridCol w="3690406">
                  <a:extLst>
                    <a:ext uri="{9D8B030D-6E8A-4147-A177-3AD203B41FA5}">
                      <a16:colId xmlns:a16="http://schemas.microsoft.com/office/drawing/2014/main" val="62282826"/>
                    </a:ext>
                  </a:extLst>
                </a:gridCol>
              </a:tblGrid>
              <a:tr h="318431">
                <a:tc>
                  <a:txBody>
                    <a:bodyPr/>
                    <a:lstStyle/>
                    <a:p>
                      <a:pPr algn="ctr" fontAlgn="t">
                        <a:lnSpc>
                          <a:spcPct val="115000"/>
                        </a:lnSpc>
                        <a:spcBef>
                          <a:spcPts val="600"/>
                        </a:spcBef>
                        <a:spcAft>
                          <a:spcPts val="600"/>
                        </a:spcAft>
                        <a:buNone/>
                      </a:pPr>
                      <a:r>
                        <a:rPr lang="en-NZ" sz="1800" b="1" i="0" u="none" strike="noStrike" kern="100" dirty="0">
                          <a:effectLst/>
                          <a:latin typeface="Aptos" panose="020B0004020202020204" pitchFamily="34" charset="0"/>
                          <a:ea typeface="Aptos" panose="020B0004020202020204" pitchFamily="34" charset="0"/>
                          <a:cs typeface="Times New Roman" panose="02020603050405020304" pitchFamily="18" charset="0"/>
                        </a:rPr>
                        <a:t>Advantages</a:t>
                      </a:r>
                      <a:endParaRPr lang="en-NZ" sz="1800" b="1" i="0" u="none" strike="noStrike" dirty="0">
                        <a:effectLst/>
                        <a:latin typeface="Arial" panose="020B0604020202020204" pitchFamily="34" charset="0"/>
                      </a:endParaRPr>
                    </a:p>
                  </a:txBody>
                  <a:tcPr marL="85167" marR="85167" marT="118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600"/>
                        </a:spcBef>
                        <a:spcAft>
                          <a:spcPts val="600"/>
                        </a:spcAft>
                        <a:buNone/>
                      </a:pPr>
                      <a:r>
                        <a:rPr lang="en-NZ" sz="1800" b="1" i="0" u="none" strike="noStrike" kern="100" dirty="0">
                          <a:effectLst/>
                          <a:latin typeface="Aptos" panose="020B0004020202020204" pitchFamily="34" charset="0"/>
                          <a:ea typeface="Aptos" panose="020B0004020202020204" pitchFamily="34" charset="0"/>
                          <a:cs typeface="Times New Roman" panose="02020603050405020304" pitchFamily="18" charset="0"/>
                        </a:rPr>
                        <a:t>Disadvantages</a:t>
                      </a:r>
                      <a:endParaRPr lang="en-NZ" sz="1800" b="1" i="0" u="none" strike="noStrike" dirty="0">
                        <a:effectLst/>
                        <a:latin typeface="Arial" panose="020B0604020202020204" pitchFamily="34" charset="0"/>
                      </a:endParaRPr>
                    </a:p>
                  </a:txBody>
                  <a:tcPr marL="85167" marR="85167" marT="118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5333266"/>
                  </a:ext>
                </a:extLst>
              </a:tr>
              <a:tr h="3426086">
                <a:tc>
                  <a:txBody>
                    <a:bodyPr/>
                    <a:lstStyle/>
                    <a:p>
                      <a:pPr marL="347472" indent="-347472" algn="l" fontAlgn="t">
                        <a:lnSpc>
                          <a:spcPct val="115000"/>
                        </a:lnSpc>
                        <a:spcAft>
                          <a:spcPts val="800"/>
                        </a:spcAft>
                        <a:buClrTx/>
                        <a:buSzPts val="1200"/>
                        <a:buFont typeface="Symbol" panose="05050102010706020507" pitchFamily="18" charset="2"/>
                        <a:buChar char="·"/>
                        <a:tabLst>
                          <a:tab pos="228600" algn="l"/>
                        </a:tabLst>
                      </a:pPr>
                      <a:r>
                        <a:rPr lang="en-NZ" sz="1500" b="0" i="0" u="none" strike="noStrike" kern="100" dirty="0">
                          <a:effectLst/>
                          <a:latin typeface="Aptos" panose="020B0004020202020204" pitchFamily="34" charset="0"/>
                          <a:ea typeface="Aptos" panose="020B0004020202020204" pitchFamily="34" charset="0"/>
                          <a:cs typeface="Times New Roman" panose="02020603050405020304" pitchFamily="18" charset="0"/>
                        </a:rPr>
                        <a:t>Low cost</a:t>
                      </a:r>
                      <a:endParaRPr lang="en-NZ" sz="1500" b="0" i="0" u="none" strike="noStrike" dirty="0">
                        <a:effectLst/>
                        <a:latin typeface="Arial" panose="020B0604020202020204" pitchFamily="34" charset="0"/>
                      </a:endParaRPr>
                    </a:p>
                    <a:p>
                      <a:pPr marL="347472" indent="-347472" algn="l" fontAlgn="t">
                        <a:lnSpc>
                          <a:spcPct val="115000"/>
                        </a:lnSpc>
                        <a:spcAft>
                          <a:spcPts val="800"/>
                        </a:spcAft>
                        <a:buFont typeface="Arial" panose="020B0604020202020204" pitchFamily="34" charset="0"/>
                        <a:buChar char="•"/>
                        <a:tabLst>
                          <a:tab pos="228600" algn="l"/>
                        </a:tabLst>
                      </a:pPr>
                      <a:r>
                        <a:rPr lang="en-NZ" sz="1500" b="0" i="0" u="none" strike="noStrike" kern="100" dirty="0">
                          <a:effectLst/>
                          <a:latin typeface="Aptos" panose="020B0004020202020204" pitchFamily="34" charset="0"/>
                          <a:ea typeface="Aptos" panose="020B0004020202020204" pitchFamily="34" charset="0"/>
                          <a:cs typeface="Times New Roman" panose="02020603050405020304" pitchFamily="18" charset="0"/>
                        </a:rPr>
                        <a:t>Low labour</a:t>
                      </a:r>
                      <a:endParaRPr lang="en-NZ" sz="2200" b="0" i="0" u="none" strike="noStrike" dirty="0">
                        <a:effectLst/>
                        <a:latin typeface="Arial" panose="020B0604020202020204" pitchFamily="34" charset="0"/>
                      </a:endParaRPr>
                    </a:p>
                    <a:p>
                      <a:pPr marL="347472" indent="-347472" algn="l" fontAlgn="t">
                        <a:lnSpc>
                          <a:spcPct val="115000"/>
                        </a:lnSpc>
                        <a:spcAft>
                          <a:spcPts val="800"/>
                        </a:spcAft>
                        <a:buFont typeface="Arial" panose="020B0604020202020204" pitchFamily="34" charset="0"/>
                        <a:buChar char="•"/>
                        <a:tabLst>
                          <a:tab pos="228600" algn="l"/>
                        </a:tabLst>
                      </a:pPr>
                      <a:r>
                        <a:rPr lang="en-NZ" sz="1500" b="0" i="0" u="none" strike="noStrike" kern="100" dirty="0">
                          <a:effectLst/>
                          <a:latin typeface="Aptos" panose="020B0004020202020204" pitchFamily="34" charset="0"/>
                          <a:ea typeface="Aptos" panose="020B0004020202020204" pitchFamily="34" charset="0"/>
                          <a:cs typeface="Times New Roman" panose="02020603050405020304" pitchFamily="18" charset="0"/>
                        </a:rPr>
                        <a:t>Fed on site, don't have to cut and carry into barns etc</a:t>
                      </a:r>
                      <a:endParaRPr lang="en-NZ" sz="2200" b="0" i="0" u="none" strike="noStrike" dirty="0">
                        <a:effectLst/>
                        <a:latin typeface="Arial" panose="020B0604020202020204" pitchFamily="34" charset="0"/>
                      </a:endParaRPr>
                    </a:p>
                    <a:p>
                      <a:pPr marL="347472" indent="-347472" algn="l" fontAlgn="t">
                        <a:lnSpc>
                          <a:spcPct val="115000"/>
                        </a:lnSpc>
                        <a:spcAft>
                          <a:spcPts val="800"/>
                        </a:spcAft>
                        <a:buFont typeface="Arial" panose="020B0604020202020204" pitchFamily="34" charset="0"/>
                        <a:buChar char="•"/>
                        <a:tabLst>
                          <a:tab pos="228600" algn="l"/>
                        </a:tabLst>
                      </a:pPr>
                      <a:r>
                        <a:rPr lang="en-NZ" sz="1500" b="0" i="0" u="none" strike="noStrike" kern="100" dirty="0">
                          <a:effectLst/>
                          <a:latin typeface="Aptos" panose="020B0004020202020204" pitchFamily="34" charset="0"/>
                          <a:ea typeface="Aptos" panose="020B0004020202020204" pitchFamily="34" charset="0"/>
                          <a:cs typeface="Times New Roman" panose="02020603050405020304" pitchFamily="18" charset="0"/>
                        </a:rPr>
                        <a:t>Animal wastes returned naturally </a:t>
                      </a:r>
                      <a:endParaRPr lang="en-NZ" sz="2200" b="0" i="0" u="none" strike="noStrike" dirty="0">
                        <a:effectLst/>
                        <a:latin typeface="Arial" panose="020B0604020202020204" pitchFamily="34" charset="0"/>
                      </a:endParaRPr>
                    </a:p>
                    <a:p>
                      <a:pPr marL="347472" indent="-347472" algn="l" fontAlgn="t">
                        <a:lnSpc>
                          <a:spcPct val="115000"/>
                        </a:lnSpc>
                        <a:spcAft>
                          <a:spcPts val="800"/>
                        </a:spcAft>
                        <a:buFont typeface="Arial" panose="020B0604020202020204" pitchFamily="34" charset="0"/>
                        <a:buChar char="•"/>
                        <a:tabLst>
                          <a:tab pos="228600" algn="l"/>
                        </a:tabLst>
                      </a:pPr>
                      <a:r>
                        <a:rPr lang="en-NZ" sz="1500" b="0" i="0" u="none" strike="noStrike" kern="100" dirty="0">
                          <a:effectLst/>
                          <a:latin typeface="Aptos" panose="020B0004020202020204" pitchFamily="34" charset="0"/>
                          <a:ea typeface="Aptos" panose="020B0004020202020204" pitchFamily="34" charset="0"/>
                          <a:cs typeface="Times New Roman" panose="02020603050405020304" pitchFamily="18" charset="0"/>
                        </a:rPr>
                        <a:t>Potentially easily digested and palatable</a:t>
                      </a:r>
                      <a:endParaRPr lang="en-NZ" sz="2200" b="0" i="0" u="none" strike="noStrike" dirty="0">
                        <a:effectLst/>
                        <a:latin typeface="Arial" panose="020B0604020202020204" pitchFamily="34" charset="0"/>
                      </a:endParaRPr>
                    </a:p>
                    <a:p>
                      <a:pPr marL="347472" indent="-347472" algn="l" fontAlgn="t">
                        <a:lnSpc>
                          <a:spcPct val="115000"/>
                        </a:lnSpc>
                        <a:spcAft>
                          <a:spcPts val="800"/>
                        </a:spcAft>
                        <a:buFont typeface="Arial" panose="020B0604020202020204" pitchFamily="34" charset="0"/>
                        <a:buChar char="•"/>
                        <a:tabLst>
                          <a:tab pos="228600" algn="l"/>
                        </a:tabLst>
                      </a:pPr>
                      <a:r>
                        <a:rPr lang="en-NZ" sz="1500" b="0" i="0" u="none" strike="noStrike" kern="100" dirty="0">
                          <a:effectLst/>
                          <a:latin typeface="Aptos" panose="020B0004020202020204" pitchFamily="34" charset="0"/>
                          <a:ea typeface="Aptos" panose="020B0004020202020204" pitchFamily="34" charset="0"/>
                          <a:cs typeface="Times New Roman" panose="02020603050405020304" pitchFamily="18" charset="0"/>
                        </a:rPr>
                        <a:t>Has a high nutritional value for most of the year</a:t>
                      </a:r>
                      <a:endParaRPr lang="en-NZ" sz="2200" b="0" i="0" u="none" strike="noStrike" dirty="0">
                        <a:effectLst/>
                        <a:latin typeface="Arial" panose="020B0604020202020204" pitchFamily="34" charset="0"/>
                      </a:endParaRPr>
                    </a:p>
                    <a:p>
                      <a:pPr algn="l" fontAlgn="t">
                        <a:lnSpc>
                          <a:spcPct val="115000"/>
                        </a:lnSpc>
                        <a:spcAft>
                          <a:spcPts val="800"/>
                        </a:spcAft>
                        <a:buNone/>
                      </a:pPr>
                      <a:r>
                        <a:rPr lang="en-NZ" sz="1500" b="1" i="0" u="none" strike="noStrike" kern="100" dirty="0">
                          <a:effectLst/>
                          <a:latin typeface="Aptos" panose="020B0004020202020204" pitchFamily="34" charset="0"/>
                          <a:ea typeface="Aptos" panose="020B0004020202020204" pitchFamily="34" charset="0"/>
                          <a:cs typeface="Times New Roman" panose="02020603050405020304" pitchFamily="18" charset="0"/>
                        </a:rPr>
                        <a:t> </a:t>
                      </a:r>
                      <a:endParaRPr lang="en-NZ" sz="2200" b="0" i="0" u="none" strike="noStrike" dirty="0">
                        <a:effectLst/>
                        <a:latin typeface="Arial" panose="020B0604020202020204" pitchFamily="34" charset="0"/>
                      </a:endParaRPr>
                    </a:p>
                  </a:txBody>
                  <a:tcPr marL="85167" marR="85167" marT="118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7472" indent="-347472" algn="l" fontAlgn="t">
                        <a:lnSpc>
                          <a:spcPct val="115000"/>
                        </a:lnSpc>
                        <a:spcAft>
                          <a:spcPts val="800"/>
                        </a:spcAft>
                        <a:buClrTx/>
                        <a:buSzPts val="1200"/>
                        <a:buFont typeface="Symbol" panose="05050102010706020507" pitchFamily="18" charset="2"/>
                        <a:buChar char="·"/>
                        <a:tabLst>
                          <a:tab pos="228600" algn="l"/>
                        </a:tabLst>
                      </a:pPr>
                      <a:r>
                        <a:rPr lang="en-NZ" sz="1500" b="0" i="0" u="none" strike="noStrike" kern="100" dirty="0">
                          <a:effectLst/>
                          <a:latin typeface="Aptos" panose="020B0004020202020204" pitchFamily="34" charset="0"/>
                          <a:ea typeface="Aptos" panose="020B0004020202020204" pitchFamily="34" charset="0"/>
                          <a:cs typeface="Times New Roman" panose="02020603050405020304" pitchFamily="18" charset="0"/>
                        </a:rPr>
                        <a:t>Seasonal variation in quantity and quality of pasture through the year.</a:t>
                      </a:r>
                      <a:endParaRPr lang="en-NZ" sz="1500" b="0" i="0" u="none" strike="noStrike" dirty="0">
                        <a:effectLst/>
                        <a:latin typeface="Arial" panose="020B0604020202020204" pitchFamily="34" charset="0"/>
                      </a:endParaRPr>
                    </a:p>
                    <a:p>
                      <a:pPr marL="347472" indent="-347472" algn="l" fontAlgn="t">
                        <a:lnSpc>
                          <a:spcPct val="115000"/>
                        </a:lnSpc>
                        <a:spcAft>
                          <a:spcPts val="800"/>
                        </a:spcAft>
                        <a:buFont typeface="Arial" panose="020B0604020202020204" pitchFamily="34" charset="0"/>
                        <a:buChar char="•"/>
                        <a:tabLst>
                          <a:tab pos="228600" algn="l"/>
                        </a:tabLst>
                      </a:pPr>
                      <a:r>
                        <a:rPr lang="en-NZ" sz="1500" b="0" i="0" u="none" strike="noStrike" kern="100" dirty="0">
                          <a:effectLst/>
                          <a:latin typeface="Aptos" panose="020B0004020202020204" pitchFamily="34" charset="0"/>
                          <a:ea typeface="Aptos" panose="020B0004020202020204" pitchFamily="34" charset="0"/>
                          <a:cs typeface="Times New Roman" panose="02020603050405020304" pitchFamily="18" charset="0"/>
                        </a:rPr>
                        <a:t>Disease risks </a:t>
                      </a:r>
                      <a:endParaRPr lang="en-NZ" sz="2200" b="0" i="0" u="none" strike="noStrike" dirty="0">
                        <a:effectLst/>
                        <a:latin typeface="Arial" panose="020B0604020202020204" pitchFamily="34" charset="0"/>
                      </a:endParaRPr>
                    </a:p>
                    <a:p>
                      <a:pPr marL="804672" lvl="1" indent="-347472" algn="l" fontAlgn="t">
                        <a:lnSpc>
                          <a:spcPct val="115000"/>
                        </a:lnSpc>
                        <a:spcAft>
                          <a:spcPts val="800"/>
                        </a:spcAft>
                        <a:buFont typeface="Arial" panose="020B0604020202020204" pitchFamily="34" charset="0"/>
                        <a:buChar char="•"/>
                        <a:tabLst>
                          <a:tab pos="228600" algn="l"/>
                        </a:tabLst>
                      </a:pPr>
                      <a:r>
                        <a:rPr lang="en-NZ" sz="1500" b="0" i="0" u="none" strike="noStrike" kern="100" dirty="0">
                          <a:effectLst/>
                          <a:latin typeface="Aptos" panose="020B0004020202020204" pitchFamily="34" charset="0"/>
                          <a:ea typeface="Aptos" panose="020B0004020202020204" pitchFamily="34" charset="0"/>
                          <a:cs typeface="Times New Roman" panose="02020603050405020304" pitchFamily="18" charset="0"/>
                        </a:rPr>
                        <a:t>parasitic worm larvae,</a:t>
                      </a:r>
                      <a:endParaRPr lang="en-NZ" sz="2200" b="0" i="0" u="none" strike="noStrike" dirty="0">
                        <a:effectLst/>
                        <a:latin typeface="Arial" panose="020B0604020202020204" pitchFamily="34" charset="0"/>
                      </a:endParaRPr>
                    </a:p>
                    <a:p>
                      <a:pPr marL="804672" lvl="1" indent="-347472" algn="l" fontAlgn="t">
                        <a:lnSpc>
                          <a:spcPct val="115000"/>
                        </a:lnSpc>
                        <a:spcAft>
                          <a:spcPts val="800"/>
                        </a:spcAft>
                        <a:buFont typeface="Arial" panose="020B0604020202020204" pitchFamily="34" charset="0"/>
                        <a:buChar char="•"/>
                        <a:tabLst>
                          <a:tab pos="228600" algn="l"/>
                        </a:tabLst>
                      </a:pPr>
                      <a:r>
                        <a:rPr lang="en-NZ" sz="1500" b="0" i="0" u="none" strike="noStrike" kern="100" dirty="0">
                          <a:effectLst/>
                          <a:latin typeface="Aptos" panose="020B0004020202020204" pitchFamily="34" charset="0"/>
                          <a:ea typeface="Aptos" panose="020B0004020202020204" pitchFamily="34" charset="0"/>
                          <a:cs typeface="Times New Roman" panose="02020603050405020304" pitchFamily="18" charset="0"/>
                        </a:rPr>
                        <a:t>facial eczema fungi.</a:t>
                      </a:r>
                      <a:endParaRPr lang="en-NZ" sz="2200" b="0" i="0" u="none" strike="noStrike" dirty="0">
                        <a:effectLst/>
                        <a:latin typeface="Arial" panose="020B0604020202020204" pitchFamily="34" charset="0"/>
                      </a:endParaRPr>
                    </a:p>
                    <a:p>
                      <a:pPr marL="347472" indent="-347472" algn="l" fontAlgn="t">
                        <a:lnSpc>
                          <a:spcPct val="115000"/>
                        </a:lnSpc>
                        <a:spcAft>
                          <a:spcPts val="800"/>
                        </a:spcAft>
                        <a:buFont typeface="Arial" panose="020B0604020202020204" pitchFamily="34" charset="0"/>
                        <a:buChar char="•"/>
                        <a:tabLst>
                          <a:tab pos="685800" algn="l"/>
                        </a:tabLst>
                      </a:pPr>
                      <a:r>
                        <a:rPr lang="en-NZ" sz="1500" b="0" i="0" u="none" strike="noStrike" kern="100" dirty="0">
                          <a:effectLst/>
                          <a:latin typeface="Aptos" panose="020B0004020202020204" pitchFamily="34" charset="0"/>
                          <a:ea typeface="Aptos" panose="020B0004020202020204" pitchFamily="34" charset="0"/>
                          <a:cs typeface="Times New Roman" panose="02020603050405020304" pitchFamily="18" charset="0"/>
                        </a:rPr>
                        <a:t>Lack nutrients- sometimes pasture can lack some essential nutrients causing diseases such as milk fever (Ca), grass staggers (Mg), Bush sickness (Co.)</a:t>
                      </a:r>
                      <a:endParaRPr lang="en-NZ" sz="2200" b="0" i="0" u="none" strike="noStrike" dirty="0">
                        <a:effectLst/>
                        <a:latin typeface="Arial" panose="020B0604020202020204" pitchFamily="34" charset="0"/>
                      </a:endParaRPr>
                    </a:p>
                    <a:p>
                      <a:pPr algn="l" fontAlgn="t">
                        <a:lnSpc>
                          <a:spcPct val="115000"/>
                        </a:lnSpc>
                        <a:spcAft>
                          <a:spcPts val="800"/>
                        </a:spcAft>
                        <a:buNone/>
                      </a:pPr>
                      <a:r>
                        <a:rPr lang="en-NZ" sz="1500" b="1" i="0" u="none" strike="noStrike" kern="100" dirty="0">
                          <a:effectLst/>
                          <a:latin typeface="Aptos" panose="020B0004020202020204" pitchFamily="34" charset="0"/>
                          <a:ea typeface="Aptos" panose="020B0004020202020204" pitchFamily="34" charset="0"/>
                          <a:cs typeface="Times New Roman" panose="02020603050405020304" pitchFamily="18" charset="0"/>
                        </a:rPr>
                        <a:t> </a:t>
                      </a:r>
                      <a:endParaRPr lang="en-NZ" sz="2200" b="0" i="0" u="none" strike="noStrike" dirty="0">
                        <a:effectLst/>
                        <a:latin typeface="Arial" panose="020B0604020202020204" pitchFamily="34" charset="0"/>
                      </a:endParaRPr>
                    </a:p>
                  </a:txBody>
                  <a:tcPr marL="85167" marR="85167" marT="118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1725364"/>
                  </a:ext>
                </a:extLst>
              </a:tr>
            </a:tbl>
          </a:graphicData>
        </a:graphic>
      </p:graphicFrame>
    </p:spTree>
    <p:extLst>
      <p:ext uri="{BB962C8B-B14F-4D97-AF65-F5344CB8AC3E}">
        <p14:creationId xmlns:p14="http://schemas.microsoft.com/office/powerpoint/2010/main" val="451090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C9747A-B058-4584-DA19-4360FDA9B7F5}"/>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59C6B72-F8E6-4281-8F3E-93FC0DC98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2C6ACB-BE9D-0880-5D1A-4300983DCA2A}"/>
              </a:ext>
            </a:extLst>
          </p:cNvPr>
          <p:cNvSpPr>
            <a:spLocks noGrp="1"/>
          </p:cNvSpPr>
          <p:nvPr>
            <p:ph type="title"/>
          </p:nvPr>
        </p:nvSpPr>
        <p:spPr>
          <a:xfrm>
            <a:off x="612648" y="365125"/>
            <a:ext cx="5295015" cy="2063808"/>
          </a:xfrm>
        </p:spPr>
        <p:txBody>
          <a:bodyPr anchor="b">
            <a:normAutofit/>
          </a:bodyPr>
          <a:lstStyle/>
          <a:p>
            <a:r>
              <a:rPr lang="en-NZ" sz="5400" dirty="0"/>
              <a:t>Measuring pasture</a:t>
            </a:r>
          </a:p>
        </p:txBody>
      </p:sp>
      <p:pic>
        <p:nvPicPr>
          <p:cNvPr id="5" name="Picture 4" descr="C-Dax Pasture Meter XC1 With Auto Lift ...">
            <a:extLst>
              <a:ext uri="{FF2B5EF4-FFF2-40B4-BE49-F238E27FC236}">
                <a16:creationId xmlns:a16="http://schemas.microsoft.com/office/drawing/2014/main" id="{9F3EADF3-8415-E902-7CB1-12B1E6F0EB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243482" y="566876"/>
            <a:ext cx="2540538" cy="1782168"/>
          </a:xfrm>
          <a:prstGeom prst="rect">
            <a:avLst/>
          </a:prstGeom>
          <a:noFill/>
        </p:spPr>
      </p:pic>
      <p:pic>
        <p:nvPicPr>
          <p:cNvPr id="4" name="Picture 3" descr="A golf tee in the grass&#10;&#10;Description automatically generated">
            <a:extLst>
              <a:ext uri="{FF2B5EF4-FFF2-40B4-BE49-F238E27FC236}">
                <a16:creationId xmlns:a16="http://schemas.microsoft.com/office/drawing/2014/main" id="{91AD9617-BBD0-523C-7C2C-1FE912D79C56}"/>
              </a:ext>
            </a:extLst>
          </p:cNvPr>
          <p:cNvPicPr>
            <a:picLocks noChangeAspect="1"/>
          </p:cNvPicPr>
          <p:nvPr/>
        </p:nvPicPr>
        <p:blipFill>
          <a:blip r:embed="rId3"/>
          <a:stretch>
            <a:fillRect/>
          </a:stretch>
        </p:blipFill>
        <p:spPr>
          <a:xfrm>
            <a:off x="6505837" y="566876"/>
            <a:ext cx="2650065" cy="1782168"/>
          </a:xfrm>
          <a:prstGeom prst="rect">
            <a:avLst/>
          </a:prstGeom>
        </p:spPr>
      </p:pic>
      <p:sp>
        <p:nvSpPr>
          <p:cNvPr id="13" name="sketch line">
            <a:extLst>
              <a:ext uri="{FF2B5EF4-FFF2-40B4-BE49-F238E27FC236}">
                <a16:creationId xmlns:a16="http://schemas.microsoft.com/office/drawing/2014/main" id="{490234EE-E0D8-4805-9227-CCEAC6016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65018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72CF79F-8758-609F-4766-8233D3705164}"/>
              </a:ext>
            </a:extLst>
          </p:cNvPr>
          <p:cNvSpPr>
            <a:spLocks noGrp="1"/>
          </p:cNvSpPr>
          <p:nvPr>
            <p:ph idx="1"/>
          </p:nvPr>
        </p:nvSpPr>
        <p:spPr>
          <a:xfrm>
            <a:off x="612648" y="2908005"/>
            <a:ext cx="5295015" cy="3268957"/>
          </a:xfrm>
        </p:spPr>
        <p:txBody>
          <a:bodyPr>
            <a:normAutofit lnSpcReduction="10000"/>
          </a:bodyPr>
          <a:lstStyle/>
          <a:p>
            <a:pPr marL="0" indent="0">
              <a:buNone/>
            </a:pPr>
            <a:r>
              <a:rPr lang="en-US" sz="2200" dirty="0"/>
              <a:t>Measuring pasture growth is essential for farmers to make informed management decisions that: -</a:t>
            </a:r>
            <a:endParaRPr lang="en-NZ" sz="2200" dirty="0"/>
          </a:p>
          <a:p>
            <a:pPr lvl="0"/>
            <a:r>
              <a:rPr lang="en-US" sz="2200" dirty="0"/>
              <a:t>help match feed supply with animal requirement.</a:t>
            </a:r>
            <a:endParaRPr lang="en-NZ" sz="2200" dirty="0"/>
          </a:p>
          <a:p>
            <a:pPr lvl="0"/>
            <a:r>
              <a:rPr lang="en-US" sz="2200" dirty="0"/>
              <a:t>maintain pasture quality. </a:t>
            </a:r>
            <a:endParaRPr lang="en-NZ" sz="2200" dirty="0"/>
          </a:p>
          <a:p>
            <a:pPr lvl="0"/>
            <a:r>
              <a:rPr lang="en-US" sz="2200" dirty="0"/>
              <a:t>help plan for seasonal variability in pasture production.</a:t>
            </a:r>
          </a:p>
          <a:p>
            <a:pPr lvl="0"/>
            <a:r>
              <a:rPr lang="en-US" sz="2200" dirty="0"/>
              <a:t>Identify feed surpluses and deficits</a:t>
            </a:r>
            <a:endParaRPr lang="en-NZ" sz="2200" dirty="0"/>
          </a:p>
          <a:p>
            <a:pPr marL="0" indent="0">
              <a:buNone/>
            </a:pPr>
            <a:endParaRPr lang="en-NZ" sz="2200" dirty="0"/>
          </a:p>
        </p:txBody>
      </p:sp>
      <p:pic>
        <p:nvPicPr>
          <p:cNvPr id="6" name="Picture 5">
            <a:extLst>
              <a:ext uri="{FF2B5EF4-FFF2-40B4-BE49-F238E27FC236}">
                <a16:creationId xmlns:a16="http://schemas.microsoft.com/office/drawing/2014/main" id="{0C019112-D16B-3E0F-11A2-07E9E78B1117}"/>
              </a:ext>
            </a:extLst>
          </p:cNvPr>
          <p:cNvPicPr>
            <a:picLocks noChangeAspect="1"/>
          </p:cNvPicPr>
          <p:nvPr/>
        </p:nvPicPr>
        <p:blipFill>
          <a:blip r:embed="rId4"/>
          <a:stretch>
            <a:fillRect/>
          </a:stretch>
        </p:blipFill>
        <p:spPr>
          <a:xfrm>
            <a:off x="6576827" y="2766251"/>
            <a:ext cx="5207193" cy="3410711"/>
          </a:xfrm>
          <a:prstGeom prst="rect">
            <a:avLst/>
          </a:prstGeom>
        </p:spPr>
      </p:pic>
      <p:sp>
        <p:nvSpPr>
          <p:cNvPr id="8" name="TextBox 7">
            <a:extLst>
              <a:ext uri="{FF2B5EF4-FFF2-40B4-BE49-F238E27FC236}">
                <a16:creationId xmlns:a16="http://schemas.microsoft.com/office/drawing/2014/main" id="{FDF0FAD5-91E6-4325-3D6E-055A7472A85C}"/>
              </a:ext>
            </a:extLst>
          </p:cNvPr>
          <p:cNvSpPr txBox="1"/>
          <p:nvPr/>
        </p:nvSpPr>
        <p:spPr>
          <a:xfrm>
            <a:off x="6692632" y="197544"/>
            <a:ext cx="2276473" cy="369332"/>
          </a:xfrm>
          <a:prstGeom prst="rect">
            <a:avLst/>
          </a:prstGeom>
          <a:noFill/>
        </p:spPr>
        <p:txBody>
          <a:bodyPr wrap="square">
            <a:spAutoFit/>
          </a:bodyPr>
          <a:lstStyle/>
          <a:p>
            <a:r>
              <a:rPr lang="en-NZ" sz="1800" dirty="0">
                <a:effectLst/>
                <a:latin typeface="Arial" panose="020B0604020202020204" pitchFamily="34" charset="0"/>
                <a:ea typeface="Times New Roman" panose="02020603050405020304" pitchFamily="18" charset="0"/>
              </a:rPr>
              <a:t>Pasture plate meter</a:t>
            </a:r>
            <a:endParaRPr lang="en-NZ" sz="18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ECABE37D-E711-1E08-F4BD-73E04F6E41C3}"/>
              </a:ext>
            </a:extLst>
          </p:cNvPr>
          <p:cNvSpPr txBox="1"/>
          <p:nvPr/>
        </p:nvSpPr>
        <p:spPr>
          <a:xfrm>
            <a:off x="10034834" y="197544"/>
            <a:ext cx="957834" cy="369332"/>
          </a:xfrm>
          <a:prstGeom prst="rect">
            <a:avLst/>
          </a:prstGeom>
          <a:noFill/>
        </p:spPr>
        <p:txBody>
          <a:bodyPr wrap="square">
            <a:spAutoFit/>
          </a:bodyPr>
          <a:lstStyle/>
          <a:p>
            <a:r>
              <a:rPr lang="en-NZ" sz="1800" dirty="0">
                <a:effectLst/>
                <a:latin typeface="Arial" panose="020B0604020202020204" pitchFamily="34" charset="0"/>
                <a:ea typeface="Times New Roman" panose="02020603050405020304" pitchFamily="18" charset="0"/>
              </a:rPr>
              <a:t>C-DAX</a:t>
            </a:r>
            <a:endParaRPr lang="en-NZ" sz="1800"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8E9D5B63-AA65-035A-123C-237A0E7B7E1E}"/>
              </a:ext>
            </a:extLst>
          </p:cNvPr>
          <p:cNvSpPr txBox="1"/>
          <p:nvPr/>
        </p:nvSpPr>
        <p:spPr>
          <a:xfrm>
            <a:off x="8114034" y="2349044"/>
            <a:ext cx="2594610" cy="369332"/>
          </a:xfrm>
          <a:prstGeom prst="rect">
            <a:avLst/>
          </a:prstGeom>
          <a:noFill/>
        </p:spPr>
        <p:txBody>
          <a:bodyPr wrap="square">
            <a:spAutoFit/>
          </a:bodyPr>
          <a:lstStyle/>
          <a:p>
            <a:r>
              <a:rPr lang="en-US" sz="1800" dirty="0">
                <a:effectLst/>
                <a:latin typeface="Arial" panose="020B0604020202020204" pitchFamily="34" charset="0"/>
                <a:ea typeface="Times New Roman" panose="02020603050405020304" pitchFamily="18" charset="0"/>
              </a:rPr>
              <a:t>Pasture from space</a:t>
            </a:r>
            <a:endParaRPr lang="en-NZ"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68402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9618C7-1129-12E5-B27A-AD318BA59A04}"/>
              </a:ext>
            </a:extLst>
          </p:cNvPr>
          <p:cNvSpPr>
            <a:spLocks noGrp="1"/>
          </p:cNvSpPr>
          <p:nvPr>
            <p:ph type="title"/>
          </p:nvPr>
        </p:nvSpPr>
        <p:spPr>
          <a:xfrm>
            <a:off x="630936" y="640080"/>
            <a:ext cx="4818888" cy="1481328"/>
          </a:xfrm>
        </p:spPr>
        <p:txBody>
          <a:bodyPr anchor="b">
            <a:normAutofit fontScale="90000"/>
          </a:bodyPr>
          <a:lstStyle/>
          <a:p>
            <a:pPr algn="ctr"/>
            <a:r>
              <a:rPr lang="en-NZ" sz="5400" dirty="0"/>
              <a:t>Dry matter</a:t>
            </a:r>
            <a:br>
              <a:rPr lang="en-NZ" sz="5400" dirty="0"/>
            </a:br>
            <a:r>
              <a:rPr lang="en-NZ" sz="5400" dirty="0"/>
              <a:t>DM</a:t>
            </a:r>
          </a:p>
        </p:txBody>
      </p:sp>
      <p:sp>
        <p:nvSpPr>
          <p:cNvPr id="1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E15AB4E-F840-BB07-51F6-644071D67CB1}"/>
              </a:ext>
            </a:extLst>
          </p:cNvPr>
          <p:cNvSpPr>
            <a:spLocks noGrp="1"/>
          </p:cNvSpPr>
          <p:nvPr>
            <p:ph idx="1"/>
          </p:nvPr>
        </p:nvSpPr>
        <p:spPr>
          <a:xfrm>
            <a:off x="630936" y="2660904"/>
            <a:ext cx="5559552" cy="3547872"/>
          </a:xfrm>
        </p:spPr>
        <p:txBody>
          <a:bodyPr anchor="t">
            <a:normAutofit/>
          </a:bodyPr>
          <a:lstStyle/>
          <a:p>
            <a:pPr marL="0" indent="0">
              <a:buNone/>
            </a:pPr>
            <a:r>
              <a:rPr lang="en-US" sz="1800" dirty="0"/>
              <a:t>Dry Matter is the </a:t>
            </a:r>
            <a:r>
              <a:rPr lang="en-US" sz="1800" dirty="0" err="1"/>
              <a:t>fibre</a:t>
            </a:r>
            <a:r>
              <a:rPr lang="en-US" sz="1800" dirty="0"/>
              <a:t> and nutrient value of pasture when all the water is removed. </a:t>
            </a:r>
          </a:p>
          <a:p>
            <a:pPr marL="0" indent="0">
              <a:buNone/>
            </a:pPr>
            <a:r>
              <a:rPr lang="en-US" sz="1800" dirty="0"/>
              <a:t>Dry matter is the component of pasture that is used for growth and production in animals hence it is what we need to know when we talk about feeding levels for livestock.</a:t>
            </a:r>
          </a:p>
          <a:p>
            <a:pPr marL="0" indent="0">
              <a:buNone/>
            </a:pPr>
            <a:r>
              <a:rPr lang="en-US" sz="1800" b="1" dirty="0"/>
              <a:t>1kg DM is equivalent to about 6.5 kg fresh pasture</a:t>
            </a:r>
            <a:r>
              <a:rPr lang="en-US" sz="2200" b="1" dirty="0"/>
              <a:t>.</a:t>
            </a:r>
            <a:endParaRPr lang="en-NZ" sz="2200" dirty="0"/>
          </a:p>
          <a:p>
            <a:pPr marL="0" indent="0">
              <a:buNone/>
            </a:pPr>
            <a:r>
              <a:rPr lang="en-NZ" sz="1900" dirty="0"/>
              <a:t>Knowing the DM content of pasture is essential for calculating animal intake and ensuring animals receive adequate nutrition for growth, milk production, or reproduction. </a:t>
            </a:r>
          </a:p>
          <a:p>
            <a:pPr marL="0" indent="0">
              <a:buNone/>
            </a:pPr>
            <a:endParaRPr lang="en-NZ" sz="2200" dirty="0"/>
          </a:p>
        </p:txBody>
      </p:sp>
      <p:sp>
        <p:nvSpPr>
          <p:cNvPr id="7" name="Content Placeholder 3">
            <a:extLst>
              <a:ext uri="{FF2B5EF4-FFF2-40B4-BE49-F238E27FC236}">
                <a16:creationId xmlns:a16="http://schemas.microsoft.com/office/drawing/2014/main" id="{78F2A1B3-211E-7EA4-027B-3E116CE80221}"/>
              </a:ext>
            </a:extLst>
          </p:cNvPr>
          <p:cNvSpPr txBox="1">
            <a:spLocks/>
          </p:cNvSpPr>
          <p:nvPr/>
        </p:nvSpPr>
        <p:spPr>
          <a:xfrm>
            <a:off x="6609228" y="1298448"/>
            <a:ext cx="4818888" cy="3008376"/>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buFont typeface="Arial" panose="020B0604020202020204" pitchFamily="34" charset="0"/>
              <a:buNone/>
            </a:pPr>
            <a:r>
              <a:rPr lang="en-NZ" sz="1800"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t>DM% = </a:t>
            </a:r>
            <a:r>
              <a:rPr lang="en-NZ" sz="1800" u="sng"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t>sample dry weight</a:t>
            </a:r>
            <a:r>
              <a:rPr lang="en-NZ" sz="1800"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t> x </a:t>
            </a:r>
            <a:r>
              <a:rPr lang="en-NZ" sz="1800" u="sng"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t>100 </a:t>
            </a:r>
            <a:endParaRPr lang="en-NZ" sz="1800" dirty="0">
              <a:latin typeface="Times New Roman" panose="02020603050405020304" pitchFamily="18" charset="0"/>
              <a:ea typeface="Times New Roman" panose="02020603050405020304" pitchFamily="18" charset="0"/>
            </a:endParaRPr>
          </a:p>
          <a:p>
            <a:pPr>
              <a:buFont typeface="Arial" panose="020B0604020202020204" pitchFamily="34" charset="0"/>
              <a:buNone/>
            </a:pPr>
            <a:r>
              <a:rPr lang="en-NZ" sz="1800"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t>                sample fresh          1</a:t>
            </a:r>
            <a:endParaRPr lang="en-NZ" sz="1800" dirty="0">
              <a:latin typeface="Times New Roman" panose="02020603050405020304" pitchFamily="18" charset="0"/>
              <a:ea typeface="Times New Roman" panose="02020603050405020304" pitchFamily="18" charset="0"/>
            </a:endParaRPr>
          </a:p>
          <a:p>
            <a:pPr algn="ctr">
              <a:buFont typeface="Arial" panose="020B0604020202020204" pitchFamily="34" charset="0"/>
              <a:buNone/>
            </a:pPr>
            <a:r>
              <a:rPr lang="en-NZ" sz="1800"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t> </a:t>
            </a:r>
            <a:endParaRPr lang="en-NZ" sz="1800" dirty="0">
              <a:latin typeface="Times New Roman" panose="02020603050405020304" pitchFamily="18" charset="0"/>
              <a:ea typeface="Times New Roman" panose="02020603050405020304" pitchFamily="18" charset="0"/>
            </a:endParaRPr>
          </a:p>
          <a:p>
            <a:pPr>
              <a:buFont typeface="Arial" panose="020B0604020202020204" pitchFamily="34" charset="0"/>
              <a:buNone/>
            </a:pPr>
            <a:r>
              <a:rPr lang="en-NZ" sz="1800"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t>DM/ha= DM % X fresh weight/m</a:t>
            </a:r>
            <a:r>
              <a:rPr lang="en-NZ" sz="1800" baseline="30000"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t>2</a:t>
            </a:r>
            <a:r>
              <a:rPr lang="en-NZ" sz="1800"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t> X 10,000</a:t>
            </a:r>
            <a:endParaRPr lang="en-NZ" sz="1800" dirty="0">
              <a:latin typeface="Times New Roman" panose="02020603050405020304" pitchFamily="18" charset="0"/>
              <a:ea typeface="Times New Roman" panose="02020603050405020304" pitchFamily="18" charset="0"/>
            </a:endParaRPr>
          </a:p>
          <a:p>
            <a:pPr algn="ctr">
              <a:buFont typeface="Arial" panose="020B0604020202020204" pitchFamily="34" charset="0"/>
              <a:buNone/>
            </a:pPr>
            <a:r>
              <a:rPr lang="en-NZ" sz="1100"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t> </a:t>
            </a:r>
            <a:endParaRPr lang="en-NZ" sz="1000" dirty="0">
              <a:latin typeface="Times New Roman" panose="02020603050405020304" pitchFamily="18" charset="0"/>
              <a:ea typeface="Times New Roman" panose="02020603050405020304" pitchFamily="18" charset="0"/>
            </a:endParaRPr>
          </a:p>
          <a:p>
            <a:pPr algn="ctr">
              <a:buFont typeface="Arial" panose="020B0604020202020204" pitchFamily="34" charset="0"/>
              <a:buNone/>
            </a:pPr>
            <a:r>
              <a:rPr lang="en-NZ" sz="1100"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t> </a:t>
            </a:r>
            <a:endParaRPr lang="en-NZ" sz="1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45386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42D862-6A6C-6D09-20FD-0A684810FA04}"/>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97A501-E221-3DBB-D9AF-1F9EEEDCCD7F}"/>
              </a:ext>
            </a:extLst>
          </p:cNvPr>
          <p:cNvSpPr>
            <a:spLocks noGrp="1"/>
          </p:cNvSpPr>
          <p:nvPr>
            <p:ph type="title"/>
          </p:nvPr>
        </p:nvSpPr>
        <p:spPr>
          <a:xfrm>
            <a:off x="630936" y="640080"/>
            <a:ext cx="4818888" cy="1481328"/>
          </a:xfrm>
        </p:spPr>
        <p:txBody>
          <a:bodyPr anchor="b">
            <a:normAutofit/>
          </a:bodyPr>
          <a:lstStyle/>
          <a:p>
            <a:r>
              <a:rPr lang="en-NZ" sz="5000"/>
              <a:t>Grazing Management</a:t>
            </a:r>
          </a:p>
        </p:txBody>
      </p:sp>
      <p:sp>
        <p:nvSpPr>
          <p:cNvPr id="1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B3466E8A-F240-4D37-6E8C-B58E6428FD43}"/>
              </a:ext>
            </a:extLst>
          </p:cNvPr>
          <p:cNvSpPr>
            <a:spLocks noGrp="1"/>
          </p:cNvSpPr>
          <p:nvPr>
            <p:ph idx="1"/>
          </p:nvPr>
        </p:nvSpPr>
        <p:spPr>
          <a:xfrm>
            <a:off x="630936" y="2660904"/>
            <a:ext cx="4818888" cy="3547872"/>
          </a:xfrm>
        </p:spPr>
        <p:txBody>
          <a:bodyPr anchor="t">
            <a:normAutofit/>
          </a:bodyPr>
          <a:lstStyle/>
          <a:p>
            <a:pPr marL="0" indent="0">
              <a:buNone/>
            </a:pPr>
            <a:r>
              <a:rPr lang="en-NZ" sz="1700"/>
              <a:t>Good pasture management is really important for getting the best out of both the pasture and the animals.</a:t>
            </a:r>
          </a:p>
          <a:p>
            <a:pPr lvl="0"/>
            <a:r>
              <a:rPr lang="en-NZ" sz="1700"/>
              <a:t>How much and how often animals graze affects how much pasture grows and how good it is.</a:t>
            </a:r>
          </a:p>
          <a:p>
            <a:pPr lvl="0"/>
            <a:r>
              <a:rPr lang="en-NZ" sz="1700"/>
              <a:t>If animals eat too much or too little, pasture quality and animal health can both suffer.</a:t>
            </a:r>
          </a:p>
          <a:p>
            <a:pPr lvl="0"/>
            <a:r>
              <a:rPr lang="en-NZ" sz="1700"/>
              <a:t>Farmers need to manage grazing carefully to keep pasture growing well and to make sure animals get the feed they need.</a:t>
            </a:r>
          </a:p>
          <a:p>
            <a:pPr lvl="0"/>
            <a:r>
              <a:rPr lang="en-NZ" sz="1700"/>
              <a:t>It all starts with controlling how much area the animals graze and for how long.</a:t>
            </a:r>
          </a:p>
          <a:p>
            <a:endParaRPr lang="en-NZ" sz="1700"/>
          </a:p>
        </p:txBody>
      </p:sp>
      <p:pic>
        <p:nvPicPr>
          <p:cNvPr id="7" name="Picture 6">
            <a:extLst>
              <a:ext uri="{FF2B5EF4-FFF2-40B4-BE49-F238E27FC236}">
                <a16:creationId xmlns:a16="http://schemas.microsoft.com/office/drawing/2014/main" id="{C2B10717-4450-4F8E-FD19-F4AE54EAF8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508" r="12276" b="2"/>
          <a:stretch/>
        </p:blipFill>
        <p:spPr bwMode="auto">
          <a:xfrm>
            <a:off x="6145433" y="640080"/>
            <a:ext cx="5366198" cy="55778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2190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4CDBB7-5CF6-102A-71E0-271F8A5DBD24}"/>
              </a:ext>
            </a:extLst>
          </p:cNvPr>
          <p:cNvSpPr>
            <a:spLocks noGrp="1"/>
          </p:cNvSpPr>
          <p:nvPr>
            <p:ph type="title"/>
          </p:nvPr>
        </p:nvSpPr>
        <p:spPr>
          <a:xfrm>
            <a:off x="630936" y="640080"/>
            <a:ext cx="4818888" cy="1481328"/>
          </a:xfrm>
        </p:spPr>
        <p:txBody>
          <a:bodyPr anchor="b">
            <a:normAutofit/>
          </a:bodyPr>
          <a:lstStyle/>
          <a:p>
            <a:r>
              <a:rPr lang="en-NZ" sz="5000" dirty="0"/>
              <a:t>Discussion activity</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E707905-5669-83CE-E83D-AC1984E5E142}"/>
              </a:ext>
            </a:extLst>
          </p:cNvPr>
          <p:cNvSpPr>
            <a:spLocks noGrp="1"/>
          </p:cNvSpPr>
          <p:nvPr>
            <p:ph idx="1"/>
          </p:nvPr>
        </p:nvSpPr>
        <p:spPr>
          <a:xfrm>
            <a:off x="630936" y="2660904"/>
            <a:ext cx="4818888" cy="3547872"/>
          </a:xfrm>
        </p:spPr>
        <p:txBody>
          <a:bodyPr anchor="t">
            <a:normAutofit/>
          </a:bodyPr>
          <a:lstStyle/>
          <a:p>
            <a:pPr marL="0" indent="0">
              <a:buNone/>
            </a:pPr>
            <a:r>
              <a:rPr lang="en-NZ" sz="1700" dirty="0"/>
              <a:t>What are the types of grazing systems?</a:t>
            </a:r>
          </a:p>
          <a:p>
            <a:pPr marL="0" indent="0">
              <a:buNone/>
            </a:pPr>
            <a:r>
              <a:rPr lang="en-NZ" sz="1700" dirty="0"/>
              <a:t>what are the advantages and disadvantage of each grazing system.</a:t>
            </a:r>
          </a:p>
          <a:p>
            <a:pPr marL="0" indent="0">
              <a:buNone/>
            </a:pPr>
            <a:r>
              <a:rPr lang="en-NZ" sz="1700" dirty="0"/>
              <a:t>When are they used and why on a-</a:t>
            </a:r>
          </a:p>
          <a:p>
            <a:r>
              <a:rPr lang="en-NZ" sz="1700" dirty="0"/>
              <a:t>Dairy farm</a:t>
            </a:r>
          </a:p>
          <a:p>
            <a:r>
              <a:rPr lang="en-NZ" sz="1700" dirty="0"/>
              <a:t>Sheep and beef farm</a:t>
            </a:r>
          </a:p>
          <a:p>
            <a:pPr marL="0" indent="0">
              <a:buNone/>
            </a:pPr>
            <a:endParaRPr lang="en-NZ" sz="1700" dirty="0"/>
          </a:p>
          <a:p>
            <a:pPr marL="0" indent="0">
              <a:buNone/>
            </a:pPr>
            <a:endParaRPr lang="en-NZ" sz="1700" dirty="0"/>
          </a:p>
          <a:p>
            <a:pPr marL="0" indent="0">
              <a:buNone/>
            </a:pPr>
            <a:endParaRPr lang="en-NZ" sz="1700" dirty="0"/>
          </a:p>
          <a:p>
            <a:pPr marL="0" indent="0">
              <a:buNone/>
            </a:pPr>
            <a:r>
              <a:rPr lang="en-NZ" sz="1700" i="1" dirty="0">
                <a:solidFill>
                  <a:schemeClr val="tx2">
                    <a:lumMod val="50000"/>
                    <a:lumOff val="50000"/>
                  </a:schemeClr>
                </a:solidFill>
              </a:rPr>
              <a:t>Go through the Power point grazing systems</a:t>
            </a:r>
          </a:p>
        </p:txBody>
      </p:sp>
      <p:pic>
        <p:nvPicPr>
          <p:cNvPr id="4" name="Picture 3">
            <a:extLst>
              <a:ext uri="{FF2B5EF4-FFF2-40B4-BE49-F238E27FC236}">
                <a16:creationId xmlns:a16="http://schemas.microsoft.com/office/drawing/2014/main" id="{94C6F05F-7558-A74E-F80B-D4CE6709DD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5784" b="2"/>
          <a:stretch/>
        </p:blipFill>
        <p:spPr bwMode="auto">
          <a:xfrm>
            <a:off x="6145433" y="640080"/>
            <a:ext cx="5366197" cy="55778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28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C11B78-2ADB-1F62-0423-BDB074F717A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8DBB06-0904-C01F-4931-7525B7404295}"/>
              </a:ext>
            </a:extLst>
          </p:cNvPr>
          <p:cNvSpPr>
            <a:spLocks noGrp="1"/>
          </p:cNvSpPr>
          <p:nvPr>
            <p:ph type="title"/>
          </p:nvPr>
        </p:nvSpPr>
        <p:spPr>
          <a:xfrm>
            <a:off x="643278" y="530352"/>
            <a:ext cx="5468112" cy="1481328"/>
          </a:xfrm>
        </p:spPr>
        <p:txBody>
          <a:bodyPr anchor="b">
            <a:normAutofit/>
          </a:bodyPr>
          <a:lstStyle/>
          <a:p>
            <a:r>
              <a:rPr lang="en-NZ" sz="4000" dirty="0"/>
              <a:t>Pasture growth curve</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D596F8D-E361-29BF-8F54-2984DFC5CCE7}"/>
              </a:ext>
            </a:extLst>
          </p:cNvPr>
          <p:cNvSpPr>
            <a:spLocks noGrp="1"/>
          </p:cNvSpPr>
          <p:nvPr>
            <p:ph idx="1"/>
          </p:nvPr>
        </p:nvSpPr>
        <p:spPr>
          <a:xfrm>
            <a:off x="630936" y="2660904"/>
            <a:ext cx="4818888" cy="3547872"/>
          </a:xfrm>
        </p:spPr>
        <p:txBody>
          <a:bodyPr anchor="t">
            <a:normAutofit fontScale="92500" lnSpcReduction="10000"/>
          </a:bodyPr>
          <a:lstStyle/>
          <a:p>
            <a:r>
              <a:rPr lang="en-US" sz="1800" dirty="0"/>
              <a:t>This knowledge of pasture growth throughout the year helps farmers make management decisions such as when to-:	</a:t>
            </a:r>
            <a:endParaRPr lang="en-NZ" sz="1800" dirty="0"/>
          </a:p>
          <a:p>
            <a:pPr lvl="1"/>
            <a:r>
              <a:rPr lang="en-US" sz="1800" dirty="0"/>
              <a:t>lamb or calve</a:t>
            </a:r>
            <a:endParaRPr lang="en-NZ" sz="1800" dirty="0"/>
          </a:p>
          <a:p>
            <a:pPr lvl="1"/>
            <a:r>
              <a:rPr lang="en-US" sz="1800" dirty="0"/>
              <a:t>conserve pasture as hay or silage</a:t>
            </a:r>
            <a:endParaRPr lang="en-NZ" sz="1800" dirty="0"/>
          </a:p>
          <a:p>
            <a:pPr lvl="1"/>
            <a:r>
              <a:rPr lang="en-US" sz="1800" dirty="0"/>
              <a:t>sell or buy stock</a:t>
            </a:r>
            <a:endParaRPr lang="en-NZ" sz="1800" dirty="0"/>
          </a:p>
          <a:p>
            <a:pPr lvl="1"/>
            <a:r>
              <a:rPr lang="en-US" sz="1800" dirty="0"/>
              <a:t>dry cows off</a:t>
            </a:r>
            <a:endParaRPr lang="en-NZ" sz="1800" dirty="0"/>
          </a:p>
          <a:p>
            <a:pPr lvl="1"/>
            <a:r>
              <a:rPr lang="en-US" sz="1800" dirty="0"/>
              <a:t>put on </a:t>
            </a:r>
            <a:r>
              <a:rPr lang="en-US" sz="1800" dirty="0" err="1"/>
              <a:t>fertilisers</a:t>
            </a:r>
            <a:r>
              <a:rPr lang="en-US" sz="1800" dirty="0"/>
              <a:t> such as urea on</a:t>
            </a:r>
            <a:endParaRPr lang="en-NZ" sz="1800" dirty="0"/>
          </a:p>
          <a:p>
            <a:endParaRPr lang="en-NZ" sz="2200" dirty="0"/>
          </a:p>
          <a:p>
            <a:r>
              <a:rPr lang="en-NZ" sz="1700" i="1" dirty="0">
                <a:solidFill>
                  <a:schemeClr val="tx2">
                    <a:lumMod val="50000"/>
                    <a:lumOff val="50000"/>
                  </a:schemeClr>
                </a:solidFill>
              </a:rPr>
              <a:t>Work through the </a:t>
            </a:r>
          </a:p>
          <a:p>
            <a:r>
              <a:rPr lang="en-NZ" sz="1700" i="1" dirty="0">
                <a:solidFill>
                  <a:schemeClr val="tx2">
                    <a:lumMod val="50000"/>
                    <a:lumOff val="50000"/>
                  </a:schemeClr>
                </a:solidFill>
              </a:rPr>
              <a:t>power point “Pasture Growth Curves”</a:t>
            </a:r>
          </a:p>
          <a:p>
            <a:r>
              <a:rPr lang="en-NZ" sz="1700" i="1" dirty="0">
                <a:solidFill>
                  <a:schemeClr val="tx2">
                    <a:lumMod val="50000"/>
                    <a:lumOff val="50000"/>
                  </a:schemeClr>
                </a:solidFill>
              </a:rPr>
              <a:t>pasture growth rate exercise worksheet</a:t>
            </a:r>
            <a:endParaRPr lang="en-US" sz="1700" i="1" dirty="0">
              <a:solidFill>
                <a:schemeClr val="tx2">
                  <a:lumMod val="50000"/>
                  <a:lumOff val="50000"/>
                </a:schemeClr>
              </a:solidFill>
            </a:endParaRPr>
          </a:p>
        </p:txBody>
      </p:sp>
      <p:pic>
        <p:nvPicPr>
          <p:cNvPr id="4" name="Picture 3" descr="A diagram of a diagram of different types of growth&#10;&#10;Description automatically generated with medium confidence">
            <a:extLst>
              <a:ext uri="{FF2B5EF4-FFF2-40B4-BE49-F238E27FC236}">
                <a16:creationId xmlns:a16="http://schemas.microsoft.com/office/drawing/2014/main" id="{AB7C5764-4401-A1D0-C335-911F2D2833B3}"/>
              </a:ext>
            </a:extLst>
          </p:cNvPr>
          <p:cNvPicPr>
            <a:picLocks noChangeAspect="1"/>
          </p:cNvPicPr>
          <p:nvPr/>
        </p:nvPicPr>
        <p:blipFill>
          <a:blip r:embed="rId2"/>
          <a:stretch>
            <a:fillRect/>
          </a:stretch>
        </p:blipFill>
        <p:spPr>
          <a:xfrm>
            <a:off x="5493275" y="1682885"/>
            <a:ext cx="6320069" cy="3697239"/>
          </a:xfrm>
          <a:prstGeom prst="rect">
            <a:avLst/>
          </a:prstGeom>
        </p:spPr>
      </p:pic>
    </p:spTree>
    <p:extLst>
      <p:ext uri="{BB962C8B-B14F-4D97-AF65-F5344CB8AC3E}">
        <p14:creationId xmlns:p14="http://schemas.microsoft.com/office/powerpoint/2010/main" val="3793728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ECEE03-918F-43ED-A7B3-F1BDE3FCE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57F346-D434-3A6D-1F32-BB012022A2F7}"/>
              </a:ext>
            </a:extLst>
          </p:cNvPr>
          <p:cNvSpPr>
            <a:spLocks noGrp="1"/>
          </p:cNvSpPr>
          <p:nvPr>
            <p:ph type="ctrTitle"/>
          </p:nvPr>
        </p:nvSpPr>
        <p:spPr>
          <a:xfrm>
            <a:off x="838200" y="400051"/>
            <a:ext cx="10515600" cy="1270232"/>
          </a:xfrm>
        </p:spPr>
        <p:txBody>
          <a:bodyPr>
            <a:normAutofit/>
          </a:bodyPr>
          <a:lstStyle/>
          <a:p>
            <a:r>
              <a:rPr lang="en-NZ" sz="6600" dirty="0"/>
              <a:t>Pasture Production</a:t>
            </a:r>
          </a:p>
        </p:txBody>
      </p:sp>
      <p:sp>
        <p:nvSpPr>
          <p:cNvPr id="13" name="sketch line">
            <a:extLst>
              <a:ext uri="{FF2B5EF4-FFF2-40B4-BE49-F238E27FC236}">
                <a16:creationId xmlns:a16="http://schemas.microsoft.com/office/drawing/2014/main" id="{010B55F0-C448-403A-8231-AD42A7BA2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2682" y="1661139"/>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ssland management: tips for first season | AHDB">
            <a:extLst>
              <a:ext uri="{FF2B5EF4-FFF2-40B4-BE49-F238E27FC236}">
                <a16:creationId xmlns:a16="http://schemas.microsoft.com/office/drawing/2014/main" id="{023A31B0-F175-0B87-EFF5-1556FF02310D}"/>
              </a:ext>
            </a:extLst>
          </p:cNvPr>
          <p:cNvPicPr>
            <a:picLocks noChangeAspect="1"/>
          </p:cNvPicPr>
          <p:nvPr/>
        </p:nvPicPr>
        <p:blipFill>
          <a:blip r:embed="rId2">
            <a:extLst>
              <a:ext uri="{28A0092B-C50C-407E-A947-70E740481C1C}">
                <a14:useLocalDpi xmlns:a14="http://schemas.microsoft.com/office/drawing/2010/main" val="0"/>
              </a:ext>
            </a:extLst>
          </a:blip>
          <a:srcRect l="13469" r="8972" b="-4"/>
          <a:stretch>
            <a:fillRect/>
          </a:stretch>
        </p:blipFill>
        <p:spPr bwMode="auto">
          <a:xfrm>
            <a:off x="510365" y="2604527"/>
            <a:ext cx="3524888" cy="3647338"/>
          </a:xfrm>
          <a:custGeom>
            <a:avLst/>
            <a:gdLst/>
            <a:ahLst/>
            <a:cxnLst/>
            <a:rect l="l" t="t" r="r" b="b"/>
            <a:pathLst>
              <a:path w="3524888" h="3647338">
                <a:moveTo>
                  <a:pt x="887181" y="60"/>
                </a:moveTo>
                <a:cubicBezTo>
                  <a:pt x="945946" y="-443"/>
                  <a:pt x="1004683" y="2214"/>
                  <a:pt x="1063120" y="9535"/>
                </a:cubicBezTo>
                <a:cubicBezTo>
                  <a:pt x="1192553" y="25206"/>
                  <a:pt x="1324035" y="29312"/>
                  <a:pt x="1454772" y="21769"/>
                </a:cubicBezTo>
                <a:cubicBezTo>
                  <a:pt x="1583729" y="15160"/>
                  <a:pt x="1712924" y="14714"/>
                  <a:pt x="1842239" y="16589"/>
                </a:cubicBezTo>
                <a:cubicBezTo>
                  <a:pt x="1958874" y="18285"/>
                  <a:pt x="2075629" y="18018"/>
                  <a:pt x="2192264" y="13196"/>
                </a:cubicBezTo>
                <a:cubicBezTo>
                  <a:pt x="2323253" y="7660"/>
                  <a:pt x="2454242" y="2928"/>
                  <a:pt x="2585114" y="13911"/>
                </a:cubicBezTo>
                <a:cubicBezTo>
                  <a:pt x="2699008" y="24482"/>
                  <a:pt x="2813668" y="29758"/>
                  <a:pt x="2928437" y="29714"/>
                </a:cubicBezTo>
                <a:cubicBezTo>
                  <a:pt x="3080601" y="28464"/>
                  <a:pt x="3232406" y="19625"/>
                  <a:pt x="3384330" y="14536"/>
                </a:cubicBezTo>
                <a:lnTo>
                  <a:pt x="3481468" y="12130"/>
                </a:lnTo>
                <a:lnTo>
                  <a:pt x="3481325" y="16098"/>
                </a:lnTo>
                <a:lnTo>
                  <a:pt x="3493308" y="84630"/>
                </a:lnTo>
                <a:lnTo>
                  <a:pt x="3493318" y="92959"/>
                </a:lnTo>
                <a:cubicBezTo>
                  <a:pt x="3495695" y="161085"/>
                  <a:pt x="3501168" y="229143"/>
                  <a:pt x="3512114" y="297090"/>
                </a:cubicBezTo>
                <a:cubicBezTo>
                  <a:pt x="3519231" y="340796"/>
                  <a:pt x="3524136" y="384681"/>
                  <a:pt x="3524809" y="428543"/>
                </a:cubicBezTo>
                <a:cubicBezTo>
                  <a:pt x="3525482" y="472405"/>
                  <a:pt x="3521924" y="516245"/>
                  <a:pt x="3512114" y="559861"/>
                </a:cubicBezTo>
                <a:cubicBezTo>
                  <a:pt x="3491119" y="656469"/>
                  <a:pt x="3485618" y="754605"/>
                  <a:pt x="3495724" y="852186"/>
                </a:cubicBezTo>
                <a:cubicBezTo>
                  <a:pt x="3504578" y="948437"/>
                  <a:pt x="3505176" y="1044867"/>
                  <a:pt x="3502664" y="1141386"/>
                </a:cubicBezTo>
                <a:cubicBezTo>
                  <a:pt x="3500391" y="1228440"/>
                  <a:pt x="3500750" y="1315584"/>
                  <a:pt x="3507210" y="1402639"/>
                </a:cubicBezTo>
                <a:cubicBezTo>
                  <a:pt x="3514626" y="1500407"/>
                  <a:pt x="3520966" y="1598176"/>
                  <a:pt x="3506252" y="1695857"/>
                </a:cubicBezTo>
                <a:cubicBezTo>
                  <a:pt x="3492089" y="1780866"/>
                  <a:pt x="3485019" y="1866447"/>
                  <a:pt x="3485079" y="1952109"/>
                </a:cubicBezTo>
                <a:cubicBezTo>
                  <a:pt x="3486753" y="2065682"/>
                  <a:pt x="3498595" y="2178986"/>
                  <a:pt x="3505415" y="2292381"/>
                </a:cubicBezTo>
                <a:cubicBezTo>
                  <a:pt x="3514746" y="2447918"/>
                  <a:pt x="3522761" y="2603544"/>
                  <a:pt x="3508406" y="2759171"/>
                </a:cubicBezTo>
                <a:cubicBezTo>
                  <a:pt x="3497997" y="2866762"/>
                  <a:pt x="3488427" y="2974352"/>
                  <a:pt x="3496442" y="3082389"/>
                </a:cubicBezTo>
                <a:cubicBezTo>
                  <a:pt x="3502066"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7" y="3652578"/>
                  <a:pt x="3015642" y="3636699"/>
                  <a:pt x="2851776" y="3628492"/>
                </a:cubicBezTo>
                <a:cubicBezTo>
                  <a:pt x="2716167" y="3622675"/>
                  <a:pt x="2580186" y="3623335"/>
                  <a:pt x="2444683" y="3630454"/>
                </a:cubicBezTo>
                <a:cubicBezTo>
                  <a:pt x="2220221" y="3640802"/>
                  <a:pt x="1995758" y="3642229"/>
                  <a:pt x="1771055" y="3636431"/>
                </a:cubicBezTo>
                <a:cubicBezTo>
                  <a:pt x="1659183" y="3633576"/>
                  <a:pt x="1547429" y="3634736"/>
                  <a:pt x="1435676" y="3638305"/>
                </a:cubicBezTo>
                <a:cubicBezTo>
                  <a:pt x="1179420" y="3646601"/>
                  <a:pt x="923403" y="3637323"/>
                  <a:pt x="667265" y="3634558"/>
                </a:cubicBezTo>
                <a:cubicBezTo>
                  <a:pt x="569736" y="3633488"/>
                  <a:pt x="472205" y="3633665"/>
                  <a:pt x="374794"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40"/>
                </a:cubicBezTo>
                <a:cubicBezTo>
                  <a:pt x="14432" y="472556"/>
                  <a:pt x="17180" y="369671"/>
                  <a:pt x="12878" y="266688"/>
                </a:cubicBezTo>
                <a:lnTo>
                  <a:pt x="14418" y="21931"/>
                </a:lnTo>
                <a:lnTo>
                  <a:pt x="163536" y="23733"/>
                </a:lnTo>
                <a:cubicBezTo>
                  <a:pt x="346324" y="25875"/>
                  <a:pt x="528992" y="25875"/>
                  <a:pt x="711062" y="9535"/>
                </a:cubicBezTo>
                <a:cubicBezTo>
                  <a:pt x="769619" y="4223"/>
                  <a:pt x="828415" y="562"/>
                  <a:pt x="887181" y="60"/>
                </a:cubicBezTo>
                <a:close/>
              </a:path>
            </a:pathLst>
          </a:custGeom>
          <a:noFill/>
        </p:spPr>
      </p:pic>
      <p:pic>
        <p:nvPicPr>
          <p:cNvPr id="5" name="Picture 4" descr="White Clover - Technical Library - Watson Seeds">
            <a:extLst>
              <a:ext uri="{FF2B5EF4-FFF2-40B4-BE49-F238E27FC236}">
                <a16:creationId xmlns:a16="http://schemas.microsoft.com/office/drawing/2014/main" id="{8BF2BA1D-4D48-6B8B-F34B-D1ABDB5292F7}"/>
              </a:ext>
            </a:extLst>
          </p:cNvPr>
          <p:cNvPicPr>
            <a:picLocks noChangeAspect="1"/>
          </p:cNvPicPr>
          <p:nvPr/>
        </p:nvPicPr>
        <p:blipFill>
          <a:blip r:embed="rId3">
            <a:extLst>
              <a:ext uri="{28A0092B-C50C-407E-A947-70E740481C1C}">
                <a14:useLocalDpi xmlns:a14="http://schemas.microsoft.com/office/drawing/2010/main" val="0"/>
              </a:ext>
            </a:extLst>
          </a:blip>
          <a:srcRect l="2750" r="13172" b="1"/>
          <a:stretch>
            <a:fillRect/>
          </a:stretch>
        </p:blipFill>
        <p:spPr bwMode="auto">
          <a:xfrm>
            <a:off x="4333556" y="2604527"/>
            <a:ext cx="3524888" cy="3647338"/>
          </a:xfrm>
          <a:custGeom>
            <a:avLst/>
            <a:gdLst/>
            <a:ahLst/>
            <a:cxnLst/>
            <a:rect l="l" t="t" r="r" b="b"/>
            <a:pathLst>
              <a:path w="3524888" h="3647338">
                <a:moveTo>
                  <a:pt x="887181" y="60"/>
                </a:moveTo>
                <a:cubicBezTo>
                  <a:pt x="945947" y="-443"/>
                  <a:pt x="1004683" y="2214"/>
                  <a:pt x="1063120" y="9535"/>
                </a:cubicBezTo>
                <a:cubicBezTo>
                  <a:pt x="1192553" y="25206"/>
                  <a:pt x="1324035" y="29312"/>
                  <a:pt x="1454772" y="21769"/>
                </a:cubicBezTo>
                <a:cubicBezTo>
                  <a:pt x="1583729" y="15160"/>
                  <a:pt x="1712924" y="14714"/>
                  <a:pt x="1842239" y="16589"/>
                </a:cubicBezTo>
                <a:cubicBezTo>
                  <a:pt x="1958874" y="18285"/>
                  <a:pt x="2075629" y="18018"/>
                  <a:pt x="2192264" y="13196"/>
                </a:cubicBezTo>
                <a:cubicBezTo>
                  <a:pt x="2323253" y="7660"/>
                  <a:pt x="2454242" y="2928"/>
                  <a:pt x="2585114" y="13911"/>
                </a:cubicBezTo>
                <a:cubicBezTo>
                  <a:pt x="2699008" y="24482"/>
                  <a:pt x="2813669" y="29758"/>
                  <a:pt x="2928437" y="29714"/>
                </a:cubicBezTo>
                <a:cubicBezTo>
                  <a:pt x="3080601" y="28464"/>
                  <a:pt x="3232406" y="19625"/>
                  <a:pt x="3384330" y="14536"/>
                </a:cubicBezTo>
                <a:lnTo>
                  <a:pt x="3481468" y="12130"/>
                </a:lnTo>
                <a:lnTo>
                  <a:pt x="3481325" y="16098"/>
                </a:lnTo>
                <a:lnTo>
                  <a:pt x="3493308" y="84630"/>
                </a:lnTo>
                <a:lnTo>
                  <a:pt x="3493318" y="92959"/>
                </a:lnTo>
                <a:cubicBezTo>
                  <a:pt x="3495695" y="161085"/>
                  <a:pt x="3501169" y="229143"/>
                  <a:pt x="3512114" y="297090"/>
                </a:cubicBezTo>
                <a:cubicBezTo>
                  <a:pt x="3519231" y="340796"/>
                  <a:pt x="3524136" y="384681"/>
                  <a:pt x="3524809" y="428543"/>
                </a:cubicBezTo>
                <a:cubicBezTo>
                  <a:pt x="3525482" y="472405"/>
                  <a:pt x="3521924" y="516245"/>
                  <a:pt x="3512114" y="559861"/>
                </a:cubicBezTo>
                <a:cubicBezTo>
                  <a:pt x="3491119" y="656469"/>
                  <a:pt x="3485618" y="754605"/>
                  <a:pt x="3495724" y="852186"/>
                </a:cubicBezTo>
                <a:cubicBezTo>
                  <a:pt x="3504578" y="948437"/>
                  <a:pt x="3505176" y="1044867"/>
                  <a:pt x="3502664" y="1141386"/>
                </a:cubicBezTo>
                <a:cubicBezTo>
                  <a:pt x="3500391" y="1228440"/>
                  <a:pt x="3500750" y="1315584"/>
                  <a:pt x="3507210" y="1402639"/>
                </a:cubicBezTo>
                <a:cubicBezTo>
                  <a:pt x="3514626" y="1500407"/>
                  <a:pt x="3520966" y="1598176"/>
                  <a:pt x="3506252" y="1695857"/>
                </a:cubicBezTo>
                <a:cubicBezTo>
                  <a:pt x="3492089" y="1780866"/>
                  <a:pt x="3485019" y="1866447"/>
                  <a:pt x="3485079" y="1952109"/>
                </a:cubicBezTo>
                <a:cubicBezTo>
                  <a:pt x="3486753" y="2065682"/>
                  <a:pt x="3498596" y="2178986"/>
                  <a:pt x="3505415" y="2292381"/>
                </a:cubicBezTo>
                <a:cubicBezTo>
                  <a:pt x="3514746" y="2447918"/>
                  <a:pt x="3522761" y="2603544"/>
                  <a:pt x="3508406" y="2759171"/>
                </a:cubicBezTo>
                <a:cubicBezTo>
                  <a:pt x="3497997" y="2866762"/>
                  <a:pt x="3488428" y="2974352"/>
                  <a:pt x="3496442" y="3082389"/>
                </a:cubicBezTo>
                <a:cubicBezTo>
                  <a:pt x="3502066"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8" y="3652578"/>
                  <a:pt x="3015642" y="3636699"/>
                  <a:pt x="2851776" y="3628492"/>
                </a:cubicBezTo>
                <a:cubicBezTo>
                  <a:pt x="2716167" y="3622675"/>
                  <a:pt x="2580186" y="3623335"/>
                  <a:pt x="2444683" y="3630454"/>
                </a:cubicBezTo>
                <a:cubicBezTo>
                  <a:pt x="2220221" y="3640802"/>
                  <a:pt x="1995758" y="3642229"/>
                  <a:pt x="1771055" y="3636431"/>
                </a:cubicBezTo>
                <a:cubicBezTo>
                  <a:pt x="1659183" y="3633576"/>
                  <a:pt x="1547429" y="3634736"/>
                  <a:pt x="1435676" y="3638305"/>
                </a:cubicBezTo>
                <a:cubicBezTo>
                  <a:pt x="1179420" y="3646601"/>
                  <a:pt x="923403" y="3637323"/>
                  <a:pt x="667265" y="3634558"/>
                </a:cubicBezTo>
                <a:cubicBezTo>
                  <a:pt x="569736" y="3633488"/>
                  <a:pt x="472205" y="3633665"/>
                  <a:pt x="374794"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40"/>
                </a:cubicBezTo>
                <a:cubicBezTo>
                  <a:pt x="14432" y="472556"/>
                  <a:pt x="17180" y="369671"/>
                  <a:pt x="12878" y="266688"/>
                </a:cubicBezTo>
                <a:lnTo>
                  <a:pt x="14418" y="21931"/>
                </a:lnTo>
                <a:lnTo>
                  <a:pt x="163536" y="23733"/>
                </a:lnTo>
                <a:cubicBezTo>
                  <a:pt x="346324" y="25875"/>
                  <a:pt x="528992" y="25875"/>
                  <a:pt x="711062" y="9535"/>
                </a:cubicBezTo>
                <a:cubicBezTo>
                  <a:pt x="769619" y="4223"/>
                  <a:pt x="828415" y="562"/>
                  <a:pt x="887181" y="60"/>
                </a:cubicBezTo>
                <a:close/>
              </a:path>
            </a:pathLst>
          </a:custGeom>
          <a:noFill/>
        </p:spPr>
      </p:pic>
      <p:pic>
        <p:nvPicPr>
          <p:cNvPr id="6" name="Picture 5">
            <a:extLst>
              <a:ext uri="{FF2B5EF4-FFF2-40B4-BE49-F238E27FC236}">
                <a16:creationId xmlns:a16="http://schemas.microsoft.com/office/drawing/2014/main" id="{3FDE4285-345A-F4C3-DEDE-28C3604D3BC8}"/>
              </a:ext>
            </a:extLst>
          </p:cNvPr>
          <p:cNvPicPr>
            <a:picLocks noChangeAspect="1"/>
          </p:cNvPicPr>
          <p:nvPr/>
        </p:nvPicPr>
        <p:blipFill>
          <a:blip r:embed="rId4"/>
          <a:srcRect l="22984" r="30145" b="2"/>
          <a:stretch>
            <a:fillRect/>
          </a:stretch>
        </p:blipFill>
        <p:spPr>
          <a:xfrm>
            <a:off x="8156747" y="2604528"/>
            <a:ext cx="3524888" cy="3647338"/>
          </a:xfrm>
          <a:custGeom>
            <a:avLst/>
            <a:gdLst/>
            <a:ahLst/>
            <a:cxnLst/>
            <a:rect l="l" t="t" r="r" b="b"/>
            <a:pathLst>
              <a:path w="3524888" h="3647338">
                <a:moveTo>
                  <a:pt x="887180" y="60"/>
                </a:moveTo>
                <a:cubicBezTo>
                  <a:pt x="945946" y="-442"/>
                  <a:pt x="1004683" y="2214"/>
                  <a:pt x="1063120" y="9535"/>
                </a:cubicBezTo>
                <a:cubicBezTo>
                  <a:pt x="1192553" y="25206"/>
                  <a:pt x="1324035" y="29312"/>
                  <a:pt x="1454772" y="21769"/>
                </a:cubicBezTo>
                <a:cubicBezTo>
                  <a:pt x="1583729" y="15160"/>
                  <a:pt x="1712924" y="14714"/>
                  <a:pt x="1842239" y="16589"/>
                </a:cubicBezTo>
                <a:cubicBezTo>
                  <a:pt x="1958874" y="18285"/>
                  <a:pt x="2075628" y="18018"/>
                  <a:pt x="2192263" y="13196"/>
                </a:cubicBezTo>
                <a:cubicBezTo>
                  <a:pt x="2323253" y="7660"/>
                  <a:pt x="2454242" y="2928"/>
                  <a:pt x="2585113" y="13911"/>
                </a:cubicBezTo>
                <a:cubicBezTo>
                  <a:pt x="2699008" y="24482"/>
                  <a:pt x="2813668" y="29758"/>
                  <a:pt x="2928437" y="29714"/>
                </a:cubicBezTo>
                <a:cubicBezTo>
                  <a:pt x="3080601" y="28464"/>
                  <a:pt x="3232406" y="19625"/>
                  <a:pt x="3384330" y="14536"/>
                </a:cubicBezTo>
                <a:lnTo>
                  <a:pt x="3481468" y="12130"/>
                </a:lnTo>
                <a:lnTo>
                  <a:pt x="3481325" y="16098"/>
                </a:lnTo>
                <a:lnTo>
                  <a:pt x="3493308" y="84630"/>
                </a:lnTo>
                <a:lnTo>
                  <a:pt x="3493318" y="92959"/>
                </a:lnTo>
                <a:cubicBezTo>
                  <a:pt x="3495694" y="161085"/>
                  <a:pt x="3501168" y="229143"/>
                  <a:pt x="3512114" y="297090"/>
                </a:cubicBezTo>
                <a:cubicBezTo>
                  <a:pt x="3519231" y="340796"/>
                  <a:pt x="3524136" y="384681"/>
                  <a:pt x="3524809" y="428543"/>
                </a:cubicBezTo>
                <a:cubicBezTo>
                  <a:pt x="3525482" y="472405"/>
                  <a:pt x="3521923" y="516245"/>
                  <a:pt x="3512114" y="559861"/>
                </a:cubicBezTo>
                <a:cubicBezTo>
                  <a:pt x="3491119" y="656469"/>
                  <a:pt x="3485617" y="754605"/>
                  <a:pt x="3495724" y="852186"/>
                </a:cubicBezTo>
                <a:cubicBezTo>
                  <a:pt x="3504577" y="948437"/>
                  <a:pt x="3505176" y="1044867"/>
                  <a:pt x="3502664" y="1141386"/>
                </a:cubicBezTo>
                <a:cubicBezTo>
                  <a:pt x="3500391" y="1228440"/>
                  <a:pt x="3500749" y="1315584"/>
                  <a:pt x="3507210" y="1402639"/>
                </a:cubicBezTo>
                <a:cubicBezTo>
                  <a:pt x="3514626" y="1500407"/>
                  <a:pt x="3520966" y="1598176"/>
                  <a:pt x="3506251" y="1695857"/>
                </a:cubicBezTo>
                <a:cubicBezTo>
                  <a:pt x="3492089" y="1780866"/>
                  <a:pt x="3485019" y="1866447"/>
                  <a:pt x="3485079" y="1952109"/>
                </a:cubicBezTo>
                <a:cubicBezTo>
                  <a:pt x="3486753" y="2065682"/>
                  <a:pt x="3498595" y="2178986"/>
                  <a:pt x="3505414" y="2292381"/>
                </a:cubicBezTo>
                <a:cubicBezTo>
                  <a:pt x="3514746" y="2447918"/>
                  <a:pt x="3522760" y="2603544"/>
                  <a:pt x="3508405" y="2759171"/>
                </a:cubicBezTo>
                <a:cubicBezTo>
                  <a:pt x="3497997" y="2866762"/>
                  <a:pt x="3488427" y="2974352"/>
                  <a:pt x="3496442" y="3082389"/>
                </a:cubicBezTo>
                <a:cubicBezTo>
                  <a:pt x="3502065"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7" y="3652578"/>
                  <a:pt x="3015642" y="3636699"/>
                  <a:pt x="2851776" y="3628492"/>
                </a:cubicBezTo>
                <a:cubicBezTo>
                  <a:pt x="2716167" y="3622675"/>
                  <a:pt x="2580186" y="3623335"/>
                  <a:pt x="2444683" y="3630454"/>
                </a:cubicBezTo>
                <a:cubicBezTo>
                  <a:pt x="2220221" y="3640802"/>
                  <a:pt x="1995757" y="3642229"/>
                  <a:pt x="1771055" y="3636431"/>
                </a:cubicBezTo>
                <a:cubicBezTo>
                  <a:pt x="1659183" y="3633576"/>
                  <a:pt x="1547429" y="3634736"/>
                  <a:pt x="1435675" y="3638305"/>
                </a:cubicBezTo>
                <a:cubicBezTo>
                  <a:pt x="1179419" y="3646601"/>
                  <a:pt x="923403" y="3637323"/>
                  <a:pt x="667265" y="3634558"/>
                </a:cubicBezTo>
                <a:cubicBezTo>
                  <a:pt x="569736" y="3633488"/>
                  <a:pt x="472205" y="3633665"/>
                  <a:pt x="374793"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40"/>
                </a:cubicBezTo>
                <a:cubicBezTo>
                  <a:pt x="14432" y="472556"/>
                  <a:pt x="17180" y="369671"/>
                  <a:pt x="12878" y="266688"/>
                </a:cubicBezTo>
                <a:lnTo>
                  <a:pt x="14418" y="21931"/>
                </a:lnTo>
                <a:lnTo>
                  <a:pt x="163536" y="23733"/>
                </a:lnTo>
                <a:cubicBezTo>
                  <a:pt x="346324" y="25875"/>
                  <a:pt x="528992" y="25875"/>
                  <a:pt x="711061" y="9535"/>
                </a:cubicBezTo>
                <a:cubicBezTo>
                  <a:pt x="769618" y="4223"/>
                  <a:pt x="828414" y="562"/>
                  <a:pt x="887180" y="60"/>
                </a:cubicBezTo>
                <a:close/>
              </a:path>
            </a:pathLst>
          </a:custGeom>
        </p:spPr>
      </p:pic>
    </p:spTree>
    <p:extLst>
      <p:ext uri="{BB962C8B-B14F-4D97-AF65-F5344CB8AC3E}">
        <p14:creationId xmlns:p14="http://schemas.microsoft.com/office/powerpoint/2010/main" val="113193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A94DE3-09FC-F058-6F23-1C646A9120C9}"/>
              </a:ext>
            </a:extLst>
          </p:cNvPr>
          <p:cNvSpPr>
            <a:spLocks noGrp="1"/>
          </p:cNvSpPr>
          <p:nvPr>
            <p:ph type="title"/>
          </p:nvPr>
        </p:nvSpPr>
        <p:spPr>
          <a:xfrm>
            <a:off x="630936" y="640080"/>
            <a:ext cx="4818888" cy="1481328"/>
          </a:xfrm>
        </p:spPr>
        <p:txBody>
          <a:bodyPr anchor="b">
            <a:normAutofit/>
          </a:bodyPr>
          <a:lstStyle/>
          <a:p>
            <a:r>
              <a:rPr lang="en-NZ" sz="5000" dirty="0"/>
              <a:t>Discussion activity</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269C9AC-5209-132A-0701-286B07368B97}"/>
              </a:ext>
            </a:extLst>
          </p:cNvPr>
          <p:cNvSpPr>
            <a:spLocks noGrp="1"/>
          </p:cNvSpPr>
          <p:nvPr>
            <p:ph idx="1"/>
          </p:nvPr>
        </p:nvSpPr>
        <p:spPr>
          <a:xfrm>
            <a:off x="630936" y="2660904"/>
            <a:ext cx="4631728" cy="3547872"/>
          </a:xfrm>
        </p:spPr>
        <p:txBody>
          <a:bodyPr anchor="t">
            <a:normAutofit/>
          </a:bodyPr>
          <a:lstStyle/>
          <a:p>
            <a:r>
              <a:rPr lang="en-NZ" sz="1800" dirty="0"/>
              <a:t>What is pasture conservation?</a:t>
            </a:r>
          </a:p>
          <a:p>
            <a:r>
              <a:rPr lang="en-NZ" sz="1800" dirty="0"/>
              <a:t>What are the methods of pasture conservation?</a:t>
            </a:r>
          </a:p>
          <a:p>
            <a:r>
              <a:rPr lang="en-NZ" sz="1800" dirty="0"/>
              <a:t>Why is pasture conservation important?</a:t>
            </a:r>
          </a:p>
          <a:p>
            <a:r>
              <a:rPr lang="en-NZ" sz="1800" dirty="0"/>
              <a:t>How is pasture conserved?</a:t>
            </a:r>
          </a:p>
          <a:p>
            <a:endParaRPr lang="en-NZ" sz="1800" dirty="0"/>
          </a:p>
          <a:p>
            <a:pPr marL="0" indent="0">
              <a:buNone/>
            </a:pPr>
            <a:endParaRPr lang="en-NZ" sz="1800" dirty="0"/>
          </a:p>
          <a:p>
            <a:pPr marL="0" indent="0">
              <a:buNone/>
            </a:pPr>
            <a:endParaRPr lang="en-NZ" sz="2200" dirty="0"/>
          </a:p>
          <a:p>
            <a:pPr marL="0" indent="0">
              <a:buNone/>
            </a:pPr>
            <a:r>
              <a:rPr lang="en-NZ" sz="1600" i="1" dirty="0">
                <a:solidFill>
                  <a:schemeClr val="tx2">
                    <a:lumMod val="50000"/>
                    <a:lumOff val="50000"/>
                  </a:schemeClr>
                </a:solidFill>
              </a:rPr>
              <a:t>Work through the </a:t>
            </a:r>
            <a:r>
              <a:rPr lang="en-NZ" sz="1600" i="1" dirty="0" err="1">
                <a:solidFill>
                  <a:schemeClr val="tx2">
                    <a:lumMod val="50000"/>
                    <a:lumOff val="50000"/>
                  </a:schemeClr>
                </a:solidFill>
              </a:rPr>
              <a:t>powerpoints</a:t>
            </a:r>
            <a:r>
              <a:rPr lang="en-NZ" sz="1600" i="1" dirty="0">
                <a:solidFill>
                  <a:schemeClr val="tx2">
                    <a:lumMod val="50000"/>
                    <a:lumOff val="50000"/>
                  </a:schemeClr>
                </a:solidFill>
              </a:rPr>
              <a:t> on silage, hay and </a:t>
            </a:r>
            <a:r>
              <a:rPr lang="en-NZ" sz="1600" i="1" dirty="0" err="1">
                <a:solidFill>
                  <a:schemeClr val="tx2">
                    <a:lumMod val="50000"/>
                    <a:lumOff val="50000"/>
                  </a:schemeClr>
                </a:solidFill>
              </a:rPr>
              <a:t>balage</a:t>
            </a:r>
            <a:endParaRPr lang="en-NZ" sz="1600" i="1" dirty="0">
              <a:solidFill>
                <a:schemeClr val="tx2">
                  <a:lumMod val="50000"/>
                  <a:lumOff val="50000"/>
                </a:schemeClr>
              </a:solidFill>
            </a:endParaRPr>
          </a:p>
        </p:txBody>
      </p:sp>
      <p:pic>
        <p:nvPicPr>
          <p:cNvPr id="4" name="Picture 3" descr="A diagram of different seasons&#10;&#10;Description automatically generated">
            <a:extLst>
              <a:ext uri="{FF2B5EF4-FFF2-40B4-BE49-F238E27FC236}">
                <a16:creationId xmlns:a16="http://schemas.microsoft.com/office/drawing/2014/main" id="{EDBD6152-C31C-0B5C-96E0-41927975EC91}"/>
              </a:ext>
            </a:extLst>
          </p:cNvPr>
          <p:cNvPicPr>
            <a:picLocks noChangeAspect="1"/>
          </p:cNvPicPr>
          <p:nvPr/>
        </p:nvPicPr>
        <p:blipFill>
          <a:blip r:embed="rId2"/>
          <a:stretch>
            <a:fillRect/>
          </a:stretch>
        </p:blipFill>
        <p:spPr>
          <a:xfrm>
            <a:off x="5359757" y="1068934"/>
            <a:ext cx="6188965" cy="3713378"/>
          </a:xfrm>
          <a:prstGeom prst="rect">
            <a:avLst/>
          </a:prstGeom>
        </p:spPr>
      </p:pic>
    </p:spTree>
    <p:extLst>
      <p:ext uri="{BB962C8B-B14F-4D97-AF65-F5344CB8AC3E}">
        <p14:creationId xmlns:p14="http://schemas.microsoft.com/office/powerpoint/2010/main" val="2361733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026ACB-16CF-3CAE-ED0A-315245C255A4}"/>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E9857A-FA4B-245E-B468-6FD665E3E4C1}"/>
              </a:ext>
            </a:extLst>
          </p:cNvPr>
          <p:cNvSpPr>
            <a:spLocks noGrp="1"/>
          </p:cNvSpPr>
          <p:nvPr>
            <p:ph type="title"/>
          </p:nvPr>
        </p:nvSpPr>
        <p:spPr>
          <a:xfrm>
            <a:off x="640080" y="329184"/>
            <a:ext cx="6894576" cy="1783080"/>
          </a:xfrm>
        </p:spPr>
        <p:txBody>
          <a:bodyPr anchor="b">
            <a:normAutofit/>
          </a:bodyPr>
          <a:lstStyle/>
          <a:p>
            <a:r>
              <a:rPr lang="en-NZ" sz="5000"/>
              <a:t>Discussion activity</a:t>
            </a:r>
            <a:br>
              <a:rPr lang="en-NZ" sz="5000"/>
            </a:br>
            <a:r>
              <a:rPr lang="en-NZ" sz="5000"/>
              <a:t>Pasture weeds and pests</a:t>
            </a:r>
          </a:p>
        </p:txBody>
      </p:sp>
      <p:sp>
        <p:nvSpPr>
          <p:cNvPr id="1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8C14BAF-EA3C-FA1A-438B-40733D7AADB0}"/>
              </a:ext>
            </a:extLst>
          </p:cNvPr>
          <p:cNvSpPr>
            <a:spLocks noGrp="1"/>
          </p:cNvSpPr>
          <p:nvPr>
            <p:ph idx="1"/>
          </p:nvPr>
        </p:nvSpPr>
        <p:spPr>
          <a:xfrm>
            <a:off x="640080" y="2706624"/>
            <a:ext cx="5252720" cy="3483864"/>
          </a:xfrm>
        </p:spPr>
        <p:txBody>
          <a:bodyPr>
            <a:normAutofit/>
          </a:bodyPr>
          <a:lstStyle/>
          <a:p>
            <a:r>
              <a:rPr lang="en-NZ" sz="2200" dirty="0"/>
              <a:t>Make a list of pasture weeds and pests?</a:t>
            </a:r>
          </a:p>
          <a:p>
            <a:r>
              <a:rPr lang="en-NZ" sz="2200" dirty="0"/>
              <a:t>How do weeds affect pastures and livestock?</a:t>
            </a:r>
          </a:p>
          <a:p>
            <a:r>
              <a:rPr lang="en-NZ" sz="2200" dirty="0"/>
              <a:t>How do pasture pests affect pastures? </a:t>
            </a:r>
          </a:p>
          <a:p>
            <a:pPr marL="0" indent="0">
              <a:buNone/>
            </a:pPr>
            <a:endParaRPr lang="en-NZ" sz="2200" dirty="0"/>
          </a:p>
          <a:p>
            <a:pPr marL="0" indent="0">
              <a:buNone/>
            </a:pPr>
            <a:r>
              <a:rPr lang="en-NZ" sz="1600" i="1" dirty="0">
                <a:solidFill>
                  <a:schemeClr val="tx2">
                    <a:lumMod val="50000"/>
                    <a:lumOff val="50000"/>
                  </a:schemeClr>
                </a:solidFill>
              </a:rPr>
              <a:t>Work though the </a:t>
            </a:r>
            <a:r>
              <a:rPr lang="en-NZ" sz="1600" i="1" dirty="0" err="1">
                <a:solidFill>
                  <a:schemeClr val="tx2">
                    <a:lumMod val="50000"/>
                    <a:lumOff val="50000"/>
                  </a:schemeClr>
                </a:solidFill>
              </a:rPr>
              <a:t>powerpoints</a:t>
            </a:r>
            <a:r>
              <a:rPr lang="en-NZ" sz="1600" i="1" dirty="0">
                <a:solidFill>
                  <a:schemeClr val="tx2">
                    <a:lumMod val="50000"/>
                    <a:lumOff val="50000"/>
                  </a:schemeClr>
                </a:solidFill>
              </a:rPr>
              <a:t> on pasture weeds and pests</a:t>
            </a:r>
            <a:r>
              <a:rPr lang="en-NZ" sz="1600" dirty="0">
                <a:solidFill>
                  <a:schemeClr val="tx2">
                    <a:lumMod val="50000"/>
                    <a:lumOff val="50000"/>
                  </a:schemeClr>
                </a:solidFill>
              </a:rPr>
              <a:t>.</a:t>
            </a:r>
          </a:p>
        </p:txBody>
      </p:sp>
      <p:pic>
        <p:nvPicPr>
          <p:cNvPr id="6" name="Picture 5" descr="A close-up of a few bugs on a leaf&#10;&#10;Description automatically generated">
            <a:extLst>
              <a:ext uri="{FF2B5EF4-FFF2-40B4-BE49-F238E27FC236}">
                <a16:creationId xmlns:a16="http://schemas.microsoft.com/office/drawing/2014/main" id="{2FC8007D-B8FE-104E-E5B8-2520E0E3C0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731140" y="3429000"/>
            <a:ext cx="4014216" cy="2940413"/>
          </a:xfrm>
          <a:prstGeom prst="rect">
            <a:avLst/>
          </a:prstGeom>
          <a:noFill/>
        </p:spPr>
      </p:pic>
      <p:pic>
        <p:nvPicPr>
          <p:cNvPr id="4" name="Picture 3" descr="A close-up of a yellow flower&#10;&#10;Description automatically generated">
            <a:extLst>
              <a:ext uri="{FF2B5EF4-FFF2-40B4-BE49-F238E27FC236}">
                <a16:creationId xmlns:a16="http://schemas.microsoft.com/office/drawing/2014/main" id="{0E1BCE26-BB28-CE3B-DFA8-924705277C2F}"/>
              </a:ext>
            </a:extLst>
          </p:cNvPr>
          <p:cNvPicPr>
            <a:picLocks noChangeAspect="1"/>
          </p:cNvPicPr>
          <p:nvPr/>
        </p:nvPicPr>
        <p:blipFill>
          <a:blip r:embed="rId3"/>
          <a:stretch>
            <a:fillRect/>
          </a:stretch>
        </p:blipFill>
        <p:spPr>
          <a:xfrm>
            <a:off x="7712595" y="459840"/>
            <a:ext cx="4175760" cy="2791467"/>
          </a:xfrm>
          <a:prstGeom prst="rect">
            <a:avLst/>
          </a:prstGeom>
        </p:spPr>
      </p:pic>
    </p:spTree>
    <p:extLst>
      <p:ext uri="{BB962C8B-B14F-4D97-AF65-F5344CB8AC3E}">
        <p14:creationId xmlns:p14="http://schemas.microsoft.com/office/powerpoint/2010/main" val="2146699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6C540-67BE-7200-3BA7-65BF746CFB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54A568-DF3C-E8C6-33A6-DA180EBF4C8F}"/>
              </a:ext>
            </a:extLst>
          </p:cNvPr>
          <p:cNvSpPr>
            <a:spLocks noGrp="1"/>
          </p:cNvSpPr>
          <p:nvPr>
            <p:ph type="title"/>
          </p:nvPr>
        </p:nvSpPr>
        <p:spPr/>
        <p:txBody>
          <a:bodyPr/>
          <a:lstStyle/>
          <a:p>
            <a:r>
              <a:rPr lang="en-US" b="1" dirty="0"/>
              <a:t>Pasture Jargon</a:t>
            </a:r>
            <a:br>
              <a:rPr lang="en-NZ" dirty="0"/>
            </a:br>
            <a:r>
              <a:rPr lang="en-NZ" sz="2400" i="1" dirty="0">
                <a:solidFill>
                  <a:schemeClr val="tx2">
                    <a:lumMod val="50000"/>
                    <a:lumOff val="50000"/>
                  </a:schemeClr>
                </a:solidFill>
              </a:rPr>
              <a:t>Make a drag and drop the statement next to the correct term</a:t>
            </a:r>
          </a:p>
        </p:txBody>
      </p:sp>
      <p:sp>
        <p:nvSpPr>
          <p:cNvPr id="5" name="TextBox 4">
            <a:extLst>
              <a:ext uri="{FF2B5EF4-FFF2-40B4-BE49-F238E27FC236}">
                <a16:creationId xmlns:a16="http://schemas.microsoft.com/office/drawing/2014/main" id="{79BAA658-33B9-5E15-8B28-6FA69A481992}"/>
              </a:ext>
            </a:extLst>
          </p:cNvPr>
          <p:cNvSpPr txBox="1"/>
          <p:nvPr/>
        </p:nvSpPr>
        <p:spPr>
          <a:xfrm>
            <a:off x="726948" y="1768307"/>
            <a:ext cx="1758696" cy="369332"/>
          </a:xfrm>
          <a:prstGeom prst="rect">
            <a:avLst/>
          </a:prstGeom>
          <a:solidFill>
            <a:schemeClr val="tx2">
              <a:lumMod val="10000"/>
              <a:lumOff val="90000"/>
            </a:schemeClr>
          </a:solidFill>
          <a:ln>
            <a:solidFill>
              <a:schemeClr val="tx1"/>
            </a:solidFill>
          </a:ln>
        </p:spPr>
        <p:txBody>
          <a:bodyPr wrap="square" rtlCol="0">
            <a:spAutoFit/>
          </a:bodyPr>
          <a:lstStyle/>
          <a:p>
            <a:r>
              <a:rPr lang="en-US" b="1" dirty="0"/>
              <a:t>Persistence</a:t>
            </a:r>
            <a:endParaRPr lang="en-NZ" dirty="0"/>
          </a:p>
        </p:txBody>
      </p:sp>
      <p:sp>
        <p:nvSpPr>
          <p:cNvPr id="6" name="TextBox 5">
            <a:extLst>
              <a:ext uri="{FF2B5EF4-FFF2-40B4-BE49-F238E27FC236}">
                <a16:creationId xmlns:a16="http://schemas.microsoft.com/office/drawing/2014/main" id="{64BF934E-09E8-55A5-28D5-71C11F93DC91}"/>
              </a:ext>
            </a:extLst>
          </p:cNvPr>
          <p:cNvSpPr txBox="1"/>
          <p:nvPr/>
        </p:nvSpPr>
        <p:spPr>
          <a:xfrm>
            <a:off x="745236" y="2240997"/>
            <a:ext cx="1758696" cy="369332"/>
          </a:xfrm>
          <a:prstGeom prst="rect">
            <a:avLst/>
          </a:prstGeom>
          <a:solidFill>
            <a:schemeClr val="tx2">
              <a:lumMod val="10000"/>
              <a:lumOff val="90000"/>
            </a:schemeClr>
          </a:solidFill>
          <a:ln>
            <a:solidFill>
              <a:schemeClr val="tx1"/>
            </a:solidFill>
          </a:ln>
        </p:spPr>
        <p:txBody>
          <a:bodyPr wrap="square" rtlCol="0">
            <a:spAutoFit/>
          </a:bodyPr>
          <a:lstStyle/>
          <a:p>
            <a:r>
              <a:rPr lang="en-US" b="1" dirty="0" err="1"/>
              <a:t>Vigour</a:t>
            </a:r>
            <a:endParaRPr lang="en-NZ" dirty="0"/>
          </a:p>
        </p:txBody>
      </p:sp>
      <p:sp>
        <p:nvSpPr>
          <p:cNvPr id="7" name="TextBox 6">
            <a:extLst>
              <a:ext uri="{FF2B5EF4-FFF2-40B4-BE49-F238E27FC236}">
                <a16:creationId xmlns:a16="http://schemas.microsoft.com/office/drawing/2014/main" id="{FB5A8B80-82C9-249B-B05B-FDF95B24533C}"/>
              </a:ext>
            </a:extLst>
          </p:cNvPr>
          <p:cNvSpPr txBox="1"/>
          <p:nvPr/>
        </p:nvSpPr>
        <p:spPr>
          <a:xfrm>
            <a:off x="688848" y="3216139"/>
            <a:ext cx="1758696" cy="369332"/>
          </a:xfrm>
          <a:prstGeom prst="rect">
            <a:avLst/>
          </a:prstGeom>
          <a:solidFill>
            <a:schemeClr val="tx2">
              <a:lumMod val="10000"/>
              <a:lumOff val="90000"/>
            </a:schemeClr>
          </a:solidFill>
          <a:ln>
            <a:solidFill>
              <a:schemeClr val="tx1"/>
            </a:solidFill>
          </a:ln>
        </p:spPr>
        <p:txBody>
          <a:bodyPr wrap="square" rtlCol="0">
            <a:spAutoFit/>
          </a:bodyPr>
          <a:lstStyle/>
          <a:p>
            <a:r>
              <a:rPr lang="en-US" b="1" dirty="0"/>
              <a:t>Productivity</a:t>
            </a:r>
            <a:endParaRPr lang="en-NZ" dirty="0"/>
          </a:p>
        </p:txBody>
      </p:sp>
      <p:sp>
        <p:nvSpPr>
          <p:cNvPr id="8" name="TextBox 7">
            <a:extLst>
              <a:ext uri="{FF2B5EF4-FFF2-40B4-BE49-F238E27FC236}">
                <a16:creationId xmlns:a16="http://schemas.microsoft.com/office/drawing/2014/main" id="{DA888C11-3F8C-7001-FF3E-F723D7C9D279}"/>
              </a:ext>
            </a:extLst>
          </p:cNvPr>
          <p:cNvSpPr txBox="1"/>
          <p:nvPr/>
        </p:nvSpPr>
        <p:spPr>
          <a:xfrm>
            <a:off x="697992" y="2743449"/>
            <a:ext cx="1758696" cy="369332"/>
          </a:xfrm>
          <a:prstGeom prst="rect">
            <a:avLst/>
          </a:prstGeom>
          <a:solidFill>
            <a:schemeClr val="tx2">
              <a:lumMod val="10000"/>
              <a:lumOff val="90000"/>
            </a:schemeClr>
          </a:solidFill>
          <a:ln>
            <a:solidFill>
              <a:schemeClr val="tx1"/>
            </a:solidFill>
          </a:ln>
        </p:spPr>
        <p:txBody>
          <a:bodyPr wrap="square" rtlCol="0">
            <a:spAutoFit/>
          </a:bodyPr>
          <a:lstStyle/>
          <a:p>
            <a:r>
              <a:rPr lang="en-US" b="1" dirty="0"/>
              <a:t>Establishment</a:t>
            </a:r>
            <a:endParaRPr lang="en-NZ" dirty="0"/>
          </a:p>
        </p:txBody>
      </p:sp>
      <p:sp>
        <p:nvSpPr>
          <p:cNvPr id="9" name="TextBox 8">
            <a:extLst>
              <a:ext uri="{FF2B5EF4-FFF2-40B4-BE49-F238E27FC236}">
                <a16:creationId xmlns:a16="http://schemas.microsoft.com/office/drawing/2014/main" id="{07032210-7122-742F-4C16-F096C6CF24FE}"/>
              </a:ext>
            </a:extLst>
          </p:cNvPr>
          <p:cNvSpPr txBox="1"/>
          <p:nvPr/>
        </p:nvSpPr>
        <p:spPr>
          <a:xfrm>
            <a:off x="688848" y="4582858"/>
            <a:ext cx="1758696" cy="369332"/>
          </a:xfrm>
          <a:prstGeom prst="rect">
            <a:avLst/>
          </a:prstGeom>
          <a:solidFill>
            <a:schemeClr val="tx2">
              <a:lumMod val="10000"/>
              <a:lumOff val="90000"/>
            </a:schemeClr>
          </a:solidFill>
          <a:ln>
            <a:solidFill>
              <a:schemeClr val="tx1"/>
            </a:solidFill>
          </a:ln>
        </p:spPr>
        <p:txBody>
          <a:bodyPr wrap="square" rtlCol="0">
            <a:spAutoFit/>
          </a:bodyPr>
          <a:lstStyle/>
          <a:p>
            <a:r>
              <a:rPr lang="en-US" b="1" dirty="0"/>
              <a:t>Perennial</a:t>
            </a:r>
            <a:endParaRPr lang="en-NZ" dirty="0"/>
          </a:p>
        </p:txBody>
      </p:sp>
      <p:sp>
        <p:nvSpPr>
          <p:cNvPr id="10" name="TextBox 9">
            <a:extLst>
              <a:ext uri="{FF2B5EF4-FFF2-40B4-BE49-F238E27FC236}">
                <a16:creationId xmlns:a16="http://schemas.microsoft.com/office/drawing/2014/main" id="{1B766594-95E8-7515-56BF-849EA24C1A32}"/>
              </a:ext>
            </a:extLst>
          </p:cNvPr>
          <p:cNvSpPr txBox="1"/>
          <p:nvPr/>
        </p:nvSpPr>
        <p:spPr>
          <a:xfrm>
            <a:off x="697992" y="5085310"/>
            <a:ext cx="1758696" cy="369332"/>
          </a:xfrm>
          <a:prstGeom prst="rect">
            <a:avLst/>
          </a:prstGeom>
          <a:solidFill>
            <a:schemeClr val="tx2">
              <a:lumMod val="10000"/>
              <a:lumOff val="90000"/>
            </a:schemeClr>
          </a:solidFill>
          <a:ln>
            <a:solidFill>
              <a:schemeClr val="tx1"/>
            </a:solidFill>
          </a:ln>
        </p:spPr>
        <p:txBody>
          <a:bodyPr wrap="square" rtlCol="0">
            <a:spAutoFit/>
          </a:bodyPr>
          <a:lstStyle/>
          <a:p>
            <a:r>
              <a:rPr lang="en-US" b="1" dirty="0"/>
              <a:t>Resistant </a:t>
            </a:r>
            <a:endParaRPr lang="en-NZ" dirty="0"/>
          </a:p>
        </p:txBody>
      </p:sp>
      <p:sp>
        <p:nvSpPr>
          <p:cNvPr id="11" name="TextBox 10">
            <a:extLst>
              <a:ext uri="{FF2B5EF4-FFF2-40B4-BE49-F238E27FC236}">
                <a16:creationId xmlns:a16="http://schemas.microsoft.com/office/drawing/2014/main" id="{A337C6F6-AAF7-58A6-52D8-A24DD4762B3F}"/>
              </a:ext>
            </a:extLst>
          </p:cNvPr>
          <p:cNvSpPr txBox="1"/>
          <p:nvPr/>
        </p:nvSpPr>
        <p:spPr>
          <a:xfrm>
            <a:off x="726948" y="6090214"/>
            <a:ext cx="1758696" cy="369332"/>
          </a:xfrm>
          <a:prstGeom prst="rect">
            <a:avLst/>
          </a:prstGeom>
          <a:solidFill>
            <a:schemeClr val="tx2">
              <a:lumMod val="10000"/>
              <a:lumOff val="90000"/>
            </a:schemeClr>
          </a:solidFill>
          <a:ln>
            <a:solidFill>
              <a:schemeClr val="tx1"/>
            </a:solidFill>
          </a:ln>
        </p:spPr>
        <p:txBody>
          <a:bodyPr wrap="square" rtlCol="0">
            <a:spAutoFit/>
          </a:bodyPr>
          <a:lstStyle/>
          <a:p>
            <a:r>
              <a:rPr lang="en-US" b="1" dirty="0"/>
              <a:t>Sward </a:t>
            </a:r>
            <a:endParaRPr lang="en-NZ" dirty="0"/>
          </a:p>
        </p:txBody>
      </p:sp>
      <p:sp>
        <p:nvSpPr>
          <p:cNvPr id="12" name="TextBox 11">
            <a:extLst>
              <a:ext uri="{FF2B5EF4-FFF2-40B4-BE49-F238E27FC236}">
                <a16:creationId xmlns:a16="http://schemas.microsoft.com/office/drawing/2014/main" id="{4A15D700-0772-83DC-04D1-AC702E8906AE}"/>
              </a:ext>
            </a:extLst>
          </p:cNvPr>
          <p:cNvSpPr txBox="1"/>
          <p:nvPr/>
        </p:nvSpPr>
        <p:spPr>
          <a:xfrm>
            <a:off x="726948" y="5587762"/>
            <a:ext cx="1758696" cy="369332"/>
          </a:xfrm>
          <a:prstGeom prst="rect">
            <a:avLst/>
          </a:prstGeom>
          <a:solidFill>
            <a:schemeClr val="tx2">
              <a:lumMod val="10000"/>
              <a:lumOff val="90000"/>
            </a:schemeClr>
          </a:solidFill>
          <a:ln>
            <a:solidFill>
              <a:schemeClr val="tx1"/>
            </a:solidFill>
          </a:ln>
        </p:spPr>
        <p:txBody>
          <a:bodyPr wrap="square" rtlCol="0">
            <a:spAutoFit/>
          </a:bodyPr>
          <a:lstStyle/>
          <a:p>
            <a:r>
              <a:rPr lang="en-US" b="1" dirty="0"/>
              <a:t>Tillers</a:t>
            </a:r>
            <a:endParaRPr lang="en-NZ" dirty="0"/>
          </a:p>
        </p:txBody>
      </p:sp>
      <p:sp>
        <p:nvSpPr>
          <p:cNvPr id="13" name="TextBox 12">
            <a:extLst>
              <a:ext uri="{FF2B5EF4-FFF2-40B4-BE49-F238E27FC236}">
                <a16:creationId xmlns:a16="http://schemas.microsoft.com/office/drawing/2014/main" id="{D8A01F04-F74D-C39D-0DAB-3A18CDDCA433}"/>
              </a:ext>
            </a:extLst>
          </p:cNvPr>
          <p:cNvSpPr txBox="1"/>
          <p:nvPr/>
        </p:nvSpPr>
        <p:spPr>
          <a:xfrm>
            <a:off x="712470" y="3628896"/>
            <a:ext cx="1758696" cy="369332"/>
          </a:xfrm>
          <a:prstGeom prst="rect">
            <a:avLst/>
          </a:prstGeom>
          <a:solidFill>
            <a:schemeClr val="tx2">
              <a:lumMod val="10000"/>
              <a:lumOff val="90000"/>
            </a:schemeClr>
          </a:solidFill>
          <a:ln>
            <a:solidFill>
              <a:schemeClr val="tx1"/>
            </a:solidFill>
          </a:ln>
        </p:spPr>
        <p:txBody>
          <a:bodyPr wrap="square" rtlCol="0">
            <a:spAutoFit/>
          </a:bodyPr>
          <a:lstStyle/>
          <a:p>
            <a:r>
              <a:rPr lang="en-US" b="1" dirty="0"/>
              <a:t>Palatability</a:t>
            </a:r>
            <a:endParaRPr lang="en-NZ" dirty="0"/>
          </a:p>
        </p:txBody>
      </p:sp>
      <p:sp>
        <p:nvSpPr>
          <p:cNvPr id="14" name="TextBox 13">
            <a:extLst>
              <a:ext uri="{FF2B5EF4-FFF2-40B4-BE49-F238E27FC236}">
                <a16:creationId xmlns:a16="http://schemas.microsoft.com/office/drawing/2014/main" id="{3B288053-4E4F-C7A6-2139-19CF04638891}"/>
              </a:ext>
            </a:extLst>
          </p:cNvPr>
          <p:cNvSpPr txBox="1"/>
          <p:nvPr/>
        </p:nvSpPr>
        <p:spPr>
          <a:xfrm>
            <a:off x="697992" y="4080406"/>
            <a:ext cx="1758696" cy="369332"/>
          </a:xfrm>
          <a:prstGeom prst="rect">
            <a:avLst/>
          </a:prstGeom>
          <a:solidFill>
            <a:schemeClr val="tx2">
              <a:lumMod val="10000"/>
              <a:lumOff val="90000"/>
            </a:schemeClr>
          </a:solidFill>
          <a:ln>
            <a:solidFill>
              <a:schemeClr val="tx1"/>
            </a:solidFill>
          </a:ln>
        </p:spPr>
        <p:txBody>
          <a:bodyPr wrap="square" rtlCol="0">
            <a:spAutoFit/>
          </a:bodyPr>
          <a:lstStyle/>
          <a:p>
            <a:r>
              <a:rPr lang="en-US" b="1" dirty="0"/>
              <a:t>Prostrate</a:t>
            </a:r>
            <a:endParaRPr lang="en-NZ" dirty="0"/>
          </a:p>
        </p:txBody>
      </p:sp>
      <p:sp>
        <p:nvSpPr>
          <p:cNvPr id="15" name="TextBox 14">
            <a:extLst>
              <a:ext uri="{FF2B5EF4-FFF2-40B4-BE49-F238E27FC236}">
                <a16:creationId xmlns:a16="http://schemas.microsoft.com/office/drawing/2014/main" id="{E25DD643-75EE-005B-F329-3A5C3B204992}"/>
              </a:ext>
            </a:extLst>
          </p:cNvPr>
          <p:cNvSpPr txBox="1"/>
          <p:nvPr/>
        </p:nvSpPr>
        <p:spPr>
          <a:xfrm>
            <a:off x="2822448" y="4064766"/>
            <a:ext cx="8609076" cy="584775"/>
          </a:xfrm>
          <a:prstGeom prst="rect">
            <a:avLst/>
          </a:prstGeom>
          <a:solidFill>
            <a:schemeClr val="accent2">
              <a:lumMod val="20000"/>
              <a:lumOff val="80000"/>
            </a:schemeClr>
          </a:solidFill>
          <a:ln>
            <a:solidFill>
              <a:schemeClr val="tx1"/>
            </a:solidFill>
          </a:ln>
        </p:spPr>
        <p:txBody>
          <a:bodyPr wrap="square" rtlCol="0">
            <a:spAutoFit/>
          </a:bodyPr>
          <a:lstStyle/>
          <a:p>
            <a:r>
              <a:rPr lang="en-US" sz="1600" dirty="0"/>
              <a:t>How well a plant competes with other plants in the pasture mix and whether it stays growing in the pasture or dies out</a:t>
            </a:r>
            <a:endParaRPr lang="en-NZ" sz="1600" dirty="0"/>
          </a:p>
        </p:txBody>
      </p:sp>
      <p:sp>
        <p:nvSpPr>
          <p:cNvPr id="16" name="TextBox 15">
            <a:extLst>
              <a:ext uri="{FF2B5EF4-FFF2-40B4-BE49-F238E27FC236}">
                <a16:creationId xmlns:a16="http://schemas.microsoft.com/office/drawing/2014/main" id="{C5F6102B-0945-324F-D90D-6D27DB9997C4}"/>
              </a:ext>
            </a:extLst>
          </p:cNvPr>
          <p:cNvSpPr txBox="1"/>
          <p:nvPr/>
        </p:nvSpPr>
        <p:spPr>
          <a:xfrm>
            <a:off x="2894076" y="5632640"/>
            <a:ext cx="8590788" cy="338554"/>
          </a:xfrm>
          <a:prstGeom prst="rect">
            <a:avLst/>
          </a:prstGeom>
          <a:solidFill>
            <a:schemeClr val="accent2">
              <a:lumMod val="20000"/>
              <a:lumOff val="80000"/>
            </a:schemeClr>
          </a:solidFill>
          <a:ln>
            <a:solidFill>
              <a:schemeClr val="tx1"/>
            </a:solidFill>
          </a:ln>
        </p:spPr>
        <p:txBody>
          <a:bodyPr wrap="square" rtlCol="0">
            <a:spAutoFit/>
          </a:bodyPr>
          <a:lstStyle/>
          <a:p>
            <a:r>
              <a:rPr lang="en-US" sz="1600" dirty="0"/>
              <a:t>Speed and strength of plant growth</a:t>
            </a:r>
            <a:endParaRPr lang="en-NZ" sz="1600" dirty="0"/>
          </a:p>
        </p:txBody>
      </p:sp>
      <p:sp>
        <p:nvSpPr>
          <p:cNvPr id="17" name="TextBox 16">
            <a:extLst>
              <a:ext uri="{FF2B5EF4-FFF2-40B4-BE49-F238E27FC236}">
                <a16:creationId xmlns:a16="http://schemas.microsoft.com/office/drawing/2014/main" id="{F23BAB60-68A1-0DC0-9902-05A8A78A62A1}"/>
              </a:ext>
            </a:extLst>
          </p:cNvPr>
          <p:cNvSpPr txBox="1"/>
          <p:nvPr/>
        </p:nvSpPr>
        <p:spPr>
          <a:xfrm>
            <a:off x="2874264" y="6140999"/>
            <a:ext cx="8590788" cy="338554"/>
          </a:xfrm>
          <a:prstGeom prst="rect">
            <a:avLst/>
          </a:prstGeom>
          <a:solidFill>
            <a:schemeClr val="accent2">
              <a:lumMod val="20000"/>
              <a:lumOff val="80000"/>
            </a:schemeClr>
          </a:solidFill>
          <a:ln>
            <a:solidFill>
              <a:schemeClr val="tx1"/>
            </a:solidFill>
          </a:ln>
        </p:spPr>
        <p:txBody>
          <a:bodyPr wrap="square" rtlCol="0">
            <a:spAutoFit/>
          </a:bodyPr>
          <a:lstStyle/>
          <a:p>
            <a:r>
              <a:rPr lang="en-US" sz="1600" dirty="0"/>
              <a:t>Growth of plants from seed sown to form part of the pasture mix.</a:t>
            </a:r>
            <a:endParaRPr lang="en-NZ" sz="1600" dirty="0"/>
          </a:p>
        </p:txBody>
      </p:sp>
      <p:sp>
        <p:nvSpPr>
          <p:cNvPr id="18" name="TextBox 17">
            <a:extLst>
              <a:ext uri="{FF2B5EF4-FFF2-40B4-BE49-F238E27FC236}">
                <a16:creationId xmlns:a16="http://schemas.microsoft.com/office/drawing/2014/main" id="{1DFA01B9-1615-3A71-7D38-D671B8035660}"/>
              </a:ext>
            </a:extLst>
          </p:cNvPr>
          <p:cNvSpPr txBox="1"/>
          <p:nvPr/>
        </p:nvSpPr>
        <p:spPr>
          <a:xfrm>
            <a:off x="2831592" y="3112618"/>
            <a:ext cx="8590788" cy="338554"/>
          </a:xfrm>
          <a:prstGeom prst="rect">
            <a:avLst/>
          </a:prstGeom>
          <a:solidFill>
            <a:schemeClr val="accent2">
              <a:lumMod val="20000"/>
              <a:lumOff val="80000"/>
            </a:schemeClr>
          </a:solidFill>
          <a:ln>
            <a:solidFill>
              <a:schemeClr val="tx1"/>
            </a:solidFill>
          </a:ln>
        </p:spPr>
        <p:txBody>
          <a:bodyPr wrap="square" rtlCol="0">
            <a:spAutoFit/>
          </a:bodyPr>
          <a:lstStyle/>
          <a:p>
            <a:r>
              <a:rPr lang="en-US" sz="1600" dirty="0"/>
              <a:t>The amount of leaf that a pasture plant grows, measured in dry matter.</a:t>
            </a:r>
            <a:endParaRPr lang="en-NZ" sz="1600" dirty="0"/>
          </a:p>
        </p:txBody>
      </p:sp>
      <p:sp>
        <p:nvSpPr>
          <p:cNvPr id="19" name="TextBox 18">
            <a:extLst>
              <a:ext uri="{FF2B5EF4-FFF2-40B4-BE49-F238E27FC236}">
                <a16:creationId xmlns:a16="http://schemas.microsoft.com/office/drawing/2014/main" id="{F2A48610-45E8-063D-DA7F-9FAD3646A299}"/>
              </a:ext>
            </a:extLst>
          </p:cNvPr>
          <p:cNvSpPr txBox="1"/>
          <p:nvPr/>
        </p:nvSpPr>
        <p:spPr>
          <a:xfrm>
            <a:off x="2852928" y="4735903"/>
            <a:ext cx="8590788" cy="338554"/>
          </a:xfrm>
          <a:prstGeom prst="rect">
            <a:avLst/>
          </a:prstGeom>
          <a:solidFill>
            <a:schemeClr val="accent2">
              <a:lumMod val="20000"/>
              <a:lumOff val="80000"/>
            </a:schemeClr>
          </a:solidFill>
          <a:ln>
            <a:solidFill>
              <a:schemeClr val="tx1"/>
            </a:solidFill>
          </a:ln>
        </p:spPr>
        <p:txBody>
          <a:bodyPr wrap="square" rtlCol="0">
            <a:spAutoFit/>
          </a:bodyPr>
          <a:lstStyle/>
          <a:p>
            <a:r>
              <a:rPr lang="en-US" sz="1600" dirty="0"/>
              <a:t>Tastes good to stock</a:t>
            </a:r>
            <a:endParaRPr lang="en-NZ" sz="1600" dirty="0"/>
          </a:p>
        </p:txBody>
      </p:sp>
      <p:sp>
        <p:nvSpPr>
          <p:cNvPr id="20" name="TextBox 19">
            <a:extLst>
              <a:ext uri="{FF2B5EF4-FFF2-40B4-BE49-F238E27FC236}">
                <a16:creationId xmlns:a16="http://schemas.microsoft.com/office/drawing/2014/main" id="{739DD171-0649-3E53-7E85-6D595FEBF4FA}"/>
              </a:ext>
            </a:extLst>
          </p:cNvPr>
          <p:cNvSpPr txBox="1"/>
          <p:nvPr/>
        </p:nvSpPr>
        <p:spPr>
          <a:xfrm>
            <a:off x="2852928" y="1745941"/>
            <a:ext cx="8587740" cy="338554"/>
          </a:xfrm>
          <a:prstGeom prst="rect">
            <a:avLst/>
          </a:prstGeom>
          <a:solidFill>
            <a:schemeClr val="accent2">
              <a:lumMod val="20000"/>
              <a:lumOff val="80000"/>
            </a:schemeClr>
          </a:solidFill>
          <a:ln>
            <a:solidFill>
              <a:schemeClr val="tx1"/>
            </a:solidFill>
          </a:ln>
        </p:spPr>
        <p:txBody>
          <a:bodyPr wrap="square" rtlCol="0">
            <a:spAutoFit/>
          </a:bodyPr>
          <a:lstStyle/>
          <a:p>
            <a:r>
              <a:rPr lang="en-US" sz="1600" dirty="0"/>
              <a:t>Grows for more than one year and so stays in the pasture</a:t>
            </a:r>
            <a:endParaRPr lang="en-NZ" sz="1600" dirty="0"/>
          </a:p>
        </p:txBody>
      </p:sp>
      <p:sp>
        <p:nvSpPr>
          <p:cNvPr id="21" name="TextBox 20">
            <a:extLst>
              <a:ext uri="{FF2B5EF4-FFF2-40B4-BE49-F238E27FC236}">
                <a16:creationId xmlns:a16="http://schemas.microsoft.com/office/drawing/2014/main" id="{796480C4-8E41-5B97-077A-CF626F44DF6A}"/>
              </a:ext>
            </a:extLst>
          </p:cNvPr>
          <p:cNvSpPr txBox="1"/>
          <p:nvPr/>
        </p:nvSpPr>
        <p:spPr>
          <a:xfrm>
            <a:off x="2842260" y="2640798"/>
            <a:ext cx="8609076" cy="338554"/>
          </a:xfrm>
          <a:prstGeom prst="rect">
            <a:avLst/>
          </a:prstGeom>
          <a:solidFill>
            <a:schemeClr val="accent2">
              <a:lumMod val="20000"/>
              <a:lumOff val="80000"/>
            </a:schemeClr>
          </a:solidFill>
          <a:ln>
            <a:solidFill>
              <a:schemeClr val="tx1"/>
            </a:solidFill>
          </a:ln>
        </p:spPr>
        <p:txBody>
          <a:bodyPr wrap="square" rtlCol="0">
            <a:spAutoFit/>
          </a:bodyPr>
          <a:lstStyle/>
          <a:p>
            <a:r>
              <a:rPr lang="en-US" sz="1600" dirty="0"/>
              <a:t>Grows creeping along the ground</a:t>
            </a:r>
            <a:endParaRPr lang="en-NZ" sz="1600" dirty="0"/>
          </a:p>
        </p:txBody>
      </p:sp>
      <p:sp>
        <p:nvSpPr>
          <p:cNvPr id="22" name="TextBox 21">
            <a:extLst>
              <a:ext uri="{FF2B5EF4-FFF2-40B4-BE49-F238E27FC236}">
                <a16:creationId xmlns:a16="http://schemas.microsoft.com/office/drawing/2014/main" id="{769A8161-F1D1-C349-7C44-30F7652971E0}"/>
              </a:ext>
            </a:extLst>
          </p:cNvPr>
          <p:cNvSpPr txBox="1"/>
          <p:nvPr/>
        </p:nvSpPr>
        <p:spPr>
          <a:xfrm>
            <a:off x="2852928" y="5124282"/>
            <a:ext cx="8609076" cy="338554"/>
          </a:xfrm>
          <a:prstGeom prst="rect">
            <a:avLst/>
          </a:prstGeom>
          <a:solidFill>
            <a:schemeClr val="accent2">
              <a:lumMod val="20000"/>
              <a:lumOff val="80000"/>
            </a:schemeClr>
          </a:solidFill>
          <a:ln>
            <a:solidFill>
              <a:schemeClr val="tx1"/>
            </a:solidFill>
          </a:ln>
        </p:spPr>
        <p:txBody>
          <a:bodyPr wrap="square" rtlCol="0">
            <a:spAutoFit/>
          </a:bodyPr>
          <a:lstStyle/>
          <a:p>
            <a:r>
              <a:rPr lang="en-US" sz="1600" dirty="0"/>
              <a:t>Growth is not affected by certain pests or diseases or growing conditions e.g. drought</a:t>
            </a:r>
            <a:endParaRPr lang="en-NZ" sz="1600" dirty="0"/>
          </a:p>
        </p:txBody>
      </p:sp>
      <p:sp>
        <p:nvSpPr>
          <p:cNvPr id="23" name="TextBox 22">
            <a:extLst>
              <a:ext uri="{FF2B5EF4-FFF2-40B4-BE49-F238E27FC236}">
                <a16:creationId xmlns:a16="http://schemas.microsoft.com/office/drawing/2014/main" id="{B7EE2F5D-6EDC-1243-A983-839025E437F7}"/>
              </a:ext>
            </a:extLst>
          </p:cNvPr>
          <p:cNvSpPr txBox="1"/>
          <p:nvPr/>
        </p:nvSpPr>
        <p:spPr>
          <a:xfrm>
            <a:off x="2831592" y="2202595"/>
            <a:ext cx="8609076" cy="338554"/>
          </a:xfrm>
          <a:prstGeom prst="rect">
            <a:avLst/>
          </a:prstGeom>
          <a:solidFill>
            <a:schemeClr val="accent2">
              <a:lumMod val="20000"/>
              <a:lumOff val="80000"/>
            </a:schemeClr>
          </a:solidFill>
          <a:ln>
            <a:solidFill>
              <a:schemeClr val="tx1"/>
            </a:solidFill>
          </a:ln>
        </p:spPr>
        <p:txBody>
          <a:bodyPr wrap="square" rtlCol="0">
            <a:spAutoFit/>
          </a:bodyPr>
          <a:lstStyle/>
          <a:p>
            <a:r>
              <a:rPr lang="en-US" sz="1600" dirty="0"/>
              <a:t>Each growing stalk of a grass plant (reproductive) </a:t>
            </a:r>
            <a:endParaRPr lang="en-NZ" sz="1600" dirty="0"/>
          </a:p>
        </p:txBody>
      </p:sp>
      <p:sp>
        <p:nvSpPr>
          <p:cNvPr id="24" name="TextBox 23">
            <a:extLst>
              <a:ext uri="{FF2B5EF4-FFF2-40B4-BE49-F238E27FC236}">
                <a16:creationId xmlns:a16="http://schemas.microsoft.com/office/drawing/2014/main" id="{876F666D-88FC-F3A8-DF4E-AE998F7D8245}"/>
              </a:ext>
            </a:extLst>
          </p:cNvPr>
          <p:cNvSpPr txBox="1"/>
          <p:nvPr/>
        </p:nvSpPr>
        <p:spPr>
          <a:xfrm>
            <a:off x="2852928" y="3592946"/>
            <a:ext cx="8609076" cy="338554"/>
          </a:xfrm>
          <a:prstGeom prst="rect">
            <a:avLst/>
          </a:prstGeom>
          <a:solidFill>
            <a:schemeClr val="accent2">
              <a:lumMod val="20000"/>
              <a:lumOff val="80000"/>
            </a:schemeClr>
          </a:solidFill>
          <a:ln>
            <a:solidFill>
              <a:schemeClr val="tx1"/>
            </a:solidFill>
          </a:ln>
        </p:spPr>
        <p:txBody>
          <a:bodyPr wrap="square" rtlCol="0">
            <a:spAutoFit/>
          </a:bodyPr>
          <a:lstStyle/>
          <a:p>
            <a:r>
              <a:rPr lang="en-US" sz="1600" dirty="0"/>
              <a:t>A technical term for pasture- a mix of pasture plants</a:t>
            </a:r>
            <a:endParaRPr lang="en-NZ" sz="1600" dirty="0"/>
          </a:p>
        </p:txBody>
      </p:sp>
    </p:spTree>
    <p:extLst>
      <p:ext uri="{BB962C8B-B14F-4D97-AF65-F5344CB8AC3E}">
        <p14:creationId xmlns:p14="http://schemas.microsoft.com/office/powerpoint/2010/main" val="202781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5B65C-9114-F254-1DB6-2DDA74A258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CCA880-5BCA-828A-3BC4-7FAE7DAC4439}"/>
              </a:ext>
            </a:extLst>
          </p:cNvPr>
          <p:cNvSpPr>
            <a:spLocks noGrp="1"/>
          </p:cNvSpPr>
          <p:nvPr>
            <p:ph type="title"/>
          </p:nvPr>
        </p:nvSpPr>
        <p:spPr/>
        <p:txBody>
          <a:bodyPr/>
          <a:lstStyle/>
          <a:p>
            <a:r>
              <a:rPr lang="en-US" b="1" dirty="0"/>
              <a:t>Pasture Jargon</a:t>
            </a:r>
            <a:br>
              <a:rPr lang="en-NZ" dirty="0"/>
            </a:br>
            <a:r>
              <a:rPr lang="en-NZ" dirty="0" err="1"/>
              <a:t>Answers</a:t>
            </a:r>
            <a:r>
              <a:rPr lang="en-NZ" sz="2400" dirty="0" err="1">
                <a:solidFill>
                  <a:schemeClr val="tx2">
                    <a:lumMod val="50000"/>
                    <a:lumOff val="50000"/>
                  </a:schemeClr>
                </a:solidFill>
              </a:rPr>
              <a:t>Make</a:t>
            </a:r>
            <a:r>
              <a:rPr lang="en-NZ" sz="2400" dirty="0">
                <a:solidFill>
                  <a:schemeClr val="tx2">
                    <a:lumMod val="50000"/>
                    <a:lumOff val="50000"/>
                  </a:schemeClr>
                </a:solidFill>
              </a:rPr>
              <a:t> a drag and drop</a:t>
            </a:r>
          </a:p>
        </p:txBody>
      </p:sp>
      <p:sp>
        <p:nvSpPr>
          <p:cNvPr id="5" name="TextBox 4">
            <a:extLst>
              <a:ext uri="{FF2B5EF4-FFF2-40B4-BE49-F238E27FC236}">
                <a16:creationId xmlns:a16="http://schemas.microsoft.com/office/drawing/2014/main" id="{1F8AE031-253E-E603-CC15-196AAF31F2D6}"/>
              </a:ext>
            </a:extLst>
          </p:cNvPr>
          <p:cNvSpPr txBox="1"/>
          <p:nvPr/>
        </p:nvSpPr>
        <p:spPr>
          <a:xfrm>
            <a:off x="726948" y="1768307"/>
            <a:ext cx="1758696" cy="369332"/>
          </a:xfrm>
          <a:prstGeom prst="rect">
            <a:avLst/>
          </a:prstGeom>
          <a:solidFill>
            <a:schemeClr val="tx2">
              <a:lumMod val="10000"/>
              <a:lumOff val="90000"/>
            </a:schemeClr>
          </a:solidFill>
          <a:ln>
            <a:solidFill>
              <a:schemeClr val="tx1"/>
            </a:solidFill>
          </a:ln>
        </p:spPr>
        <p:txBody>
          <a:bodyPr wrap="square" rtlCol="0">
            <a:spAutoFit/>
          </a:bodyPr>
          <a:lstStyle/>
          <a:p>
            <a:r>
              <a:rPr lang="en-US" b="1" dirty="0"/>
              <a:t>Persistence</a:t>
            </a:r>
            <a:endParaRPr lang="en-NZ" dirty="0"/>
          </a:p>
        </p:txBody>
      </p:sp>
      <p:sp>
        <p:nvSpPr>
          <p:cNvPr id="6" name="TextBox 5">
            <a:extLst>
              <a:ext uri="{FF2B5EF4-FFF2-40B4-BE49-F238E27FC236}">
                <a16:creationId xmlns:a16="http://schemas.microsoft.com/office/drawing/2014/main" id="{BAE2B1F1-C602-949E-9AE4-824D19C94067}"/>
              </a:ext>
            </a:extLst>
          </p:cNvPr>
          <p:cNvSpPr txBox="1"/>
          <p:nvPr/>
        </p:nvSpPr>
        <p:spPr>
          <a:xfrm>
            <a:off x="745236" y="2240997"/>
            <a:ext cx="1758696" cy="369332"/>
          </a:xfrm>
          <a:prstGeom prst="rect">
            <a:avLst/>
          </a:prstGeom>
          <a:solidFill>
            <a:schemeClr val="tx2">
              <a:lumMod val="10000"/>
              <a:lumOff val="90000"/>
            </a:schemeClr>
          </a:solidFill>
          <a:ln>
            <a:solidFill>
              <a:schemeClr val="tx1"/>
            </a:solidFill>
          </a:ln>
        </p:spPr>
        <p:txBody>
          <a:bodyPr wrap="square" rtlCol="0">
            <a:spAutoFit/>
          </a:bodyPr>
          <a:lstStyle/>
          <a:p>
            <a:r>
              <a:rPr lang="en-US" b="1" dirty="0" err="1"/>
              <a:t>Vigour</a:t>
            </a:r>
            <a:endParaRPr lang="en-NZ" dirty="0"/>
          </a:p>
        </p:txBody>
      </p:sp>
      <p:sp>
        <p:nvSpPr>
          <p:cNvPr id="7" name="TextBox 6">
            <a:extLst>
              <a:ext uri="{FF2B5EF4-FFF2-40B4-BE49-F238E27FC236}">
                <a16:creationId xmlns:a16="http://schemas.microsoft.com/office/drawing/2014/main" id="{DAB915A8-B751-EC9A-0ADD-CA29B791B4FA}"/>
              </a:ext>
            </a:extLst>
          </p:cNvPr>
          <p:cNvSpPr txBox="1"/>
          <p:nvPr/>
        </p:nvSpPr>
        <p:spPr>
          <a:xfrm>
            <a:off x="688848" y="3216139"/>
            <a:ext cx="1758696" cy="369332"/>
          </a:xfrm>
          <a:prstGeom prst="rect">
            <a:avLst/>
          </a:prstGeom>
          <a:solidFill>
            <a:schemeClr val="tx2">
              <a:lumMod val="10000"/>
              <a:lumOff val="90000"/>
            </a:schemeClr>
          </a:solidFill>
          <a:ln>
            <a:solidFill>
              <a:schemeClr val="tx1"/>
            </a:solidFill>
          </a:ln>
        </p:spPr>
        <p:txBody>
          <a:bodyPr wrap="square" rtlCol="0">
            <a:spAutoFit/>
          </a:bodyPr>
          <a:lstStyle/>
          <a:p>
            <a:r>
              <a:rPr lang="en-US" b="1" dirty="0"/>
              <a:t>Productivity</a:t>
            </a:r>
            <a:endParaRPr lang="en-NZ" dirty="0"/>
          </a:p>
        </p:txBody>
      </p:sp>
      <p:sp>
        <p:nvSpPr>
          <p:cNvPr id="8" name="TextBox 7">
            <a:extLst>
              <a:ext uri="{FF2B5EF4-FFF2-40B4-BE49-F238E27FC236}">
                <a16:creationId xmlns:a16="http://schemas.microsoft.com/office/drawing/2014/main" id="{4A2AFDB9-6C25-E2BC-3CC4-22BA94F398F6}"/>
              </a:ext>
            </a:extLst>
          </p:cNvPr>
          <p:cNvSpPr txBox="1"/>
          <p:nvPr/>
        </p:nvSpPr>
        <p:spPr>
          <a:xfrm>
            <a:off x="697992" y="2743449"/>
            <a:ext cx="1758696" cy="369332"/>
          </a:xfrm>
          <a:prstGeom prst="rect">
            <a:avLst/>
          </a:prstGeom>
          <a:solidFill>
            <a:schemeClr val="tx2">
              <a:lumMod val="10000"/>
              <a:lumOff val="90000"/>
            </a:schemeClr>
          </a:solidFill>
          <a:ln>
            <a:solidFill>
              <a:schemeClr val="tx1"/>
            </a:solidFill>
          </a:ln>
        </p:spPr>
        <p:txBody>
          <a:bodyPr wrap="square" rtlCol="0">
            <a:spAutoFit/>
          </a:bodyPr>
          <a:lstStyle/>
          <a:p>
            <a:r>
              <a:rPr lang="en-US" b="1" dirty="0"/>
              <a:t>Establishment</a:t>
            </a:r>
            <a:endParaRPr lang="en-NZ" dirty="0"/>
          </a:p>
        </p:txBody>
      </p:sp>
      <p:sp>
        <p:nvSpPr>
          <p:cNvPr id="9" name="TextBox 8">
            <a:extLst>
              <a:ext uri="{FF2B5EF4-FFF2-40B4-BE49-F238E27FC236}">
                <a16:creationId xmlns:a16="http://schemas.microsoft.com/office/drawing/2014/main" id="{A1EACEDE-568D-50CD-94D4-0066C2D47657}"/>
              </a:ext>
            </a:extLst>
          </p:cNvPr>
          <p:cNvSpPr txBox="1"/>
          <p:nvPr/>
        </p:nvSpPr>
        <p:spPr>
          <a:xfrm>
            <a:off x="688848" y="4582858"/>
            <a:ext cx="1758696" cy="369332"/>
          </a:xfrm>
          <a:prstGeom prst="rect">
            <a:avLst/>
          </a:prstGeom>
          <a:solidFill>
            <a:schemeClr val="tx2">
              <a:lumMod val="10000"/>
              <a:lumOff val="90000"/>
            </a:schemeClr>
          </a:solidFill>
          <a:ln>
            <a:solidFill>
              <a:schemeClr val="tx1"/>
            </a:solidFill>
          </a:ln>
        </p:spPr>
        <p:txBody>
          <a:bodyPr wrap="square" rtlCol="0">
            <a:spAutoFit/>
          </a:bodyPr>
          <a:lstStyle/>
          <a:p>
            <a:r>
              <a:rPr lang="en-US" b="1" dirty="0"/>
              <a:t>Perennial</a:t>
            </a:r>
            <a:endParaRPr lang="en-NZ" dirty="0"/>
          </a:p>
        </p:txBody>
      </p:sp>
      <p:sp>
        <p:nvSpPr>
          <p:cNvPr id="10" name="TextBox 9">
            <a:extLst>
              <a:ext uri="{FF2B5EF4-FFF2-40B4-BE49-F238E27FC236}">
                <a16:creationId xmlns:a16="http://schemas.microsoft.com/office/drawing/2014/main" id="{9554B45E-08AB-1FBC-3651-6989667CB7FD}"/>
              </a:ext>
            </a:extLst>
          </p:cNvPr>
          <p:cNvSpPr txBox="1"/>
          <p:nvPr/>
        </p:nvSpPr>
        <p:spPr>
          <a:xfrm>
            <a:off x="697992" y="5085310"/>
            <a:ext cx="1758696" cy="369332"/>
          </a:xfrm>
          <a:prstGeom prst="rect">
            <a:avLst/>
          </a:prstGeom>
          <a:solidFill>
            <a:schemeClr val="tx2">
              <a:lumMod val="10000"/>
              <a:lumOff val="90000"/>
            </a:schemeClr>
          </a:solidFill>
          <a:ln>
            <a:solidFill>
              <a:schemeClr val="tx1"/>
            </a:solidFill>
          </a:ln>
        </p:spPr>
        <p:txBody>
          <a:bodyPr wrap="square" rtlCol="0">
            <a:spAutoFit/>
          </a:bodyPr>
          <a:lstStyle/>
          <a:p>
            <a:r>
              <a:rPr lang="en-US" b="1" dirty="0"/>
              <a:t>Resistant </a:t>
            </a:r>
            <a:endParaRPr lang="en-NZ" dirty="0"/>
          </a:p>
        </p:txBody>
      </p:sp>
      <p:sp>
        <p:nvSpPr>
          <p:cNvPr id="11" name="TextBox 10">
            <a:extLst>
              <a:ext uri="{FF2B5EF4-FFF2-40B4-BE49-F238E27FC236}">
                <a16:creationId xmlns:a16="http://schemas.microsoft.com/office/drawing/2014/main" id="{B7440F9A-C0CE-A1CD-6AC3-B75AFCF1127D}"/>
              </a:ext>
            </a:extLst>
          </p:cNvPr>
          <p:cNvSpPr txBox="1"/>
          <p:nvPr/>
        </p:nvSpPr>
        <p:spPr>
          <a:xfrm>
            <a:off x="726948" y="6090214"/>
            <a:ext cx="1758696" cy="369332"/>
          </a:xfrm>
          <a:prstGeom prst="rect">
            <a:avLst/>
          </a:prstGeom>
          <a:solidFill>
            <a:schemeClr val="tx2">
              <a:lumMod val="10000"/>
              <a:lumOff val="90000"/>
            </a:schemeClr>
          </a:solidFill>
          <a:ln>
            <a:solidFill>
              <a:schemeClr val="tx1"/>
            </a:solidFill>
          </a:ln>
        </p:spPr>
        <p:txBody>
          <a:bodyPr wrap="square" rtlCol="0">
            <a:spAutoFit/>
          </a:bodyPr>
          <a:lstStyle/>
          <a:p>
            <a:r>
              <a:rPr lang="en-US" b="1" dirty="0"/>
              <a:t>Sward </a:t>
            </a:r>
            <a:endParaRPr lang="en-NZ" dirty="0"/>
          </a:p>
        </p:txBody>
      </p:sp>
      <p:sp>
        <p:nvSpPr>
          <p:cNvPr id="12" name="TextBox 11">
            <a:extLst>
              <a:ext uri="{FF2B5EF4-FFF2-40B4-BE49-F238E27FC236}">
                <a16:creationId xmlns:a16="http://schemas.microsoft.com/office/drawing/2014/main" id="{9E88A53C-AAA2-A12F-1B2B-A18DEB6FCF13}"/>
              </a:ext>
            </a:extLst>
          </p:cNvPr>
          <p:cNvSpPr txBox="1"/>
          <p:nvPr/>
        </p:nvSpPr>
        <p:spPr>
          <a:xfrm>
            <a:off x="726948" y="5587762"/>
            <a:ext cx="1758696" cy="369332"/>
          </a:xfrm>
          <a:prstGeom prst="rect">
            <a:avLst/>
          </a:prstGeom>
          <a:solidFill>
            <a:schemeClr val="tx2">
              <a:lumMod val="10000"/>
              <a:lumOff val="90000"/>
            </a:schemeClr>
          </a:solidFill>
          <a:ln>
            <a:solidFill>
              <a:schemeClr val="tx1"/>
            </a:solidFill>
          </a:ln>
        </p:spPr>
        <p:txBody>
          <a:bodyPr wrap="square" rtlCol="0">
            <a:spAutoFit/>
          </a:bodyPr>
          <a:lstStyle/>
          <a:p>
            <a:r>
              <a:rPr lang="en-US" b="1" dirty="0"/>
              <a:t>Tillers</a:t>
            </a:r>
            <a:endParaRPr lang="en-NZ" dirty="0"/>
          </a:p>
        </p:txBody>
      </p:sp>
      <p:sp>
        <p:nvSpPr>
          <p:cNvPr id="13" name="TextBox 12">
            <a:extLst>
              <a:ext uri="{FF2B5EF4-FFF2-40B4-BE49-F238E27FC236}">
                <a16:creationId xmlns:a16="http://schemas.microsoft.com/office/drawing/2014/main" id="{F60D2074-E205-9BA7-90EE-8F1A5129985E}"/>
              </a:ext>
            </a:extLst>
          </p:cNvPr>
          <p:cNvSpPr txBox="1"/>
          <p:nvPr/>
        </p:nvSpPr>
        <p:spPr>
          <a:xfrm>
            <a:off x="712470" y="3628896"/>
            <a:ext cx="1758696" cy="369332"/>
          </a:xfrm>
          <a:prstGeom prst="rect">
            <a:avLst/>
          </a:prstGeom>
          <a:solidFill>
            <a:schemeClr val="tx2">
              <a:lumMod val="10000"/>
              <a:lumOff val="90000"/>
            </a:schemeClr>
          </a:solidFill>
          <a:ln>
            <a:solidFill>
              <a:schemeClr val="tx1"/>
            </a:solidFill>
          </a:ln>
        </p:spPr>
        <p:txBody>
          <a:bodyPr wrap="square" rtlCol="0">
            <a:spAutoFit/>
          </a:bodyPr>
          <a:lstStyle/>
          <a:p>
            <a:r>
              <a:rPr lang="en-US" b="1" dirty="0"/>
              <a:t>Palatability</a:t>
            </a:r>
            <a:endParaRPr lang="en-NZ" dirty="0"/>
          </a:p>
        </p:txBody>
      </p:sp>
      <p:sp>
        <p:nvSpPr>
          <p:cNvPr id="14" name="TextBox 13">
            <a:extLst>
              <a:ext uri="{FF2B5EF4-FFF2-40B4-BE49-F238E27FC236}">
                <a16:creationId xmlns:a16="http://schemas.microsoft.com/office/drawing/2014/main" id="{052B2F06-1390-65E1-8F08-9A4A6063165C}"/>
              </a:ext>
            </a:extLst>
          </p:cNvPr>
          <p:cNvSpPr txBox="1"/>
          <p:nvPr/>
        </p:nvSpPr>
        <p:spPr>
          <a:xfrm>
            <a:off x="697992" y="4080406"/>
            <a:ext cx="1758696" cy="369332"/>
          </a:xfrm>
          <a:prstGeom prst="rect">
            <a:avLst/>
          </a:prstGeom>
          <a:solidFill>
            <a:schemeClr val="tx2">
              <a:lumMod val="10000"/>
              <a:lumOff val="90000"/>
            </a:schemeClr>
          </a:solidFill>
          <a:ln>
            <a:solidFill>
              <a:schemeClr val="tx1"/>
            </a:solidFill>
          </a:ln>
        </p:spPr>
        <p:txBody>
          <a:bodyPr wrap="square" rtlCol="0">
            <a:spAutoFit/>
          </a:bodyPr>
          <a:lstStyle/>
          <a:p>
            <a:r>
              <a:rPr lang="en-US" b="1" dirty="0"/>
              <a:t>Prostrate</a:t>
            </a:r>
            <a:endParaRPr lang="en-NZ" dirty="0"/>
          </a:p>
        </p:txBody>
      </p:sp>
      <p:sp>
        <p:nvSpPr>
          <p:cNvPr id="15" name="TextBox 14">
            <a:extLst>
              <a:ext uri="{FF2B5EF4-FFF2-40B4-BE49-F238E27FC236}">
                <a16:creationId xmlns:a16="http://schemas.microsoft.com/office/drawing/2014/main" id="{C111612E-CBC0-9B26-0C95-BF1672D7789C}"/>
              </a:ext>
            </a:extLst>
          </p:cNvPr>
          <p:cNvSpPr txBox="1"/>
          <p:nvPr/>
        </p:nvSpPr>
        <p:spPr>
          <a:xfrm>
            <a:off x="2855976" y="1603810"/>
            <a:ext cx="8609076" cy="584775"/>
          </a:xfrm>
          <a:prstGeom prst="rect">
            <a:avLst/>
          </a:prstGeom>
          <a:solidFill>
            <a:schemeClr val="accent2">
              <a:lumMod val="20000"/>
              <a:lumOff val="80000"/>
            </a:schemeClr>
          </a:solidFill>
          <a:ln>
            <a:solidFill>
              <a:schemeClr val="tx1"/>
            </a:solidFill>
          </a:ln>
        </p:spPr>
        <p:txBody>
          <a:bodyPr wrap="square" rtlCol="0">
            <a:spAutoFit/>
          </a:bodyPr>
          <a:lstStyle/>
          <a:p>
            <a:r>
              <a:rPr lang="en-US" sz="1600" dirty="0"/>
              <a:t>How well a plant competes with other plants in the pasture mix and whether it stays growing in the pasture or dies out</a:t>
            </a:r>
            <a:endParaRPr lang="en-NZ" sz="1600" dirty="0"/>
          </a:p>
        </p:txBody>
      </p:sp>
      <p:sp>
        <p:nvSpPr>
          <p:cNvPr id="16" name="TextBox 15">
            <a:extLst>
              <a:ext uri="{FF2B5EF4-FFF2-40B4-BE49-F238E27FC236}">
                <a16:creationId xmlns:a16="http://schemas.microsoft.com/office/drawing/2014/main" id="{35118328-3166-52D9-E688-D3C9F64168E5}"/>
              </a:ext>
            </a:extLst>
          </p:cNvPr>
          <p:cNvSpPr txBox="1"/>
          <p:nvPr/>
        </p:nvSpPr>
        <p:spPr>
          <a:xfrm>
            <a:off x="2874264" y="2238410"/>
            <a:ext cx="8590788" cy="338554"/>
          </a:xfrm>
          <a:prstGeom prst="rect">
            <a:avLst/>
          </a:prstGeom>
          <a:solidFill>
            <a:schemeClr val="accent2">
              <a:lumMod val="20000"/>
              <a:lumOff val="80000"/>
            </a:schemeClr>
          </a:solidFill>
          <a:ln>
            <a:solidFill>
              <a:schemeClr val="tx1"/>
            </a:solidFill>
          </a:ln>
        </p:spPr>
        <p:txBody>
          <a:bodyPr wrap="square" rtlCol="0">
            <a:spAutoFit/>
          </a:bodyPr>
          <a:lstStyle/>
          <a:p>
            <a:r>
              <a:rPr lang="en-US" sz="1600" dirty="0"/>
              <a:t>Speed and strength of plant growth</a:t>
            </a:r>
            <a:endParaRPr lang="en-NZ" sz="1600" dirty="0"/>
          </a:p>
        </p:txBody>
      </p:sp>
      <p:sp>
        <p:nvSpPr>
          <p:cNvPr id="17" name="TextBox 16">
            <a:extLst>
              <a:ext uri="{FF2B5EF4-FFF2-40B4-BE49-F238E27FC236}">
                <a16:creationId xmlns:a16="http://schemas.microsoft.com/office/drawing/2014/main" id="{10334657-C221-0EC0-B5EC-50458D254498}"/>
              </a:ext>
            </a:extLst>
          </p:cNvPr>
          <p:cNvSpPr txBox="1"/>
          <p:nvPr/>
        </p:nvSpPr>
        <p:spPr>
          <a:xfrm>
            <a:off x="2874264" y="2669819"/>
            <a:ext cx="8590788" cy="338554"/>
          </a:xfrm>
          <a:prstGeom prst="rect">
            <a:avLst/>
          </a:prstGeom>
          <a:solidFill>
            <a:schemeClr val="accent2">
              <a:lumMod val="20000"/>
              <a:lumOff val="80000"/>
            </a:schemeClr>
          </a:solidFill>
          <a:ln>
            <a:solidFill>
              <a:schemeClr val="tx1"/>
            </a:solidFill>
          </a:ln>
        </p:spPr>
        <p:txBody>
          <a:bodyPr wrap="square" rtlCol="0">
            <a:spAutoFit/>
          </a:bodyPr>
          <a:lstStyle/>
          <a:p>
            <a:r>
              <a:rPr lang="en-US" sz="1600" dirty="0"/>
              <a:t>Growth of plants from seed sown to form part of the pasture mix.</a:t>
            </a:r>
            <a:endParaRPr lang="en-NZ" sz="1600" dirty="0"/>
          </a:p>
        </p:txBody>
      </p:sp>
      <p:sp>
        <p:nvSpPr>
          <p:cNvPr id="18" name="TextBox 17">
            <a:extLst>
              <a:ext uri="{FF2B5EF4-FFF2-40B4-BE49-F238E27FC236}">
                <a16:creationId xmlns:a16="http://schemas.microsoft.com/office/drawing/2014/main" id="{CB7557FB-B3DB-570F-A73E-8319B4C55DF2}"/>
              </a:ext>
            </a:extLst>
          </p:cNvPr>
          <p:cNvSpPr txBox="1"/>
          <p:nvPr/>
        </p:nvSpPr>
        <p:spPr>
          <a:xfrm>
            <a:off x="2874264" y="3129536"/>
            <a:ext cx="8590788" cy="338554"/>
          </a:xfrm>
          <a:prstGeom prst="rect">
            <a:avLst/>
          </a:prstGeom>
          <a:solidFill>
            <a:schemeClr val="accent2">
              <a:lumMod val="20000"/>
              <a:lumOff val="80000"/>
            </a:schemeClr>
          </a:solidFill>
          <a:ln>
            <a:solidFill>
              <a:schemeClr val="tx1"/>
            </a:solidFill>
          </a:ln>
        </p:spPr>
        <p:txBody>
          <a:bodyPr wrap="square" rtlCol="0">
            <a:spAutoFit/>
          </a:bodyPr>
          <a:lstStyle/>
          <a:p>
            <a:r>
              <a:rPr lang="en-US" sz="1600" dirty="0"/>
              <a:t>The amount of leaf that a pasture plant grows, measured in dry matter.</a:t>
            </a:r>
            <a:endParaRPr lang="en-NZ" sz="1600" dirty="0"/>
          </a:p>
        </p:txBody>
      </p:sp>
      <p:sp>
        <p:nvSpPr>
          <p:cNvPr id="19" name="TextBox 18">
            <a:extLst>
              <a:ext uri="{FF2B5EF4-FFF2-40B4-BE49-F238E27FC236}">
                <a16:creationId xmlns:a16="http://schemas.microsoft.com/office/drawing/2014/main" id="{EC5F9BAC-72BE-FAC4-EA0D-E99047E71491}"/>
              </a:ext>
            </a:extLst>
          </p:cNvPr>
          <p:cNvSpPr txBox="1"/>
          <p:nvPr/>
        </p:nvSpPr>
        <p:spPr>
          <a:xfrm>
            <a:off x="2874264" y="3567739"/>
            <a:ext cx="8590788" cy="338554"/>
          </a:xfrm>
          <a:prstGeom prst="rect">
            <a:avLst/>
          </a:prstGeom>
          <a:solidFill>
            <a:schemeClr val="accent2">
              <a:lumMod val="20000"/>
              <a:lumOff val="80000"/>
            </a:schemeClr>
          </a:solidFill>
          <a:ln>
            <a:solidFill>
              <a:schemeClr val="tx1"/>
            </a:solidFill>
          </a:ln>
        </p:spPr>
        <p:txBody>
          <a:bodyPr wrap="square" rtlCol="0">
            <a:spAutoFit/>
          </a:bodyPr>
          <a:lstStyle/>
          <a:p>
            <a:r>
              <a:rPr lang="en-US" sz="1600" dirty="0"/>
              <a:t>Tastes good to stock</a:t>
            </a:r>
            <a:endParaRPr lang="en-NZ" sz="1600" dirty="0"/>
          </a:p>
        </p:txBody>
      </p:sp>
      <p:sp>
        <p:nvSpPr>
          <p:cNvPr id="20" name="TextBox 19">
            <a:extLst>
              <a:ext uri="{FF2B5EF4-FFF2-40B4-BE49-F238E27FC236}">
                <a16:creationId xmlns:a16="http://schemas.microsoft.com/office/drawing/2014/main" id="{DE817B72-0E92-57EC-5D30-4AE4A69D01FC}"/>
              </a:ext>
            </a:extLst>
          </p:cNvPr>
          <p:cNvSpPr txBox="1"/>
          <p:nvPr/>
        </p:nvSpPr>
        <p:spPr>
          <a:xfrm>
            <a:off x="2874264" y="4530699"/>
            <a:ext cx="8587740" cy="338554"/>
          </a:xfrm>
          <a:prstGeom prst="rect">
            <a:avLst/>
          </a:prstGeom>
          <a:solidFill>
            <a:schemeClr val="accent2">
              <a:lumMod val="20000"/>
              <a:lumOff val="80000"/>
            </a:schemeClr>
          </a:solidFill>
          <a:ln>
            <a:solidFill>
              <a:schemeClr val="tx1"/>
            </a:solidFill>
          </a:ln>
        </p:spPr>
        <p:txBody>
          <a:bodyPr wrap="square" rtlCol="0">
            <a:spAutoFit/>
          </a:bodyPr>
          <a:lstStyle/>
          <a:p>
            <a:r>
              <a:rPr lang="en-US" sz="1600" dirty="0"/>
              <a:t>Grows for more than one year and so stays in the pasture</a:t>
            </a:r>
            <a:endParaRPr lang="en-NZ" sz="1600" dirty="0"/>
          </a:p>
        </p:txBody>
      </p:sp>
      <p:sp>
        <p:nvSpPr>
          <p:cNvPr id="21" name="TextBox 20">
            <a:extLst>
              <a:ext uri="{FF2B5EF4-FFF2-40B4-BE49-F238E27FC236}">
                <a16:creationId xmlns:a16="http://schemas.microsoft.com/office/drawing/2014/main" id="{1D87C359-34BF-FA71-E009-524372DE3F2F}"/>
              </a:ext>
            </a:extLst>
          </p:cNvPr>
          <p:cNvSpPr txBox="1"/>
          <p:nvPr/>
        </p:nvSpPr>
        <p:spPr>
          <a:xfrm>
            <a:off x="2852928" y="4005942"/>
            <a:ext cx="8609076" cy="338554"/>
          </a:xfrm>
          <a:prstGeom prst="rect">
            <a:avLst/>
          </a:prstGeom>
          <a:solidFill>
            <a:schemeClr val="accent2">
              <a:lumMod val="20000"/>
              <a:lumOff val="80000"/>
            </a:schemeClr>
          </a:solidFill>
          <a:ln>
            <a:solidFill>
              <a:schemeClr val="tx1"/>
            </a:solidFill>
          </a:ln>
        </p:spPr>
        <p:txBody>
          <a:bodyPr wrap="square" rtlCol="0">
            <a:spAutoFit/>
          </a:bodyPr>
          <a:lstStyle/>
          <a:p>
            <a:r>
              <a:rPr lang="en-US" sz="1600" dirty="0"/>
              <a:t>Grows creeping along the ground</a:t>
            </a:r>
            <a:endParaRPr lang="en-NZ" sz="1600" dirty="0"/>
          </a:p>
        </p:txBody>
      </p:sp>
      <p:sp>
        <p:nvSpPr>
          <p:cNvPr id="22" name="TextBox 21">
            <a:extLst>
              <a:ext uri="{FF2B5EF4-FFF2-40B4-BE49-F238E27FC236}">
                <a16:creationId xmlns:a16="http://schemas.microsoft.com/office/drawing/2014/main" id="{420F4CAF-10D0-5CDB-F101-558A815217D4}"/>
              </a:ext>
            </a:extLst>
          </p:cNvPr>
          <p:cNvSpPr txBox="1"/>
          <p:nvPr/>
        </p:nvSpPr>
        <p:spPr>
          <a:xfrm>
            <a:off x="2852928" y="5124282"/>
            <a:ext cx="8609076" cy="338554"/>
          </a:xfrm>
          <a:prstGeom prst="rect">
            <a:avLst/>
          </a:prstGeom>
          <a:solidFill>
            <a:schemeClr val="accent2">
              <a:lumMod val="20000"/>
              <a:lumOff val="80000"/>
            </a:schemeClr>
          </a:solidFill>
          <a:ln>
            <a:solidFill>
              <a:schemeClr val="tx1"/>
            </a:solidFill>
          </a:ln>
        </p:spPr>
        <p:txBody>
          <a:bodyPr wrap="square" rtlCol="0">
            <a:spAutoFit/>
          </a:bodyPr>
          <a:lstStyle/>
          <a:p>
            <a:r>
              <a:rPr lang="en-US" sz="1600" dirty="0"/>
              <a:t>Growth is not affected by certain pests or diseases or growing conditions e.g. drought</a:t>
            </a:r>
            <a:endParaRPr lang="en-NZ" sz="1600" dirty="0"/>
          </a:p>
        </p:txBody>
      </p:sp>
      <p:sp>
        <p:nvSpPr>
          <p:cNvPr id="23" name="TextBox 22">
            <a:extLst>
              <a:ext uri="{FF2B5EF4-FFF2-40B4-BE49-F238E27FC236}">
                <a16:creationId xmlns:a16="http://schemas.microsoft.com/office/drawing/2014/main" id="{8EA47525-392F-7166-775E-00E354D5F041}"/>
              </a:ext>
            </a:extLst>
          </p:cNvPr>
          <p:cNvSpPr txBox="1"/>
          <p:nvPr/>
        </p:nvSpPr>
        <p:spPr>
          <a:xfrm>
            <a:off x="2852928" y="5636337"/>
            <a:ext cx="8609076" cy="338554"/>
          </a:xfrm>
          <a:prstGeom prst="rect">
            <a:avLst/>
          </a:prstGeom>
          <a:solidFill>
            <a:schemeClr val="accent2">
              <a:lumMod val="20000"/>
              <a:lumOff val="80000"/>
            </a:schemeClr>
          </a:solidFill>
          <a:ln>
            <a:solidFill>
              <a:schemeClr val="tx1"/>
            </a:solidFill>
          </a:ln>
        </p:spPr>
        <p:txBody>
          <a:bodyPr wrap="square" rtlCol="0">
            <a:spAutoFit/>
          </a:bodyPr>
          <a:lstStyle/>
          <a:p>
            <a:r>
              <a:rPr lang="en-US" sz="1600" dirty="0"/>
              <a:t>Each growing stalk of a grass plant (reproductive) </a:t>
            </a:r>
            <a:endParaRPr lang="en-NZ" sz="1600" dirty="0"/>
          </a:p>
        </p:txBody>
      </p:sp>
      <p:sp>
        <p:nvSpPr>
          <p:cNvPr id="24" name="TextBox 23">
            <a:extLst>
              <a:ext uri="{FF2B5EF4-FFF2-40B4-BE49-F238E27FC236}">
                <a16:creationId xmlns:a16="http://schemas.microsoft.com/office/drawing/2014/main" id="{7C923DD8-59E4-2D17-34F5-0164E0C28F72}"/>
              </a:ext>
            </a:extLst>
          </p:cNvPr>
          <p:cNvSpPr txBox="1"/>
          <p:nvPr/>
        </p:nvSpPr>
        <p:spPr>
          <a:xfrm>
            <a:off x="2852928" y="6120992"/>
            <a:ext cx="8609076" cy="338554"/>
          </a:xfrm>
          <a:prstGeom prst="rect">
            <a:avLst/>
          </a:prstGeom>
          <a:solidFill>
            <a:schemeClr val="accent2">
              <a:lumMod val="20000"/>
              <a:lumOff val="80000"/>
            </a:schemeClr>
          </a:solidFill>
          <a:ln>
            <a:solidFill>
              <a:schemeClr val="tx1"/>
            </a:solidFill>
          </a:ln>
        </p:spPr>
        <p:txBody>
          <a:bodyPr wrap="square" rtlCol="0">
            <a:spAutoFit/>
          </a:bodyPr>
          <a:lstStyle/>
          <a:p>
            <a:r>
              <a:rPr lang="en-US" sz="1600" dirty="0"/>
              <a:t>A technical term for pasture- a mix of pasture plants</a:t>
            </a:r>
            <a:endParaRPr lang="en-NZ" sz="1600" dirty="0"/>
          </a:p>
        </p:txBody>
      </p:sp>
    </p:spTree>
    <p:extLst>
      <p:ext uri="{BB962C8B-B14F-4D97-AF65-F5344CB8AC3E}">
        <p14:creationId xmlns:p14="http://schemas.microsoft.com/office/powerpoint/2010/main" val="3459900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241F0414-98EF-89A0-7498-B3C3E89CBA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150" y="1284287"/>
            <a:ext cx="7759700"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2748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7EE670-C248-2D91-1CA2-86F2317014F2}"/>
              </a:ext>
            </a:extLst>
          </p:cNvPr>
          <p:cNvSpPr>
            <a:spLocks noGrp="1"/>
          </p:cNvSpPr>
          <p:nvPr>
            <p:ph type="title"/>
          </p:nvPr>
        </p:nvSpPr>
        <p:spPr>
          <a:xfrm>
            <a:off x="630936" y="502920"/>
            <a:ext cx="3419856" cy="1463040"/>
          </a:xfrm>
        </p:spPr>
        <p:txBody>
          <a:bodyPr anchor="ctr">
            <a:normAutofit/>
          </a:bodyPr>
          <a:lstStyle/>
          <a:p>
            <a:r>
              <a:rPr lang="en-NZ" sz="4800"/>
              <a:t>Pasture- what is it?</a:t>
            </a:r>
          </a:p>
        </p:txBody>
      </p:sp>
      <p:sp>
        <p:nvSpPr>
          <p:cNvPr id="1040"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0DC256A-16D9-2E2B-D1A3-2A2510FAB3E0}"/>
              </a:ext>
            </a:extLst>
          </p:cNvPr>
          <p:cNvSpPr>
            <a:spLocks noGrp="1"/>
          </p:cNvSpPr>
          <p:nvPr>
            <p:ph idx="1"/>
          </p:nvPr>
        </p:nvSpPr>
        <p:spPr>
          <a:xfrm>
            <a:off x="4654295" y="502920"/>
            <a:ext cx="6894576" cy="1463040"/>
          </a:xfrm>
        </p:spPr>
        <p:txBody>
          <a:bodyPr anchor="ctr">
            <a:normAutofit/>
          </a:bodyPr>
          <a:lstStyle/>
          <a:p>
            <a:pPr marL="0" indent="0">
              <a:buNone/>
            </a:pPr>
            <a:r>
              <a:rPr lang="en-NZ" sz="1700"/>
              <a:t>Pasture is a mix of different plants grown together to feed grazing animals. It typically includes grasses, clovers, herbs, and sometimes weeds, providing a varied and nutritious diet for livestock.</a:t>
            </a:r>
          </a:p>
          <a:p>
            <a:pPr marL="0" indent="0">
              <a:buNone/>
            </a:pPr>
            <a:r>
              <a:rPr lang="en-NZ" sz="1700"/>
              <a:t>Pasture is sometimes called a ‘sward”</a:t>
            </a:r>
          </a:p>
          <a:p>
            <a:endParaRPr lang="en-NZ" sz="1700"/>
          </a:p>
        </p:txBody>
      </p:sp>
      <p:pic>
        <p:nvPicPr>
          <p:cNvPr id="10" name="Picture 9">
            <a:extLst>
              <a:ext uri="{FF2B5EF4-FFF2-40B4-BE49-F238E27FC236}">
                <a16:creationId xmlns:a16="http://schemas.microsoft.com/office/drawing/2014/main" id="{2F4944FA-DDD3-881E-6DE3-E0B62A32BE01}"/>
              </a:ext>
            </a:extLst>
          </p:cNvPr>
          <p:cNvPicPr>
            <a:picLocks noChangeAspect="1"/>
          </p:cNvPicPr>
          <p:nvPr/>
        </p:nvPicPr>
        <p:blipFill>
          <a:blip r:embed="rId2"/>
          <a:stretch>
            <a:fillRect/>
          </a:stretch>
        </p:blipFill>
        <p:spPr>
          <a:xfrm>
            <a:off x="2008098" y="2290936"/>
            <a:ext cx="8163612" cy="3959352"/>
          </a:xfrm>
          <a:prstGeom prst="rect">
            <a:avLst/>
          </a:prstGeom>
        </p:spPr>
      </p:pic>
    </p:spTree>
    <p:extLst>
      <p:ext uri="{BB962C8B-B14F-4D97-AF65-F5344CB8AC3E}">
        <p14:creationId xmlns:p14="http://schemas.microsoft.com/office/powerpoint/2010/main" val="436395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16" name="Rectangle 8215">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651327-6354-B3BF-9CD1-CFC1499A319C}"/>
              </a:ext>
            </a:extLst>
          </p:cNvPr>
          <p:cNvSpPr>
            <a:spLocks noGrp="1"/>
          </p:cNvSpPr>
          <p:nvPr>
            <p:ph type="title"/>
          </p:nvPr>
        </p:nvSpPr>
        <p:spPr>
          <a:xfrm>
            <a:off x="630936" y="639520"/>
            <a:ext cx="3429000" cy="1719072"/>
          </a:xfrm>
        </p:spPr>
        <p:txBody>
          <a:bodyPr anchor="b">
            <a:normAutofit/>
          </a:bodyPr>
          <a:lstStyle/>
          <a:p>
            <a:r>
              <a:rPr lang="en-NZ" sz="5400"/>
              <a:t>Discussion activity</a:t>
            </a:r>
          </a:p>
        </p:txBody>
      </p:sp>
      <p:sp>
        <p:nvSpPr>
          <p:cNvPr id="8218"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668B957-A68D-EDAC-BBC1-84ADDDA5B647}"/>
              </a:ext>
            </a:extLst>
          </p:cNvPr>
          <p:cNvSpPr>
            <a:spLocks noGrp="1"/>
          </p:cNvSpPr>
          <p:nvPr>
            <p:ph idx="1"/>
          </p:nvPr>
        </p:nvSpPr>
        <p:spPr>
          <a:xfrm>
            <a:off x="630936" y="2807208"/>
            <a:ext cx="3429000" cy="3410712"/>
          </a:xfrm>
        </p:spPr>
        <p:txBody>
          <a:bodyPr anchor="t">
            <a:normAutofit/>
          </a:bodyPr>
          <a:lstStyle/>
          <a:p>
            <a:r>
              <a:rPr lang="en-NZ" sz="2200" dirty="0"/>
              <a:t>Why is New Zealand’s agriculture based on pasture?</a:t>
            </a:r>
          </a:p>
          <a:p>
            <a:r>
              <a:rPr lang="en-NZ" sz="2200" dirty="0"/>
              <a:t>Why is pasture important?</a:t>
            </a:r>
          </a:p>
          <a:p>
            <a:pPr marL="0" indent="0">
              <a:buNone/>
            </a:pPr>
            <a:endParaRPr lang="en-NZ" sz="2200" dirty="0"/>
          </a:p>
        </p:txBody>
      </p:sp>
      <p:pic>
        <p:nvPicPr>
          <p:cNvPr id="5" name="Picture 4">
            <a:extLst>
              <a:ext uri="{FF2B5EF4-FFF2-40B4-BE49-F238E27FC236}">
                <a16:creationId xmlns:a16="http://schemas.microsoft.com/office/drawing/2014/main" id="{E3523C35-40F8-C7BE-A4F6-7D559B5ECA52}"/>
              </a:ext>
            </a:extLst>
          </p:cNvPr>
          <p:cNvPicPr>
            <a:picLocks noChangeAspect="1"/>
          </p:cNvPicPr>
          <p:nvPr/>
        </p:nvPicPr>
        <p:blipFill>
          <a:blip r:embed="rId2"/>
          <a:stretch>
            <a:fillRect/>
          </a:stretch>
        </p:blipFill>
        <p:spPr>
          <a:xfrm>
            <a:off x="4654296" y="1219810"/>
            <a:ext cx="6903720" cy="4418379"/>
          </a:xfrm>
          <a:prstGeom prst="rect">
            <a:avLst/>
          </a:prstGeom>
        </p:spPr>
      </p:pic>
    </p:spTree>
    <p:extLst>
      <p:ext uri="{BB962C8B-B14F-4D97-AF65-F5344CB8AC3E}">
        <p14:creationId xmlns:p14="http://schemas.microsoft.com/office/powerpoint/2010/main" val="4186103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E89FC4-5376-50DF-2021-15A63E912C75}"/>
              </a:ext>
            </a:extLst>
          </p:cNvPr>
          <p:cNvSpPr>
            <a:spLocks noGrp="1"/>
          </p:cNvSpPr>
          <p:nvPr>
            <p:ph type="title"/>
          </p:nvPr>
        </p:nvSpPr>
        <p:spPr>
          <a:xfrm>
            <a:off x="640080" y="329184"/>
            <a:ext cx="6894576" cy="1783080"/>
          </a:xfrm>
        </p:spPr>
        <p:txBody>
          <a:bodyPr anchor="b">
            <a:normAutofit/>
          </a:bodyPr>
          <a:lstStyle/>
          <a:p>
            <a:r>
              <a:rPr lang="en-NZ" sz="5000" dirty="0"/>
              <a:t>New Zealand’s </a:t>
            </a:r>
            <a:br>
              <a:rPr lang="en-NZ" sz="5000" dirty="0"/>
            </a:br>
            <a:r>
              <a:rPr lang="en-NZ" sz="5000" dirty="0"/>
              <a:t>Agriculture</a:t>
            </a:r>
          </a:p>
        </p:txBody>
      </p:sp>
      <p:sp>
        <p:nvSpPr>
          <p:cNvPr id="205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426A347-33AA-CD5E-2985-F373D9A24732}"/>
              </a:ext>
            </a:extLst>
          </p:cNvPr>
          <p:cNvSpPr>
            <a:spLocks noGrp="1"/>
          </p:cNvSpPr>
          <p:nvPr>
            <p:ph idx="1"/>
          </p:nvPr>
        </p:nvSpPr>
        <p:spPr>
          <a:xfrm>
            <a:off x="640079" y="2706624"/>
            <a:ext cx="6430193" cy="3483864"/>
          </a:xfrm>
        </p:spPr>
        <p:txBody>
          <a:bodyPr>
            <a:normAutofit fontScale="92500"/>
          </a:bodyPr>
          <a:lstStyle/>
          <a:p>
            <a:pPr marL="0" indent="0">
              <a:buNone/>
            </a:pPr>
            <a:r>
              <a:rPr lang="en-NZ" sz="2100" dirty="0"/>
              <a:t>New Zealand’s agriculture is largely based on outdoor grazing of sheep and cattle on nutritious, low-cost pasture that grows for most of the year. The country’s mild climate and mostly hilly or mountainous topography, where only about 30% is flat or gently rolling, strongly influences the types of farming that are possible. With just 10% of the land flat enough for cultivation and cropping, pasture-based farming is the most practical and efficient use of the land. Ruminant animals, such as sheep and cattle, are well suited to this system because they efficiently convert pasture into valuable animal products like milk, meat, and wool. As a result, most New Zealand farming systems rely heavily on pasture and pasture supplements.</a:t>
            </a:r>
          </a:p>
          <a:p>
            <a:pPr marL="0" indent="0">
              <a:buNone/>
            </a:pPr>
            <a:endParaRPr lang="en-NZ" sz="2200" dirty="0"/>
          </a:p>
        </p:txBody>
      </p:sp>
      <p:pic>
        <p:nvPicPr>
          <p:cNvPr id="2050" name="Picture 2" descr="Discover the Grass Fed Difference | New Zealand Spring Lamb">
            <a:extLst>
              <a:ext uri="{FF2B5EF4-FFF2-40B4-BE49-F238E27FC236}">
                <a16:creationId xmlns:a16="http://schemas.microsoft.com/office/drawing/2014/main" id="{647D36CC-C7EB-1C74-5A7C-912052635DA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67304" y="372985"/>
            <a:ext cx="4510752" cy="30109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arly spring pasture management ...">
            <a:extLst>
              <a:ext uri="{FF2B5EF4-FFF2-40B4-BE49-F238E27FC236}">
                <a16:creationId xmlns:a16="http://schemas.microsoft.com/office/drawing/2014/main" id="{A8780A16-82C5-280B-67A2-3C7E38CAEBE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67304" y="3417690"/>
            <a:ext cx="4524617" cy="3010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368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F42667-A688-7A63-99DC-B50DCDD607B4}"/>
              </a:ext>
            </a:extLst>
          </p:cNvPr>
          <p:cNvSpPr>
            <a:spLocks noGrp="1"/>
          </p:cNvSpPr>
          <p:nvPr>
            <p:ph type="title"/>
          </p:nvPr>
        </p:nvSpPr>
        <p:spPr>
          <a:xfrm>
            <a:off x="630936" y="640080"/>
            <a:ext cx="4818888" cy="1481328"/>
          </a:xfrm>
        </p:spPr>
        <p:txBody>
          <a:bodyPr anchor="b">
            <a:normAutofit/>
          </a:bodyPr>
          <a:lstStyle/>
          <a:p>
            <a:r>
              <a:rPr lang="en-NZ" sz="4200" dirty="0"/>
              <a:t>Why is pasture is important?</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69215C0-C77A-A505-4FBA-44881C93024D}"/>
              </a:ext>
            </a:extLst>
          </p:cNvPr>
          <p:cNvSpPr>
            <a:spLocks noGrp="1"/>
          </p:cNvSpPr>
          <p:nvPr>
            <p:ph idx="1"/>
          </p:nvPr>
        </p:nvSpPr>
        <p:spPr>
          <a:xfrm>
            <a:off x="630936" y="2660904"/>
            <a:ext cx="6473952" cy="3808476"/>
          </a:xfrm>
        </p:spPr>
        <p:txBody>
          <a:bodyPr anchor="t">
            <a:noAutofit/>
          </a:bodyPr>
          <a:lstStyle/>
          <a:p>
            <a:r>
              <a:rPr lang="en-NZ" sz="1400" dirty="0"/>
              <a:t>It’s a low-cost feed for grazing farm animals</a:t>
            </a:r>
          </a:p>
          <a:p>
            <a:r>
              <a:rPr lang="en-NZ" sz="1400" dirty="0"/>
              <a:t>Animals like cows and sheep turn pasture into milk, meat, and wool.</a:t>
            </a:r>
          </a:p>
          <a:p>
            <a:r>
              <a:rPr lang="en-NZ" sz="1400" dirty="0"/>
              <a:t>These animal products are sold to other countries, helping New Zealand’s economy.</a:t>
            </a:r>
          </a:p>
          <a:p>
            <a:r>
              <a:rPr lang="en-NZ" sz="1400" dirty="0"/>
              <a:t>Provides income from small seed such as clover and grasses.</a:t>
            </a:r>
          </a:p>
          <a:p>
            <a:r>
              <a:rPr lang="en-US" sz="1400" dirty="0"/>
              <a:t>Helps maintains soil fertility via dung and urine return and nitrogen fixation  by clovers, thereby reducing the need for </a:t>
            </a:r>
            <a:r>
              <a:rPr lang="en-US" sz="1400" dirty="0" err="1"/>
              <a:t>fertilisers</a:t>
            </a:r>
            <a:r>
              <a:rPr lang="en-US" sz="1400" dirty="0"/>
              <a:t>. </a:t>
            </a:r>
            <a:endParaRPr lang="en-NZ" dirty="0"/>
          </a:p>
          <a:p>
            <a:r>
              <a:rPr lang="en-NZ" sz="1400" dirty="0"/>
              <a:t>Farms and green pastures and rural landscapes also attract tourists adding value to New Zealand’s economy</a:t>
            </a:r>
          </a:p>
          <a:p>
            <a:r>
              <a:rPr lang="en-US" sz="1400" dirty="0"/>
              <a:t>Pasture helps cover the soil and protect it from erosion</a:t>
            </a:r>
          </a:p>
          <a:p>
            <a:r>
              <a:rPr lang="en-US" sz="1400" dirty="0"/>
              <a:t>Healthy pasture absorbs rainwater, which helps reduce flooding and keeps rivers clean.</a:t>
            </a:r>
          </a:p>
          <a:p>
            <a:r>
              <a:rPr lang="en-US" sz="1400" dirty="0"/>
              <a:t>Well-managed pasture can support native insects, birds, and healthy soil life.</a:t>
            </a:r>
            <a:endParaRPr lang="en-NZ" sz="1400" dirty="0"/>
          </a:p>
        </p:txBody>
      </p:sp>
      <p:graphicFrame>
        <p:nvGraphicFramePr>
          <p:cNvPr id="5" name="Chart 4">
            <a:extLst>
              <a:ext uri="{FF2B5EF4-FFF2-40B4-BE49-F238E27FC236}">
                <a16:creationId xmlns:a16="http://schemas.microsoft.com/office/drawing/2014/main" id="{01CF18E5-4F1C-9F5C-877F-E7F407E79433}"/>
              </a:ext>
            </a:extLst>
          </p:cNvPr>
          <p:cNvGraphicFramePr>
            <a:graphicFrameLocks/>
          </p:cNvGraphicFramePr>
          <p:nvPr>
            <p:extLst>
              <p:ext uri="{D42A27DB-BD31-4B8C-83A1-F6EECF244321}">
                <p14:modId xmlns:p14="http://schemas.microsoft.com/office/powerpoint/2010/main" val="4172201196"/>
              </p:ext>
            </p:extLst>
          </p:nvPr>
        </p:nvGraphicFramePr>
        <p:xfrm>
          <a:off x="7329828" y="2121408"/>
          <a:ext cx="4309491" cy="380847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40EA4153-CE77-E8CD-39E9-AAB3BF01335C}"/>
              </a:ext>
            </a:extLst>
          </p:cNvPr>
          <p:cNvSpPr txBox="1"/>
          <p:nvPr/>
        </p:nvSpPr>
        <p:spPr>
          <a:xfrm>
            <a:off x="7657487" y="846034"/>
            <a:ext cx="3654172" cy="923330"/>
          </a:xfrm>
          <a:prstGeom prst="rect">
            <a:avLst/>
          </a:prstGeom>
          <a:noFill/>
        </p:spPr>
        <p:txBody>
          <a:bodyPr wrap="square" rtlCol="0">
            <a:spAutoFit/>
          </a:bodyPr>
          <a:lstStyle/>
          <a:p>
            <a:r>
              <a:rPr lang="en-NZ" dirty="0"/>
              <a:t>51% of land is used for pastoral farming,13.7 million hectares</a:t>
            </a:r>
          </a:p>
          <a:p>
            <a:endParaRPr lang="en-NZ" dirty="0"/>
          </a:p>
        </p:txBody>
      </p:sp>
    </p:spTree>
    <p:extLst>
      <p:ext uri="{BB962C8B-B14F-4D97-AF65-F5344CB8AC3E}">
        <p14:creationId xmlns:p14="http://schemas.microsoft.com/office/powerpoint/2010/main" val="697257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6" name="Rectangle 3085">
            <a:extLst>
              <a:ext uri="{FF2B5EF4-FFF2-40B4-BE49-F238E27FC236}">
                <a16:creationId xmlns:a16="http://schemas.microsoft.com/office/drawing/2014/main" id="{D75A5B51-0925-4835-8511-A0DD17EAA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B3DF6E-E61E-A347-9D6D-4486D94DE692}"/>
              </a:ext>
            </a:extLst>
          </p:cNvPr>
          <p:cNvSpPr>
            <a:spLocks noGrp="1"/>
          </p:cNvSpPr>
          <p:nvPr>
            <p:ph type="title"/>
          </p:nvPr>
        </p:nvSpPr>
        <p:spPr>
          <a:xfrm>
            <a:off x="612648" y="365125"/>
            <a:ext cx="5295015" cy="2063808"/>
          </a:xfrm>
        </p:spPr>
        <p:txBody>
          <a:bodyPr anchor="b">
            <a:normAutofit/>
          </a:bodyPr>
          <a:lstStyle/>
          <a:p>
            <a:r>
              <a:rPr lang="en-NZ" sz="5400"/>
              <a:t>Discussion activity</a:t>
            </a:r>
          </a:p>
        </p:txBody>
      </p:sp>
      <p:sp>
        <p:nvSpPr>
          <p:cNvPr id="3088" name="Sketch line">
            <a:extLst>
              <a:ext uri="{FF2B5EF4-FFF2-40B4-BE49-F238E27FC236}">
                <a16:creationId xmlns:a16="http://schemas.microsoft.com/office/drawing/2014/main" id="{5CDFD20D-8E4F-4E3A-AF87-93F23E0D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65018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35F11E2-9FC8-28A8-7C81-048063ACA18E}"/>
              </a:ext>
            </a:extLst>
          </p:cNvPr>
          <p:cNvSpPr>
            <a:spLocks noGrp="1"/>
          </p:cNvSpPr>
          <p:nvPr>
            <p:ph idx="1"/>
          </p:nvPr>
        </p:nvSpPr>
        <p:spPr>
          <a:xfrm>
            <a:off x="612648" y="2908005"/>
            <a:ext cx="5295015" cy="3268957"/>
          </a:xfrm>
        </p:spPr>
        <p:txBody>
          <a:bodyPr>
            <a:normAutofit/>
          </a:bodyPr>
          <a:lstStyle/>
          <a:p>
            <a:pPr marL="0" indent="0">
              <a:buNone/>
            </a:pPr>
            <a:r>
              <a:rPr lang="en-NZ" sz="1900"/>
              <a:t>Make a list of primary products produced from pasture?</a:t>
            </a:r>
          </a:p>
          <a:p>
            <a:pPr marL="0" indent="0">
              <a:buNone/>
            </a:pPr>
            <a:r>
              <a:rPr lang="en-NZ" sz="1900"/>
              <a:t>Find out how much the following industry contributes to New Zealand's export earnings </a:t>
            </a:r>
          </a:p>
          <a:p>
            <a:r>
              <a:rPr lang="en-NZ" sz="1900"/>
              <a:t>Dairy</a:t>
            </a:r>
          </a:p>
          <a:p>
            <a:r>
              <a:rPr lang="en-NZ" sz="1900"/>
              <a:t>Meat and wool </a:t>
            </a:r>
          </a:p>
          <a:p>
            <a:r>
              <a:rPr lang="en-NZ" sz="1900"/>
              <a:t>Grass seed</a:t>
            </a:r>
          </a:p>
          <a:p>
            <a:pPr marL="0" indent="0">
              <a:buNone/>
            </a:pPr>
            <a:endParaRPr lang="en-NZ" sz="1900"/>
          </a:p>
          <a:p>
            <a:pPr marL="0" indent="0">
              <a:buNone/>
            </a:pPr>
            <a:r>
              <a:rPr lang="en-NZ" sz="1900">
                <a:hlinkClick r:id="rId2"/>
              </a:rPr>
              <a:t>Situation outlook 2025</a:t>
            </a:r>
            <a:endParaRPr lang="en-NZ" sz="1900"/>
          </a:p>
        </p:txBody>
      </p:sp>
      <p:pic>
        <p:nvPicPr>
          <p:cNvPr id="3076" name="Picture 4" descr="Norsewear Farm Fleck Work Socks 3 Pack ...">
            <a:extLst>
              <a:ext uri="{FF2B5EF4-FFF2-40B4-BE49-F238E27FC236}">
                <a16:creationId xmlns:a16="http://schemas.microsoft.com/office/drawing/2014/main" id="{3754C62D-B4B8-8ECE-186D-27D56CB81BB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38452" y="362384"/>
            <a:ext cx="1919495" cy="288448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uy Woolworths Nz Beef Roast Topside ...">
            <a:extLst>
              <a:ext uri="{FF2B5EF4-FFF2-40B4-BE49-F238E27FC236}">
                <a16:creationId xmlns:a16="http://schemas.microsoft.com/office/drawing/2014/main" id="{3570D5C5-C43B-63F0-375A-DEED8FAB2EA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224328" y="502825"/>
            <a:ext cx="2603605" cy="260360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nchor Blue™ Milk Powder">
            <a:extLst>
              <a:ext uri="{FF2B5EF4-FFF2-40B4-BE49-F238E27FC236}">
                <a16:creationId xmlns:a16="http://schemas.microsoft.com/office/drawing/2014/main" id="{0610706A-D636-F81D-E72E-C9D850D79AF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340878" y="3426258"/>
            <a:ext cx="3542574" cy="2750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859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08E12-BC1F-F8AF-CE52-723729F203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2914B7-53B5-4C1F-EDD3-EEC29B735F9F}"/>
              </a:ext>
            </a:extLst>
          </p:cNvPr>
          <p:cNvSpPr>
            <a:spLocks noGrp="1"/>
          </p:cNvSpPr>
          <p:nvPr>
            <p:ph type="title"/>
          </p:nvPr>
        </p:nvSpPr>
        <p:spPr>
          <a:xfrm>
            <a:off x="736092" y="337720"/>
            <a:ext cx="3982212" cy="1325563"/>
          </a:xfrm>
        </p:spPr>
        <p:txBody>
          <a:bodyPr>
            <a:normAutofit/>
          </a:bodyPr>
          <a:lstStyle/>
          <a:p>
            <a:r>
              <a:rPr lang="en-NZ" sz="3600" dirty="0"/>
              <a:t>Types of pasture</a:t>
            </a:r>
          </a:p>
        </p:txBody>
      </p:sp>
      <p:sp>
        <p:nvSpPr>
          <p:cNvPr id="4" name="TextBox 3">
            <a:extLst>
              <a:ext uri="{FF2B5EF4-FFF2-40B4-BE49-F238E27FC236}">
                <a16:creationId xmlns:a16="http://schemas.microsoft.com/office/drawing/2014/main" id="{D9B3C27E-E7B7-45FE-4A56-CB5BB98C8ACB}"/>
              </a:ext>
            </a:extLst>
          </p:cNvPr>
          <p:cNvSpPr txBox="1"/>
          <p:nvPr/>
        </p:nvSpPr>
        <p:spPr>
          <a:xfrm>
            <a:off x="4197096" y="1300349"/>
            <a:ext cx="3351068" cy="3139321"/>
          </a:xfrm>
          <a:prstGeom prst="rect">
            <a:avLst/>
          </a:prstGeom>
          <a:noFill/>
        </p:spPr>
        <p:txBody>
          <a:bodyPr wrap="square" rtlCol="0">
            <a:spAutoFit/>
          </a:bodyPr>
          <a:lstStyle/>
          <a:p>
            <a:r>
              <a:rPr lang="en-NZ" sz="1600" b="1" dirty="0"/>
              <a:t>Improved Pasture</a:t>
            </a:r>
            <a:endParaRPr lang="en-NZ" sz="1600" dirty="0"/>
          </a:p>
          <a:p>
            <a:r>
              <a:rPr lang="en-NZ" sz="1400" dirty="0"/>
              <a:t>Improved pastures are common on most New Zealand farms today. They are usually made up of perennial ryegrass and white clover, which have been specially developed by scientists to suit New Zealand’s climate and soil. These plants grow well, are highly nutritious, and are easy for animals to digest for most of the year. Because they provide better feed stocking rates of around 20 to 25 ewes or 2.8 to 3 cows per hectare, depending on the farm system can be achieved</a:t>
            </a:r>
          </a:p>
        </p:txBody>
      </p:sp>
      <p:sp>
        <p:nvSpPr>
          <p:cNvPr id="5" name="TextBox 4">
            <a:extLst>
              <a:ext uri="{FF2B5EF4-FFF2-40B4-BE49-F238E27FC236}">
                <a16:creationId xmlns:a16="http://schemas.microsoft.com/office/drawing/2014/main" id="{718D6FBA-24FA-BD9D-B82E-A5D6B347DB37}"/>
              </a:ext>
            </a:extLst>
          </p:cNvPr>
          <p:cNvSpPr txBox="1"/>
          <p:nvPr/>
        </p:nvSpPr>
        <p:spPr>
          <a:xfrm>
            <a:off x="7759101" y="1300349"/>
            <a:ext cx="3552786" cy="3385542"/>
          </a:xfrm>
          <a:prstGeom prst="rect">
            <a:avLst/>
          </a:prstGeom>
          <a:noFill/>
        </p:spPr>
        <p:txBody>
          <a:bodyPr wrap="square" rtlCol="0">
            <a:spAutoFit/>
          </a:bodyPr>
          <a:lstStyle/>
          <a:p>
            <a:r>
              <a:rPr lang="en-NZ" sz="1600" b="1" dirty="0"/>
              <a:t>Diverse Pastures</a:t>
            </a:r>
            <a:endParaRPr lang="en-NZ" sz="1600" dirty="0"/>
          </a:p>
          <a:p>
            <a:r>
              <a:rPr lang="en-NZ" sz="1400" dirty="0"/>
              <a:t>Diverse pastures include a mix of at least five different plant species, usually a variety of grasses, clovers, and at least one herb. Some farms in New Zealand grow pastures with more than 30 species, often sowing 10 or more perennial types. The aim of diverse pastures is to improve overall pasture production and help balance things like growth throughout the seasons, animal health and performance, soil quality, resilience to droughts, and reducing the need for extra farm inputs like fertiliser. Diverse pastures can also support better environmental outcomes</a:t>
            </a:r>
            <a:r>
              <a:rPr lang="en-NZ" sz="1600" dirty="0"/>
              <a:t>.</a:t>
            </a:r>
          </a:p>
        </p:txBody>
      </p:sp>
      <p:sp>
        <p:nvSpPr>
          <p:cNvPr id="8" name="TextBox 7">
            <a:extLst>
              <a:ext uri="{FF2B5EF4-FFF2-40B4-BE49-F238E27FC236}">
                <a16:creationId xmlns:a16="http://schemas.microsoft.com/office/drawing/2014/main" id="{255E555C-631B-8859-2F59-98405A93F7F6}"/>
              </a:ext>
            </a:extLst>
          </p:cNvPr>
          <p:cNvSpPr txBox="1"/>
          <p:nvPr/>
        </p:nvSpPr>
        <p:spPr>
          <a:xfrm>
            <a:off x="880113" y="1300349"/>
            <a:ext cx="3072384" cy="2954655"/>
          </a:xfrm>
          <a:prstGeom prst="rect">
            <a:avLst/>
          </a:prstGeom>
          <a:noFill/>
        </p:spPr>
        <p:txBody>
          <a:bodyPr wrap="square" rtlCol="0">
            <a:spAutoFit/>
          </a:bodyPr>
          <a:lstStyle/>
          <a:p>
            <a:r>
              <a:rPr lang="en-NZ" sz="1600" b="1" dirty="0"/>
              <a:t>Native Tussock Pasture</a:t>
            </a:r>
            <a:endParaRPr lang="en-NZ" sz="1600" dirty="0"/>
          </a:p>
          <a:p>
            <a:r>
              <a:rPr lang="en-NZ" sz="1400" dirty="0"/>
              <a:t>Native tussock pasture is found in New Zealand’s high country and on very steep hill farms where the weather can be extreme. The native grasses that grow here are tough and able to survive harsh conditions like cold, wind, and poor soil. However, they are not very nutritious and are hard for animals to digest. Because of this, these areas can only support a low number of animals, usually just 1 to 2 ewes per hectare</a:t>
            </a:r>
            <a:r>
              <a:rPr lang="en-NZ" sz="1600" dirty="0"/>
              <a:t>.</a:t>
            </a:r>
          </a:p>
        </p:txBody>
      </p:sp>
      <p:pic>
        <p:nvPicPr>
          <p:cNvPr id="4098" name="Picture 2" descr="Grasslands | Te Ara Encyclopedia of New ...">
            <a:extLst>
              <a:ext uri="{FF2B5EF4-FFF2-40B4-BE49-F238E27FC236}">
                <a16:creationId xmlns:a16="http://schemas.microsoft.com/office/drawing/2014/main" id="{27D52278-E11B-C713-4B1B-7051FD8A50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348" y="4838446"/>
            <a:ext cx="2995914" cy="13041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A9E6905-ED6D-67F8-BA64-3074A04392D5}"/>
              </a:ext>
            </a:extLst>
          </p:cNvPr>
          <p:cNvPicPr>
            <a:picLocks noChangeAspect="1"/>
          </p:cNvPicPr>
          <p:nvPr/>
        </p:nvPicPr>
        <p:blipFill>
          <a:blip r:embed="rId3"/>
          <a:stretch>
            <a:fillRect/>
          </a:stretch>
        </p:blipFill>
        <p:spPr>
          <a:xfrm>
            <a:off x="8026459" y="4838446"/>
            <a:ext cx="3018070" cy="1257539"/>
          </a:xfrm>
          <a:prstGeom prst="rect">
            <a:avLst/>
          </a:prstGeom>
        </p:spPr>
      </p:pic>
      <p:pic>
        <p:nvPicPr>
          <p:cNvPr id="12" name="Picture 11">
            <a:extLst>
              <a:ext uri="{FF2B5EF4-FFF2-40B4-BE49-F238E27FC236}">
                <a16:creationId xmlns:a16="http://schemas.microsoft.com/office/drawing/2014/main" id="{DC60CFD2-CBF6-AB6C-1BD7-C8565A2FDF30}"/>
              </a:ext>
            </a:extLst>
          </p:cNvPr>
          <p:cNvPicPr>
            <a:picLocks noChangeAspect="1"/>
          </p:cNvPicPr>
          <p:nvPr/>
        </p:nvPicPr>
        <p:blipFill>
          <a:blip r:embed="rId4"/>
          <a:stretch>
            <a:fillRect/>
          </a:stretch>
        </p:blipFill>
        <p:spPr>
          <a:xfrm>
            <a:off x="4445869" y="4838446"/>
            <a:ext cx="3018070" cy="1304104"/>
          </a:xfrm>
          <a:prstGeom prst="rect">
            <a:avLst/>
          </a:prstGeom>
        </p:spPr>
      </p:pic>
    </p:spTree>
    <p:extLst>
      <p:ext uri="{BB962C8B-B14F-4D97-AF65-F5344CB8AC3E}">
        <p14:creationId xmlns:p14="http://schemas.microsoft.com/office/powerpoint/2010/main" val="2334406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E8E005-A952-4FF0-8BB8-9E0BA8B6E72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649250-EDC2-0613-E273-822AD4BCBF2D}"/>
              </a:ext>
            </a:extLst>
          </p:cNvPr>
          <p:cNvSpPr>
            <a:spLocks noGrp="1"/>
          </p:cNvSpPr>
          <p:nvPr>
            <p:ph type="title"/>
          </p:nvPr>
        </p:nvSpPr>
        <p:spPr>
          <a:xfrm>
            <a:off x="630936" y="639520"/>
            <a:ext cx="3429000" cy="1719072"/>
          </a:xfrm>
        </p:spPr>
        <p:txBody>
          <a:bodyPr anchor="b">
            <a:normAutofit/>
          </a:bodyPr>
          <a:lstStyle/>
          <a:p>
            <a:r>
              <a:rPr lang="en-NZ" sz="5400"/>
              <a:t>Pasture mix</a:t>
            </a:r>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D0D85C0-7E7C-08ED-9C3F-F726A00E2A08}"/>
              </a:ext>
            </a:extLst>
          </p:cNvPr>
          <p:cNvSpPr>
            <a:spLocks noGrp="1"/>
          </p:cNvSpPr>
          <p:nvPr>
            <p:ph idx="1"/>
          </p:nvPr>
        </p:nvSpPr>
        <p:spPr>
          <a:xfrm>
            <a:off x="630936" y="2807208"/>
            <a:ext cx="3588639" cy="3410712"/>
          </a:xfrm>
        </p:spPr>
        <p:txBody>
          <a:bodyPr anchor="t">
            <a:normAutofit/>
          </a:bodyPr>
          <a:lstStyle/>
          <a:p>
            <a:pPr marL="0" indent="0">
              <a:buNone/>
            </a:pPr>
            <a:r>
              <a:rPr lang="en-NZ" sz="1800" dirty="0"/>
              <a:t>In New Zealand, improved pastures are mostly made up of perennial ryegrass and white clover, although other grasses and clovers are also included. A typical improved pasture contains about 60–70% grass and 30–40% clover. This mix provides a healthy, balanced diet for grazing animals like sheep and cattle.</a:t>
            </a:r>
          </a:p>
          <a:p>
            <a:endParaRPr lang="en-NZ" sz="2000" dirty="0"/>
          </a:p>
        </p:txBody>
      </p:sp>
      <p:pic>
        <p:nvPicPr>
          <p:cNvPr id="4" name="Content Placeholder 5" descr="A screenshot of a computer screen&#10;&#10;Description automatically generated">
            <a:extLst>
              <a:ext uri="{FF2B5EF4-FFF2-40B4-BE49-F238E27FC236}">
                <a16:creationId xmlns:a16="http://schemas.microsoft.com/office/drawing/2014/main" id="{1347D103-2141-AC80-0DB4-CF439503A2CC}"/>
              </a:ext>
            </a:extLst>
          </p:cNvPr>
          <p:cNvPicPr>
            <a:picLocks noChangeAspect="1"/>
          </p:cNvPicPr>
          <p:nvPr/>
        </p:nvPicPr>
        <p:blipFill>
          <a:blip r:embed="rId2"/>
          <a:stretch>
            <a:fillRect/>
          </a:stretch>
        </p:blipFill>
        <p:spPr>
          <a:xfrm>
            <a:off x="4654296" y="1219810"/>
            <a:ext cx="6903720" cy="4418379"/>
          </a:xfrm>
          <a:prstGeom prst="rect">
            <a:avLst/>
          </a:prstGeom>
        </p:spPr>
      </p:pic>
    </p:spTree>
    <p:extLst>
      <p:ext uri="{BB962C8B-B14F-4D97-AF65-F5344CB8AC3E}">
        <p14:creationId xmlns:p14="http://schemas.microsoft.com/office/powerpoint/2010/main" val="2061637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433</TotalTime>
  <Words>1922</Words>
  <Application>Microsoft Office PowerPoint</Application>
  <PresentationFormat>Widescreen</PresentationFormat>
  <Paragraphs>196</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Aptos</vt:lpstr>
      <vt:lpstr>Aptos Display</vt:lpstr>
      <vt:lpstr>Arial</vt:lpstr>
      <vt:lpstr>Symbol</vt:lpstr>
      <vt:lpstr>Times New Roman</vt:lpstr>
      <vt:lpstr>Office Theme</vt:lpstr>
      <vt:lpstr>PowerPoint Presentation</vt:lpstr>
      <vt:lpstr>Pasture Production</vt:lpstr>
      <vt:lpstr>Pasture- what is it?</vt:lpstr>
      <vt:lpstr>Discussion activity</vt:lpstr>
      <vt:lpstr>New Zealand’s  Agriculture</vt:lpstr>
      <vt:lpstr>Why is pasture is important?</vt:lpstr>
      <vt:lpstr>Discussion activity</vt:lpstr>
      <vt:lpstr>Types of pasture</vt:lpstr>
      <vt:lpstr>Pasture mix</vt:lpstr>
      <vt:lpstr>Perennial Ryegrass </vt:lpstr>
      <vt:lpstr>White clover</vt:lpstr>
      <vt:lpstr>Discussion activity</vt:lpstr>
      <vt:lpstr>Other Grasses and Clovers in Pasture Mixes </vt:lpstr>
      <vt:lpstr>Pasture as a feed for livestock</vt:lpstr>
      <vt:lpstr>Measuring pasture</vt:lpstr>
      <vt:lpstr>Dry matter DM</vt:lpstr>
      <vt:lpstr>Grazing Management</vt:lpstr>
      <vt:lpstr>Discussion activity</vt:lpstr>
      <vt:lpstr>Pasture growth curve</vt:lpstr>
      <vt:lpstr>Discussion activity</vt:lpstr>
      <vt:lpstr>Discussion activity Pasture weeds and pests</vt:lpstr>
      <vt:lpstr>Pasture Jargon Make a drag and drop the statement next to the correct term</vt:lpstr>
      <vt:lpstr>Pasture Jargon AnswersMake a drag and drop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 Stokes</dc:creator>
  <cp:lastModifiedBy>Susan Stokes</cp:lastModifiedBy>
  <cp:revision>10</cp:revision>
  <dcterms:created xsi:type="dcterms:W3CDTF">2025-07-30T03:35:34Z</dcterms:created>
  <dcterms:modified xsi:type="dcterms:W3CDTF">2025-07-31T03:15:41Z</dcterms:modified>
</cp:coreProperties>
</file>