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5" r:id="rId2"/>
    <p:sldId id="256" r:id="rId3"/>
    <p:sldId id="283" r:id="rId4"/>
    <p:sldId id="257" r:id="rId5"/>
    <p:sldId id="262" r:id="rId6"/>
    <p:sldId id="265" r:id="rId7"/>
    <p:sldId id="264" r:id="rId8"/>
    <p:sldId id="274" r:id="rId9"/>
    <p:sldId id="263" r:id="rId10"/>
    <p:sldId id="269" r:id="rId11"/>
    <p:sldId id="266" r:id="rId12"/>
    <p:sldId id="270" r:id="rId13"/>
    <p:sldId id="284" r:id="rId14"/>
    <p:sldId id="282" r:id="rId15"/>
    <p:sldId id="268" r:id="rId16"/>
    <p:sldId id="28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4" d="100"/>
          <a:sy n="64" d="100"/>
        </p:scale>
        <p:origin x="97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A651E-2657-6541-452D-06391AF3D3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EDB80BD1-4A51-F86F-FB21-3E5B51CE48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C473A86C-9BD7-009D-A86C-5FDD29C6BF36}"/>
              </a:ext>
            </a:extLst>
          </p:cNvPr>
          <p:cNvSpPr>
            <a:spLocks noGrp="1"/>
          </p:cNvSpPr>
          <p:nvPr>
            <p:ph type="dt" sz="half" idx="10"/>
          </p:nvPr>
        </p:nvSpPr>
        <p:spPr/>
        <p:txBody>
          <a:bodyPr/>
          <a:lstStyle/>
          <a:p>
            <a:fld id="{15FF8B27-B93A-4041-80BB-6D0120CD6A5A}" type="datetimeFigureOut">
              <a:rPr lang="en-NZ" smtClean="0"/>
              <a:t>4/08/2025</a:t>
            </a:fld>
            <a:endParaRPr lang="en-NZ"/>
          </a:p>
        </p:txBody>
      </p:sp>
      <p:sp>
        <p:nvSpPr>
          <p:cNvPr id="5" name="Footer Placeholder 4">
            <a:extLst>
              <a:ext uri="{FF2B5EF4-FFF2-40B4-BE49-F238E27FC236}">
                <a16:creationId xmlns:a16="http://schemas.microsoft.com/office/drawing/2014/main" id="{E03252DF-E7DC-08B0-4A5C-AB9ED52186A2}"/>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64D65492-295A-AFBA-BA40-9C35F067BF83}"/>
              </a:ext>
            </a:extLst>
          </p:cNvPr>
          <p:cNvSpPr>
            <a:spLocks noGrp="1"/>
          </p:cNvSpPr>
          <p:nvPr>
            <p:ph type="sldNum" sz="quarter" idx="12"/>
          </p:nvPr>
        </p:nvSpPr>
        <p:spPr/>
        <p:txBody>
          <a:bodyPr/>
          <a:lstStyle/>
          <a:p>
            <a:fld id="{546A63DE-3DA6-4834-8C7C-AB92DE288CF9}" type="slidenum">
              <a:rPr lang="en-NZ" smtClean="0"/>
              <a:t>‹#›</a:t>
            </a:fld>
            <a:endParaRPr lang="en-NZ"/>
          </a:p>
        </p:txBody>
      </p:sp>
    </p:spTree>
    <p:extLst>
      <p:ext uri="{BB962C8B-B14F-4D97-AF65-F5344CB8AC3E}">
        <p14:creationId xmlns:p14="http://schemas.microsoft.com/office/powerpoint/2010/main" val="12108464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35E89-C760-537F-46EE-C2D61CB059CB}"/>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86D688CA-9210-DF69-09EC-55DC83F845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0941084F-3253-D08F-B00A-75151F4DCD9E}"/>
              </a:ext>
            </a:extLst>
          </p:cNvPr>
          <p:cNvSpPr>
            <a:spLocks noGrp="1"/>
          </p:cNvSpPr>
          <p:nvPr>
            <p:ph type="dt" sz="half" idx="10"/>
          </p:nvPr>
        </p:nvSpPr>
        <p:spPr/>
        <p:txBody>
          <a:bodyPr/>
          <a:lstStyle/>
          <a:p>
            <a:fld id="{15FF8B27-B93A-4041-80BB-6D0120CD6A5A}" type="datetimeFigureOut">
              <a:rPr lang="en-NZ" smtClean="0"/>
              <a:t>4/08/2025</a:t>
            </a:fld>
            <a:endParaRPr lang="en-NZ"/>
          </a:p>
        </p:txBody>
      </p:sp>
      <p:sp>
        <p:nvSpPr>
          <p:cNvPr id="5" name="Footer Placeholder 4">
            <a:extLst>
              <a:ext uri="{FF2B5EF4-FFF2-40B4-BE49-F238E27FC236}">
                <a16:creationId xmlns:a16="http://schemas.microsoft.com/office/drawing/2014/main" id="{AD439273-4984-024A-D6ED-055065339680}"/>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FB0CF1DB-8C13-8EAE-EAF4-28C86A7EF9A2}"/>
              </a:ext>
            </a:extLst>
          </p:cNvPr>
          <p:cNvSpPr>
            <a:spLocks noGrp="1"/>
          </p:cNvSpPr>
          <p:nvPr>
            <p:ph type="sldNum" sz="quarter" idx="12"/>
          </p:nvPr>
        </p:nvSpPr>
        <p:spPr/>
        <p:txBody>
          <a:bodyPr/>
          <a:lstStyle/>
          <a:p>
            <a:fld id="{546A63DE-3DA6-4834-8C7C-AB92DE288CF9}" type="slidenum">
              <a:rPr lang="en-NZ" smtClean="0"/>
              <a:t>‹#›</a:t>
            </a:fld>
            <a:endParaRPr lang="en-NZ"/>
          </a:p>
        </p:txBody>
      </p:sp>
    </p:spTree>
    <p:extLst>
      <p:ext uri="{BB962C8B-B14F-4D97-AF65-F5344CB8AC3E}">
        <p14:creationId xmlns:p14="http://schemas.microsoft.com/office/powerpoint/2010/main" val="2322199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241DE4-E35C-C37B-34B2-DEC2A8E6081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F30D518D-5F4A-8BDE-96CE-A34A8E3E319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2FB4D063-3D94-1167-3519-1481431C5381}"/>
              </a:ext>
            </a:extLst>
          </p:cNvPr>
          <p:cNvSpPr>
            <a:spLocks noGrp="1"/>
          </p:cNvSpPr>
          <p:nvPr>
            <p:ph type="dt" sz="half" idx="10"/>
          </p:nvPr>
        </p:nvSpPr>
        <p:spPr/>
        <p:txBody>
          <a:bodyPr/>
          <a:lstStyle/>
          <a:p>
            <a:fld id="{15FF8B27-B93A-4041-80BB-6D0120CD6A5A}" type="datetimeFigureOut">
              <a:rPr lang="en-NZ" smtClean="0"/>
              <a:t>4/08/2025</a:t>
            </a:fld>
            <a:endParaRPr lang="en-NZ"/>
          </a:p>
        </p:txBody>
      </p:sp>
      <p:sp>
        <p:nvSpPr>
          <p:cNvPr id="5" name="Footer Placeholder 4">
            <a:extLst>
              <a:ext uri="{FF2B5EF4-FFF2-40B4-BE49-F238E27FC236}">
                <a16:creationId xmlns:a16="http://schemas.microsoft.com/office/drawing/2014/main" id="{66A16F91-0A26-E9F9-D603-BF0FEA7F79D4}"/>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6DC106CB-9426-701F-3F2E-574A0BD8558C}"/>
              </a:ext>
            </a:extLst>
          </p:cNvPr>
          <p:cNvSpPr>
            <a:spLocks noGrp="1"/>
          </p:cNvSpPr>
          <p:nvPr>
            <p:ph type="sldNum" sz="quarter" idx="12"/>
          </p:nvPr>
        </p:nvSpPr>
        <p:spPr/>
        <p:txBody>
          <a:bodyPr/>
          <a:lstStyle/>
          <a:p>
            <a:fld id="{546A63DE-3DA6-4834-8C7C-AB92DE288CF9}" type="slidenum">
              <a:rPr lang="en-NZ" smtClean="0"/>
              <a:t>‹#›</a:t>
            </a:fld>
            <a:endParaRPr lang="en-NZ"/>
          </a:p>
        </p:txBody>
      </p:sp>
    </p:spTree>
    <p:extLst>
      <p:ext uri="{BB962C8B-B14F-4D97-AF65-F5344CB8AC3E}">
        <p14:creationId xmlns:p14="http://schemas.microsoft.com/office/powerpoint/2010/main" val="1992630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777B3-A20E-593E-DEF3-B4E4F339FA21}"/>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EA4410B8-D9A2-43C5-9AA3-C0A1534436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0680A770-7D4B-339E-CFAE-283279E7ABEF}"/>
              </a:ext>
            </a:extLst>
          </p:cNvPr>
          <p:cNvSpPr>
            <a:spLocks noGrp="1"/>
          </p:cNvSpPr>
          <p:nvPr>
            <p:ph type="dt" sz="half" idx="10"/>
          </p:nvPr>
        </p:nvSpPr>
        <p:spPr/>
        <p:txBody>
          <a:bodyPr/>
          <a:lstStyle/>
          <a:p>
            <a:fld id="{15FF8B27-B93A-4041-80BB-6D0120CD6A5A}" type="datetimeFigureOut">
              <a:rPr lang="en-NZ" smtClean="0"/>
              <a:t>4/08/2025</a:t>
            </a:fld>
            <a:endParaRPr lang="en-NZ"/>
          </a:p>
        </p:txBody>
      </p:sp>
      <p:sp>
        <p:nvSpPr>
          <p:cNvPr id="5" name="Footer Placeholder 4">
            <a:extLst>
              <a:ext uri="{FF2B5EF4-FFF2-40B4-BE49-F238E27FC236}">
                <a16:creationId xmlns:a16="http://schemas.microsoft.com/office/drawing/2014/main" id="{49F973A2-252F-9135-2451-3952C9D06EA0}"/>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6A006C3B-07B5-92A7-B08A-B1BBD13EB3EC}"/>
              </a:ext>
            </a:extLst>
          </p:cNvPr>
          <p:cNvSpPr>
            <a:spLocks noGrp="1"/>
          </p:cNvSpPr>
          <p:nvPr>
            <p:ph type="sldNum" sz="quarter" idx="12"/>
          </p:nvPr>
        </p:nvSpPr>
        <p:spPr/>
        <p:txBody>
          <a:bodyPr/>
          <a:lstStyle/>
          <a:p>
            <a:fld id="{546A63DE-3DA6-4834-8C7C-AB92DE288CF9}" type="slidenum">
              <a:rPr lang="en-NZ" smtClean="0"/>
              <a:t>‹#›</a:t>
            </a:fld>
            <a:endParaRPr lang="en-NZ"/>
          </a:p>
        </p:txBody>
      </p:sp>
    </p:spTree>
    <p:extLst>
      <p:ext uri="{BB962C8B-B14F-4D97-AF65-F5344CB8AC3E}">
        <p14:creationId xmlns:p14="http://schemas.microsoft.com/office/powerpoint/2010/main" val="1785042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9E1DA-38F3-12E0-6C03-D41E05485F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4D923957-525D-68A1-2821-133D906F0E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D0CB6F-1018-91C7-536A-C6A022AA94CF}"/>
              </a:ext>
            </a:extLst>
          </p:cNvPr>
          <p:cNvSpPr>
            <a:spLocks noGrp="1"/>
          </p:cNvSpPr>
          <p:nvPr>
            <p:ph type="dt" sz="half" idx="10"/>
          </p:nvPr>
        </p:nvSpPr>
        <p:spPr/>
        <p:txBody>
          <a:bodyPr/>
          <a:lstStyle/>
          <a:p>
            <a:fld id="{15FF8B27-B93A-4041-80BB-6D0120CD6A5A}" type="datetimeFigureOut">
              <a:rPr lang="en-NZ" smtClean="0"/>
              <a:t>4/08/2025</a:t>
            </a:fld>
            <a:endParaRPr lang="en-NZ"/>
          </a:p>
        </p:txBody>
      </p:sp>
      <p:sp>
        <p:nvSpPr>
          <p:cNvPr id="5" name="Footer Placeholder 4">
            <a:extLst>
              <a:ext uri="{FF2B5EF4-FFF2-40B4-BE49-F238E27FC236}">
                <a16:creationId xmlns:a16="http://schemas.microsoft.com/office/drawing/2014/main" id="{F4386F21-3B98-CD57-4EB4-CF5CCD2A6C15}"/>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91D87979-9AF6-80A8-4CD2-20A7BA7498E9}"/>
              </a:ext>
            </a:extLst>
          </p:cNvPr>
          <p:cNvSpPr>
            <a:spLocks noGrp="1"/>
          </p:cNvSpPr>
          <p:nvPr>
            <p:ph type="sldNum" sz="quarter" idx="12"/>
          </p:nvPr>
        </p:nvSpPr>
        <p:spPr/>
        <p:txBody>
          <a:bodyPr/>
          <a:lstStyle/>
          <a:p>
            <a:fld id="{546A63DE-3DA6-4834-8C7C-AB92DE288CF9}" type="slidenum">
              <a:rPr lang="en-NZ" smtClean="0"/>
              <a:t>‹#›</a:t>
            </a:fld>
            <a:endParaRPr lang="en-NZ"/>
          </a:p>
        </p:txBody>
      </p:sp>
    </p:spTree>
    <p:extLst>
      <p:ext uri="{BB962C8B-B14F-4D97-AF65-F5344CB8AC3E}">
        <p14:creationId xmlns:p14="http://schemas.microsoft.com/office/powerpoint/2010/main" val="517826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E3886-278B-5F63-9404-C20CB34C18BF}"/>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6D54ECD9-BE98-8DCA-1768-EFB37CC78D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3EF06D9A-AE1E-A996-1D4D-7536F5F425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DE240637-0466-8DDD-1A22-2DF4140F1BE6}"/>
              </a:ext>
            </a:extLst>
          </p:cNvPr>
          <p:cNvSpPr>
            <a:spLocks noGrp="1"/>
          </p:cNvSpPr>
          <p:nvPr>
            <p:ph type="dt" sz="half" idx="10"/>
          </p:nvPr>
        </p:nvSpPr>
        <p:spPr/>
        <p:txBody>
          <a:bodyPr/>
          <a:lstStyle/>
          <a:p>
            <a:fld id="{15FF8B27-B93A-4041-80BB-6D0120CD6A5A}" type="datetimeFigureOut">
              <a:rPr lang="en-NZ" smtClean="0"/>
              <a:t>4/08/2025</a:t>
            </a:fld>
            <a:endParaRPr lang="en-NZ"/>
          </a:p>
        </p:txBody>
      </p:sp>
      <p:sp>
        <p:nvSpPr>
          <p:cNvPr id="6" name="Footer Placeholder 5">
            <a:extLst>
              <a:ext uri="{FF2B5EF4-FFF2-40B4-BE49-F238E27FC236}">
                <a16:creationId xmlns:a16="http://schemas.microsoft.com/office/drawing/2014/main" id="{B2166F91-29B4-6ACC-8E42-DDA88F9DA935}"/>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459C9AAD-9D00-BFC3-47DC-EF65FDE38F1C}"/>
              </a:ext>
            </a:extLst>
          </p:cNvPr>
          <p:cNvSpPr>
            <a:spLocks noGrp="1"/>
          </p:cNvSpPr>
          <p:nvPr>
            <p:ph type="sldNum" sz="quarter" idx="12"/>
          </p:nvPr>
        </p:nvSpPr>
        <p:spPr/>
        <p:txBody>
          <a:bodyPr/>
          <a:lstStyle/>
          <a:p>
            <a:fld id="{546A63DE-3DA6-4834-8C7C-AB92DE288CF9}" type="slidenum">
              <a:rPr lang="en-NZ" smtClean="0"/>
              <a:t>‹#›</a:t>
            </a:fld>
            <a:endParaRPr lang="en-NZ"/>
          </a:p>
        </p:txBody>
      </p:sp>
    </p:spTree>
    <p:extLst>
      <p:ext uri="{BB962C8B-B14F-4D97-AF65-F5344CB8AC3E}">
        <p14:creationId xmlns:p14="http://schemas.microsoft.com/office/powerpoint/2010/main" val="1865249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0C5DF-0D25-865B-F1F4-C2DEAAB1257B}"/>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43D9F408-7BFC-5F8A-5AB7-7063C48421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D0336D-1FAC-D883-1B67-D582B5084E6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45BA7ABD-8DBF-BC21-CBF8-928211EAF7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804338-EE27-6E69-FE73-75159FBBF4E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3B0A29B1-889B-E96F-4D8F-D5F776E2C618}"/>
              </a:ext>
            </a:extLst>
          </p:cNvPr>
          <p:cNvSpPr>
            <a:spLocks noGrp="1"/>
          </p:cNvSpPr>
          <p:nvPr>
            <p:ph type="dt" sz="half" idx="10"/>
          </p:nvPr>
        </p:nvSpPr>
        <p:spPr/>
        <p:txBody>
          <a:bodyPr/>
          <a:lstStyle/>
          <a:p>
            <a:fld id="{15FF8B27-B93A-4041-80BB-6D0120CD6A5A}" type="datetimeFigureOut">
              <a:rPr lang="en-NZ" smtClean="0"/>
              <a:t>4/08/2025</a:t>
            </a:fld>
            <a:endParaRPr lang="en-NZ"/>
          </a:p>
        </p:txBody>
      </p:sp>
      <p:sp>
        <p:nvSpPr>
          <p:cNvPr id="8" name="Footer Placeholder 7">
            <a:extLst>
              <a:ext uri="{FF2B5EF4-FFF2-40B4-BE49-F238E27FC236}">
                <a16:creationId xmlns:a16="http://schemas.microsoft.com/office/drawing/2014/main" id="{E997E34B-24FA-F174-B772-5E08B56C56DC}"/>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0D7AC216-4FE3-7F20-EC7F-1066D677D8AB}"/>
              </a:ext>
            </a:extLst>
          </p:cNvPr>
          <p:cNvSpPr>
            <a:spLocks noGrp="1"/>
          </p:cNvSpPr>
          <p:nvPr>
            <p:ph type="sldNum" sz="quarter" idx="12"/>
          </p:nvPr>
        </p:nvSpPr>
        <p:spPr/>
        <p:txBody>
          <a:bodyPr/>
          <a:lstStyle/>
          <a:p>
            <a:fld id="{546A63DE-3DA6-4834-8C7C-AB92DE288CF9}" type="slidenum">
              <a:rPr lang="en-NZ" smtClean="0"/>
              <a:t>‹#›</a:t>
            </a:fld>
            <a:endParaRPr lang="en-NZ"/>
          </a:p>
        </p:txBody>
      </p:sp>
    </p:spTree>
    <p:extLst>
      <p:ext uri="{BB962C8B-B14F-4D97-AF65-F5344CB8AC3E}">
        <p14:creationId xmlns:p14="http://schemas.microsoft.com/office/powerpoint/2010/main" val="4005257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8D578-2A18-DF75-4A0C-C76F4771A58A}"/>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49A64DC3-9D09-A42D-AA57-A17452B10058}"/>
              </a:ext>
            </a:extLst>
          </p:cNvPr>
          <p:cNvSpPr>
            <a:spLocks noGrp="1"/>
          </p:cNvSpPr>
          <p:nvPr>
            <p:ph type="dt" sz="half" idx="10"/>
          </p:nvPr>
        </p:nvSpPr>
        <p:spPr/>
        <p:txBody>
          <a:bodyPr/>
          <a:lstStyle/>
          <a:p>
            <a:fld id="{15FF8B27-B93A-4041-80BB-6D0120CD6A5A}" type="datetimeFigureOut">
              <a:rPr lang="en-NZ" smtClean="0"/>
              <a:t>4/08/2025</a:t>
            </a:fld>
            <a:endParaRPr lang="en-NZ"/>
          </a:p>
        </p:txBody>
      </p:sp>
      <p:sp>
        <p:nvSpPr>
          <p:cNvPr id="4" name="Footer Placeholder 3">
            <a:extLst>
              <a:ext uri="{FF2B5EF4-FFF2-40B4-BE49-F238E27FC236}">
                <a16:creationId xmlns:a16="http://schemas.microsoft.com/office/drawing/2014/main" id="{B0E82FC0-4D15-253C-7DE7-A97D9703E95A}"/>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FD916256-8534-B471-AB5E-3E66D50DF642}"/>
              </a:ext>
            </a:extLst>
          </p:cNvPr>
          <p:cNvSpPr>
            <a:spLocks noGrp="1"/>
          </p:cNvSpPr>
          <p:nvPr>
            <p:ph type="sldNum" sz="quarter" idx="12"/>
          </p:nvPr>
        </p:nvSpPr>
        <p:spPr/>
        <p:txBody>
          <a:bodyPr/>
          <a:lstStyle/>
          <a:p>
            <a:fld id="{546A63DE-3DA6-4834-8C7C-AB92DE288CF9}" type="slidenum">
              <a:rPr lang="en-NZ" smtClean="0"/>
              <a:t>‹#›</a:t>
            </a:fld>
            <a:endParaRPr lang="en-NZ"/>
          </a:p>
        </p:txBody>
      </p:sp>
    </p:spTree>
    <p:extLst>
      <p:ext uri="{BB962C8B-B14F-4D97-AF65-F5344CB8AC3E}">
        <p14:creationId xmlns:p14="http://schemas.microsoft.com/office/powerpoint/2010/main" val="1357988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E27FF4-CEA8-2BBD-91B1-FA337338AD2E}"/>
              </a:ext>
            </a:extLst>
          </p:cNvPr>
          <p:cNvSpPr>
            <a:spLocks noGrp="1"/>
          </p:cNvSpPr>
          <p:nvPr>
            <p:ph type="dt" sz="half" idx="10"/>
          </p:nvPr>
        </p:nvSpPr>
        <p:spPr/>
        <p:txBody>
          <a:bodyPr/>
          <a:lstStyle/>
          <a:p>
            <a:fld id="{15FF8B27-B93A-4041-80BB-6D0120CD6A5A}" type="datetimeFigureOut">
              <a:rPr lang="en-NZ" smtClean="0"/>
              <a:t>4/08/2025</a:t>
            </a:fld>
            <a:endParaRPr lang="en-NZ"/>
          </a:p>
        </p:txBody>
      </p:sp>
      <p:sp>
        <p:nvSpPr>
          <p:cNvPr id="3" name="Footer Placeholder 2">
            <a:extLst>
              <a:ext uri="{FF2B5EF4-FFF2-40B4-BE49-F238E27FC236}">
                <a16:creationId xmlns:a16="http://schemas.microsoft.com/office/drawing/2014/main" id="{AD1E2C67-39D4-1191-E643-A11F25638873}"/>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5FE47BAB-1D30-CBFE-26AC-705B279037C5}"/>
              </a:ext>
            </a:extLst>
          </p:cNvPr>
          <p:cNvSpPr>
            <a:spLocks noGrp="1"/>
          </p:cNvSpPr>
          <p:nvPr>
            <p:ph type="sldNum" sz="quarter" idx="12"/>
          </p:nvPr>
        </p:nvSpPr>
        <p:spPr/>
        <p:txBody>
          <a:bodyPr/>
          <a:lstStyle/>
          <a:p>
            <a:fld id="{546A63DE-3DA6-4834-8C7C-AB92DE288CF9}" type="slidenum">
              <a:rPr lang="en-NZ" smtClean="0"/>
              <a:t>‹#›</a:t>
            </a:fld>
            <a:endParaRPr lang="en-NZ"/>
          </a:p>
        </p:txBody>
      </p:sp>
    </p:spTree>
    <p:extLst>
      <p:ext uri="{BB962C8B-B14F-4D97-AF65-F5344CB8AC3E}">
        <p14:creationId xmlns:p14="http://schemas.microsoft.com/office/powerpoint/2010/main" val="543454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38120-EB53-2906-04D2-F2BB560392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6C041321-03B2-DE5D-21AD-B1F5BB09C9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1528F776-3A86-45C2-B229-31F6BEB555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E81FF2-2A16-D778-755E-596055DD0855}"/>
              </a:ext>
            </a:extLst>
          </p:cNvPr>
          <p:cNvSpPr>
            <a:spLocks noGrp="1"/>
          </p:cNvSpPr>
          <p:nvPr>
            <p:ph type="dt" sz="half" idx="10"/>
          </p:nvPr>
        </p:nvSpPr>
        <p:spPr/>
        <p:txBody>
          <a:bodyPr/>
          <a:lstStyle/>
          <a:p>
            <a:fld id="{15FF8B27-B93A-4041-80BB-6D0120CD6A5A}" type="datetimeFigureOut">
              <a:rPr lang="en-NZ" smtClean="0"/>
              <a:t>4/08/2025</a:t>
            </a:fld>
            <a:endParaRPr lang="en-NZ"/>
          </a:p>
        </p:txBody>
      </p:sp>
      <p:sp>
        <p:nvSpPr>
          <p:cNvPr id="6" name="Footer Placeholder 5">
            <a:extLst>
              <a:ext uri="{FF2B5EF4-FFF2-40B4-BE49-F238E27FC236}">
                <a16:creationId xmlns:a16="http://schemas.microsoft.com/office/drawing/2014/main" id="{02640ECF-55BD-8E0E-EE99-1BFCD6AC9024}"/>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6CD1BBA6-0469-3CD3-16FD-00B65207CD58}"/>
              </a:ext>
            </a:extLst>
          </p:cNvPr>
          <p:cNvSpPr>
            <a:spLocks noGrp="1"/>
          </p:cNvSpPr>
          <p:nvPr>
            <p:ph type="sldNum" sz="quarter" idx="12"/>
          </p:nvPr>
        </p:nvSpPr>
        <p:spPr/>
        <p:txBody>
          <a:bodyPr/>
          <a:lstStyle/>
          <a:p>
            <a:fld id="{546A63DE-3DA6-4834-8C7C-AB92DE288CF9}" type="slidenum">
              <a:rPr lang="en-NZ" smtClean="0"/>
              <a:t>‹#›</a:t>
            </a:fld>
            <a:endParaRPr lang="en-NZ"/>
          </a:p>
        </p:txBody>
      </p:sp>
    </p:spTree>
    <p:extLst>
      <p:ext uri="{BB962C8B-B14F-4D97-AF65-F5344CB8AC3E}">
        <p14:creationId xmlns:p14="http://schemas.microsoft.com/office/powerpoint/2010/main" val="3372804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B5BE7-D685-2458-B78D-256EEBB413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14FA1037-D3FA-FB1E-4861-78172BCE75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82D6B0D4-0B1D-87EC-7A43-F3BB276AB4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630C2E-EF8B-2088-DD8E-5AF35DFE39B5}"/>
              </a:ext>
            </a:extLst>
          </p:cNvPr>
          <p:cNvSpPr>
            <a:spLocks noGrp="1"/>
          </p:cNvSpPr>
          <p:nvPr>
            <p:ph type="dt" sz="half" idx="10"/>
          </p:nvPr>
        </p:nvSpPr>
        <p:spPr/>
        <p:txBody>
          <a:bodyPr/>
          <a:lstStyle/>
          <a:p>
            <a:fld id="{15FF8B27-B93A-4041-80BB-6D0120CD6A5A}" type="datetimeFigureOut">
              <a:rPr lang="en-NZ" smtClean="0"/>
              <a:t>4/08/2025</a:t>
            </a:fld>
            <a:endParaRPr lang="en-NZ"/>
          </a:p>
        </p:txBody>
      </p:sp>
      <p:sp>
        <p:nvSpPr>
          <p:cNvPr id="6" name="Footer Placeholder 5">
            <a:extLst>
              <a:ext uri="{FF2B5EF4-FFF2-40B4-BE49-F238E27FC236}">
                <a16:creationId xmlns:a16="http://schemas.microsoft.com/office/drawing/2014/main" id="{FC582CBE-81E9-1CDB-265E-014599A8533F}"/>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591B0C2A-96C1-CB46-3F12-5B87952A74F5}"/>
              </a:ext>
            </a:extLst>
          </p:cNvPr>
          <p:cNvSpPr>
            <a:spLocks noGrp="1"/>
          </p:cNvSpPr>
          <p:nvPr>
            <p:ph type="sldNum" sz="quarter" idx="12"/>
          </p:nvPr>
        </p:nvSpPr>
        <p:spPr/>
        <p:txBody>
          <a:bodyPr/>
          <a:lstStyle/>
          <a:p>
            <a:fld id="{546A63DE-3DA6-4834-8C7C-AB92DE288CF9}" type="slidenum">
              <a:rPr lang="en-NZ" smtClean="0"/>
              <a:t>‹#›</a:t>
            </a:fld>
            <a:endParaRPr lang="en-NZ"/>
          </a:p>
        </p:txBody>
      </p:sp>
    </p:spTree>
    <p:extLst>
      <p:ext uri="{BB962C8B-B14F-4D97-AF65-F5344CB8AC3E}">
        <p14:creationId xmlns:p14="http://schemas.microsoft.com/office/powerpoint/2010/main" val="8479877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DAD760-E47C-DCA3-66E8-AEEC885CCB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6CCD7FCD-90CB-EC08-B2BD-85AD3E0D25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AF406E29-235D-0576-3699-F879D3EC2C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5FF8B27-B93A-4041-80BB-6D0120CD6A5A}" type="datetimeFigureOut">
              <a:rPr lang="en-NZ" smtClean="0"/>
              <a:t>4/08/2025</a:t>
            </a:fld>
            <a:endParaRPr lang="en-NZ"/>
          </a:p>
        </p:txBody>
      </p:sp>
      <p:sp>
        <p:nvSpPr>
          <p:cNvPr id="5" name="Footer Placeholder 4">
            <a:extLst>
              <a:ext uri="{FF2B5EF4-FFF2-40B4-BE49-F238E27FC236}">
                <a16:creationId xmlns:a16="http://schemas.microsoft.com/office/drawing/2014/main" id="{7AFFBBF1-910E-A2E3-9081-0D303B2D71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NZ"/>
          </a:p>
        </p:txBody>
      </p:sp>
      <p:sp>
        <p:nvSpPr>
          <p:cNvPr id="6" name="Slide Number Placeholder 5">
            <a:extLst>
              <a:ext uri="{FF2B5EF4-FFF2-40B4-BE49-F238E27FC236}">
                <a16:creationId xmlns:a16="http://schemas.microsoft.com/office/drawing/2014/main" id="{EE33962B-D703-567C-0842-037B4EB118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46A63DE-3DA6-4834-8C7C-AB92DE288CF9}" type="slidenum">
              <a:rPr lang="en-NZ" smtClean="0"/>
              <a:t>‹#›</a:t>
            </a:fld>
            <a:endParaRPr lang="en-NZ"/>
          </a:p>
        </p:txBody>
      </p:sp>
    </p:spTree>
    <p:extLst>
      <p:ext uri="{BB962C8B-B14F-4D97-AF65-F5344CB8AC3E}">
        <p14:creationId xmlns:p14="http://schemas.microsoft.com/office/powerpoint/2010/main" val="36632469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oleObject" Target="../embeddings/oleObject1.bin"/><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oleObject" Target="../embeddings/oleObject2.bin"/></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logo&#10;&#10;Description automatically generated">
            <a:extLst>
              <a:ext uri="{FF2B5EF4-FFF2-40B4-BE49-F238E27FC236}">
                <a16:creationId xmlns:a16="http://schemas.microsoft.com/office/drawing/2014/main" id="{241F0414-98EF-89A0-7498-B3C3E89CBA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6150" y="1284287"/>
            <a:ext cx="7759700" cy="428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18148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537" name="Rectangle 22536">
            <a:extLst>
              <a:ext uri="{FF2B5EF4-FFF2-40B4-BE49-F238E27FC236}">
                <a16:creationId xmlns:a16="http://schemas.microsoft.com/office/drawing/2014/main" id="{394842B0-684D-44CC-B4BC-D13331CFD2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5" name="Rectangle 5">
            <a:extLst>
              <a:ext uri="{FF2B5EF4-FFF2-40B4-BE49-F238E27FC236}">
                <a16:creationId xmlns:a16="http://schemas.microsoft.com/office/drawing/2014/main" id="{C8BA47CC-7E34-9701-DBC6-9D4AA785EC25}"/>
              </a:ext>
            </a:extLst>
          </p:cNvPr>
          <p:cNvSpPr>
            <a:spLocks noGrp="1" noChangeArrowheads="1"/>
          </p:cNvSpPr>
          <p:nvPr>
            <p:ph type="title"/>
          </p:nvPr>
        </p:nvSpPr>
        <p:spPr>
          <a:xfrm>
            <a:off x="640080" y="329184"/>
            <a:ext cx="6894576" cy="1783080"/>
          </a:xfrm>
        </p:spPr>
        <p:txBody>
          <a:bodyPr anchor="b">
            <a:normAutofit/>
          </a:bodyPr>
          <a:lstStyle/>
          <a:p>
            <a:r>
              <a:rPr lang="en-NZ" sz="6600" dirty="0"/>
              <a:t>Covering the stack</a:t>
            </a:r>
          </a:p>
        </p:txBody>
      </p:sp>
      <p:sp>
        <p:nvSpPr>
          <p:cNvPr id="22539" name="sketch line">
            <a:extLst>
              <a:ext uri="{FF2B5EF4-FFF2-40B4-BE49-F238E27FC236}">
                <a16:creationId xmlns:a16="http://schemas.microsoft.com/office/drawing/2014/main" id="{4C2A3DC3-F495-4B99-9FF3-3FB30D632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0D422EB1-1619-E95D-7DFC-DFA13D9CC4C1}"/>
              </a:ext>
            </a:extLst>
          </p:cNvPr>
          <p:cNvSpPr>
            <a:spLocks noGrp="1"/>
          </p:cNvSpPr>
          <p:nvPr>
            <p:ph idx="1"/>
          </p:nvPr>
        </p:nvSpPr>
        <p:spPr>
          <a:xfrm>
            <a:off x="640080" y="2502761"/>
            <a:ext cx="7287768" cy="3687727"/>
          </a:xfrm>
        </p:spPr>
        <p:txBody>
          <a:bodyPr>
            <a:normAutofit/>
          </a:bodyPr>
          <a:lstStyle/>
          <a:p>
            <a:pPr>
              <a:lnSpc>
                <a:spcPct val="150000"/>
              </a:lnSpc>
              <a:spcBef>
                <a:spcPts val="0"/>
              </a:spcBef>
            </a:pPr>
            <a:r>
              <a:rPr lang="en-NZ" sz="2200" dirty="0"/>
              <a:t>Prevents oxygen and water getting into the stack maintaining the quality and nutritional value of the silage</a:t>
            </a:r>
          </a:p>
          <a:p>
            <a:pPr>
              <a:lnSpc>
                <a:spcPct val="150000"/>
              </a:lnSpc>
              <a:spcBef>
                <a:spcPts val="0"/>
              </a:spcBef>
            </a:pPr>
            <a:r>
              <a:rPr lang="en-US" altLang="en-US" sz="2200" dirty="0"/>
              <a:t>Use quality plastics well weighted and sealed</a:t>
            </a:r>
          </a:p>
          <a:p>
            <a:pPr marL="0" indent="0">
              <a:buNone/>
            </a:pPr>
            <a:endParaRPr lang="en-NZ" sz="2200" dirty="0"/>
          </a:p>
          <a:p>
            <a:pPr marL="0" indent="0">
              <a:buNone/>
            </a:pPr>
            <a:endParaRPr lang="en-NZ" sz="2200" dirty="0"/>
          </a:p>
          <a:p>
            <a:pPr marL="0" indent="0">
              <a:buNone/>
            </a:pPr>
            <a:endParaRPr lang="en-NZ" sz="2200" dirty="0"/>
          </a:p>
        </p:txBody>
      </p:sp>
      <p:pic>
        <p:nvPicPr>
          <p:cNvPr id="22532" name="Picture 4">
            <a:extLst>
              <a:ext uri="{FF2B5EF4-FFF2-40B4-BE49-F238E27FC236}">
                <a16:creationId xmlns:a16="http://schemas.microsoft.com/office/drawing/2014/main" id="{170C3D8A-23B7-D3F8-488E-E65A0770D5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
          <a:stretch/>
        </p:blipFill>
        <p:spPr>
          <a:xfrm>
            <a:off x="8156454" y="-7"/>
            <a:ext cx="4035547" cy="4178808"/>
          </a:xfrm>
          <a:custGeom>
            <a:avLst/>
            <a:gdLst/>
            <a:ahLst/>
            <a:cxnLst/>
            <a:rect l="l" t="t" r="r" b="b"/>
            <a:pathLst>
              <a:path w="4035547" h="4178808">
                <a:moveTo>
                  <a:pt x="14988" y="0"/>
                </a:moveTo>
                <a:lnTo>
                  <a:pt x="4035547" y="0"/>
                </a:lnTo>
                <a:lnTo>
                  <a:pt x="4035547" y="4161794"/>
                </a:lnTo>
                <a:lnTo>
                  <a:pt x="3918602" y="4164199"/>
                </a:lnTo>
                <a:cubicBezTo>
                  <a:pt x="3673497" y="4178956"/>
                  <a:pt x="3428120" y="4172295"/>
                  <a:pt x="3183014" y="4175560"/>
                </a:cubicBezTo>
                <a:cubicBezTo>
                  <a:pt x="2855121" y="4180001"/>
                  <a:pt x="2527499" y="4168639"/>
                  <a:pt x="2199742" y="4167595"/>
                </a:cubicBezTo>
                <a:cubicBezTo>
                  <a:pt x="2132562" y="4167334"/>
                  <a:pt x="2065110" y="4170729"/>
                  <a:pt x="1998202" y="4175952"/>
                </a:cubicBezTo>
                <a:cubicBezTo>
                  <a:pt x="1905507" y="4183005"/>
                  <a:pt x="1814033" y="4174124"/>
                  <a:pt x="1722153" y="4165766"/>
                </a:cubicBezTo>
                <a:cubicBezTo>
                  <a:pt x="1611407" y="4155711"/>
                  <a:pt x="1500933" y="4164591"/>
                  <a:pt x="1390867" y="4176214"/>
                </a:cubicBezTo>
                <a:lnTo>
                  <a:pt x="1348076" y="4178808"/>
                </a:lnTo>
                <a:lnTo>
                  <a:pt x="597587" y="4178808"/>
                </a:lnTo>
                <a:lnTo>
                  <a:pt x="507890" y="4175773"/>
                </a:lnTo>
                <a:cubicBezTo>
                  <a:pt x="403218" y="4174810"/>
                  <a:pt x="298546" y="4175691"/>
                  <a:pt x="193840" y="4176214"/>
                </a:cubicBezTo>
                <a:lnTo>
                  <a:pt x="2757" y="4175742"/>
                </a:lnTo>
                <a:lnTo>
                  <a:pt x="2810" y="4034870"/>
                </a:lnTo>
                <a:cubicBezTo>
                  <a:pt x="5629" y="3979851"/>
                  <a:pt x="10539" y="3924896"/>
                  <a:pt x="15416" y="3870068"/>
                </a:cubicBezTo>
                <a:cubicBezTo>
                  <a:pt x="23018" y="3799731"/>
                  <a:pt x="25045" y="3728899"/>
                  <a:pt x="21498" y="3658244"/>
                </a:cubicBezTo>
                <a:cubicBezTo>
                  <a:pt x="17063" y="3602147"/>
                  <a:pt x="10095" y="3546050"/>
                  <a:pt x="8828" y="3489953"/>
                </a:cubicBezTo>
                <a:cubicBezTo>
                  <a:pt x="6548" y="3389688"/>
                  <a:pt x="7434" y="3289424"/>
                  <a:pt x="13262" y="3189160"/>
                </a:cubicBezTo>
                <a:cubicBezTo>
                  <a:pt x="16176" y="3138901"/>
                  <a:pt x="20864" y="3089150"/>
                  <a:pt x="22891" y="3038510"/>
                </a:cubicBezTo>
                <a:cubicBezTo>
                  <a:pt x="24918" y="2987870"/>
                  <a:pt x="28973" y="2936723"/>
                  <a:pt x="17444" y="2887098"/>
                </a:cubicBezTo>
                <a:cubicBezTo>
                  <a:pt x="-2068" y="2802699"/>
                  <a:pt x="12249" y="2718680"/>
                  <a:pt x="16430" y="2634534"/>
                </a:cubicBezTo>
                <a:cubicBezTo>
                  <a:pt x="18964" y="2582244"/>
                  <a:pt x="34168" y="2528685"/>
                  <a:pt x="20738" y="2477919"/>
                </a:cubicBezTo>
                <a:cubicBezTo>
                  <a:pt x="-421" y="2398342"/>
                  <a:pt x="13389" y="2320415"/>
                  <a:pt x="20738" y="2242107"/>
                </a:cubicBezTo>
                <a:cubicBezTo>
                  <a:pt x="29213" y="2168001"/>
                  <a:pt x="27718" y="2093082"/>
                  <a:pt x="16303" y="2019369"/>
                </a:cubicBezTo>
                <a:cubicBezTo>
                  <a:pt x="1986" y="1946239"/>
                  <a:pt x="1986" y="1871028"/>
                  <a:pt x="16303" y="1797899"/>
                </a:cubicBezTo>
                <a:cubicBezTo>
                  <a:pt x="28162" y="1737537"/>
                  <a:pt x="29530" y="1675589"/>
                  <a:pt x="20357" y="1614758"/>
                </a:cubicBezTo>
                <a:cubicBezTo>
                  <a:pt x="14149" y="1571226"/>
                  <a:pt x="3000" y="1527947"/>
                  <a:pt x="1480" y="1484415"/>
                </a:cubicBezTo>
                <a:cubicBezTo>
                  <a:pt x="-1662" y="1393377"/>
                  <a:pt x="200" y="1302238"/>
                  <a:pt x="7055" y="1211417"/>
                </a:cubicBezTo>
                <a:cubicBezTo>
                  <a:pt x="15036" y="1107980"/>
                  <a:pt x="30366" y="1004923"/>
                  <a:pt x="19724" y="900725"/>
                </a:cubicBezTo>
                <a:cubicBezTo>
                  <a:pt x="16050" y="864934"/>
                  <a:pt x="8575" y="829270"/>
                  <a:pt x="7815" y="793353"/>
                </a:cubicBezTo>
                <a:cubicBezTo>
                  <a:pt x="6168" y="726087"/>
                  <a:pt x="5407" y="659710"/>
                  <a:pt x="9208" y="590286"/>
                </a:cubicBezTo>
                <a:cubicBezTo>
                  <a:pt x="13009" y="520863"/>
                  <a:pt x="27452" y="450424"/>
                  <a:pt x="17697" y="382270"/>
                </a:cubicBezTo>
                <a:cubicBezTo>
                  <a:pt x="7941" y="314115"/>
                  <a:pt x="14276" y="247103"/>
                  <a:pt x="20611" y="180218"/>
                </a:cubicBezTo>
                <a:cubicBezTo>
                  <a:pt x="23652" y="148426"/>
                  <a:pt x="25711" y="116982"/>
                  <a:pt x="25156" y="85665"/>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4">
            <a:extLst>
              <a:ext uri="{FF2B5EF4-FFF2-40B4-BE49-F238E27FC236}">
                <a16:creationId xmlns:a16="http://schemas.microsoft.com/office/drawing/2014/main" id="{369A6B72-6FA6-6258-FB35-34662B0A78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
          <a:stretch/>
        </p:blipFill>
        <p:spPr>
          <a:xfrm>
            <a:off x="8141307" y="4091710"/>
            <a:ext cx="4047645" cy="2590808"/>
          </a:xfrm>
          <a:custGeom>
            <a:avLst/>
            <a:gdLst/>
            <a:ahLst/>
            <a:cxnLst/>
            <a:rect l="l" t="t" r="r" b="b"/>
            <a:pathLst>
              <a:path w="4047645" h="2495811">
                <a:moveTo>
                  <a:pt x="2441891" y="4"/>
                </a:moveTo>
                <a:cubicBezTo>
                  <a:pt x="2489381" y="-78"/>
                  <a:pt x="2536882" y="1163"/>
                  <a:pt x="2584383" y="4428"/>
                </a:cubicBezTo>
                <a:cubicBezTo>
                  <a:pt x="2744314" y="17813"/>
                  <a:pt x="2904989" y="21079"/>
                  <a:pt x="3065367" y="14222"/>
                </a:cubicBezTo>
                <a:cubicBezTo>
                  <a:pt x="3194244" y="5694"/>
                  <a:pt x="3323514" y="4206"/>
                  <a:pt x="3452568" y="9782"/>
                </a:cubicBezTo>
                <a:cubicBezTo>
                  <a:pt x="3572813" y="16442"/>
                  <a:pt x="3693059" y="23233"/>
                  <a:pt x="3813712" y="19315"/>
                </a:cubicBezTo>
                <a:cubicBezTo>
                  <a:pt x="3861755" y="17748"/>
                  <a:pt x="3909121" y="15789"/>
                  <a:pt x="3956758" y="13177"/>
                </a:cubicBezTo>
                <a:lnTo>
                  <a:pt x="4047645" y="9696"/>
                </a:lnTo>
                <a:lnTo>
                  <a:pt x="4047645" y="2495811"/>
                </a:lnTo>
                <a:lnTo>
                  <a:pt x="28177" y="2495811"/>
                </a:lnTo>
                <a:lnTo>
                  <a:pt x="28782" y="2485852"/>
                </a:lnTo>
                <a:cubicBezTo>
                  <a:pt x="31911" y="2365446"/>
                  <a:pt x="35027" y="2245002"/>
                  <a:pt x="38157" y="2124521"/>
                </a:cubicBezTo>
                <a:cubicBezTo>
                  <a:pt x="38284" y="2119444"/>
                  <a:pt x="39171" y="2114494"/>
                  <a:pt x="39171" y="2109417"/>
                </a:cubicBezTo>
                <a:cubicBezTo>
                  <a:pt x="48166" y="1995573"/>
                  <a:pt x="53107" y="1881729"/>
                  <a:pt x="18899" y="1770550"/>
                </a:cubicBezTo>
                <a:cubicBezTo>
                  <a:pt x="15871" y="1760104"/>
                  <a:pt x="14262" y="1749304"/>
                  <a:pt x="14084" y="1738440"/>
                </a:cubicBezTo>
                <a:cubicBezTo>
                  <a:pt x="12413" y="1641514"/>
                  <a:pt x="16644" y="1544587"/>
                  <a:pt x="26754" y="1448181"/>
                </a:cubicBezTo>
                <a:cubicBezTo>
                  <a:pt x="31949" y="1389038"/>
                  <a:pt x="26754" y="1329006"/>
                  <a:pt x="43478" y="1270498"/>
                </a:cubicBezTo>
                <a:cubicBezTo>
                  <a:pt x="50864" y="1241421"/>
                  <a:pt x="55109" y="1211634"/>
                  <a:pt x="56147" y="1181656"/>
                </a:cubicBezTo>
                <a:cubicBezTo>
                  <a:pt x="59948" y="1109060"/>
                  <a:pt x="38537" y="1040779"/>
                  <a:pt x="18139" y="972244"/>
                </a:cubicBezTo>
                <a:cubicBezTo>
                  <a:pt x="7370" y="935945"/>
                  <a:pt x="-5426" y="898886"/>
                  <a:pt x="2429" y="860811"/>
                </a:cubicBezTo>
                <a:cubicBezTo>
                  <a:pt x="16707" y="802251"/>
                  <a:pt x="24854" y="742359"/>
                  <a:pt x="26754" y="682112"/>
                </a:cubicBezTo>
                <a:cubicBezTo>
                  <a:pt x="26754" y="639468"/>
                  <a:pt x="16365" y="597712"/>
                  <a:pt x="20039" y="555195"/>
                </a:cubicBezTo>
                <a:cubicBezTo>
                  <a:pt x="28211" y="472712"/>
                  <a:pt x="30238" y="389734"/>
                  <a:pt x="26121" y="306946"/>
                </a:cubicBezTo>
                <a:cubicBezTo>
                  <a:pt x="26095" y="273846"/>
                  <a:pt x="29846" y="240848"/>
                  <a:pt x="37270" y="208585"/>
                </a:cubicBezTo>
                <a:cubicBezTo>
                  <a:pt x="46506" y="151651"/>
                  <a:pt x="48419" y="93777"/>
                  <a:pt x="42971" y="36360"/>
                </a:cubicBezTo>
                <a:lnTo>
                  <a:pt x="38853" y="8429"/>
                </a:lnTo>
                <a:lnTo>
                  <a:pt x="56649" y="7824"/>
                </a:lnTo>
                <a:cubicBezTo>
                  <a:pt x="210497" y="-156"/>
                  <a:pt x="364754" y="3162"/>
                  <a:pt x="518087" y="17748"/>
                </a:cubicBezTo>
                <a:cubicBezTo>
                  <a:pt x="626567" y="25440"/>
                  <a:pt x="735534" y="24213"/>
                  <a:pt x="843809" y="14092"/>
                </a:cubicBezTo>
                <a:cubicBezTo>
                  <a:pt x="1042499" y="-1711"/>
                  <a:pt x="1240782" y="10958"/>
                  <a:pt x="1439065" y="21666"/>
                </a:cubicBezTo>
                <a:cubicBezTo>
                  <a:pt x="1631105" y="32113"/>
                  <a:pt x="1823010" y="24408"/>
                  <a:pt x="2015050" y="17487"/>
                </a:cubicBezTo>
                <a:cubicBezTo>
                  <a:pt x="2157045" y="12394"/>
                  <a:pt x="2299420" y="249"/>
                  <a:pt x="2441891" y="4"/>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4" name="Group 7">
            <a:extLst>
              <a:ext uri="{FF2B5EF4-FFF2-40B4-BE49-F238E27FC236}">
                <a16:creationId xmlns:a16="http://schemas.microsoft.com/office/drawing/2014/main" id="{499FB1A6-8488-43B5-9CBB-4981647B5E94}"/>
              </a:ext>
            </a:extLst>
          </p:cNvPr>
          <p:cNvGrpSpPr>
            <a:grpSpLocks/>
          </p:cNvGrpSpPr>
          <p:nvPr/>
        </p:nvGrpSpPr>
        <p:grpSpPr bwMode="auto">
          <a:xfrm>
            <a:off x="758952" y="4517135"/>
            <a:ext cx="7095744" cy="2011681"/>
            <a:chOff x="703" y="2387"/>
            <a:chExt cx="4550" cy="1300"/>
          </a:xfrm>
        </p:grpSpPr>
        <p:sp>
          <p:nvSpPr>
            <p:cNvPr id="5" name="Freeform 8">
              <a:extLst>
                <a:ext uri="{FF2B5EF4-FFF2-40B4-BE49-F238E27FC236}">
                  <a16:creationId xmlns:a16="http://schemas.microsoft.com/office/drawing/2014/main" id="{0D7AC73D-910D-2FAF-1989-5E07097EFF5A}"/>
                </a:ext>
              </a:extLst>
            </p:cNvPr>
            <p:cNvSpPr>
              <a:spLocks/>
            </p:cNvSpPr>
            <p:nvPr/>
          </p:nvSpPr>
          <p:spPr bwMode="auto">
            <a:xfrm>
              <a:off x="1383" y="2478"/>
              <a:ext cx="2948" cy="1134"/>
            </a:xfrm>
            <a:custGeom>
              <a:avLst/>
              <a:gdLst>
                <a:gd name="T0" fmla="*/ 0 w 2948"/>
                <a:gd name="T1" fmla="*/ 1134 h 1134"/>
                <a:gd name="T2" fmla="*/ 1451 w 2948"/>
                <a:gd name="T3" fmla="*/ 0 h 1134"/>
                <a:gd name="T4" fmla="*/ 2948 w 2948"/>
                <a:gd name="T5" fmla="*/ 1134 h 1134"/>
              </a:gdLst>
              <a:ahLst/>
              <a:cxnLst>
                <a:cxn ang="0">
                  <a:pos x="T0" y="T1"/>
                </a:cxn>
                <a:cxn ang="0">
                  <a:pos x="T2" y="T3"/>
                </a:cxn>
                <a:cxn ang="0">
                  <a:pos x="T4" y="T5"/>
                </a:cxn>
              </a:cxnLst>
              <a:rect l="0" t="0" r="r" b="b"/>
              <a:pathLst>
                <a:path w="2948" h="1134">
                  <a:moveTo>
                    <a:pt x="0" y="1134"/>
                  </a:moveTo>
                  <a:cubicBezTo>
                    <a:pt x="480" y="567"/>
                    <a:pt x="960" y="0"/>
                    <a:pt x="1451" y="0"/>
                  </a:cubicBezTo>
                  <a:cubicBezTo>
                    <a:pt x="1942" y="0"/>
                    <a:pt x="2706" y="945"/>
                    <a:pt x="2948" y="1134"/>
                  </a:cubicBezTo>
                </a:path>
              </a:pathLst>
            </a:custGeom>
            <a:solidFill>
              <a:srgbClr val="FFFF00"/>
            </a:solidFill>
            <a:ln w="349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6" name="Freeform 9">
              <a:extLst>
                <a:ext uri="{FF2B5EF4-FFF2-40B4-BE49-F238E27FC236}">
                  <a16:creationId xmlns:a16="http://schemas.microsoft.com/office/drawing/2014/main" id="{1152CBD7-BB20-88C3-C9DA-DA5D09ED3135}"/>
                </a:ext>
              </a:extLst>
            </p:cNvPr>
            <p:cNvSpPr>
              <a:spLocks/>
            </p:cNvSpPr>
            <p:nvPr/>
          </p:nvSpPr>
          <p:spPr bwMode="auto">
            <a:xfrm>
              <a:off x="703" y="2387"/>
              <a:ext cx="4550" cy="1300"/>
            </a:xfrm>
            <a:custGeom>
              <a:avLst/>
              <a:gdLst>
                <a:gd name="T0" fmla="*/ 582 w 4550"/>
                <a:gd name="T1" fmla="*/ 1096 h 1300"/>
                <a:gd name="T2" fmla="*/ 128 w 4550"/>
                <a:gd name="T3" fmla="*/ 1096 h 1300"/>
                <a:gd name="T4" fmla="*/ 83 w 4550"/>
                <a:gd name="T5" fmla="*/ 1187 h 1300"/>
                <a:gd name="T6" fmla="*/ 627 w 4550"/>
                <a:gd name="T7" fmla="*/ 1187 h 1300"/>
                <a:gd name="T8" fmla="*/ 899 w 4550"/>
                <a:gd name="T9" fmla="*/ 869 h 1300"/>
                <a:gd name="T10" fmla="*/ 1307 w 4550"/>
                <a:gd name="T11" fmla="*/ 461 h 1300"/>
                <a:gd name="T12" fmla="*/ 1534 w 4550"/>
                <a:gd name="T13" fmla="*/ 234 h 1300"/>
                <a:gd name="T14" fmla="*/ 1852 w 4550"/>
                <a:gd name="T15" fmla="*/ 53 h 1300"/>
                <a:gd name="T16" fmla="*/ 2215 w 4550"/>
                <a:gd name="T17" fmla="*/ 7 h 1300"/>
                <a:gd name="T18" fmla="*/ 2487 w 4550"/>
                <a:gd name="T19" fmla="*/ 98 h 1300"/>
                <a:gd name="T20" fmla="*/ 2850 w 4550"/>
                <a:gd name="T21" fmla="*/ 370 h 1300"/>
                <a:gd name="T22" fmla="*/ 3122 w 4550"/>
                <a:gd name="T23" fmla="*/ 597 h 1300"/>
                <a:gd name="T24" fmla="*/ 3757 w 4550"/>
                <a:gd name="T25" fmla="*/ 1187 h 1300"/>
                <a:gd name="T26" fmla="*/ 4437 w 4550"/>
                <a:gd name="T27" fmla="*/ 1277 h 1300"/>
                <a:gd name="T28" fmla="*/ 4437 w 4550"/>
                <a:gd name="T29" fmla="*/ 1187 h 1300"/>
                <a:gd name="T30" fmla="*/ 3938 w 4550"/>
                <a:gd name="T31" fmla="*/ 1187 h 1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50" h="1300">
                  <a:moveTo>
                    <a:pt x="582" y="1096"/>
                  </a:moveTo>
                  <a:cubicBezTo>
                    <a:pt x="396" y="1088"/>
                    <a:pt x="211" y="1081"/>
                    <a:pt x="128" y="1096"/>
                  </a:cubicBezTo>
                  <a:cubicBezTo>
                    <a:pt x="45" y="1111"/>
                    <a:pt x="0" y="1172"/>
                    <a:pt x="83" y="1187"/>
                  </a:cubicBezTo>
                  <a:cubicBezTo>
                    <a:pt x="166" y="1202"/>
                    <a:pt x="491" y="1240"/>
                    <a:pt x="627" y="1187"/>
                  </a:cubicBezTo>
                  <a:cubicBezTo>
                    <a:pt x="763" y="1134"/>
                    <a:pt x="786" y="990"/>
                    <a:pt x="899" y="869"/>
                  </a:cubicBezTo>
                  <a:cubicBezTo>
                    <a:pt x="1012" y="748"/>
                    <a:pt x="1201" y="567"/>
                    <a:pt x="1307" y="461"/>
                  </a:cubicBezTo>
                  <a:cubicBezTo>
                    <a:pt x="1413" y="355"/>
                    <a:pt x="1443" y="302"/>
                    <a:pt x="1534" y="234"/>
                  </a:cubicBezTo>
                  <a:cubicBezTo>
                    <a:pt x="1625" y="166"/>
                    <a:pt x="1738" y="91"/>
                    <a:pt x="1852" y="53"/>
                  </a:cubicBezTo>
                  <a:cubicBezTo>
                    <a:pt x="1966" y="15"/>
                    <a:pt x="2109" y="0"/>
                    <a:pt x="2215" y="7"/>
                  </a:cubicBezTo>
                  <a:cubicBezTo>
                    <a:pt x="2321" y="14"/>
                    <a:pt x="2381" y="38"/>
                    <a:pt x="2487" y="98"/>
                  </a:cubicBezTo>
                  <a:cubicBezTo>
                    <a:pt x="2593" y="158"/>
                    <a:pt x="2744" y="287"/>
                    <a:pt x="2850" y="370"/>
                  </a:cubicBezTo>
                  <a:cubicBezTo>
                    <a:pt x="2956" y="453"/>
                    <a:pt x="2971" y="461"/>
                    <a:pt x="3122" y="597"/>
                  </a:cubicBezTo>
                  <a:cubicBezTo>
                    <a:pt x="3273" y="733"/>
                    <a:pt x="3538" y="1074"/>
                    <a:pt x="3757" y="1187"/>
                  </a:cubicBezTo>
                  <a:cubicBezTo>
                    <a:pt x="3976" y="1300"/>
                    <a:pt x="4324" y="1277"/>
                    <a:pt x="4437" y="1277"/>
                  </a:cubicBezTo>
                  <a:cubicBezTo>
                    <a:pt x="4550" y="1277"/>
                    <a:pt x="4520" y="1202"/>
                    <a:pt x="4437" y="1187"/>
                  </a:cubicBezTo>
                  <a:cubicBezTo>
                    <a:pt x="4354" y="1172"/>
                    <a:pt x="4146" y="1179"/>
                    <a:pt x="3938" y="1187"/>
                  </a:cubicBezTo>
                </a:path>
              </a:pathLst>
            </a:custGeom>
            <a:noFill/>
            <a:ln w="571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7" name="Oval 10">
              <a:extLst>
                <a:ext uri="{FF2B5EF4-FFF2-40B4-BE49-F238E27FC236}">
                  <a16:creationId xmlns:a16="http://schemas.microsoft.com/office/drawing/2014/main" id="{CEAFB461-BE83-8793-39BC-F69CE040ACA4}"/>
                </a:ext>
              </a:extLst>
            </p:cNvPr>
            <p:cNvSpPr>
              <a:spLocks noChangeArrowheads="1"/>
            </p:cNvSpPr>
            <p:nvPr/>
          </p:nvSpPr>
          <p:spPr bwMode="auto">
            <a:xfrm>
              <a:off x="839" y="3339"/>
              <a:ext cx="408" cy="91"/>
            </a:xfrm>
            <a:prstGeom prst="ellipse">
              <a:avLst/>
            </a:prstGeom>
            <a:solidFill>
              <a:schemeClr val="accent1"/>
            </a:soli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8" name="Oval 11">
              <a:extLst>
                <a:ext uri="{FF2B5EF4-FFF2-40B4-BE49-F238E27FC236}">
                  <a16:creationId xmlns:a16="http://schemas.microsoft.com/office/drawing/2014/main" id="{D743F442-45C6-607D-12F0-DE3F0555E3B1}"/>
                </a:ext>
              </a:extLst>
            </p:cNvPr>
            <p:cNvSpPr>
              <a:spLocks noChangeArrowheads="1"/>
            </p:cNvSpPr>
            <p:nvPr/>
          </p:nvSpPr>
          <p:spPr bwMode="auto">
            <a:xfrm>
              <a:off x="4740" y="3430"/>
              <a:ext cx="363" cy="91"/>
            </a:xfrm>
            <a:prstGeom prst="ellipse">
              <a:avLst/>
            </a:prstGeom>
            <a:solidFill>
              <a:schemeClr val="accent1"/>
            </a:soli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9" name="Text Box 12">
              <a:extLst>
                <a:ext uri="{FF2B5EF4-FFF2-40B4-BE49-F238E27FC236}">
                  <a16:creationId xmlns:a16="http://schemas.microsoft.com/office/drawing/2014/main" id="{76C1A9D5-4AB8-0A99-E550-C95818E9BE03}"/>
                </a:ext>
              </a:extLst>
            </p:cNvPr>
            <p:cNvSpPr txBox="1">
              <a:spLocks noChangeArrowheads="1"/>
            </p:cNvSpPr>
            <p:nvPr/>
          </p:nvSpPr>
          <p:spPr bwMode="auto">
            <a:xfrm>
              <a:off x="793" y="3067"/>
              <a:ext cx="72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sand</a:t>
              </a:r>
            </a:p>
          </p:txBody>
        </p:sp>
        <p:sp>
          <p:nvSpPr>
            <p:cNvPr id="10" name="Text Box 13">
              <a:extLst>
                <a:ext uri="{FF2B5EF4-FFF2-40B4-BE49-F238E27FC236}">
                  <a16:creationId xmlns:a16="http://schemas.microsoft.com/office/drawing/2014/main" id="{43F34793-6A7C-6C12-CB78-D505E20917A5}"/>
                </a:ext>
              </a:extLst>
            </p:cNvPr>
            <p:cNvSpPr txBox="1">
              <a:spLocks noChangeArrowheads="1"/>
            </p:cNvSpPr>
            <p:nvPr/>
          </p:nvSpPr>
          <p:spPr bwMode="auto">
            <a:xfrm>
              <a:off x="4694" y="3158"/>
              <a:ext cx="49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sand</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57" name="Rectangle 10256">
            <a:extLst>
              <a:ext uri="{FF2B5EF4-FFF2-40B4-BE49-F238E27FC236}">
                <a16:creationId xmlns:a16="http://schemas.microsoft.com/office/drawing/2014/main" id="{9AB13476-CE21-4746-B044-FD491AC84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5" name="Rectangle 5">
            <a:extLst>
              <a:ext uri="{FF2B5EF4-FFF2-40B4-BE49-F238E27FC236}">
                <a16:creationId xmlns:a16="http://schemas.microsoft.com/office/drawing/2014/main" id="{22DFC28A-B13C-86F0-217A-5B069507C4D9}"/>
              </a:ext>
            </a:extLst>
          </p:cNvPr>
          <p:cNvSpPr>
            <a:spLocks noGrp="1" noChangeArrowheads="1"/>
          </p:cNvSpPr>
          <p:nvPr>
            <p:ph type="title"/>
          </p:nvPr>
        </p:nvSpPr>
        <p:spPr>
          <a:xfrm>
            <a:off x="629328" y="429768"/>
            <a:ext cx="4095072" cy="1642533"/>
          </a:xfrm>
        </p:spPr>
        <p:txBody>
          <a:bodyPr anchor="b">
            <a:normAutofit/>
          </a:bodyPr>
          <a:lstStyle/>
          <a:p>
            <a:r>
              <a:rPr lang="en-GB" altLang="en-US" sz="5400" dirty="0"/>
              <a:t>Feeding out</a:t>
            </a:r>
          </a:p>
        </p:txBody>
      </p:sp>
      <p:sp>
        <p:nvSpPr>
          <p:cNvPr id="10259"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9328" y="2423160"/>
            <a:ext cx="3877056" cy="18288"/>
          </a:xfrm>
          <a:custGeom>
            <a:avLst/>
            <a:gdLst>
              <a:gd name="connsiteX0" fmla="*/ 0 w 3877056"/>
              <a:gd name="connsiteY0" fmla="*/ 0 h 18288"/>
              <a:gd name="connsiteX1" fmla="*/ 723717 w 3877056"/>
              <a:gd name="connsiteY1" fmla="*/ 0 h 18288"/>
              <a:gd name="connsiteX2" fmla="*/ 1447434 w 3877056"/>
              <a:gd name="connsiteY2" fmla="*/ 0 h 18288"/>
              <a:gd name="connsiteX3" fmla="*/ 1977299 w 3877056"/>
              <a:gd name="connsiteY3" fmla="*/ 0 h 18288"/>
              <a:gd name="connsiteX4" fmla="*/ 2623475 w 3877056"/>
              <a:gd name="connsiteY4" fmla="*/ 0 h 18288"/>
              <a:gd name="connsiteX5" fmla="*/ 3192109 w 3877056"/>
              <a:gd name="connsiteY5" fmla="*/ 0 h 18288"/>
              <a:gd name="connsiteX6" fmla="*/ 3877056 w 3877056"/>
              <a:gd name="connsiteY6" fmla="*/ 0 h 18288"/>
              <a:gd name="connsiteX7" fmla="*/ 3877056 w 3877056"/>
              <a:gd name="connsiteY7" fmla="*/ 18288 h 18288"/>
              <a:gd name="connsiteX8" fmla="*/ 3230880 w 3877056"/>
              <a:gd name="connsiteY8" fmla="*/ 18288 h 18288"/>
              <a:gd name="connsiteX9" fmla="*/ 2662245 w 3877056"/>
              <a:gd name="connsiteY9" fmla="*/ 18288 h 18288"/>
              <a:gd name="connsiteX10" fmla="*/ 2016069 w 3877056"/>
              <a:gd name="connsiteY10" fmla="*/ 18288 h 18288"/>
              <a:gd name="connsiteX11" fmla="*/ 1408664 w 3877056"/>
              <a:gd name="connsiteY11" fmla="*/ 18288 h 18288"/>
              <a:gd name="connsiteX12" fmla="*/ 840029 w 3877056"/>
              <a:gd name="connsiteY12" fmla="*/ 18288 h 18288"/>
              <a:gd name="connsiteX13" fmla="*/ 0 w 3877056"/>
              <a:gd name="connsiteY13" fmla="*/ 18288 h 18288"/>
              <a:gd name="connsiteX14" fmla="*/ 0 w 3877056"/>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77056" h="18288" fill="none" extrusionOk="0">
                <a:moveTo>
                  <a:pt x="0" y="0"/>
                </a:moveTo>
                <a:cubicBezTo>
                  <a:pt x="155902" y="14477"/>
                  <a:pt x="567164" y="18992"/>
                  <a:pt x="723717" y="0"/>
                </a:cubicBezTo>
                <a:cubicBezTo>
                  <a:pt x="880270" y="-18992"/>
                  <a:pt x="1230427" y="-33316"/>
                  <a:pt x="1447434" y="0"/>
                </a:cubicBezTo>
                <a:cubicBezTo>
                  <a:pt x="1664441" y="33316"/>
                  <a:pt x="1866557" y="5702"/>
                  <a:pt x="1977299" y="0"/>
                </a:cubicBezTo>
                <a:cubicBezTo>
                  <a:pt x="2088041" y="-5702"/>
                  <a:pt x="2302485" y="24099"/>
                  <a:pt x="2623475" y="0"/>
                </a:cubicBezTo>
                <a:cubicBezTo>
                  <a:pt x="2944465" y="-24099"/>
                  <a:pt x="2993399" y="-19795"/>
                  <a:pt x="3192109" y="0"/>
                </a:cubicBezTo>
                <a:cubicBezTo>
                  <a:pt x="3390819" y="19795"/>
                  <a:pt x="3581349" y="-26551"/>
                  <a:pt x="3877056" y="0"/>
                </a:cubicBezTo>
                <a:cubicBezTo>
                  <a:pt x="3877095" y="7328"/>
                  <a:pt x="3877675" y="9982"/>
                  <a:pt x="3877056" y="18288"/>
                </a:cubicBezTo>
                <a:cubicBezTo>
                  <a:pt x="3576596" y="42394"/>
                  <a:pt x="3502355" y="16962"/>
                  <a:pt x="3230880" y="18288"/>
                </a:cubicBezTo>
                <a:cubicBezTo>
                  <a:pt x="2959405" y="19614"/>
                  <a:pt x="2924948" y="18543"/>
                  <a:pt x="2662245" y="18288"/>
                </a:cubicBezTo>
                <a:cubicBezTo>
                  <a:pt x="2399543" y="18033"/>
                  <a:pt x="2231855" y="26028"/>
                  <a:pt x="2016069" y="18288"/>
                </a:cubicBezTo>
                <a:cubicBezTo>
                  <a:pt x="1800283" y="10548"/>
                  <a:pt x="1665927" y="755"/>
                  <a:pt x="1408664" y="18288"/>
                </a:cubicBezTo>
                <a:cubicBezTo>
                  <a:pt x="1151402" y="35821"/>
                  <a:pt x="1016899" y="28407"/>
                  <a:pt x="840029" y="18288"/>
                </a:cubicBezTo>
                <a:cubicBezTo>
                  <a:pt x="663160" y="8169"/>
                  <a:pt x="304031" y="-14425"/>
                  <a:pt x="0" y="18288"/>
                </a:cubicBezTo>
                <a:cubicBezTo>
                  <a:pt x="-593" y="9736"/>
                  <a:pt x="244" y="6610"/>
                  <a:pt x="0" y="0"/>
                </a:cubicBezTo>
                <a:close/>
              </a:path>
              <a:path w="3877056" h="18288" stroke="0" extrusionOk="0">
                <a:moveTo>
                  <a:pt x="0" y="0"/>
                </a:moveTo>
                <a:cubicBezTo>
                  <a:pt x="205869" y="28368"/>
                  <a:pt x="460328" y="6409"/>
                  <a:pt x="646176" y="0"/>
                </a:cubicBezTo>
                <a:cubicBezTo>
                  <a:pt x="832024" y="-6409"/>
                  <a:pt x="1043494" y="26447"/>
                  <a:pt x="1331123" y="0"/>
                </a:cubicBezTo>
                <a:cubicBezTo>
                  <a:pt x="1618752" y="-26447"/>
                  <a:pt x="1675797" y="-26969"/>
                  <a:pt x="1938528" y="0"/>
                </a:cubicBezTo>
                <a:cubicBezTo>
                  <a:pt x="2201259" y="26969"/>
                  <a:pt x="2439942" y="23453"/>
                  <a:pt x="2662245" y="0"/>
                </a:cubicBezTo>
                <a:cubicBezTo>
                  <a:pt x="2884548" y="-23453"/>
                  <a:pt x="3094562" y="-7899"/>
                  <a:pt x="3308421" y="0"/>
                </a:cubicBezTo>
                <a:cubicBezTo>
                  <a:pt x="3522280" y="7899"/>
                  <a:pt x="3615459" y="3066"/>
                  <a:pt x="3877056" y="0"/>
                </a:cubicBezTo>
                <a:cubicBezTo>
                  <a:pt x="3877383" y="8595"/>
                  <a:pt x="3876984" y="13110"/>
                  <a:pt x="3877056" y="18288"/>
                </a:cubicBezTo>
                <a:cubicBezTo>
                  <a:pt x="3624575" y="4903"/>
                  <a:pt x="3478089" y="20597"/>
                  <a:pt x="3230880" y="18288"/>
                </a:cubicBezTo>
                <a:cubicBezTo>
                  <a:pt x="2983671" y="15979"/>
                  <a:pt x="2743376" y="19903"/>
                  <a:pt x="2507163" y="18288"/>
                </a:cubicBezTo>
                <a:cubicBezTo>
                  <a:pt x="2270950" y="16673"/>
                  <a:pt x="1992617" y="19013"/>
                  <a:pt x="1822216" y="18288"/>
                </a:cubicBezTo>
                <a:cubicBezTo>
                  <a:pt x="1651815" y="17563"/>
                  <a:pt x="1370782" y="42338"/>
                  <a:pt x="1253581" y="18288"/>
                </a:cubicBezTo>
                <a:cubicBezTo>
                  <a:pt x="1136380" y="-5762"/>
                  <a:pt x="854528" y="8046"/>
                  <a:pt x="723717" y="18288"/>
                </a:cubicBezTo>
                <a:cubicBezTo>
                  <a:pt x="592906" y="28530"/>
                  <a:pt x="166343" y="24405"/>
                  <a:pt x="0" y="18288"/>
                </a:cubicBezTo>
                <a:cubicBezTo>
                  <a:pt x="822" y="10564"/>
                  <a:pt x="-23" y="457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44897650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42084008-2D55-22C4-02F3-9F5AA33BF61D}"/>
              </a:ext>
            </a:extLst>
          </p:cNvPr>
          <p:cNvSpPr>
            <a:spLocks noGrp="1"/>
          </p:cNvSpPr>
          <p:nvPr>
            <p:ph idx="1"/>
          </p:nvPr>
        </p:nvSpPr>
        <p:spPr>
          <a:xfrm>
            <a:off x="629489" y="2706624"/>
            <a:ext cx="4098951" cy="3931920"/>
          </a:xfrm>
        </p:spPr>
        <p:txBody>
          <a:bodyPr>
            <a:normAutofit fontScale="47500" lnSpcReduction="20000"/>
          </a:bodyPr>
          <a:lstStyle/>
          <a:p>
            <a:pPr>
              <a:lnSpc>
                <a:spcPct val="170000"/>
              </a:lnSpc>
              <a:spcBef>
                <a:spcPts val="0"/>
              </a:spcBef>
            </a:pPr>
            <a:r>
              <a:rPr lang="en-US" sz="2900" dirty="0"/>
              <a:t>Cut silage off the face, rather than pulling it off. This keeps a smooth surface at the stack face, which reduces air penetration into the stack.</a:t>
            </a:r>
          </a:p>
          <a:p>
            <a:pPr>
              <a:lnSpc>
                <a:spcPct val="170000"/>
              </a:lnSpc>
              <a:spcBef>
                <a:spcPts val="0"/>
              </a:spcBef>
            </a:pPr>
            <a:r>
              <a:rPr lang="en-US" sz="2900" dirty="0"/>
              <a:t>Leave the stack face open on dry days to avoid heat build-up under the polythene.</a:t>
            </a:r>
          </a:p>
          <a:p>
            <a:pPr>
              <a:lnSpc>
                <a:spcPct val="170000"/>
              </a:lnSpc>
              <a:spcBef>
                <a:spcPts val="0"/>
              </a:spcBef>
            </a:pPr>
            <a:r>
              <a:rPr lang="en-US" sz="2900" dirty="0"/>
              <a:t>Do not feed out more than 1 day in advance, especially in summer.</a:t>
            </a:r>
          </a:p>
          <a:p>
            <a:pPr>
              <a:lnSpc>
                <a:spcPct val="170000"/>
              </a:lnSpc>
              <a:spcBef>
                <a:spcPts val="0"/>
              </a:spcBef>
            </a:pPr>
            <a:r>
              <a:rPr lang="en-US" sz="2900" dirty="0"/>
              <a:t>Cows will be able to eat more of the silage they are offered if it is fed out on dry paddocks or feed out areas, along fence lines, or in feed bins or troughs.</a:t>
            </a:r>
          </a:p>
          <a:p>
            <a:endParaRPr lang="en-NZ" sz="2200" dirty="0"/>
          </a:p>
        </p:txBody>
      </p:sp>
      <p:pic>
        <p:nvPicPr>
          <p:cNvPr id="5" name="Picture 4">
            <a:extLst>
              <a:ext uri="{FF2B5EF4-FFF2-40B4-BE49-F238E27FC236}">
                <a16:creationId xmlns:a16="http://schemas.microsoft.com/office/drawing/2014/main" id="{FA0D2F1C-A514-7CD3-819C-F1A559537C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4848372" y="3057377"/>
            <a:ext cx="3199890" cy="3780166"/>
          </a:xfrm>
          <a:custGeom>
            <a:avLst/>
            <a:gdLst/>
            <a:ahLst/>
            <a:cxnLst/>
            <a:rect l="l" t="t" r="r" b="b"/>
            <a:pathLst>
              <a:path w="3044866" h="3597039">
                <a:moveTo>
                  <a:pt x="19840" y="0"/>
                </a:moveTo>
                <a:lnTo>
                  <a:pt x="3028263" y="0"/>
                </a:lnTo>
                <a:lnTo>
                  <a:pt x="3024697" y="140686"/>
                </a:lnTo>
                <a:cubicBezTo>
                  <a:pt x="3025259" y="312749"/>
                  <a:pt x="3037669" y="484544"/>
                  <a:pt x="3035552" y="655695"/>
                </a:cubicBezTo>
                <a:cubicBezTo>
                  <a:pt x="3034423" y="750938"/>
                  <a:pt x="3013255" y="845927"/>
                  <a:pt x="3017206" y="941424"/>
                </a:cubicBezTo>
                <a:cubicBezTo>
                  <a:pt x="3028778" y="1230836"/>
                  <a:pt x="3024968" y="1520375"/>
                  <a:pt x="3040069" y="1809660"/>
                </a:cubicBezTo>
                <a:cubicBezTo>
                  <a:pt x="3049835" y="1950657"/>
                  <a:pt x="3044683" y="2092164"/>
                  <a:pt x="3024686" y="2232285"/>
                </a:cubicBezTo>
                <a:cubicBezTo>
                  <a:pt x="3008033" y="2337306"/>
                  <a:pt x="3018335" y="2443217"/>
                  <a:pt x="3025391" y="2548746"/>
                </a:cubicBezTo>
                <a:cubicBezTo>
                  <a:pt x="3034000" y="2676499"/>
                  <a:pt x="3038657" y="2804125"/>
                  <a:pt x="3024544" y="2932131"/>
                </a:cubicBezTo>
                <a:cubicBezTo>
                  <a:pt x="3014384" y="3023183"/>
                  <a:pt x="3023839" y="3114743"/>
                  <a:pt x="3029484" y="3206050"/>
                </a:cubicBezTo>
                <a:cubicBezTo>
                  <a:pt x="3036822" y="3301343"/>
                  <a:pt x="3036822" y="3396994"/>
                  <a:pt x="3029484" y="3492287"/>
                </a:cubicBezTo>
                <a:lnTo>
                  <a:pt x="3026528" y="3584038"/>
                </a:lnTo>
                <a:lnTo>
                  <a:pt x="2536033" y="3578457"/>
                </a:lnTo>
                <a:cubicBezTo>
                  <a:pt x="2378057" y="3583558"/>
                  <a:pt x="2220080" y="3585390"/>
                  <a:pt x="2062105" y="3578457"/>
                </a:cubicBezTo>
                <a:cubicBezTo>
                  <a:pt x="1889685" y="3570479"/>
                  <a:pt x="1717648" y="3579504"/>
                  <a:pt x="1545736" y="3591536"/>
                </a:cubicBezTo>
                <a:cubicBezTo>
                  <a:pt x="1379525" y="3603177"/>
                  <a:pt x="1213695" y="3594544"/>
                  <a:pt x="1047737" y="3582381"/>
                </a:cubicBezTo>
                <a:cubicBezTo>
                  <a:pt x="872873" y="3569328"/>
                  <a:pt x="697288" y="3570585"/>
                  <a:pt x="522627" y="3586174"/>
                </a:cubicBezTo>
                <a:cubicBezTo>
                  <a:pt x="408103" y="3596376"/>
                  <a:pt x="293327" y="3581074"/>
                  <a:pt x="179310" y="3582119"/>
                </a:cubicBezTo>
                <a:lnTo>
                  <a:pt x="12768" y="3583434"/>
                </a:lnTo>
                <a:lnTo>
                  <a:pt x="14927" y="3541208"/>
                </a:lnTo>
                <a:cubicBezTo>
                  <a:pt x="24495" y="3440295"/>
                  <a:pt x="35084" y="3338234"/>
                  <a:pt x="15947" y="3236172"/>
                </a:cubicBezTo>
                <a:cubicBezTo>
                  <a:pt x="7719" y="3188816"/>
                  <a:pt x="7719" y="3140388"/>
                  <a:pt x="15947" y="3093031"/>
                </a:cubicBezTo>
                <a:cubicBezTo>
                  <a:pt x="25898" y="3029243"/>
                  <a:pt x="35339" y="2966092"/>
                  <a:pt x="22581" y="2901666"/>
                </a:cubicBezTo>
                <a:cubicBezTo>
                  <a:pt x="16968" y="2873599"/>
                  <a:pt x="12758" y="2845277"/>
                  <a:pt x="9823" y="2816955"/>
                </a:cubicBezTo>
                <a:cubicBezTo>
                  <a:pt x="3980" y="2744645"/>
                  <a:pt x="6072" y="2671926"/>
                  <a:pt x="16074" y="2600075"/>
                </a:cubicBezTo>
                <a:cubicBezTo>
                  <a:pt x="25643" y="2516640"/>
                  <a:pt x="10079" y="2432694"/>
                  <a:pt x="22836" y="2349514"/>
                </a:cubicBezTo>
                <a:cubicBezTo>
                  <a:pt x="31895" y="2282524"/>
                  <a:pt x="32239" y="2214640"/>
                  <a:pt x="23857" y="2147560"/>
                </a:cubicBezTo>
                <a:cubicBezTo>
                  <a:pt x="8778" y="2020749"/>
                  <a:pt x="9721" y="1892547"/>
                  <a:pt x="26663" y="1765978"/>
                </a:cubicBezTo>
                <a:cubicBezTo>
                  <a:pt x="37125" y="1692111"/>
                  <a:pt x="43121" y="1616076"/>
                  <a:pt x="24367" y="1543612"/>
                </a:cubicBezTo>
                <a:cubicBezTo>
                  <a:pt x="-19775" y="1373297"/>
                  <a:pt x="5996" y="1202727"/>
                  <a:pt x="24367" y="1033305"/>
                </a:cubicBezTo>
                <a:cubicBezTo>
                  <a:pt x="35530" y="942318"/>
                  <a:pt x="35786" y="850322"/>
                  <a:pt x="25133" y="759271"/>
                </a:cubicBezTo>
                <a:cubicBezTo>
                  <a:pt x="6226" y="624792"/>
                  <a:pt x="2577" y="488614"/>
                  <a:pt x="14289" y="353321"/>
                </a:cubicBezTo>
                <a:cubicBezTo>
                  <a:pt x="24877" y="242712"/>
                  <a:pt x="35339" y="131848"/>
                  <a:pt x="22581" y="20346"/>
                </a:cubicBezTo>
                <a:close/>
              </a:path>
            </a:pathLst>
          </a:cu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50D10776-43FF-5941-B8FB-B2F5DBB0E5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848372" y="-16387"/>
            <a:ext cx="3199890" cy="3220481"/>
          </a:xfrm>
          <a:custGeom>
            <a:avLst/>
            <a:gdLst/>
            <a:ahLst/>
            <a:cxnLst/>
            <a:rect l="l" t="t" r="r" b="b"/>
            <a:pathLst>
              <a:path w="3045969" h="3065570">
                <a:moveTo>
                  <a:pt x="2750933" y="0"/>
                </a:moveTo>
                <a:lnTo>
                  <a:pt x="3043770" y="11038"/>
                </a:lnTo>
                <a:lnTo>
                  <a:pt x="3045607" y="37526"/>
                </a:lnTo>
                <a:cubicBezTo>
                  <a:pt x="3047625" y="113720"/>
                  <a:pt x="3040851" y="189914"/>
                  <a:pt x="3034394" y="266109"/>
                </a:cubicBezTo>
                <a:cubicBezTo>
                  <a:pt x="3019012" y="444912"/>
                  <a:pt x="3025927" y="623588"/>
                  <a:pt x="3037217" y="802010"/>
                </a:cubicBezTo>
                <a:cubicBezTo>
                  <a:pt x="3044443" y="924849"/>
                  <a:pt x="3040477" y="1048016"/>
                  <a:pt x="3025363" y="1170283"/>
                </a:cubicBezTo>
                <a:cubicBezTo>
                  <a:pt x="3020000" y="1218920"/>
                  <a:pt x="3020987" y="1267685"/>
                  <a:pt x="3020000" y="1316450"/>
                </a:cubicBezTo>
                <a:cubicBezTo>
                  <a:pt x="3019717" y="1325847"/>
                  <a:pt x="3026069" y="1336767"/>
                  <a:pt x="3014637" y="1344641"/>
                </a:cubicBezTo>
                <a:lnTo>
                  <a:pt x="3014637" y="1357340"/>
                </a:lnTo>
                <a:cubicBezTo>
                  <a:pt x="3027198" y="1364325"/>
                  <a:pt x="3020706" y="1375754"/>
                  <a:pt x="3021693" y="1384898"/>
                </a:cubicBezTo>
                <a:cubicBezTo>
                  <a:pt x="3038360" y="1560005"/>
                  <a:pt x="3040872" y="1735963"/>
                  <a:pt x="3029173" y="1911401"/>
                </a:cubicBezTo>
                <a:cubicBezTo>
                  <a:pt x="3020564" y="2072933"/>
                  <a:pt x="3029455" y="2234211"/>
                  <a:pt x="3039899" y="2395617"/>
                </a:cubicBezTo>
                <a:cubicBezTo>
                  <a:pt x="3052317" y="2587500"/>
                  <a:pt x="3032560" y="2779256"/>
                  <a:pt x="3029596" y="2971138"/>
                </a:cubicBezTo>
                <a:cubicBezTo>
                  <a:pt x="3029314" y="2988346"/>
                  <a:pt x="3030372" y="3005585"/>
                  <a:pt x="3031678" y="3022824"/>
                </a:cubicBezTo>
                <a:lnTo>
                  <a:pt x="3034625" y="3065570"/>
                </a:lnTo>
                <a:lnTo>
                  <a:pt x="24938" y="3065570"/>
                </a:lnTo>
                <a:lnTo>
                  <a:pt x="25911" y="3001918"/>
                </a:lnTo>
                <a:cubicBezTo>
                  <a:pt x="28191" y="2973959"/>
                  <a:pt x="32318" y="2946151"/>
                  <a:pt x="38276" y="2918677"/>
                </a:cubicBezTo>
                <a:cubicBezTo>
                  <a:pt x="68779" y="2777462"/>
                  <a:pt x="65552" y="2631030"/>
                  <a:pt x="28835" y="2491295"/>
                </a:cubicBezTo>
                <a:cubicBezTo>
                  <a:pt x="-4463" y="2359636"/>
                  <a:pt x="-11352" y="2227594"/>
                  <a:pt x="21053" y="2094786"/>
                </a:cubicBezTo>
                <a:cubicBezTo>
                  <a:pt x="51646" y="1971356"/>
                  <a:pt x="50153" y="1842146"/>
                  <a:pt x="16716" y="1719456"/>
                </a:cubicBezTo>
                <a:cubicBezTo>
                  <a:pt x="9316" y="1687689"/>
                  <a:pt x="4787" y="1655323"/>
                  <a:pt x="3192" y="1622752"/>
                </a:cubicBezTo>
                <a:cubicBezTo>
                  <a:pt x="-6887" y="1503851"/>
                  <a:pt x="10081" y="1386608"/>
                  <a:pt x="24242" y="1269110"/>
                </a:cubicBezTo>
                <a:cubicBezTo>
                  <a:pt x="33683" y="1194222"/>
                  <a:pt x="48099" y="1118569"/>
                  <a:pt x="24242" y="1044447"/>
                </a:cubicBezTo>
                <a:cubicBezTo>
                  <a:pt x="7899" y="992791"/>
                  <a:pt x="4264" y="937959"/>
                  <a:pt x="13654" y="884594"/>
                </a:cubicBezTo>
                <a:cubicBezTo>
                  <a:pt x="29486" y="789881"/>
                  <a:pt x="32790" y="693497"/>
                  <a:pt x="23477" y="597929"/>
                </a:cubicBezTo>
                <a:cubicBezTo>
                  <a:pt x="17328" y="534919"/>
                  <a:pt x="18272" y="471411"/>
                  <a:pt x="26284" y="408605"/>
                </a:cubicBezTo>
                <a:cubicBezTo>
                  <a:pt x="36872" y="324149"/>
                  <a:pt x="53330" y="238162"/>
                  <a:pt x="33300" y="153452"/>
                </a:cubicBezTo>
                <a:cubicBezTo>
                  <a:pt x="25327" y="119804"/>
                  <a:pt x="19745" y="86163"/>
                  <a:pt x="16058" y="52511"/>
                </a:cubicBezTo>
                <a:lnTo>
                  <a:pt x="13611" y="10473"/>
                </a:lnTo>
                <a:lnTo>
                  <a:pt x="222689" y="5194"/>
                </a:lnTo>
                <a:cubicBezTo>
                  <a:pt x="477949" y="4054"/>
                  <a:pt x="733156" y="16119"/>
                  <a:pt x="988364" y="17002"/>
                </a:cubicBezTo>
                <a:cubicBezTo>
                  <a:pt x="1097946" y="17394"/>
                  <a:pt x="1207148" y="12424"/>
                  <a:pt x="1316477" y="7977"/>
                </a:cubicBezTo>
                <a:cubicBezTo>
                  <a:pt x="1457478" y="2353"/>
                  <a:pt x="1598225" y="13470"/>
                  <a:pt x="1738973" y="11247"/>
                </a:cubicBezTo>
                <a:cubicBezTo>
                  <a:pt x="1972073" y="7585"/>
                  <a:pt x="2205047" y="18310"/>
                  <a:pt x="2438148" y="11247"/>
                </a:cubicBezTo>
                <a:cubicBezTo>
                  <a:pt x="2542410" y="7977"/>
                  <a:pt x="2646671" y="3007"/>
                  <a:pt x="2750933" y="0"/>
                </a:cubicBezTo>
                <a:close/>
              </a:path>
            </a:pathLst>
          </a:cu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4816B4D5-101A-8F40-A1BE-C8DF11FDD3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7975880" y="2393440"/>
            <a:ext cx="4213072" cy="4444103"/>
          </a:xfrm>
          <a:custGeom>
            <a:avLst/>
            <a:gdLst/>
            <a:ahLst/>
            <a:cxnLst/>
            <a:rect l="l" t="t" r="r" b="b"/>
            <a:pathLst>
              <a:path w="3928092" h="4143506">
                <a:moveTo>
                  <a:pt x="23605" y="0"/>
                </a:moveTo>
                <a:lnTo>
                  <a:pt x="3928092" y="0"/>
                </a:lnTo>
                <a:lnTo>
                  <a:pt x="3928092" y="4125656"/>
                </a:lnTo>
                <a:lnTo>
                  <a:pt x="3780617" y="4131078"/>
                </a:lnTo>
                <a:cubicBezTo>
                  <a:pt x="3614346" y="4131561"/>
                  <a:pt x="3448073" y="4118803"/>
                  <a:pt x="3281801" y="4125634"/>
                </a:cubicBezTo>
                <a:cubicBezTo>
                  <a:pt x="3062120" y="4134609"/>
                  <a:pt x="2842441" y="4144923"/>
                  <a:pt x="2622887" y="4130456"/>
                </a:cubicBezTo>
                <a:cubicBezTo>
                  <a:pt x="2472401" y="4120545"/>
                  <a:pt x="2321159" y="4107551"/>
                  <a:pt x="2169916" y="4111570"/>
                </a:cubicBezTo>
                <a:cubicBezTo>
                  <a:pt x="2014640" y="4115856"/>
                  <a:pt x="1859994" y="4129920"/>
                  <a:pt x="1705097" y="4140234"/>
                </a:cubicBezTo>
                <a:cubicBezTo>
                  <a:pt x="1591463" y="4147694"/>
                  <a:pt x="1477389" y="4142391"/>
                  <a:pt x="1364801" y="4124429"/>
                </a:cubicBezTo>
                <a:cubicBezTo>
                  <a:pt x="1284516" y="4111703"/>
                  <a:pt x="1203727" y="4117195"/>
                  <a:pt x="1123316" y="4121750"/>
                </a:cubicBezTo>
                <a:cubicBezTo>
                  <a:pt x="978124" y="4130323"/>
                  <a:pt x="833434" y="4143717"/>
                  <a:pt x="688243" y="4130323"/>
                </a:cubicBezTo>
                <a:cubicBezTo>
                  <a:pt x="558551" y="4118266"/>
                  <a:pt x="427601" y="4108489"/>
                  <a:pt x="298918" y="4118266"/>
                </a:cubicBezTo>
                <a:cubicBezTo>
                  <a:pt x="234577" y="4123155"/>
                  <a:pt x="170204" y="4128045"/>
                  <a:pt x="105785" y="4130037"/>
                </a:cubicBezTo>
                <a:lnTo>
                  <a:pt x="15503" y="4130462"/>
                </a:lnTo>
                <a:lnTo>
                  <a:pt x="14458" y="4122289"/>
                </a:lnTo>
                <a:cubicBezTo>
                  <a:pt x="3338" y="4042653"/>
                  <a:pt x="-1375" y="3962394"/>
                  <a:pt x="346" y="3882149"/>
                </a:cubicBezTo>
                <a:cubicBezTo>
                  <a:pt x="205" y="3686075"/>
                  <a:pt x="9942" y="3490383"/>
                  <a:pt x="27583" y="3294816"/>
                </a:cubicBezTo>
                <a:cubicBezTo>
                  <a:pt x="31859" y="3222826"/>
                  <a:pt x="29926" y="3150656"/>
                  <a:pt x="21797" y="3078932"/>
                </a:cubicBezTo>
                <a:cubicBezTo>
                  <a:pt x="13668" y="2997950"/>
                  <a:pt x="16505" y="2916372"/>
                  <a:pt x="30264" y="2835999"/>
                </a:cubicBezTo>
                <a:cubicBezTo>
                  <a:pt x="47622" y="2740756"/>
                  <a:pt x="39860" y="2645513"/>
                  <a:pt x="33510" y="2550270"/>
                </a:cubicBezTo>
                <a:cubicBezTo>
                  <a:pt x="16152" y="2288796"/>
                  <a:pt x="-5017" y="2027322"/>
                  <a:pt x="9096" y="1764959"/>
                </a:cubicBezTo>
                <a:cubicBezTo>
                  <a:pt x="12060" y="1708956"/>
                  <a:pt x="25042" y="1654350"/>
                  <a:pt x="30406" y="1598729"/>
                </a:cubicBezTo>
                <a:cubicBezTo>
                  <a:pt x="46071" y="1437069"/>
                  <a:pt x="27723" y="1276045"/>
                  <a:pt x="20244" y="1114767"/>
                </a:cubicBezTo>
                <a:cubicBezTo>
                  <a:pt x="9491" y="936281"/>
                  <a:pt x="11664" y="757351"/>
                  <a:pt x="26736" y="579120"/>
                </a:cubicBezTo>
                <a:cubicBezTo>
                  <a:pt x="36191" y="482353"/>
                  <a:pt x="39402" y="385459"/>
                  <a:pt x="38237" y="288533"/>
                </a:cubicBezTo>
                <a:close/>
              </a:path>
            </a:pathLst>
          </a:cu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E1E8F555-0A1F-9151-2445-2092A1915B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4"/>
          <a:stretch/>
        </p:blipFill>
        <p:spPr bwMode="auto">
          <a:xfrm>
            <a:off x="7982100" y="-36844"/>
            <a:ext cx="4209900" cy="2723011"/>
          </a:xfrm>
          <a:custGeom>
            <a:avLst/>
            <a:gdLst/>
            <a:ahLst/>
            <a:cxnLst/>
            <a:rect l="l" t="t" r="r" b="b"/>
            <a:pathLst>
              <a:path w="3910971" h="2529660">
                <a:moveTo>
                  <a:pt x="842684" y="662"/>
                </a:moveTo>
                <a:cubicBezTo>
                  <a:pt x="941895" y="-744"/>
                  <a:pt x="1041116" y="93"/>
                  <a:pt x="1140350" y="3173"/>
                </a:cubicBezTo>
                <a:cubicBezTo>
                  <a:pt x="1210804" y="5316"/>
                  <a:pt x="1279746" y="24605"/>
                  <a:pt x="1350451" y="29025"/>
                </a:cubicBezTo>
                <a:cubicBezTo>
                  <a:pt x="1535093" y="40276"/>
                  <a:pt x="1719483" y="30901"/>
                  <a:pt x="1903495" y="18310"/>
                </a:cubicBezTo>
                <a:cubicBezTo>
                  <a:pt x="2151898" y="628"/>
                  <a:pt x="2401172" y="2101"/>
                  <a:pt x="2649374" y="22730"/>
                </a:cubicBezTo>
                <a:cubicBezTo>
                  <a:pt x="2869445" y="43947"/>
                  <a:pt x="3091027" y="39942"/>
                  <a:pt x="3310304" y="10808"/>
                </a:cubicBezTo>
                <a:cubicBezTo>
                  <a:pt x="3434575" y="-7007"/>
                  <a:pt x="3559980" y="9067"/>
                  <a:pt x="3684881" y="10808"/>
                </a:cubicBezTo>
                <a:cubicBezTo>
                  <a:pt x="3752435" y="11746"/>
                  <a:pt x="3819992" y="12684"/>
                  <a:pt x="3887420" y="15630"/>
                </a:cubicBezTo>
                <a:lnTo>
                  <a:pt x="3910971" y="11103"/>
                </a:lnTo>
                <a:lnTo>
                  <a:pt x="3910971" y="2529660"/>
                </a:lnTo>
                <a:lnTo>
                  <a:pt x="6242" y="2529660"/>
                </a:lnTo>
                <a:lnTo>
                  <a:pt x="25280" y="2158134"/>
                </a:lnTo>
                <a:cubicBezTo>
                  <a:pt x="28243" y="1914439"/>
                  <a:pt x="36288" y="1670236"/>
                  <a:pt x="11167" y="1427303"/>
                </a:cubicBezTo>
                <a:cubicBezTo>
                  <a:pt x="-5908" y="1262723"/>
                  <a:pt x="865" y="1098905"/>
                  <a:pt x="3970" y="934453"/>
                </a:cubicBezTo>
                <a:cubicBezTo>
                  <a:pt x="7498" y="749680"/>
                  <a:pt x="5805" y="564783"/>
                  <a:pt x="5805" y="380010"/>
                </a:cubicBezTo>
                <a:cubicBezTo>
                  <a:pt x="5522" y="299625"/>
                  <a:pt x="10321" y="219748"/>
                  <a:pt x="18506" y="139744"/>
                </a:cubicBezTo>
                <a:lnTo>
                  <a:pt x="19072" y="23791"/>
                </a:lnTo>
                <a:lnTo>
                  <a:pt x="67093" y="27133"/>
                </a:lnTo>
                <a:cubicBezTo>
                  <a:pt x="226530" y="32207"/>
                  <a:pt x="385807" y="21156"/>
                  <a:pt x="545085" y="11612"/>
                </a:cubicBezTo>
                <a:cubicBezTo>
                  <a:pt x="644275" y="5719"/>
                  <a:pt x="743474" y="2069"/>
                  <a:pt x="842684" y="662"/>
                </a:cubicBezTo>
                <a:close/>
              </a:path>
            </a:pathLst>
          </a:cu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891" name="Rectangle 36890">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33" name="Rectangle 5">
            <a:extLst>
              <a:ext uri="{FF2B5EF4-FFF2-40B4-BE49-F238E27FC236}">
                <a16:creationId xmlns:a16="http://schemas.microsoft.com/office/drawing/2014/main" id="{5B484A28-F506-4891-2C5D-8B6D0B989823}"/>
              </a:ext>
            </a:extLst>
          </p:cNvPr>
          <p:cNvSpPr>
            <a:spLocks noGrp="1" noChangeArrowheads="1"/>
          </p:cNvSpPr>
          <p:nvPr>
            <p:ph type="title"/>
          </p:nvPr>
        </p:nvSpPr>
        <p:spPr>
          <a:xfrm>
            <a:off x="640080" y="329184"/>
            <a:ext cx="6894576" cy="1783080"/>
          </a:xfrm>
        </p:spPr>
        <p:txBody>
          <a:bodyPr anchor="b">
            <a:normAutofit/>
          </a:bodyPr>
          <a:lstStyle/>
          <a:p>
            <a:r>
              <a:rPr lang="en-GB" altLang="en-US" sz="5400" dirty="0"/>
              <a:t>High quality silage</a:t>
            </a:r>
          </a:p>
        </p:txBody>
      </p:sp>
      <p:sp>
        <p:nvSpPr>
          <p:cNvPr id="3689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DCC383AC-BB1C-9F99-D281-ECA7AC2D08AF}"/>
              </a:ext>
            </a:extLst>
          </p:cNvPr>
          <p:cNvSpPr>
            <a:spLocks noGrp="1"/>
          </p:cNvSpPr>
          <p:nvPr>
            <p:ph idx="1"/>
          </p:nvPr>
        </p:nvSpPr>
        <p:spPr>
          <a:xfrm>
            <a:off x="640080" y="2706624"/>
            <a:ext cx="6894576" cy="3483864"/>
          </a:xfrm>
        </p:spPr>
        <p:txBody>
          <a:bodyPr>
            <a:normAutofit/>
          </a:bodyPr>
          <a:lstStyle/>
          <a:p>
            <a:pPr>
              <a:lnSpc>
                <a:spcPct val="150000"/>
              </a:lnSpc>
              <a:spcBef>
                <a:spcPts val="0"/>
              </a:spcBef>
            </a:pPr>
            <a:r>
              <a:rPr lang="en-US" sz="2200" dirty="0"/>
              <a:t>High quality silage has lots of leaf, and very little stem in it with 10-11 MJME. </a:t>
            </a:r>
          </a:p>
          <a:p>
            <a:pPr>
              <a:lnSpc>
                <a:spcPct val="150000"/>
              </a:lnSpc>
              <a:spcBef>
                <a:spcPts val="0"/>
              </a:spcBef>
            </a:pPr>
            <a:r>
              <a:rPr lang="en-US" sz="2200" dirty="0"/>
              <a:t>The more stem in silage, the poorer its quality- 9 MJME.</a:t>
            </a:r>
          </a:p>
          <a:p>
            <a:endParaRPr lang="en-NZ" sz="2200" dirty="0"/>
          </a:p>
        </p:txBody>
      </p:sp>
      <p:pic>
        <p:nvPicPr>
          <p:cNvPr id="8" name="Picture 4">
            <a:extLst>
              <a:ext uri="{FF2B5EF4-FFF2-40B4-BE49-F238E27FC236}">
                <a16:creationId xmlns:a16="http://schemas.microsoft.com/office/drawing/2014/main" id="{85CD5031-A9E6-3C67-315D-79ECF74ED6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
          <a:stretch/>
        </p:blipFill>
        <p:spPr>
          <a:xfrm>
            <a:off x="8214757" y="329183"/>
            <a:ext cx="3312382" cy="342996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4">
            <a:extLst>
              <a:ext uri="{FF2B5EF4-FFF2-40B4-BE49-F238E27FC236}">
                <a16:creationId xmlns:a16="http://schemas.microsoft.com/office/drawing/2014/main" id="{54DCE3A3-2940-F6E6-7320-4E7CA89CF3C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231638" y="4079193"/>
            <a:ext cx="3260332" cy="21762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891" name="Rectangle 36890">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33" name="Rectangle 5">
            <a:extLst>
              <a:ext uri="{FF2B5EF4-FFF2-40B4-BE49-F238E27FC236}">
                <a16:creationId xmlns:a16="http://schemas.microsoft.com/office/drawing/2014/main" id="{5B484A28-F506-4891-2C5D-8B6D0B989823}"/>
              </a:ext>
            </a:extLst>
          </p:cNvPr>
          <p:cNvSpPr>
            <a:spLocks noGrp="1" noChangeArrowheads="1"/>
          </p:cNvSpPr>
          <p:nvPr>
            <p:ph type="title"/>
          </p:nvPr>
        </p:nvSpPr>
        <p:spPr>
          <a:xfrm>
            <a:off x="640080" y="329184"/>
            <a:ext cx="6894576" cy="1783080"/>
          </a:xfrm>
        </p:spPr>
        <p:txBody>
          <a:bodyPr anchor="b">
            <a:normAutofit/>
          </a:bodyPr>
          <a:lstStyle/>
          <a:p>
            <a:r>
              <a:rPr lang="en-NZ" sz="4800" b="1" i="0" dirty="0">
                <a:solidFill>
                  <a:srgbClr val="000000"/>
                </a:solidFill>
                <a:effectLst/>
                <a:highlight>
                  <a:srgbClr val="FFFFFF"/>
                </a:highlight>
                <a:latin typeface="Lato" panose="020F0502020204030203" pitchFamily="34" charset="0"/>
              </a:rPr>
              <a:t>Assessing silage quality </a:t>
            </a:r>
            <a:endParaRPr lang="en-GB" altLang="en-US" sz="4800" dirty="0"/>
          </a:p>
        </p:txBody>
      </p:sp>
      <p:sp>
        <p:nvSpPr>
          <p:cNvPr id="3689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DCC383AC-BB1C-9F99-D281-ECA7AC2D08AF}"/>
              </a:ext>
            </a:extLst>
          </p:cNvPr>
          <p:cNvSpPr>
            <a:spLocks noGrp="1"/>
          </p:cNvSpPr>
          <p:nvPr>
            <p:ph idx="1"/>
          </p:nvPr>
        </p:nvSpPr>
        <p:spPr>
          <a:xfrm>
            <a:off x="640080" y="2706624"/>
            <a:ext cx="6583680" cy="3483864"/>
          </a:xfrm>
        </p:spPr>
        <p:txBody>
          <a:bodyPr>
            <a:normAutofit fontScale="92500"/>
          </a:bodyPr>
          <a:lstStyle/>
          <a:p>
            <a:pPr>
              <a:lnSpc>
                <a:spcPct val="150000"/>
              </a:lnSpc>
              <a:spcBef>
                <a:spcPts val="0"/>
              </a:spcBef>
            </a:pPr>
            <a:r>
              <a:rPr lang="en-US" sz="2200" dirty="0" err="1"/>
              <a:t>Colour</a:t>
            </a:r>
            <a:r>
              <a:rPr lang="en-US" sz="2200" dirty="0"/>
              <a:t>: Well-preserved silages are green, yellow, or pale brown. Dark brown silage is generally poorly preserved.</a:t>
            </a:r>
          </a:p>
          <a:p>
            <a:pPr>
              <a:lnSpc>
                <a:spcPct val="150000"/>
              </a:lnSpc>
              <a:spcBef>
                <a:spcPts val="0"/>
              </a:spcBef>
            </a:pPr>
            <a:r>
              <a:rPr lang="en-US" sz="2200" dirty="0"/>
              <a:t>Smell: Well preserved silage has a sweet, tobacco smell. Foul, rancid smells indicate the presence of butyric acid from poor preservation.</a:t>
            </a:r>
          </a:p>
          <a:p>
            <a:pPr>
              <a:lnSpc>
                <a:spcPct val="150000"/>
              </a:lnSpc>
              <a:spcBef>
                <a:spcPts val="0"/>
              </a:spcBef>
            </a:pPr>
            <a:r>
              <a:rPr lang="en-US" sz="2200" dirty="0" err="1"/>
              <a:t>Moulds</a:t>
            </a:r>
            <a:r>
              <a:rPr lang="en-US" sz="2200" dirty="0"/>
              <a:t>: </a:t>
            </a:r>
            <a:r>
              <a:rPr lang="en-US" sz="2200" dirty="0" err="1"/>
              <a:t>Moulds</a:t>
            </a:r>
            <a:r>
              <a:rPr lang="en-US" sz="2200" dirty="0"/>
              <a:t> grow where silage has been exposed to air. Some fungi can produce toxins.</a:t>
            </a:r>
          </a:p>
          <a:p>
            <a:endParaRPr lang="en-NZ" sz="2200" dirty="0"/>
          </a:p>
        </p:txBody>
      </p:sp>
      <p:graphicFrame>
        <p:nvGraphicFramePr>
          <p:cNvPr id="3" name="Object 2">
            <a:extLst>
              <a:ext uri="{FF2B5EF4-FFF2-40B4-BE49-F238E27FC236}">
                <a16:creationId xmlns:a16="http://schemas.microsoft.com/office/drawing/2014/main" id="{147CF6F5-23C0-C078-9B45-3987C219E2D9}"/>
              </a:ext>
            </a:extLst>
          </p:cNvPr>
          <p:cNvGraphicFramePr>
            <a:graphicFrameLocks noChangeAspect="1"/>
          </p:cNvGraphicFramePr>
          <p:nvPr>
            <p:extLst>
              <p:ext uri="{D42A27DB-BD31-4B8C-83A1-F6EECF244321}">
                <p14:modId xmlns:p14="http://schemas.microsoft.com/office/powerpoint/2010/main" val="2126325056"/>
              </p:ext>
            </p:extLst>
          </p:nvPr>
        </p:nvGraphicFramePr>
        <p:xfrm>
          <a:off x="7687056" y="241492"/>
          <a:ext cx="4038600" cy="3028950"/>
        </p:xfrm>
        <a:graphic>
          <a:graphicData uri="http://schemas.openxmlformats.org/presentationml/2006/ole">
            <mc:AlternateContent xmlns:mc="http://schemas.openxmlformats.org/markup-compatibility/2006">
              <mc:Choice xmlns:v="urn:schemas-microsoft-com:vml" Requires="v">
                <p:oleObj name="Photo Editor Photo" r:id="rId2" imgW="7314286" imgH="5485714" progId="MSPhotoEd.3">
                  <p:embed/>
                </p:oleObj>
              </mc:Choice>
              <mc:Fallback>
                <p:oleObj name="Photo Editor Photo" r:id="rId2" imgW="7314286" imgH="5485714" progId="MSPhotoEd.3">
                  <p:embed/>
                  <p:pic>
                    <p:nvPicPr>
                      <p:cNvPr id="8" name="Object 7">
                        <a:extLst>
                          <a:ext uri="{FF2B5EF4-FFF2-40B4-BE49-F238E27FC236}">
                            <a16:creationId xmlns:a16="http://schemas.microsoft.com/office/drawing/2014/main" id="{406D81EB-D0B8-06AD-C6DE-46AA06A6D9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7056" y="241492"/>
                        <a:ext cx="4038600" cy="302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 name="Object 4">
            <a:extLst>
              <a:ext uri="{FF2B5EF4-FFF2-40B4-BE49-F238E27FC236}">
                <a16:creationId xmlns:a16="http://schemas.microsoft.com/office/drawing/2014/main" id="{4CF30A37-095A-E0CF-DBF9-FED6403205E2}"/>
              </a:ext>
            </a:extLst>
          </p:cNvPr>
          <p:cNvGraphicFramePr>
            <a:graphicFrameLocks noChangeAspect="1"/>
          </p:cNvGraphicFramePr>
          <p:nvPr>
            <p:extLst>
              <p:ext uri="{D42A27DB-BD31-4B8C-83A1-F6EECF244321}">
                <p14:modId xmlns:p14="http://schemas.microsoft.com/office/powerpoint/2010/main" val="2668754546"/>
              </p:ext>
            </p:extLst>
          </p:nvPr>
        </p:nvGraphicFramePr>
        <p:xfrm>
          <a:off x="7688643" y="3394710"/>
          <a:ext cx="4037013" cy="3028950"/>
        </p:xfrm>
        <a:graphic>
          <a:graphicData uri="http://schemas.openxmlformats.org/presentationml/2006/ole">
            <mc:AlternateContent xmlns:mc="http://schemas.openxmlformats.org/markup-compatibility/2006">
              <mc:Choice xmlns:v="urn:schemas-microsoft-com:vml" Requires="v">
                <p:oleObj name="Photo Editor Photo" r:id="rId4" imgW="7314286" imgH="5485714" progId="MSPhotoEd.3">
                  <p:embed/>
                </p:oleObj>
              </mc:Choice>
              <mc:Fallback>
                <p:oleObj name="Photo Editor Photo" r:id="rId4" imgW="7314286" imgH="5485714" progId="MSPhotoEd.3">
                  <p:embed/>
                  <p:pic>
                    <p:nvPicPr>
                      <p:cNvPr id="7" name="Object 4">
                        <a:extLst>
                          <a:ext uri="{FF2B5EF4-FFF2-40B4-BE49-F238E27FC236}">
                            <a16:creationId xmlns:a16="http://schemas.microsoft.com/office/drawing/2014/main" id="{A384086D-0BD5-2DBC-1258-BE7FB5A271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8643" y="3394710"/>
                        <a:ext cx="4037013" cy="302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881296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184" name="Rectangle 50183">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78" name="Rectangle 2">
            <a:extLst>
              <a:ext uri="{FF2B5EF4-FFF2-40B4-BE49-F238E27FC236}">
                <a16:creationId xmlns:a16="http://schemas.microsoft.com/office/drawing/2014/main" id="{33E41D9B-70F3-801B-0667-5805AB8791EB}"/>
              </a:ext>
            </a:extLst>
          </p:cNvPr>
          <p:cNvSpPr>
            <a:spLocks noGrp="1" noChangeArrowheads="1"/>
          </p:cNvSpPr>
          <p:nvPr>
            <p:ph type="title"/>
          </p:nvPr>
        </p:nvSpPr>
        <p:spPr>
          <a:xfrm>
            <a:off x="572493" y="238539"/>
            <a:ext cx="11018520" cy="1434415"/>
          </a:xfrm>
        </p:spPr>
        <p:txBody>
          <a:bodyPr anchor="b">
            <a:normAutofit/>
          </a:bodyPr>
          <a:lstStyle/>
          <a:p>
            <a:r>
              <a:rPr lang="en-GB" altLang="en-US" sz="5400"/>
              <a:t>Environmental considerations</a:t>
            </a:r>
          </a:p>
        </p:txBody>
      </p:sp>
      <p:sp>
        <p:nvSpPr>
          <p:cNvPr id="50186"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79" name="Rectangle 3">
            <a:extLst>
              <a:ext uri="{FF2B5EF4-FFF2-40B4-BE49-F238E27FC236}">
                <a16:creationId xmlns:a16="http://schemas.microsoft.com/office/drawing/2014/main" id="{45F6B277-D6A1-A81D-0D87-AF59618AD34A}"/>
              </a:ext>
            </a:extLst>
          </p:cNvPr>
          <p:cNvSpPr>
            <a:spLocks noGrp="1" noChangeArrowheads="1"/>
          </p:cNvSpPr>
          <p:nvPr>
            <p:ph type="body" idx="1"/>
          </p:nvPr>
        </p:nvSpPr>
        <p:spPr>
          <a:xfrm>
            <a:off x="572492" y="2071316"/>
            <a:ext cx="7117611" cy="4119172"/>
          </a:xfrm>
        </p:spPr>
        <p:txBody>
          <a:bodyPr anchor="t">
            <a:normAutofit fontScale="47500" lnSpcReduction="20000"/>
          </a:bodyPr>
          <a:lstStyle/>
          <a:p>
            <a:pPr>
              <a:lnSpc>
                <a:spcPct val="150000"/>
              </a:lnSpc>
              <a:spcBef>
                <a:spcPts val="0"/>
              </a:spcBef>
            </a:pPr>
            <a:r>
              <a:rPr lang="en-US" sz="2900" dirty="0"/>
              <a:t>Silage stacks should be:-</a:t>
            </a:r>
          </a:p>
          <a:p>
            <a:pPr>
              <a:lnSpc>
                <a:spcPct val="150000"/>
              </a:lnSpc>
              <a:spcBef>
                <a:spcPts val="0"/>
              </a:spcBef>
            </a:pPr>
            <a:r>
              <a:rPr lang="en-US" sz="2900" dirty="0"/>
              <a:t>At least 50 </a:t>
            </a:r>
            <a:r>
              <a:rPr lang="en-US" sz="2900" dirty="0" err="1"/>
              <a:t>metres</a:t>
            </a:r>
            <a:r>
              <a:rPr lang="en-US" sz="2900" dirty="0"/>
              <a:t> from waterways, open drains or dams, and the catchment areas of bores; further away if the land is steep, soils are coarse textured, or ground water may enter sensitive waterways.</a:t>
            </a:r>
          </a:p>
          <a:p>
            <a:pPr>
              <a:lnSpc>
                <a:spcPct val="150000"/>
              </a:lnSpc>
              <a:spcBef>
                <a:spcPts val="0"/>
              </a:spcBef>
            </a:pPr>
            <a:r>
              <a:rPr lang="en-US" sz="2900" dirty="0"/>
              <a:t>Away from gullies or other places where run-off catchment water can flow into the storage area not prone to flooding or that has a high water table away from any subsurface drains.</a:t>
            </a:r>
          </a:p>
          <a:p>
            <a:pPr>
              <a:lnSpc>
                <a:spcPct val="150000"/>
              </a:lnSpc>
              <a:spcBef>
                <a:spcPts val="0"/>
              </a:spcBef>
            </a:pPr>
            <a:r>
              <a:rPr lang="en-US" sz="2900" dirty="0"/>
              <a:t>Silage leachate should never enter waterways as it is highly toxic to aquatic life.</a:t>
            </a:r>
          </a:p>
          <a:p>
            <a:pPr>
              <a:lnSpc>
                <a:spcPct val="150000"/>
              </a:lnSpc>
              <a:spcBef>
                <a:spcPts val="0"/>
              </a:spcBef>
            </a:pPr>
            <a:r>
              <a:rPr lang="en-US" sz="2900" dirty="0"/>
              <a:t>The walls and floor of a silage bunker must be capable of withstanding the hard knocks of tractors and other machinery as well as resisting corrosion from leachate.</a:t>
            </a:r>
          </a:p>
          <a:p>
            <a:pPr>
              <a:lnSpc>
                <a:spcPct val="150000"/>
              </a:lnSpc>
              <a:spcBef>
                <a:spcPts val="0"/>
              </a:spcBef>
            </a:pPr>
            <a:r>
              <a:rPr lang="en-US" sz="2900" dirty="0"/>
              <a:t>The silage bunker floor should be watertight and extend out beyond the bunker walls</a:t>
            </a:r>
          </a:p>
          <a:p>
            <a:pPr>
              <a:lnSpc>
                <a:spcPct val="150000"/>
              </a:lnSpc>
              <a:spcBef>
                <a:spcPts val="0"/>
              </a:spcBef>
            </a:pPr>
            <a:r>
              <a:rPr lang="en-US" sz="2900" dirty="0"/>
              <a:t>Properly covering stacks to keep the oxygen out and prevent rainwater entering is crucial to reduce the volume of leachate.</a:t>
            </a:r>
          </a:p>
          <a:p>
            <a:endParaRPr lang="en-GB" altLang="en-US" sz="1400" dirty="0"/>
          </a:p>
        </p:txBody>
      </p:sp>
      <p:pic>
        <p:nvPicPr>
          <p:cNvPr id="3074" name="Picture 2" descr="Ensiling Maize &amp; Whole Crop Cereals ...">
            <a:extLst>
              <a:ext uri="{FF2B5EF4-FFF2-40B4-BE49-F238E27FC236}">
                <a16:creationId xmlns:a16="http://schemas.microsoft.com/office/drawing/2014/main" id="{0FC160FE-131D-54BB-BF08-331CC80E79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
          <a:stretch/>
        </p:blipFill>
        <p:spPr bwMode="auto">
          <a:xfrm>
            <a:off x="7858538" y="1911493"/>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466" name="Rectangle 19465">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61" name="Rectangle 5">
            <a:extLst>
              <a:ext uri="{FF2B5EF4-FFF2-40B4-BE49-F238E27FC236}">
                <a16:creationId xmlns:a16="http://schemas.microsoft.com/office/drawing/2014/main" id="{D7FCEECC-EFB1-9980-D9D2-5A89FF8DD751}"/>
              </a:ext>
            </a:extLst>
          </p:cNvPr>
          <p:cNvSpPr>
            <a:spLocks noGrp="1" noChangeArrowheads="1"/>
          </p:cNvSpPr>
          <p:nvPr>
            <p:ph type="title"/>
          </p:nvPr>
        </p:nvSpPr>
        <p:spPr>
          <a:xfrm>
            <a:off x="572493" y="238539"/>
            <a:ext cx="11018520" cy="1434415"/>
          </a:xfrm>
        </p:spPr>
        <p:txBody>
          <a:bodyPr anchor="b">
            <a:normAutofit/>
          </a:bodyPr>
          <a:lstStyle/>
          <a:p>
            <a:r>
              <a:rPr lang="en-GB" altLang="en-US" sz="5400" dirty="0"/>
              <a:t>Discussion activity</a:t>
            </a:r>
          </a:p>
        </p:txBody>
      </p:sp>
      <p:sp>
        <p:nvSpPr>
          <p:cNvPr id="19468"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AD1A3309-8D5E-EAEF-B404-929BA8388EDE}"/>
              </a:ext>
            </a:extLst>
          </p:cNvPr>
          <p:cNvSpPr>
            <a:spLocks noGrp="1"/>
          </p:cNvSpPr>
          <p:nvPr>
            <p:ph idx="1"/>
          </p:nvPr>
        </p:nvSpPr>
        <p:spPr>
          <a:xfrm>
            <a:off x="572493" y="2071316"/>
            <a:ext cx="3777834" cy="4119172"/>
          </a:xfrm>
        </p:spPr>
        <p:txBody>
          <a:bodyPr anchor="t">
            <a:normAutofit/>
          </a:bodyPr>
          <a:lstStyle/>
          <a:p>
            <a:pPr marL="0" indent="0">
              <a:buNone/>
            </a:pPr>
            <a:r>
              <a:rPr lang="en-GB" altLang="en-US" sz="2400" dirty="0"/>
              <a:t>What’s  has gone wrong?</a:t>
            </a:r>
            <a:endParaRPr lang="en-NZ" sz="2200" dirty="0"/>
          </a:p>
          <a:p>
            <a:r>
              <a:rPr lang="en-NZ" sz="2200" dirty="0"/>
              <a:t>Describe the impact on the quality of the silage.</a:t>
            </a:r>
          </a:p>
          <a:p>
            <a:endParaRPr lang="en-NZ" sz="2200" dirty="0"/>
          </a:p>
          <a:p>
            <a:r>
              <a:rPr lang="en-NZ" sz="2200" dirty="0"/>
              <a:t>What should have been done?</a:t>
            </a:r>
          </a:p>
        </p:txBody>
      </p:sp>
      <p:pic>
        <p:nvPicPr>
          <p:cNvPr id="4" name="Picture 4">
            <a:extLst>
              <a:ext uri="{FF2B5EF4-FFF2-40B4-BE49-F238E27FC236}">
                <a16:creationId xmlns:a16="http://schemas.microsoft.com/office/drawing/2014/main" id="{6F622D75-DAA4-B637-8BED-28997B5E19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5360185" y="1948811"/>
            <a:ext cx="5818909" cy="4364182"/>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logo&#10;&#10;Description automatically generated">
            <a:extLst>
              <a:ext uri="{FF2B5EF4-FFF2-40B4-BE49-F238E27FC236}">
                <a16:creationId xmlns:a16="http://schemas.microsoft.com/office/drawing/2014/main" id="{241F0414-98EF-89A0-7498-B3C3E89CBA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6150" y="1284287"/>
            <a:ext cx="7759700" cy="428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20265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FB6BC5-4135-2BD8-DCA5-D5C2047F49C6}"/>
              </a:ext>
            </a:extLst>
          </p:cNvPr>
          <p:cNvSpPr>
            <a:spLocks noGrp="1"/>
          </p:cNvSpPr>
          <p:nvPr>
            <p:ph type="ctrTitle"/>
          </p:nvPr>
        </p:nvSpPr>
        <p:spPr>
          <a:xfrm>
            <a:off x="638882" y="639193"/>
            <a:ext cx="3571810" cy="3573516"/>
          </a:xfrm>
        </p:spPr>
        <p:txBody>
          <a:bodyPr>
            <a:normAutofit/>
          </a:bodyPr>
          <a:lstStyle/>
          <a:p>
            <a:pPr algn="l"/>
            <a:r>
              <a:rPr lang="en-NZ" sz="6600"/>
              <a:t>Pasture Silage</a:t>
            </a:r>
          </a:p>
        </p:txBody>
      </p:sp>
      <p:sp>
        <p:nvSpPr>
          <p:cNvPr id="6153"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Supplementary Feed Handling | Winter Feed Handling | Rata Equipment">
            <a:extLst>
              <a:ext uri="{FF2B5EF4-FFF2-40B4-BE49-F238E27FC236}">
                <a16:creationId xmlns:a16="http://schemas.microsoft.com/office/drawing/2014/main" id="{B728CF9A-BC50-22BE-8F63-E2AD30C7DBD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54296" y="818022"/>
            <a:ext cx="7214616" cy="5194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93306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16B0E2-EB98-52FD-3E7E-DC28ADFC3364}"/>
              </a:ext>
            </a:extLst>
          </p:cNvPr>
          <p:cNvSpPr>
            <a:spLocks noGrp="1"/>
          </p:cNvSpPr>
          <p:nvPr>
            <p:ph type="title"/>
          </p:nvPr>
        </p:nvSpPr>
        <p:spPr>
          <a:xfrm>
            <a:off x="572493" y="238539"/>
            <a:ext cx="11018520" cy="1434415"/>
          </a:xfrm>
        </p:spPr>
        <p:txBody>
          <a:bodyPr anchor="b">
            <a:normAutofit/>
          </a:bodyPr>
          <a:lstStyle/>
          <a:p>
            <a:r>
              <a:rPr lang="en-NZ" sz="5400"/>
              <a:t>What is silage?</a:t>
            </a:r>
          </a:p>
        </p:txBody>
      </p:sp>
      <p:sp>
        <p:nvSpPr>
          <p:cNvPr id="5129"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7210925-63FE-4B98-226C-8E733C64B302}"/>
              </a:ext>
            </a:extLst>
          </p:cNvPr>
          <p:cNvSpPr>
            <a:spLocks noGrp="1"/>
          </p:cNvSpPr>
          <p:nvPr>
            <p:ph idx="1"/>
          </p:nvPr>
        </p:nvSpPr>
        <p:spPr>
          <a:xfrm>
            <a:off x="572493" y="2071316"/>
            <a:ext cx="6713552" cy="4119172"/>
          </a:xfrm>
        </p:spPr>
        <p:txBody>
          <a:bodyPr anchor="t">
            <a:normAutofit/>
          </a:bodyPr>
          <a:lstStyle/>
          <a:p>
            <a:pPr>
              <a:lnSpc>
                <a:spcPct val="140000"/>
              </a:lnSpc>
              <a:spcBef>
                <a:spcPts val="0"/>
              </a:spcBef>
            </a:pPr>
            <a:r>
              <a:rPr lang="en-US" sz="2000" dirty="0"/>
              <a:t>Pasture silage is pickled pasture, preserved through the conversion of its sugars into lactic acid by bacteria. This process extends the shelf life of the pasture beyond what it would have if exposed to open air. </a:t>
            </a:r>
          </a:p>
          <a:p>
            <a:pPr marL="0" indent="0">
              <a:lnSpc>
                <a:spcPct val="140000"/>
              </a:lnSpc>
              <a:spcBef>
                <a:spcPts val="0"/>
              </a:spcBef>
              <a:buNone/>
            </a:pPr>
            <a:endParaRPr lang="en-US" sz="2000" dirty="0"/>
          </a:p>
          <a:p>
            <a:pPr>
              <a:lnSpc>
                <a:spcPct val="140000"/>
              </a:lnSpc>
              <a:spcBef>
                <a:spcPts val="0"/>
              </a:spcBef>
            </a:pPr>
            <a:r>
              <a:rPr lang="en-US" sz="2000" dirty="0"/>
              <a:t>Good quality pasture silage is a good source of energy and protein for a milking cow and can be used as a </a:t>
            </a:r>
            <a:r>
              <a:rPr lang="en-US" sz="2000" dirty="0" err="1"/>
              <a:t>fibre</a:t>
            </a:r>
            <a:r>
              <a:rPr lang="en-US" sz="2000" dirty="0"/>
              <a:t> source when feeding high sugar or starch feeds.</a:t>
            </a:r>
            <a:endParaRPr lang="en-NZ" sz="2000" dirty="0"/>
          </a:p>
        </p:txBody>
      </p:sp>
      <p:pic>
        <p:nvPicPr>
          <p:cNvPr id="5122" name="Picture 2" descr="Silage Bunker | Concrete Silage Pit | Silage | Archway Group NZ">
            <a:extLst>
              <a:ext uri="{FF2B5EF4-FFF2-40B4-BE49-F238E27FC236}">
                <a16:creationId xmlns:a16="http://schemas.microsoft.com/office/drawing/2014/main" id="{46CFA319-1DB1-B544-5621-0BC2D875E5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60603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7EF1E6-084F-24E6-21BA-EB5568E5A251}"/>
              </a:ext>
            </a:extLst>
          </p:cNvPr>
          <p:cNvSpPr>
            <a:spLocks noGrp="1"/>
          </p:cNvSpPr>
          <p:nvPr>
            <p:ph type="title"/>
          </p:nvPr>
        </p:nvSpPr>
        <p:spPr>
          <a:xfrm>
            <a:off x="572493" y="238539"/>
            <a:ext cx="11018520" cy="1434415"/>
          </a:xfrm>
        </p:spPr>
        <p:txBody>
          <a:bodyPr anchor="b">
            <a:normAutofit/>
          </a:bodyPr>
          <a:lstStyle/>
          <a:p>
            <a:r>
              <a:rPr lang="en-NZ" sz="5400" dirty="0"/>
              <a:t>Mature pasture- Surplus</a:t>
            </a: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C6B63FF-1F1E-96AD-EC57-779F8873FEB6}"/>
              </a:ext>
            </a:extLst>
          </p:cNvPr>
          <p:cNvSpPr>
            <a:spLocks noGrp="1"/>
          </p:cNvSpPr>
          <p:nvPr>
            <p:ph idx="1"/>
          </p:nvPr>
        </p:nvSpPr>
        <p:spPr>
          <a:xfrm>
            <a:off x="572493" y="2071316"/>
            <a:ext cx="6713552" cy="4119172"/>
          </a:xfrm>
        </p:spPr>
        <p:txBody>
          <a:bodyPr anchor="t">
            <a:normAutofit fontScale="70000" lnSpcReduction="20000"/>
          </a:bodyPr>
          <a:lstStyle/>
          <a:p>
            <a:pPr>
              <a:lnSpc>
                <a:spcPct val="160000"/>
              </a:lnSpc>
              <a:spcBef>
                <a:spcPts val="0"/>
              </a:spcBef>
            </a:pPr>
            <a:r>
              <a:rPr lang="en-US" altLang="en-US" sz="2800" dirty="0"/>
              <a:t>To get high quality silage with a high nutritive value of 10MJME then you need to start with high quality pasture. Pasture should be mature with not more than10% seed head emergence and free of weeds)</a:t>
            </a:r>
          </a:p>
          <a:p>
            <a:pPr>
              <a:lnSpc>
                <a:spcPct val="160000"/>
              </a:lnSpc>
              <a:spcBef>
                <a:spcPts val="0"/>
              </a:spcBef>
              <a:buFontTx/>
              <a:buNone/>
            </a:pPr>
            <a:endParaRPr lang="en-US" altLang="en-US" sz="2800" dirty="0"/>
          </a:p>
          <a:p>
            <a:pPr>
              <a:lnSpc>
                <a:spcPct val="160000"/>
              </a:lnSpc>
              <a:spcBef>
                <a:spcPts val="0"/>
              </a:spcBef>
            </a:pPr>
            <a:r>
              <a:rPr lang="en-US" altLang="en-US" dirty="0"/>
              <a:t>Q</a:t>
            </a:r>
            <a:r>
              <a:rPr lang="en-US" altLang="en-US" sz="2800" dirty="0"/>
              <a:t>uality not quantity is important therefore small, light crops rather than large heavy crops are recommended</a:t>
            </a:r>
          </a:p>
          <a:p>
            <a:pPr>
              <a:lnSpc>
                <a:spcPct val="160000"/>
              </a:lnSpc>
              <a:spcBef>
                <a:spcPts val="0"/>
              </a:spcBef>
            </a:pPr>
            <a:endParaRPr lang="en-US" altLang="en-US" sz="2800" dirty="0"/>
          </a:p>
          <a:p>
            <a:pPr marL="0" indent="0">
              <a:lnSpc>
                <a:spcPct val="160000"/>
              </a:lnSpc>
              <a:spcBef>
                <a:spcPts val="0"/>
              </a:spcBef>
              <a:buNone/>
            </a:pPr>
            <a:r>
              <a:rPr lang="en-US" altLang="en-US" sz="2800" i="1" dirty="0"/>
              <a:t>                  </a:t>
            </a:r>
            <a:r>
              <a:rPr lang="en-US" altLang="en-US" sz="2800" b="1" i="1" dirty="0"/>
              <a:t>Garbage in means worse garbage out.</a:t>
            </a:r>
          </a:p>
          <a:p>
            <a:endParaRPr lang="en-NZ" sz="2200" dirty="0"/>
          </a:p>
        </p:txBody>
      </p:sp>
      <p:pic>
        <p:nvPicPr>
          <p:cNvPr id="4" name="Picture 4">
            <a:extLst>
              <a:ext uri="{FF2B5EF4-FFF2-40B4-BE49-F238E27FC236}">
                <a16:creationId xmlns:a16="http://schemas.microsoft.com/office/drawing/2014/main" id="{F1FBCFEF-3548-4588-D890-5B1001B73F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152117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71" name="Rectangle 6170">
            <a:extLst>
              <a:ext uri="{FF2B5EF4-FFF2-40B4-BE49-F238E27FC236}">
                <a16:creationId xmlns:a16="http://schemas.microsoft.com/office/drawing/2014/main" id="{394842B0-684D-44CC-B4BC-D13331CFD2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7EF1E6-084F-24E6-21BA-EB5568E5A251}"/>
              </a:ext>
            </a:extLst>
          </p:cNvPr>
          <p:cNvSpPr>
            <a:spLocks noGrp="1"/>
          </p:cNvSpPr>
          <p:nvPr>
            <p:ph type="title"/>
          </p:nvPr>
        </p:nvSpPr>
        <p:spPr>
          <a:xfrm>
            <a:off x="640080" y="329184"/>
            <a:ext cx="6894576" cy="1783080"/>
          </a:xfrm>
        </p:spPr>
        <p:txBody>
          <a:bodyPr anchor="b">
            <a:normAutofit/>
          </a:bodyPr>
          <a:lstStyle/>
          <a:p>
            <a:r>
              <a:rPr lang="en-NZ" sz="6600" dirty="0"/>
              <a:t>Mowing silage</a:t>
            </a:r>
          </a:p>
        </p:txBody>
      </p:sp>
      <p:sp>
        <p:nvSpPr>
          <p:cNvPr id="6173" name="sketch line">
            <a:extLst>
              <a:ext uri="{FF2B5EF4-FFF2-40B4-BE49-F238E27FC236}">
                <a16:creationId xmlns:a16="http://schemas.microsoft.com/office/drawing/2014/main" id="{4C2A3DC3-F495-4B99-9FF3-3FB30D632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2" name="Content Placeholder 6151">
            <a:extLst>
              <a:ext uri="{FF2B5EF4-FFF2-40B4-BE49-F238E27FC236}">
                <a16:creationId xmlns:a16="http://schemas.microsoft.com/office/drawing/2014/main" id="{F20C4B5C-1516-5711-FCE0-2A1B9EFF04DA}"/>
              </a:ext>
            </a:extLst>
          </p:cNvPr>
          <p:cNvSpPr>
            <a:spLocks noGrp="1"/>
          </p:cNvSpPr>
          <p:nvPr>
            <p:ph idx="1"/>
          </p:nvPr>
        </p:nvSpPr>
        <p:spPr>
          <a:xfrm>
            <a:off x="640080" y="2706624"/>
            <a:ext cx="6894576" cy="3483864"/>
          </a:xfrm>
        </p:spPr>
        <p:txBody>
          <a:bodyPr>
            <a:normAutofit fontScale="92500" lnSpcReduction="10000"/>
          </a:bodyPr>
          <a:lstStyle/>
          <a:p>
            <a:pPr>
              <a:lnSpc>
                <a:spcPct val="160000"/>
              </a:lnSpc>
              <a:spcBef>
                <a:spcPts val="0"/>
              </a:spcBef>
              <a:tabLst>
                <a:tab pos="288290" algn="l"/>
              </a:tabLst>
            </a:pPr>
            <a:r>
              <a:rPr lang="en-NZ" sz="2600" dirty="0"/>
              <a:t>Cut high quality pasture during a spell of fine weather.</a:t>
            </a:r>
          </a:p>
          <a:p>
            <a:pPr>
              <a:lnSpc>
                <a:spcPct val="160000"/>
              </a:lnSpc>
              <a:spcBef>
                <a:spcPts val="0"/>
              </a:spcBef>
              <a:tabLst>
                <a:tab pos="288290" algn="l"/>
              </a:tabLst>
            </a:pPr>
            <a:r>
              <a:rPr lang="en-NZ" sz="2600" dirty="0"/>
              <a:t>Cut after midday as sugar levels in the pasture are high.</a:t>
            </a:r>
          </a:p>
          <a:p>
            <a:pPr>
              <a:lnSpc>
                <a:spcPct val="160000"/>
              </a:lnSpc>
              <a:spcBef>
                <a:spcPts val="0"/>
              </a:spcBef>
              <a:tabLst>
                <a:tab pos="288290" algn="l"/>
              </a:tabLst>
            </a:pPr>
            <a:r>
              <a:rPr lang="en-NZ" sz="2600" dirty="0"/>
              <a:t>High sugar levels provide the “fuel” for the bacteria to produce a good fermentation</a:t>
            </a:r>
          </a:p>
          <a:p>
            <a:pPr marL="0" lvl="0" indent="0">
              <a:lnSpc>
                <a:spcPct val="150000"/>
              </a:lnSpc>
              <a:spcAft>
                <a:spcPts val="0"/>
              </a:spcAft>
              <a:buNone/>
              <a:tabLst>
                <a:tab pos="288290" algn="l"/>
              </a:tabLst>
            </a:pPr>
            <a:endParaRPr lang="en-NZ" sz="1800" dirty="0">
              <a:effectLst/>
              <a:latin typeface="Arial" panose="020B0604020202020204" pitchFamily="34" charset="0"/>
              <a:ea typeface="Times New Roman" panose="02020603050405020304" pitchFamily="18" charset="0"/>
            </a:endParaRPr>
          </a:p>
          <a:p>
            <a:pPr marL="0" lvl="0" indent="0">
              <a:lnSpc>
                <a:spcPct val="150000"/>
              </a:lnSpc>
              <a:spcAft>
                <a:spcPts val="0"/>
              </a:spcAft>
              <a:buNone/>
              <a:tabLst>
                <a:tab pos="288290" algn="l"/>
              </a:tabLst>
            </a:pPr>
            <a:endParaRPr lang="en-NZ" sz="1800" dirty="0">
              <a:latin typeface="Arial" panose="020B0604020202020204" pitchFamily="34" charset="0"/>
              <a:ea typeface="Times New Roman" panose="02020603050405020304" pitchFamily="18" charset="0"/>
            </a:endParaRPr>
          </a:p>
          <a:p>
            <a:pPr marL="0" lvl="0" indent="0">
              <a:lnSpc>
                <a:spcPct val="150000"/>
              </a:lnSpc>
              <a:spcAft>
                <a:spcPts val="0"/>
              </a:spcAft>
              <a:buNone/>
              <a:tabLst>
                <a:tab pos="288290" algn="l"/>
              </a:tabLst>
            </a:pPr>
            <a:endParaRPr lang="en-NZ" sz="1800" dirty="0">
              <a:effectLst/>
              <a:latin typeface="Times New Roman" panose="02020603050405020304" pitchFamily="18" charset="0"/>
              <a:ea typeface="Times New Roman" panose="02020603050405020304" pitchFamily="18" charset="0"/>
            </a:endParaRPr>
          </a:p>
        </p:txBody>
      </p:sp>
      <p:pic>
        <p:nvPicPr>
          <p:cNvPr id="4" name="Picture 4" descr="A person on a tractor mowing grass&#10;&#10;Description automatically generated">
            <a:extLst>
              <a:ext uri="{FF2B5EF4-FFF2-40B4-BE49-F238E27FC236}">
                <a16:creationId xmlns:a16="http://schemas.microsoft.com/office/drawing/2014/main" id="{22833B2D-22A7-5829-46D8-AB899E4227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
          <a:stretch/>
        </p:blipFill>
        <p:spPr>
          <a:xfrm>
            <a:off x="8156454" y="-7"/>
            <a:ext cx="4035547" cy="4178808"/>
          </a:xfrm>
          <a:custGeom>
            <a:avLst/>
            <a:gdLst/>
            <a:ahLst/>
            <a:cxnLst/>
            <a:rect l="l" t="t" r="r" b="b"/>
            <a:pathLst>
              <a:path w="4035547" h="4178808">
                <a:moveTo>
                  <a:pt x="14988" y="0"/>
                </a:moveTo>
                <a:lnTo>
                  <a:pt x="4035547" y="0"/>
                </a:lnTo>
                <a:lnTo>
                  <a:pt x="4035547" y="4161794"/>
                </a:lnTo>
                <a:lnTo>
                  <a:pt x="3918602" y="4164199"/>
                </a:lnTo>
                <a:cubicBezTo>
                  <a:pt x="3673497" y="4178956"/>
                  <a:pt x="3428120" y="4172295"/>
                  <a:pt x="3183014" y="4175560"/>
                </a:cubicBezTo>
                <a:cubicBezTo>
                  <a:pt x="2855121" y="4180001"/>
                  <a:pt x="2527499" y="4168639"/>
                  <a:pt x="2199742" y="4167595"/>
                </a:cubicBezTo>
                <a:cubicBezTo>
                  <a:pt x="2132562" y="4167334"/>
                  <a:pt x="2065110" y="4170729"/>
                  <a:pt x="1998202" y="4175952"/>
                </a:cubicBezTo>
                <a:cubicBezTo>
                  <a:pt x="1905507" y="4183005"/>
                  <a:pt x="1814033" y="4174124"/>
                  <a:pt x="1722153" y="4165766"/>
                </a:cubicBezTo>
                <a:cubicBezTo>
                  <a:pt x="1611407" y="4155711"/>
                  <a:pt x="1500933" y="4164591"/>
                  <a:pt x="1390867" y="4176214"/>
                </a:cubicBezTo>
                <a:lnTo>
                  <a:pt x="1348076" y="4178808"/>
                </a:lnTo>
                <a:lnTo>
                  <a:pt x="597587" y="4178808"/>
                </a:lnTo>
                <a:lnTo>
                  <a:pt x="507890" y="4175773"/>
                </a:lnTo>
                <a:cubicBezTo>
                  <a:pt x="403218" y="4174810"/>
                  <a:pt x="298546" y="4175691"/>
                  <a:pt x="193840" y="4176214"/>
                </a:cubicBezTo>
                <a:lnTo>
                  <a:pt x="2757" y="4175742"/>
                </a:lnTo>
                <a:lnTo>
                  <a:pt x="2810" y="4034870"/>
                </a:lnTo>
                <a:cubicBezTo>
                  <a:pt x="5629" y="3979851"/>
                  <a:pt x="10539" y="3924896"/>
                  <a:pt x="15416" y="3870068"/>
                </a:cubicBezTo>
                <a:cubicBezTo>
                  <a:pt x="23018" y="3799731"/>
                  <a:pt x="25045" y="3728899"/>
                  <a:pt x="21498" y="3658244"/>
                </a:cubicBezTo>
                <a:cubicBezTo>
                  <a:pt x="17063" y="3602147"/>
                  <a:pt x="10095" y="3546050"/>
                  <a:pt x="8828" y="3489953"/>
                </a:cubicBezTo>
                <a:cubicBezTo>
                  <a:pt x="6548" y="3389688"/>
                  <a:pt x="7434" y="3289424"/>
                  <a:pt x="13262" y="3189160"/>
                </a:cubicBezTo>
                <a:cubicBezTo>
                  <a:pt x="16176" y="3138901"/>
                  <a:pt x="20864" y="3089150"/>
                  <a:pt x="22891" y="3038510"/>
                </a:cubicBezTo>
                <a:cubicBezTo>
                  <a:pt x="24918" y="2987870"/>
                  <a:pt x="28973" y="2936723"/>
                  <a:pt x="17444" y="2887098"/>
                </a:cubicBezTo>
                <a:cubicBezTo>
                  <a:pt x="-2068" y="2802699"/>
                  <a:pt x="12249" y="2718680"/>
                  <a:pt x="16430" y="2634534"/>
                </a:cubicBezTo>
                <a:cubicBezTo>
                  <a:pt x="18964" y="2582244"/>
                  <a:pt x="34168" y="2528685"/>
                  <a:pt x="20738" y="2477919"/>
                </a:cubicBezTo>
                <a:cubicBezTo>
                  <a:pt x="-421" y="2398342"/>
                  <a:pt x="13389" y="2320415"/>
                  <a:pt x="20738" y="2242107"/>
                </a:cubicBezTo>
                <a:cubicBezTo>
                  <a:pt x="29213" y="2168001"/>
                  <a:pt x="27718" y="2093082"/>
                  <a:pt x="16303" y="2019369"/>
                </a:cubicBezTo>
                <a:cubicBezTo>
                  <a:pt x="1986" y="1946239"/>
                  <a:pt x="1986" y="1871028"/>
                  <a:pt x="16303" y="1797899"/>
                </a:cubicBezTo>
                <a:cubicBezTo>
                  <a:pt x="28162" y="1737537"/>
                  <a:pt x="29530" y="1675589"/>
                  <a:pt x="20357" y="1614758"/>
                </a:cubicBezTo>
                <a:cubicBezTo>
                  <a:pt x="14149" y="1571226"/>
                  <a:pt x="3000" y="1527947"/>
                  <a:pt x="1480" y="1484415"/>
                </a:cubicBezTo>
                <a:cubicBezTo>
                  <a:pt x="-1662" y="1393377"/>
                  <a:pt x="200" y="1302238"/>
                  <a:pt x="7055" y="1211417"/>
                </a:cubicBezTo>
                <a:cubicBezTo>
                  <a:pt x="15036" y="1107980"/>
                  <a:pt x="30366" y="1004923"/>
                  <a:pt x="19724" y="900725"/>
                </a:cubicBezTo>
                <a:cubicBezTo>
                  <a:pt x="16050" y="864934"/>
                  <a:pt x="8575" y="829270"/>
                  <a:pt x="7815" y="793353"/>
                </a:cubicBezTo>
                <a:cubicBezTo>
                  <a:pt x="6168" y="726087"/>
                  <a:pt x="5407" y="659710"/>
                  <a:pt x="9208" y="590286"/>
                </a:cubicBezTo>
                <a:cubicBezTo>
                  <a:pt x="13009" y="520863"/>
                  <a:pt x="27452" y="450424"/>
                  <a:pt x="17697" y="382270"/>
                </a:cubicBezTo>
                <a:cubicBezTo>
                  <a:pt x="7941" y="314115"/>
                  <a:pt x="14276" y="247103"/>
                  <a:pt x="20611" y="180218"/>
                </a:cubicBezTo>
                <a:cubicBezTo>
                  <a:pt x="23652" y="148426"/>
                  <a:pt x="25711" y="116982"/>
                  <a:pt x="25156" y="85665"/>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8" name="Picture 4" descr="Close-up of a green grass field&#10;&#10;Description automatically generated">
            <a:extLst>
              <a:ext uri="{FF2B5EF4-FFF2-40B4-BE49-F238E27FC236}">
                <a16:creationId xmlns:a16="http://schemas.microsoft.com/office/drawing/2014/main" id="{12EA8E52-0614-D7E1-793D-5324EB1979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 b="-1"/>
          <a:stretch/>
        </p:blipFill>
        <p:spPr>
          <a:xfrm>
            <a:off x="8144356" y="4267201"/>
            <a:ext cx="4047645" cy="2590808"/>
          </a:xfrm>
          <a:custGeom>
            <a:avLst/>
            <a:gdLst/>
            <a:ahLst/>
            <a:cxnLst/>
            <a:rect l="l" t="t" r="r" b="b"/>
            <a:pathLst>
              <a:path w="4047645" h="2495811">
                <a:moveTo>
                  <a:pt x="2441891" y="4"/>
                </a:moveTo>
                <a:cubicBezTo>
                  <a:pt x="2489381" y="-78"/>
                  <a:pt x="2536882" y="1163"/>
                  <a:pt x="2584383" y="4428"/>
                </a:cubicBezTo>
                <a:cubicBezTo>
                  <a:pt x="2744314" y="17813"/>
                  <a:pt x="2904989" y="21079"/>
                  <a:pt x="3065367" y="14222"/>
                </a:cubicBezTo>
                <a:cubicBezTo>
                  <a:pt x="3194244" y="5694"/>
                  <a:pt x="3323514" y="4206"/>
                  <a:pt x="3452568" y="9782"/>
                </a:cubicBezTo>
                <a:cubicBezTo>
                  <a:pt x="3572813" y="16442"/>
                  <a:pt x="3693059" y="23233"/>
                  <a:pt x="3813712" y="19315"/>
                </a:cubicBezTo>
                <a:cubicBezTo>
                  <a:pt x="3861755" y="17748"/>
                  <a:pt x="3909121" y="15789"/>
                  <a:pt x="3956758" y="13177"/>
                </a:cubicBezTo>
                <a:lnTo>
                  <a:pt x="4047645" y="9696"/>
                </a:lnTo>
                <a:lnTo>
                  <a:pt x="4047645" y="2495811"/>
                </a:lnTo>
                <a:lnTo>
                  <a:pt x="28177" y="2495811"/>
                </a:lnTo>
                <a:lnTo>
                  <a:pt x="28782" y="2485852"/>
                </a:lnTo>
                <a:cubicBezTo>
                  <a:pt x="31911" y="2365446"/>
                  <a:pt x="35027" y="2245002"/>
                  <a:pt x="38157" y="2124521"/>
                </a:cubicBezTo>
                <a:cubicBezTo>
                  <a:pt x="38284" y="2119444"/>
                  <a:pt x="39171" y="2114494"/>
                  <a:pt x="39171" y="2109417"/>
                </a:cubicBezTo>
                <a:cubicBezTo>
                  <a:pt x="48166" y="1995573"/>
                  <a:pt x="53107" y="1881729"/>
                  <a:pt x="18899" y="1770550"/>
                </a:cubicBezTo>
                <a:cubicBezTo>
                  <a:pt x="15871" y="1760104"/>
                  <a:pt x="14262" y="1749304"/>
                  <a:pt x="14084" y="1738440"/>
                </a:cubicBezTo>
                <a:cubicBezTo>
                  <a:pt x="12413" y="1641514"/>
                  <a:pt x="16644" y="1544587"/>
                  <a:pt x="26754" y="1448181"/>
                </a:cubicBezTo>
                <a:cubicBezTo>
                  <a:pt x="31949" y="1389038"/>
                  <a:pt x="26754" y="1329006"/>
                  <a:pt x="43478" y="1270498"/>
                </a:cubicBezTo>
                <a:cubicBezTo>
                  <a:pt x="50864" y="1241421"/>
                  <a:pt x="55109" y="1211634"/>
                  <a:pt x="56147" y="1181656"/>
                </a:cubicBezTo>
                <a:cubicBezTo>
                  <a:pt x="59948" y="1109060"/>
                  <a:pt x="38537" y="1040779"/>
                  <a:pt x="18139" y="972244"/>
                </a:cubicBezTo>
                <a:cubicBezTo>
                  <a:pt x="7370" y="935945"/>
                  <a:pt x="-5426" y="898886"/>
                  <a:pt x="2429" y="860811"/>
                </a:cubicBezTo>
                <a:cubicBezTo>
                  <a:pt x="16707" y="802251"/>
                  <a:pt x="24854" y="742359"/>
                  <a:pt x="26754" y="682112"/>
                </a:cubicBezTo>
                <a:cubicBezTo>
                  <a:pt x="26754" y="639468"/>
                  <a:pt x="16365" y="597712"/>
                  <a:pt x="20039" y="555195"/>
                </a:cubicBezTo>
                <a:cubicBezTo>
                  <a:pt x="28211" y="472712"/>
                  <a:pt x="30238" y="389734"/>
                  <a:pt x="26121" y="306946"/>
                </a:cubicBezTo>
                <a:cubicBezTo>
                  <a:pt x="26095" y="273846"/>
                  <a:pt x="29846" y="240848"/>
                  <a:pt x="37270" y="208585"/>
                </a:cubicBezTo>
                <a:cubicBezTo>
                  <a:pt x="46506" y="151651"/>
                  <a:pt x="48419" y="93777"/>
                  <a:pt x="42971" y="36360"/>
                </a:cubicBezTo>
                <a:lnTo>
                  <a:pt x="38853" y="8429"/>
                </a:lnTo>
                <a:lnTo>
                  <a:pt x="56649" y="7824"/>
                </a:lnTo>
                <a:cubicBezTo>
                  <a:pt x="210497" y="-156"/>
                  <a:pt x="364754" y="3162"/>
                  <a:pt x="518087" y="17748"/>
                </a:cubicBezTo>
                <a:cubicBezTo>
                  <a:pt x="626567" y="25440"/>
                  <a:pt x="735534" y="24213"/>
                  <a:pt x="843809" y="14092"/>
                </a:cubicBezTo>
                <a:cubicBezTo>
                  <a:pt x="1042499" y="-1711"/>
                  <a:pt x="1240782" y="10958"/>
                  <a:pt x="1439065" y="21666"/>
                </a:cubicBezTo>
                <a:cubicBezTo>
                  <a:pt x="1631105" y="32113"/>
                  <a:pt x="1823010" y="24408"/>
                  <a:pt x="2015050" y="17487"/>
                </a:cubicBezTo>
                <a:cubicBezTo>
                  <a:pt x="2157045" y="12394"/>
                  <a:pt x="2299420" y="249"/>
                  <a:pt x="2441891" y="4"/>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553097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2" name="Rectangle 5131">
            <a:extLst>
              <a:ext uri="{FF2B5EF4-FFF2-40B4-BE49-F238E27FC236}">
                <a16:creationId xmlns:a16="http://schemas.microsoft.com/office/drawing/2014/main" id="{394842B0-684D-44CC-B4BC-D13331CFD2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5" name="Rectangle 5">
            <a:extLst>
              <a:ext uri="{FF2B5EF4-FFF2-40B4-BE49-F238E27FC236}">
                <a16:creationId xmlns:a16="http://schemas.microsoft.com/office/drawing/2014/main" id="{CDEB434B-CB6C-D9CF-59CE-FDC96BA804E7}"/>
              </a:ext>
            </a:extLst>
          </p:cNvPr>
          <p:cNvSpPr>
            <a:spLocks noGrp="1" noChangeArrowheads="1"/>
          </p:cNvSpPr>
          <p:nvPr>
            <p:ph type="title"/>
          </p:nvPr>
        </p:nvSpPr>
        <p:spPr>
          <a:xfrm>
            <a:off x="640080" y="329184"/>
            <a:ext cx="6894576" cy="1783080"/>
          </a:xfrm>
        </p:spPr>
        <p:txBody>
          <a:bodyPr anchor="b">
            <a:normAutofit/>
          </a:bodyPr>
          <a:lstStyle/>
          <a:p>
            <a:r>
              <a:rPr lang="en-GB" altLang="en-US" sz="6600" dirty="0"/>
              <a:t>Wilting</a:t>
            </a:r>
          </a:p>
        </p:txBody>
      </p:sp>
      <p:sp>
        <p:nvSpPr>
          <p:cNvPr id="5134" name="sketch line">
            <a:extLst>
              <a:ext uri="{FF2B5EF4-FFF2-40B4-BE49-F238E27FC236}">
                <a16:creationId xmlns:a16="http://schemas.microsoft.com/office/drawing/2014/main" id="{4C2A3DC3-F495-4B99-9FF3-3FB30D632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9" name="Content Placeholder 5128">
            <a:extLst>
              <a:ext uri="{FF2B5EF4-FFF2-40B4-BE49-F238E27FC236}">
                <a16:creationId xmlns:a16="http://schemas.microsoft.com/office/drawing/2014/main" id="{1B560EB9-3EFF-098F-EEA1-D2A17866B1D3}"/>
              </a:ext>
            </a:extLst>
          </p:cNvPr>
          <p:cNvSpPr>
            <a:spLocks noGrp="1"/>
          </p:cNvSpPr>
          <p:nvPr>
            <p:ph idx="1"/>
          </p:nvPr>
        </p:nvSpPr>
        <p:spPr>
          <a:xfrm>
            <a:off x="640080" y="2706624"/>
            <a:ext cx="7205472" cy="3483864"/>
          </a:xfrm>
        </p:spPr>
        <p:txBody>
          <a:bodyPr>
            <a:normAutofit fontScale="92500" lnSpcReduction="10000"/>
          </a:bodyPr>
          <a:lstStyle/>
          <a:p>
            <a:pPr>
              <a:lnSpc>
                <a:spcPct val="150000"/>
              </a:lnSpc>
              <a:spcBef>
                <a:spcPts val="0"/>
              </a:spcBef>
            </a:pPr>
            <a:r>
              <a:rPr lang="en-US" sz="2400" dirty="0"/>
              <a:t>Wilting reduces the moisture content and increases sugar levels but avoid wilting for any more than 24 hours.</a:t>
            </a:r>
          </a:p>
          <a:p>
            <a:pPr>
              <a:lnSpc>
                <a:spcPct val="150000"/>
              </a:lnSpc>
              <a:spcBef>
                <a:spcPts val="0"/>
              </a:spcBef>
            </a:pPr>
            <a:r>
              <a:rPr lang="en-NZ" sz="2400" dirty="0"/>
              <a:t>High plant sugar concentrations improves the fermentation process</a:t>
            </a:r>
            <a:r>
              <a:rPr lang="en-US" sz="2400" dirty="0"/>
              <a:t>.</a:t>
            </a:r>
          </a:p>
          <a:p>
            <a:pPr>
              <a:lnSpc>
                <a:spcPct val="150000"/>
              </a:lnSpc>
              <a:spcBef>
                <a:spcPts val="0"/>
              </a:spcBef>
            </a:pPr>
            <a:r>
              <a:rPr lang="en-US" sz="2400" dirty="0"/>
              <a:t>Wilted pasture is easier to consolidate. </a:t>
            </a:r>
          </a:p>
          <a:p>
            <a:pPr>
              <a:lnSpc>
                <a:spcPct val="150000"/>
              </a:lnSpc>
              <a:spcBef>
                <a:spcPts val="0"/>
              </a:spcBef>
            </a:pPr>
            <a:r>
              <a:rPr lang="en-NZ" sz="2400" dirty="0"/>
              <a:t>Fermentation is faster with wilted, chopped silage which improves palatability.</a:t>
            </a:r>
            <a:endParaRPr lang="en-US" sz="2400" dirty="0"/>
          </a:p>
          <a:p>
            <a:endParaRPr lang="en-US" sz="1800" dirty="0">
              <a:latin typeface="Arial" panose="020B0604020202020204" pitchFamily="34" charset="0"/>
              <a:ea typeface="Times New Roman" panose="02020603050405020304" pitchFamily="18" charset="0"/>
            </a:endParaRPr>
          </a:p>
          <a:p>
            <a:endParaRPr lang="en-US" sz="1800" dirty="0">
              <a:latin typeface="Arial" panose="020B0604020202020204" pitchFamily="34" charset="0"/>
              <a:ea typeface="Times New Roman" panose="02020603050405020304" pitchFamily="18" charset="0"/>
            </a:endParaRPr>
          </a:p>
          <a:p>
            <a:endParaRPr lang="en-US" sz="1800" dirty="0">
              <a:effectLst/>
              <a:latin typeface="Arial" panose="020B0604020202020204" pitchFamily="34" charset="0"/>
              <a:ea typeface="Times New Roman" panose="02020603050405020304" pitchFamily="18" charset="0"/>
            </a:endParaRPr>
          </a:p>
        </p:txBody>
      </p:sp>
      <p:pic>
        <p:nvPicPr>
          <p:cNvPr id="4100" name="Picture 4">
            <a:extLst>
              <a:ext uri="{FF2B5EF4-FFF2-40B4-BE49-F238E27FC236}">
                <a16:creationId xmlns:a16="http://schemas.microsoft.com/office/drawing/2014/main" id="{0C5800AC-7D0B-051F-AB73-8C185C8C4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
          <a:stretch/>
        </p:blipFill>
        <p:spPr>
          <a:xfrm>
            <a:off x="8156454" y="-7"/>
            <a:ext cx="4035547" cy="4178808"/>
          </a:xfrm>
          <a:custGeom>
            <a:avLst/>
            <a:gdLst/>
            <a:ahLst/>
            <a:cxnLst/>
            <a:rect l="l" t="t" r="r" b="b"/>
            <a:pathLst>
              <a:path w="4035547" h="4178808">
                <a:moveTo>
                  <a:pt x="14988" y="0"/>
                </a:moveTo>
                <a:lnTo>
                  <a:pt x="4035547" y="0"/>
                </a:lnTo>
                <a:lnTo>
                  <a:pt x="4035547" y="4161794"/>
                </a:lnTo>
                <a:lnTo>
                  <a:pt x="3918602" y="4164199"/>
                </a:lnTo>
                <a:cubicBezTo>
                  <a:pt x="3673497" y="4178956"/>
                  <a:pt x="3428120" y="4172295"/>
                  <a:pt x="3183014" y="4175560"/>
                </a:cubicBezTo>
                <a:cubicBezTo>
                  <a:pt x="2855121" y="4180001"/>
                  <a:pt x="2527499" y="4168639"/>
                  <a:pt x="2199742" y="4167595"/>
                </a:cubicBezTo>
                <a:cubicBezTo>
                  <a:pt x="2132562" y="4167334"/>
                  <a:pt x="2065110" y="4170729"/>
                  <a:pt x="1998202" y="4175952"/>
                </a:cubicBezTo>
                <a:cubicBezTo>
                  <a:pt x="1905507" y="4183005"/>
                  <a:pt x="1814033" y="4174124"/>
                  <a:pt x="1722153" y="4165766"/>
                </a:cubicBezTo>
                <a:cubicBezTo>
                  <a:pt x="1611407" y="4155711"/>
                  <a:pt x="1500933" y="4164591"/>
                  <a:pt x="1390867" y="4176214"/>
                </a:cubicBezTo>
                <a:lnTo>
                  <a:pt x="1348076" y="4178808"/>
                </a:lnTo>
                <a:lnTo>
                  <a:pt x="597587" y="4178808"/>
                </a:lnTo>
                <a:lnTo>
                  <a:pt x="507890" y="4175773"/>
                </a:lnTo>
                <a:cubicBezTo>
                  <a:pt x="403218" y="4174810"/>
                  <a:pt x="298546" y="4175691"/>
                  <a:pt x="193840" y="4176214"/>
                </a:cubicBezTo>
                <a:lnTo>
                  <a:pt x="2757" y="4175742"/>
                </a:lnTo>
                <a:lnTo>
                  <a:pt x="2810" y="4034870"/>
                </a:lnTo>
                <a:cubicBezTo>
                  <a:pt x="5629" y="3979851"/>
                  <a:pt x="10539" y="3924896"/>
                  <a:pt x="15416" y="3870068"/>
                </a:cubicBezTo>
                <a:cubicBezTo>
                  <a:pt x="23018" y="3799731"/>
                  <a:pt x="25045" y="3728899"/>
                  <a:pt x="21498" y="3658244"/>
                </a:cubicBezTo>
                <a:cubicBezTo>
                  <a:pt x="17063" y="3602147"/>
                  <a:pt x="10095" y="3546050"/>
                  <a:pt x="8828" y="3489953"/>
                </a:cubicBezTo>
                <a:cubicBezTo>
                  <a:pt x="6548" y="3389688"/>
                  <a:pt x="7434" y="3289424"/>
                  <a:pt x="13262" y="3189160"/>
                </a:cubicBezTo>
                <a:cubicBezTo>
                  <a:pt x="16176" y="3138901"/>
                  <a:pt x="20864" y="3089150"/>
                  <a:pt x="22891" y="3038510"/>
                </a:cubicBezTo>
                <a:cubicBezTo>
                  <a:pt x="24918" y="2987870"/>
                  <a:pt x="28973" y="2936723"/>
                  <a:pt x="17444" y="2887098"/>
                </a:cubicBezTo>
                <a:cubicBezTo>
                  <a:pt x="-2068" y="2802699"/>
                  <a:pt x="12249" y="2718680"/>
                  <a:pt x="16430" y="2634534"/>
                </a:cubicBezTo>
                <a:cubicBezTo>
                  <a:pt x="18964" y="2582244"/>
                  <a:pt x="34168" y="2528685"/>
                  <a:pt x="20738" y="2477919"/>
                </a:cubicBezTo>
                <a:cubicBezTo>
                  <a:pt x="-421" y="2398342"/>
                  <a:pt x="13389" y="2320415"/>
                  <a:pt x="20738" y="2242107"/>
                </a:cubicBezTo>
                <a:cubicBezTo>
                  <a:pt x="29213" y="2168001"/>
                  <a:pt x="27718" y="2093082"/>
                  <a:pt x="16303" y="2019369"/>
                </a:cubicBezTo>
                <a:cubicBezTo>
                  <a:pt x="1986" y="1946239"/>
                  <a:pt x="1986" y="1871028"/>
                  <a:pt x="16303" y="1797899"/>
                </a:cubicBezTo>
                <a:cubicBezTo>
                  <a:pt x="28162" y="1737537"/>
                  <a:pt x="29530" y="1675589"/>
                  <a:pt x="20357" y="1614758"/>
                </a:cubicBezTo>
                <a:cubicBezTo>
                  <a:pt x="14149" y="1571226"/>
                  <a:pt x="3000" y="1527947"/>
                  <a:pt x="1480" y="1484415"/>
                </a:cubicBezTo>
                <a:cubicBezTo>
                  <a:pt x="-1662" y="1393377"/>
                  <a:pt x="200" y="1302238"/>
                  <a:pt x="7055" y="1211417"/>
                </a:cubicBezTo>
                <a:cubicBezTo>
                  <a:pt x="15036" y="1107980"/>
                  <a:pt x="30366" y="1004923"/>
                  <a:pt x="19724" y="900725"/>
                </a:cubicBezTo>
                <a:cubicBezTo>
                  <a:pt x="16050" y="864934"/>
                  <a:pt x="8575" y="829270"/>
                  <a:pt x="7815" y="793353"/>
                </a:cubicBezTo>
                <a:cubicBezTo>
                  <a:pt x="6168" y="726087"/>
                  <a:pt x="5407" y="659710"/>
                  <a:pt x="9208" y="590286"/>
                </a:cubicBezTo>
                <a:cubicBezTo>
                  <a:pt x="13009" y="520863"/>
                  <a:pt x="27452" y="450424"/>
                  <a:pt x="17697" y="382270"/>
                </a:cubicBezTo>
                <a:cubicBezTo>
                  <a:pt x="7941" y="314115"/>
                  <a:pt x="14276" y="247103"/>
                  <a:pt x="20611" y="180218"/>
                </a:cubicBezTo>
                <a:cubicBezTo>
                  <a:pt x="23652" y="148426"/>
                  <a:pt x="25711" y="116982"/>
                  <a:pt x="25156" y="85665"/>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4" name="Picture 4">
            <a:extLst>
              <a:ext uri="{FF2B5EF4-FFF2-40B4-BE49-F238E27FC236}">
                <a16:creationId xmlns:a16="http://schemas.microsoft.com/office/drawing/2014/main" id="{0A637376-92EC-75EA-1CD0-3A4413E199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
          <a:stretch/>
        </p:blipFill>
        <p:spPr>
          <a:xfrm>
            <a:off x="8144356" y="4267201"/>
            <a:ext cx="4047645" cy="2590808"/>
          </a:xfrm>
          <a:custGeom>
            <a:avLst/>
            <a:gdLst/>
            <a:ahLst/>
            <a:cxnLst/>
            <a:rect l="l" t="t" r="r" b="b"/>
            <a:pathLst>
              <a:path w="4047645" h="2495811">
                <a:moveTo>
                  <a:pt x="2441891" y="4"/>
                </a:moveTo>
                <a:cubicBezTo>
                  <a:pt x="2489381" y="-78"/>
                  <a:pt x="2536882" y="1163"/>
                  <a:pt x="2584383" y="4428"/>
                </a:cubicBezTo>
                <a:cubicBezTo>
                  <a:pt x="2744314" y="17813"/>
                  <a:pt x="2904989" y="21079"/>
                  <a:pt x="3065367" y="14222"/>
                </a:cubicBezTo>
                <a:cubicBezTo>
                  <a:pt x="3194244" y="5694"/>
                  <a:pt x="3323514" y="4206"/>
                  <a:pt x="3452568" y="9782"/>
                </a:cubicBezTo>
                <a:cubicBezTo>
                  <a:pt x="3572813" y="16442"/>
                  <a:pt x="3693059" y="23233"/>
                  <a:pt x="3813712" y="19315"/>
                </a:cubicBezTo>
                <a:cubicBezTo>
                  <a:pt x="3861755" y="17748"/>
                  <a:pt x="3909121" y="15789"/>
                  <a:pt x="3956758" y="13177"/>
                </a:cubicBezTo>
                <a:lnTo>
                  <a:pt x="4047645" y="9696"/>
                </a:lnTo>
                <a:lnTo>
                  <a:pt x="4047645" y="2495811"/>
                </a:lnTo>
                <a:lnTo>
                  <a:pt x="28177" y="2495811"/>
                </a:lnTo>
                <a:lnTo>
                  <a:pt x="28782" y="2485852"/>
                </a:lnTo>
                <a:cubicBezTo>
                  <a:pt x="31911" y="2365446"/>
                  <a:pt x="35027" y="2245002"/>
                  <a:pt x="38157" y="2124521"/>
                </a:cubicBezTo>
                <a:cubicBezTo>
                  <a:pt x="38284" y="2119444"/>
                  <a:pt x="39171" y="2114494"/>
                  <a:pt x="39171" y="2109417"/>
                </a:cubicBezTo>
                <a:cubicBezTo>
                  <a:pt x="48166" y="1995573"/>
                  <a:pt x="53107" y="1881729"/>
                  <a:pt x="18899" y="1770550"/>
                </a:cubicBezTo>
                <a:cubicBezTo>
                  <a:pt x="15871" y="1760104"/>
                  <a:pt x="14262" y="1749304"/>
                  <a:pt x="14084" y="1738440"/>
                </a:cubicBezTo>
                <a:cubicBezTo>
                  <a:pt x="12413" y="1641514"/>
                  <a:pt x="16644" y="1544587"/>
                  <a:pt x="26754" y="1448181"/>
                </a:cubicBezTo>
                <a:cubicBezTo>
                  <a:pt x="31949" y="1389038"/>
                  <a:pt x="26754" y="1329006"/>
                  <a:pt x="43478" y="1270498"/>
                </a:cubicBezTo>
                <a:cubicBezTo>
                  <a:pt x="50864" y="1241421"/>
                  <a:pt x="55109" y="1211634"/>
                  <a:pt x="56147" y="1181656"/>
                </a:cubicBezTo>
                <a:cubicBezTo>
                  <a:pt x="59948" y="1109060"/>
                  <a:pt x="38537" y="1040779"/>
                  <a:pt x="18139" y="972244"/>
                </a:cubicBezTo>
                <a:cubicBezTo>
                  <a:pt x="7370" y="935945"/>
                  <a:pt x="-5426" y="898886"/>
                  <a:pt x="2429" y="860811"/>
                </a:cubicBezTo>
                <a:cubicBezTo>
                  <a:pt x="16707" y="802251"/>
                  <a:pt x="24854" y="742359"/>
                  <a:pt x="26754" y="682112"/>
                </a:cubicBezTo>
                <a:cubicBezTo>
                  <a:pt x="26754" y="639468"/>
                  <a:pt x="16365" y="597712"/>
                  <a:pt x="20039" y="555195"/>
                </a:cubicBezTo>
                <a:cubicBezTo>
                  <a:pt x="28211" y="472712"/>
                  <a:pt x="30238" y="389734"/>
                  <a:pt x="26121" y="306946"/>
                </a:cubicBezTo>
                <a:cubicBezTo>
                  <a:pt x="26095" y="273846"/>
                  <a:pt x="29846" y="240848"/>
                  <a:pt x="37270" y="208585"/>
                </a:cubicBezTo>
                <a:cubicBezTo>
                  <a:pt x="46506" y="151651"/>
                  <a:pt x="48419" y="93777"/>
                  <a:pt x="42971" y="36360"/>
                </a:cubicBezTo>
                <a:lnTo>
                  <a:pt x="38853" y="8429"/>
                </a:lnTo>
                <a:lnTo>
                  <a:pt x="56649" y="7824"/>
                </a:lnTo>
                <a:cubicBezTo>
                  <a:pt x="210497" y="-156"/>
                  <a:pt x="364754" y="3162"/>
                  <a:pt x="518087" y="17748"/>
                </a:cubicBezTo>
                <a:cubicBezTo>
                  <a:pt x="626567" y="25440"/>
                  <a:pt x="735534" y="24213"/>
                  <a:pt x="843809" y="14092"/>
                </a:cubicBezTo>
                <a:cubicBezTo>
                  <a:pt x="1042499" y="-1711"/>
                  <a:pt x="1240782" y="10958"/>
                  <a:pt x="1439065" y="21666"/>
                </a:cubicBezTo>
                <a:cubicBezTo>
                  <a:pt x="1631105" y="32113"/>
                  <a:pt x="1823010" y="24408"/>
                  <a:pt x="2015050" y="17487"/>
                </a:cubicBezTo>
                <a:cubicBezTo>
                  <a:pt x="2157045" y="12394"/>
                  <a:pt x="2299420" y="249"/>
                  <a:pt x="2441891" y="4"/>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6" name="Rectangle 4105">
            <a:extLst>
              <a:ext uri="{FF2B5EF4-FFF2-40B4-BE49-F238E27FC236}">
                <a16:creationId xmlns:a16="http://schemas.microsoft.com/office/drawing/2014/main" id="{394842B0-684D-44CC-B4BC-D13331CFD2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1" name="Rectangle 5">
            <a:extLst>
              <a:ext uri="{FF2B5EF4-FFF2-40B4-BE49-F238E27FC236}">
                <a16:creationId xmlns:a16="http://schemas.microsoft.com/office/drawing/2014/main" id="{9C78796B-8D8A-B0ED-FBA8-BB7360C3EC8A}"/>
              </a:ext>
            </a:extLst>
          </p:cNvPr>
          <p:cNvSpPr>
            <a:spLocks noGrp="1" noChangeArrowheads="1"/>
          </p:cNvSpPr>
          <p:nvPr>
            <p:ph type="title"/>
          </p:nvPr>
        </p:nvSpPr>
        <p:spPr>
          <a:xfrm>
            <a:off x="640080" y="329184"/>
            <a:ext cx="6894576" cy="1783080"/>
          </a:xfrm>
        </p:spPr>
        <p:txBody>
          <a:bodyPr anchor="b">
            <a:normAutofit/>
          </a:bodyPr>
          <a:lstStyle/>
          <a:p>
            <a:r>
              <a:rPr lang="en-GB" altLang="en-US" sz="6600" dirty="0"/>
              <a:t>Harvesting silage</a:t>
            </a:r>
          </a:p>
        </p:txBody>
      </p:sp>
      <p:sp>
        <p:nvSpPr>
          <p:cNvPr id="4108" name="sketch line">
            <a:extLst>
              <a:ext uri="{FF2B5EF4-FFF2-40B4-BE49-F238E27FC236}">
                <a16:creationId xmlns:a16="http://schemas.microsoft.com/office/drawing/2014/main" id="{4C2A3DC3-F495-4B99-9FF3-3FB30D632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1C95F2D8-1FEF-6447-864F-1FA55FFEF0B0}"/>
              </a:ext>
            </a:extLst>
          </p:cNvPr>
          <p:cNvSpPr>
            <a:spLocks noGrp="1"/>
          </p:cNvSpPr>
          <p:nvPr>
            <p:ph idx="1"/>
          </p:nvPr>
        </p:nvSpPr>
        <p:spPr>
          <a:xfrm>
            <a:off x="640080" y="2697480"/>
            <a:ext cx="7296912" cy="3831336"/>
          </a:xfrm>
        </p:spPr>
        <p:txBody>
          <a:bodyPr>
            <a:normAutofit fontScale="62500" lnSpcReduction="20000"/>
          </a:bodyPr>
          <a:lstStyle/>
          <a:p>
            <a:pPr>
              <a:lnSpc>
                <a:spcPct val="170000"/>
              </a:lnSpc>
              <a:spcBef>
                <a:spcPts val="0"/>
              </a:spcBef>
            </a:pPr>
            <a:r>
              <a:rPr lang="en-NZ" dirty="0"/>
              <a:t>Harvest the silage crop when it reaches 25% </a:t>
            </a:r>
            <a:r>
              <a:rPr lang="en-NZ" dirty="0" err="1"/>
              <a:t>drymatter</a:t>
            </a:r>
            <a:r>
              <a:rPr lang="en-NZ" dirty="0"/>
              <a:t>. </a:t>
            </a:r>
          </a:p>
          <a:p>
            <a:pPr>
              <a:lnSpc>
                <a:spcPct val="170000"/>
              </a:lnSpc>
              <a:spcBef>
                <a:spcPts val="0"/>
              </a:spcBef>
            </a:pPr>
            <a:r>
              <a:rPr lang="en-NZ" dirty="0"/>
              <a:t>Correct wilting, to 25% will eliminate effluent losses from the stack.</a:t>
            </a:r>
          </a:p>
          <a:p>
            <a:pPr>
              <a:lnSpc>
                <a:spcPct val="170000"/>
              </a:lnSpc>
              <a:spcBef>
                <a:spcPts val="0"/>
              </a:spcBef>
            </a:pPr>
            <a:r>
              <a:rPr lang="en-NZ" dirty="0"/>
              <a:t>Chopping during harvest releases plant juices encouraging rapid lactic acid production and a good fermentation. Chopping also increases silage density and helps with consolidation which helps the exclusion of oxygen/air from the stack. </a:t>
            </a:r>
          </a:p>
          <a:p>
            <a:pPr>
              <a:lnSpc>
                <a:spcPct val="170000"/>
              </a:lnSpc>
              <a:spcBef>
                <a:spcPts val="0"/>
              </a:spcBef>
            </a:pPr>
            <a:r>
              <a:rPr lang="en-NZ" dirty="0"/>
              <a:t>Chopping also assists removal from the stack</a:t>
            </a:r>
            <a:r>
              <a:rPr lang="en-NZ" sz="2600" dirty="0"/>
              <a:t>.</a:t>
            </a:r>
            <a:endParaRPr lang="en-NZ" sz="2200" dirty="0"/>
          </a:p>
        </p:txBody>
      </p:sp>
      <p:pic>
        <p:nvPicPr>
          <p:cNvPr id="4" name="Picture 4">
            <a:extLst>
              <a:ext uri="{FF2B5EF4-FFF2-40B4-BE49-F238E27FC236}">
                <a16:creationId xmlns:a16="http://schemas.microsoft.com/office/drawing/2014/main" id="{BB3E6634-41D7-837F-E0B4-7CB63E67E5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
          <a:stretch/>
        </p:blipFill>
        <p:spPr>
          <a:xfrm>
            <a:off x="8156454" y="-7"/>
            <a:ext cx="4035547" cy="4178808"/>
          </a:xfrm>
          <a:custGeom>
            <a:avLst/>
            <a:gdLst/>
            <a:ahLst/>
            <a:cxnLst/>
            <a:rect l="l" t="t" r="r" b="b"/>
            <a:pathLst>
              <a:path w="4035547" h="4178808">
                <a:moveTo>
                  <a:pt x="14988" y="0"/>
                </a:moveTo>
                <a:lnTo>
                  <a:pt x="4035547" y="0"/>
                </a:lnTo>
                <a:lnTo>
                  <a:pt x="4035547" y="4161794"/>
                </a:lnTo>
                <a:lnTo>
                  <a:pt x="3918602" y="4164199"/>
                </a:lnTo>
                <a:cubicBezTo>
                  <a:pt x="3673497" y="4178956"/>
                  <a:pt x="3428120" y="4172295"/>
                  <a:pt x="3183014" y="4175560"/>
                </a:cubicBezTo>
                <a:cubicBezTo>
                  <a:pt x="2855121" y="4180001"/>
                  <a:pt x="2527499" y="4168639"/>
                  <a:pt x="2199742" y="4167595"/>
                </a:cubicBezTo>
                <a:cubicBezTo>
                  <a:pt x="2132562" y="4167334"/>
                  <a:pt x="2065110" y="4170729"/>
                  <a:pt x="1998202" y="4175952"/>
                </a:cubicBezTo>
                <a:cubicBezTo>
                  <a:pt x="1905507" y="4183005"/>
                  <a:pt x="1814033" y="4174124"/>
                  <a:pt x="1722153" y="4165766"/>
                </a:cubicBezTo>
                <a:cubicBezTo>
                  <a:pt x="1611407" y="4155711"/>
                  <a:pt x="1500933" y="4164591"/>
                  <a:pt x="1390867" y="4176214"/>
                </a:cubicBezTo>
                <a:lnTo>
                  <a:pt x="1348076" y="4178808"/>
                </a:lnTo>
                <a:lnTo>
                  <a:pt x="597587" y="4178808"/>
                </a:lnTo>
                <a:lnTo>
                  <a:pt x="507890" y="4175773"/>
                </a:lnTo>
                <a:cubicBezTo>
                  <a:pt x="403218" y="4174810"/>
                  <a:pt x="298546" y="4175691"/>
                  <a:pt x="193840" y="4176214"/>
                </a:cubicBezTo>
                <a:lnTo>
                  <a:pt x="2757" y="4175742"/>
                </a:lnTo>
                <a:lnTo>
                  <a:pt x="2810" y="4034870"/>
                </a:lnTo>
                <a:cubicBezTo>
                  <a:pt x="5629" y="3979851"/>
                  <a:pt x="10539" y="3924896"/>
                  <a:pt x="15416" y="3870068"/>
                </a:cubicBezTo>
                <a:cubicBezTo>
                  <a:pt x="23018" y="3799731"/>
                  <a:pt x="25045" y="3728899"/>
                  <a:pt x="21498" y="3658244"/>
                </a:cubicBezTo>
                <a:cubicBezTo>
                  <a:pt x="17063" y="3602147"/>
                  <a:pt x="10095" y="3546050"/>
                  <a:pt x="8828" y="3489953"/>
                </a:cubicBezTo>
                <a:cubicBezTo>
                  <a:pt x="6548" y="3389688"/>
                  <a:pt x="7434" y="3289424"/>
                  <a:pt x="13262" y="3189160"/>
                </a:cubicBezTo>
                <a:cubicBezTo>
                  <a:pt x="16176" y="3138901"/>
                  <a:pt x="20864" y="3089150"/>
                  <a:pt x="22891" y="3038510"/>
                </a:cubicBezTo>
                <a:cubicBezTo>
                  <a:pt x="24918" y="2987870"/>
                  <a:pt x="28973" y="2936723"/>
                  <a:pt x="17444" y="2887098"/>
                </a:cubicBezTo>
                <a:cubicBezTo>
                  <a:pt x="-2068" y="2802699"/>
                  <a:pt x="12249" y="2718680"/>
                  <a:pt x="16430" y="2634534"/>
                </a:cubicBezTo>
                <a:cubicBezTo>
                  <a:pt x="18964" y="2582244"/>
                  <a:pt x="34168" y="2528685"/>
                  <a:pt x="20738" y="2477919"/>
                </a:cubicBezTo>
                <a:cubicBezTo>
                  <a:pt x="-421" y="2398342"/>
                  <a:pt x="13389" y="2320415"/>
                  <a:pt x="20738" y="2242107"/>
                </a:cubicBezTo>
                <a:cubicBezTo>
                  <a:pt x="29213" y="2168001"/>
                  <a:pt x="27718" y="2093082"/>
                  <a:pt x="16303" y="2019369"/>
                </a:cubicBezTo>
                <a:cubicBezTo>
                  <a:pt x="1986" y="1946239"/>
                  <a:pt x="1986" y="1871028"/>
                  <a:pt x="16303" y="1797899"/>
                </a:cubicBezTo>
                <a:cubicBezTo>
                  <a:pt x="28162" y="1737537"/>
                  <a:pt x="29530" y="1675589"/>
                  <a:pt x="20357" y="1614758"/>
                </a:cubicBezTo>
                <a:cubicBezTo>
                  <a:pt x="14149" y="1571226"/>
                  <a:pt x="3000" y="1527947"/>
                  <a:pt x="1480" y="1484415"/>
                </a:cubicBezTo>
                <a:cubicBezTo>
                  <a:pt x="-1662" y="1393377"/>
                  <a:pt x="200" y="1302238"/>
                  <a:pt x="7055" y="1211417"/>
                </a:cubicBezTo>
                <a:cubicBezTo>
                  <a:pt x="15036" y="1107980"/>
                  <a:pt x="30366" y="1004923"/>
                  <a:pt x="19724" y="900725"/>
                </a:cubicBezTo>
                <a:cubicBezTo>
                  <a:pt x="16050" y="864934"/>
                  <a:pt x="8575" y="829270"/>
                  <a:pt x="7815" y="793353"/>
                </a:cubicBezTo>
                <a:cubicBezTo>
                  <a:pt x="6168" y="726087"/>
                  <a:pt x="5407" y="659710"/>
                  <a:pt x="9208" y="590286"/>
                </a:cubicBezTo>
                <a:cubicBezTo>
                  <a:pt x="13009" y="520863"/>
                  <a:pt x="27452" y="450424"/>
                  <a:pt x="17697" y="382270"/>
                </a:cubicBezTo>
                <a:cubicBezTo>
                  <a:pt x="7941" y="314115"/>
                  <a:pt x="14276" y="247103"/>
                  <a:pt x="20611" y="180218"/>
                </a:cubicBezTo>
                <a:cubicBezTo>
                  <a:pt x="23652" y="148426"/>
                  <a:pt x="25711" y="116982"/>
                  <a:pt x="25156" y="85665"/>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4">
            <a:extLst>
              <a:ext uri="{FF2B5EF4-FFF2-40B4-BE49-F238E27FC236}">
                <a16:creationId xmlns:a16="http://schemas.microsoft.com/office/drawing/2014/main" id="{5AD745BE-BE80-65E2-2294-D659F3230A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
          <a:stretch/>
        </p:blipFill>
        <p:spPr>
          <a:xfrm>
            <a:off x="8144356" y="4267201"/>
            <a:ext cx="4047645" cy="2590808"/>
          </a:xfrm>
          <a:custGeom>
            <a:avLst/>
            <a:gdLst/>
            <a:ahLst/>
            <a:cxnLst/>
            <a:rect l="l" t="t" r="r" b="b"/>
            <a:pathLst>
              <a:path w="4047645" h="2495811">
                <a:moveTo>
                  <a:pt x="2441891" y="4"/>
                </a:moveTo>
                <a:cubicBezTo>
                  <a:pt x="2489381" y="-78"/>
                  <a:pt x="2536882" y="1163"/>
                  <a:pt x="2584383" y="4428"/>
                </a:cubicBezTo>
                <a:cubicBezTo>
                  <a:pt x="2744314" y="17813"/>
                  <a:pt x="2904989" y="21079"/>
                  <a:pt x="3065367" y="14222"/>
                </a:cubicBezTo>
                <a:cubicBezTo>
                  <a:pt x="3194244" y="5694"/>
                  <a:pt x="3323514" y="4206"/>
                  <a:pt x="3452568" y="9782"/>
                </a:cubicBezTo>
                <a:cubicBezTo>
                  <a:pt x="3572813" y="16442"/>
                  <a:pt x="3693059" y="23233"/>
                  <a:pt x="3813712" y="19315"/>
                </a:cubicBezTo>
                <a:cubicBezTo>
                  <a:pt x="3861755" y="17748"/>
                  <a:pt x="3909121" y="15789"/>
                  <a:pt x="3956758" y="13177"/>
                </a:cubicBezTo>
                <a:lnTo>
                  <a:pt x="4047645" y="9696"/>
                </a:lnTo>
                <a:lnTo>
                  <a:pt x="4047645" y="2495811"/>
                </a:lnTo>
                <a:lnTo>
                  <a:pt x="28177" y="2495811"/>
                </a:lnTo>
                <a:lnTo>
                  <a:pt x="28782" y="2485852"/>
                </a:lnTo>
                <a:cubicBezTo>
                  <a:pt x="31911" y="2365446"/>
                  <a:pt x="35027" y="2245002"/>
                  <a:pt x="38157" y="2124521"/>
                </a:cubicBezTo>
                <a:cubicBezTo>
                  <a:pt x="38284" y="2119444"/>
                  <a:pt x="39171" y="2114494"/>
                  <a:pt x="39171" y="2109417"/>
                </a:cubicBezTo>
                <a:cubicBezTo>
                  <a:pt x="48166" y="1995573"/>
                  <a:pt x="53107" y="1881729"/>
                  <a:pt x="18899" y="1770550"/>
                </a:cubicBezTo>
                <a:cubicBezTo>
                  <a:pt x="15871" y="1760104"/>
                  <a:pt x="14262" y="1749304"/>
                  <a:pt x="14084" y="1738440"/>
                </a:cubicBezTo>
                <a:cubicBezTo>
                  <a:pt x="12413" y="1641514"/>
                  <a:pt x="16644" y="1544587"/>
                  <a:pt x="26754" y="1448181"/>
                </a:cubicBezTo>
                <a:cubicBezTo>
                  <a:pt x="31949" y="1389038"/>
                  <a:pt x="26754" y="1329006"/>
                  <a:pt x="43478" y="1270498"/>
                </a:cubicBezTo>
                <a:cubicBezTo>
                  <a:pt x="50864" y="1241421"/>
                  <a:pt x="55109" y="1211634"/>
                  <a:pt x="56147" y="1181656"/>
                </a:cubicBezTo>
                <a:cubicBezTo>
                  <a:pt x="59948" y="1109060"/>
                  <a:pt x="38537" y="1040779"/>
                  <a:pt x="18139" y="972244"/>
                </a:cubicBezTo>
                <a:cubicBezTo>
                  <a:pt x="7370" y="935945"/>
                  <a:pt x="-5426" y="898886"/>
                  <a:pt x="2429" y="860811"/>
                </a:cubicBezTo>
                <a:cubicBezTo>
                  <a:pt x="16707" y="802251"/>
                  <a:pt x="24854" y="742359"/>
                  <a:pt x="26754" y="682112"/>
                </a:cubicBezTo>
                <a:cubicBezTo>
                  <a:pt x="26754" y="639468"/>
                  <a:pt x="16365" y="597712"/>
                  <a:pt x="20039" y="555195"/>
                </a:cubicBezTo>
                <a:cubicBezTo>
                  <a:pt x="28211" y="472712"/>
                  <a:pt x="30238" y="389734"/>
                  <a:pt x="26121" y="306946"/>
                </a:cubicBezTo>
                <a:cubicBezTo>
                  <a:pt x="26095" y="273846"/>
                  <a:pt x="29846" y="240848"/>
                  <a:pt x="37270" y="208585"/>
                </a:cubicBezTo>
                <a:cubicBezTo>
                  <a:pt x="46506" y="151651"/>
                  <a:pt x="48419" y="93777"/>
                  <a:pt x="42971" y="36360"/>
                </a:cubicBezTo>
                <a:lnTo>
                  <a:pt x="38853" y="8429"/>
                </a:lnTo>
                <a:lnTo>
                  <a:pt x="56649" y="7824"/>
                </a:lnTo>
                <a:cubicBezTo>
                  <a:pt x="210497" y="-156"/>
                  <a:pt x="364754" y="3162"/>
                  <a:pt x="518087" y="17748"/>
                </a:cubicBezTo>
                <a:cubicBezTo>
                  <a:pt x="626567" y="25440"/>
                  <a:pt x="735534" y="24213"/>
                  <a:pt x="843809" y="14092"/>
                </a:cubicBezTo>
                <a:cubicBezTo>
                  <a:pt x="1042499" y="-1711"/>
                  <a:pt x="1240782" y="10958"/>
                  <a:pt x="1439065" y="21666"/>
                </a:cubicBezTo>
                <a:cubicBezTo>
                  <a:pt x="1631105" y="32113"/>
                  <a:pt x="1823010" y="24408"/>
                  <a:pt x="2015050" y="17487"/>
                </a:cubicBezTo>
                <a:cubicBezTo>
                  <a:pt x="2157045" y="12394"/>
                  <a:pt x="2299420" y="249"/>
                  <a:pt x="2441891" y="4"/>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F1BB1F-F05F-FAC7-2799-1985DEB651F8}"/>
              </a:ext>
            </a:extLst>
          </p:cNvPr>
          <p:cNvSpPr>
            <a:spLocks noGrp="1"/>
          </p:cNvSpPr>
          <p:nvPr>
            <p:ph type="title"/>
          </p:nvPr>
        </p:nvSpPr>
        <p:spPr>
          <a:xfrm>
            <a:off x="572493" y="238539"/>
            <a:ext cx="11018520" cy="1434415"/>
          </a:xfrm>
        </p:spPr>
        <p:txBody>
          <a:bodyPr anchor="b">
            <a:normAutofit/>
          </a:bodyPr>
          <a:lstStyle/>
          <a:p>
            <a:r>
              <a:rPr lang="en-NZ" sz="5400" dirty="0"/>
              <a:t>Silage storage</a:t>
            </a: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6B7468D-36B3-58A8-209F-02D998DB2CD2}"/>
              </a:ext>
            </a:extLst>
          </p:cNvPr>
          <p:cNvSpPr>
            <a:spLocks noGrp="1"/>
          </p:cNvSpPr>
          <p:nvPr>
            <p:ph idx="1"/>
          </p:nvPr>
        </p:nvSpPr>
        <p:spPr>
          <a:xfrm>
            <a:off x="572493" y="2071316"/>
            <a:ext cx="6713552" cy="4119172"/>
          </a:xfrm>
        </p:spPr>
        <p:txBody>
          <a:bodyPr anchor="t">
            <a:normAutofit fontScale="62500" lnSpcReduction="20000"/>
          </a:bodyPr>
          <a:lstStyle/>
          <a:p>
            <a:pPr>
              <a:lnSpc>
                <a:spcPct val="170000"/>
              </a:lnSpc>
              <a:spcBef>
                <a:spcPts val="0"/>
              </a:spcBef>
            </a:pPr>
            <a:r>
              <a:rPr lang="en-US" sz="2400" dirty="0"/>
              <a:t>For long term silage storage, a silage bunker or pit </a:t>
            </a:r>
            <a:r>
              <a:rPr lang="en-NZ" sz="2400" dirty="0"/>
              <a:t>is strongly recommended for ensuring quality, and minimising wastage. </a:t>
            </a:r>
            <a:r>
              <a:rPr lang="en-US" sz="2400" dirty="0"/>
              <a:t> </a:t>
            </a:r>
          </a:p>
          <a:p>
            <a:pPr>
              <a:lnSpc>
                <a:spcPct val="170000"/>
              </a:lnSpc>
              <a:spcBef>
                <a:spcPts val="0"/>
              </a:spcBef>
            </a:pPr>
            <a:r>
              <a:rPr lang="en-US" sz="2400" dirty="0"/>
              <a:t>An airtight heavy plastic lined concrete bunker will provide a secure barrier against oxygen and enable the silage to be compacted down effectively.</a:t>
            </a:r>
            <a:endParaRPr lang="en-NZ" sz="2400" dirty="0"/>
          </a:p>
          <a:p>
            <a:pPr>
              <a:lnSpc>
                <a:spcPct val="170000"/>
              </a:lnSpc>
              <a:spcBef>
                <a:spcPts val="0"/>
              </a:spcBef>
            </a:pPr>
            <a:r>
              <a:rPr lang="en-US" sz="2400" dirty="0"/>
              <a:t>Ensure the chosen site for the stack is well back from any waterways, drains or tiles, and avoid wet or gravel areas. </a:t>
            </a:r>
          </a:p>
          <a:p>
            <a:pPr>
              <a:lnSpc>
                <a:spcPct val="170000"/>
              </a:lnSpc>
              <a:spcBef>
                <a:spcPts val="0"/>
              </a:spcBef>
            </a:pPr>
            <a:r>
              <a:rPr lang="en-US" sz="2400" dirty="0"/>
              <a:t>Stacks </a:t>
            </a:r>
            <a:r>
              <a:rPr lang="en-NZ" sz="2500" dirty="0"/>
              <a:t>should be easily accessible</a:t>
            </a:r>
            <a:r>
              <a:rPr lang="en-US" sz="2500" dirty="0"/>
              <a:t> sit on a </a:t>
            </a:r>
            <a:r>
              <a:rPr lang="en-NZ" sz="2500" dirty="0"/>
              <a:t>watertight </a:t>
            </a:r>
            <a:r>
              <a:rPr lang="en-US" sz="2500" dirty="0"/>
              <a:t> base to prevent loss to groundwater. </a:t>
            </a:r>
            <a:endParaRPr lang="en-NZ" sz="2500" dirty="0"/>
          </a:p>
          <a:p>
            <a:pPr>
              <a:lnSpc>
                <a:spcPct val="170000"/>
              </a:lnSpc>
              <a:spcBef>
                <a:spcPts val="0"/>
              </a:spcBef>
            </a:pPr>
            <a:r>
              <a:rPr lang="en-NZ" sz="2400" dirty="0"/>
              <a:t>Ensure any silage leachate/effluent </a:t>
            </a:r>
            <a:r>
              <a:rPr lang="en-US" sz="2400" dirty="0"/>
              <a:t>produced is directed into an existing effluent management system.</a:t>
            </a:r>
          </a:p>
          <a:p>
            <a:pPr>
              <a:lnSpc>
                <a:spcPct val="170000"/>
              </a:lnSpc>
              <a:spcBef>
                <a:spcPts val="0"/>
              </a:spcBef>
            </a:pPr>
            <a:r>
              <a:rPr lang="en-US" sz="2400" dirty="0"/>
              <a:t>Divert rainwater away from the stack</a:t>
            </a:r>
            <a:endParaRPr lang="en-NZ" sz="2400" dirty="0"/>
          </a:p>
        </p:txBody>
      </p:sp>
      <p:pic>
        <p:nvPicPr>
          <p:cNvPr id="4" name="Picture 4">
            <a:extLst>
              <a:ext uri="{FF2B5EF4-FFF2-40B4-BE49-F238E27FC236}">
                <a16:creationId xmlns:a16="http://schemas.microsoft.com/office/drawing/2014/main" id="{47D41529-E882-7731-5BE0-F0005322C6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00585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520" name="Rectangle 21519">
            <a:extLst>
              <a:ext uri="{FF2B5EF4-FFF2-40B4-BE49-F238E27FC236}">
                <a16:creationId xmlns:a16="http://schemas.microsoft.com/office/drawing/2014/main" id="{959C6B72-F8E6-4281-8F3E-93FC0DC98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9" name="Rectangle 5">
            <a:extLst>
              <a:ext uri="{FF2B5EF4-FFF2-40B4-BE49-F238E27FC236}">
                <a16:creationId xmlns:a16="http://schemas.microsoft.com/office/drawing/2014/main" id="{6C17FFFB-1CBB-84E9-2560-0BD1FA49221A}"/>
              </a:ext>
            </a:extLst>
          </p:cNvPr>
          <p:cNvSpPr>
            <a:spLocks noGrp="1" noChangeArrowheads="1"/>
          </p:cNvSpPr>
          <p:nvPr>
            <p:ph type="title"/>
          </p:nvPr>
        </p:nvSpPr>
        <p:spPr>
          <a:xfrm>
            <a:off x="612648" y="365125"/>
            <a:ext cx="5295015" cy="2063808"/>
          </a:xfrm>
        </p:spPr>
        <p:txBody>
          <a:bodyPr anchor="b">
            <a:normAutofit/>
          </a:bodyPr>
          <a:lstStyle/>
          <a:p>
            <a:r>
              <a:rPr lang="en-GB" altLang="en-US" sz="5400" dirty="0"/>
              <a:t>Consolidation</a:t>
            </a:r>
          </a:p>
        </p:txBody>
      </p:sp>
      <p:pic>
        <p:nvPicPr>
          <p:cNvPr id="10244" name="Picture 4">
            <a:extLst>
              <a:ext uri="{FF2B5EF4-FFF2-40B4-BE49-F238E27FC236}">
                <a16:creationId xmlns:a16="http://schemas.microsoft.com/office/drawing/2014/main" id="{94657B2F-05DE-4D1C-5737-4D251935AD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
          <a:stretch/>
        </p:blipFill>
        <p:spPr>
          <a:xfrm>
            <a:off x="6532916" y="649330"/>
            <a:ext cx="2540538" cy="1626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508" name="Picture 4">
            <a:extLst>
              <a:ext uri="{FF2B5EF4-FFF2-40B4-BE49-F238E27FC236}">
                <a16:creationId xmlns:a16="http://schemas.microsoft.com/office/drawing/2014/main" id="{D04804D6-9219-A977-FD63-F6BA203B16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
          <a:stretch/>
        </p:blipFill>
        <p:spPr>
          <a:xfrm>
            <a:off x="9498000" y="365125"/>
            <a:ext cx="2119325" cy="219456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22" name="sketch line">
            <a:extLst>
              <a:ext uri="{FF2B5EF4-FFF2-40B4-BE49-F238E27FC236}">
                <a16:creationId xmlns:a16="http://schemas.microsoft.com/office/drawing/2014/main" id="{490234EE-E0D8-4805-9227-CCEAC6016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2650181"/>
            <a:ext cx="4343400" cy="18288"/>
          </a:xfrm>
          <a:custGeom>
            <a:avLst/>
            <a:gdLst>
              <a:gd name="connsiteX0" fmla="*/ 0 w 4343400"/>
              <a:gd name="connsiteY0" fmla="*/ 0 h 18288"/>
              <a:gd name="connsiteX1" fmla="*/ 577052 w 4343400"/>
              <a:gd name="connsiteY1" fmla="*/ 0 h 18288"/>
              <a:gd name="connsiteX2" fmla="*/ 1067235 w 4343400"/>
              <a:gd name="connsiteY2" fmla="*/ 0 h 18288"/>
              <a:gd name="connsiteX3" fmla="*/ 1600853 w 4343400"/>
              <a:gd name="connsiteY3" fmla="*/ 0 h 18288"/>
              <a:gd name="connsiteX4" fmla="*/ 2264773 w 4343400"/>
              <a:gd name="connsiteY4" fmla="*/ 0 h 18288"/>
              <a:gd name="connsiteX5" fmla="*/ 2841825 w 4343400"/>
              <a:gd name="connsiteY5" fmla="*/ 0 h 18288"/>
              <a:gd name="connsiteX6" fmla="*/ 3375442 w 4343400"/>
              <a:gd name="connsiteY6" fmla="*/ 0 h 18288"/>
              <a:gd name="connsiteX7" fmla="*/ 4343400 w 4343400"/>
              <a:gd name="connsiteY7" fmla="*/ 0 h 18288"/>
              <a:gd name="connsiteX8" fmla="*/ 4343400 w 4343400"/>
              <a:gd name="connsiteY8" fmla="*/ 18288 h 18288"/>
              <a:gd name="connsiteX9" fmla="*/ 3722914 w 4343400"/>
              <a:gd name="connsiteY9" fmla="*/ 18288 h 18288"/>
              <a:gd name="connsiteX10" fmla="*/ 3189297 w 4343400"/>
              <a:gd name="connsiteY10" fmla="*/ 18288 h 18288"/>
              <a:gd name="connsiteX11" fmla="*/ 2481943 w 4343400"/>
              <a:gd name="connsiteY11" fmla="*/ 18288 h 18288"/>
              <a:gd name="connsiteX12" fmla="*/ 1904891 w 4343400"/>
              <a:gd name="connsiteY12" fmla="*/ 18288 h 18288"/>
              <a:gd name="connsiteX13" fmla="*/ 1414707 w 4343400"/>
              <a:gd name="connsiteY13" fmla="*/ 18288 h 18288"/>
              <a:gd name="connsiteX14" fmla="*/ 750788 w 4343400"/>
              <a:gd name="connsiteY14" fmla="*/ 18288 h 18288"/>
              <a:gd name="connsiteX15" fmla="*/ 0 w 4343400"/>
              <a:gd name="connsiteY15" fmla="*/ 18288 h 18288"/>
              <a:gd name="connsiteX16" fmla="*/ 0 w 43434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43400" h="18288" fill="none" extrusionOk="0">
                <a:moveTo>
                  <a:pt x="0" y="0"/>
                </a:moveTo>
                <a:cubicBezTo>
                  <a:pt x="233209" y="-19550"/>
                  <a:pt x="330816" y="19068"/>
                  <a:pt x="577052" y="0"/>
                </a:cubicBezTo>
                <a:cubicBezTo>
                  <a:pt x="823288" y="-19068"/>
                  <a:pt x="875077" y="10360"/>
                  <a:pt x="1067235" y="0"/>
                </a:cubicBezTo>
                <a:cubicBezTo>
                  <a:pt x="1259393" y="-10360"/>
                  <a:pt x="1410699" y="2939"/>
                  <a:pt x="1600853" y="0"/>
                </a:cubicBezTo>
                <a:cubicBezTo>
                  <a:pt x="1791007" y="-2939"/>
                  <a:pt x="2101644" y="-26225"/>
                  <a:pt x="2264773" y="0"/>
                </a:cubicBezTo>
                <a:cubicBezTo>
                  <a:pt x="2427902" y="26225"/>
                  <a:pt x="2690426" y="-27726"/>
                  <a:pt x="2841825" y="0"/>
                </a:cubicBezTo>
                <a:cubicBezTo>
                  <a:pt x="2993224" y="27726"/>
                  <a:pt x="3172320" y="-18569"/>
                  <a:pt x="3375442" y="0"/>
                </a:cubicBezTo>
                <a:cubicBezTo>
                  <a:pt x="3578564" y="18569"/>
                  <a:pt x="4003119" y="21909"/>
                  <a:pt x="4343400" y="0"/>
                </a:cubicBezTo>
                <a:cubicBezTo>
                  <a:pt x="4343798" y="7429"/>
                  <a:pt x="4343380" y="10822"/>
                  <a:pt x="4343400" y="18288"/>
                </a:cubicBezTo>
                <a:cubicBezTo>
                  <a:pt x="4109047" y="14709"/>
                  <a:pt x="3996986" y="7919"/>
                  <a:pt x="3722914" y="18288"/>
                </a:cubicBezTo>
                <a:cubicBezTo>
                  <a:pt x="3448842" y="28657"/>
                  <a:pt x="3340973" y="29252"/>
                  <a:pt x="3189297" y="18288"/>
                </a:cubicBezTo>
                <a:cubicBezTo>
                  <a:pt x="3037621" y="7324"/>
                  <a:pt x="2636891" y="-9539"/>
                  <a:pt x="2481943" y="18288"/>
                </a:cubicBezTo>
                <a:cubicBezTo>
                  <a:pt x="2326995" y="46115"/>
                  <a:pt x="2131632" y="740"/>
                  <a:pt x="1904891" y="18288"/>
                </a:cubicBezTo>
                <a:cubicBezTo>
                  <a:pt x="1678150" y="35836"/>
                  <a:pt x="1575362" y="-3381"/>
                  <a:pt x="1414707" y="18288"/>
                </a:cubicBezTo>
                <a:cubicBezTo>
                  <a:pt x="1254052" y="39957"/>
                  <a:pt x="1051093" y="-335"/>
                  <a:pt x="750788" y="18288"/>
                </a:cubicBezTo>
                <a:cubicBezTo>
                  <a:pt x="450483" y="36911"/>
                  <a:pt x="293781" y="22900"/>
                  <a:pt x="0" y="18288"/>
                </a:cubicBezTo>
                <a:cubicBezTo>
                  <a:pt x="-591" y="13205"/>
                  <a:pt x="-663" y="6329"/>
                  <a:pt x="0" y="0"/>
                </a:cubicBezTo>
                <a:close/>
              </a:path>
              <a:path w="4343400" h="18288" stroke="0" extrusionOk="0">
                <a:moveTo>
                  <a:pt x="0" y="0"/>
                </a:moveTo>
                <a:cubicBezTo>
                  <a:pt x="212719" y="-28531"/>
                  <a:pt x="340561" y="-1164"/>
                  <a:pt x="577052" y="0"/>
                </a:cubicBezTo>
                <a:cubicBezTo>
                  <a:pt x="813543" y="1164"/>
                  <a:pt x="866967" y="-9376"/>
                  <a:pt x="1067235" y="0"/>
                </a:cubicBezTo>
                <a:cubicBezTo>
                  <a:pt x="1267503" y="9376"/>
                  <a:pt x="1485778" y="-20470"/>
                  <a:pt x="1774589" y="0"/>
                </a:cubicBezTo>
                <a:cubicBezTo>
                  <a:pt x="2063400" y="20470"/>
                  <a:pt x="2090152" y="-14502"/>
                  <a:pt x="2351641" y="0"/>
                </a:cubicBezTo>
                <a:cubicBezTo>
                  <a:pt x="2613130" y="14502"/>
                  <a:pt x="2802864" y="19125"/>
                  <a:pt x="2928693" y="0"/>
                </a:cubicBezTo>
                <a:cubicBezTo>
                  <a:pt x="3054522" y="-19125"/>
                  <a:pt x="3482611" y="-2038"/>
                  <a:pt x="3636046" y="0"/>
                </a:cubicBezTo>
                <a:cubicBezTo>
                  <a:pt x="3789481" y="2038"/>
                  <a:pt x="4012363" y="973"/>
                  <a:pt x="4343400" y="0"/>
                </a:cubicBezTo>
                <a:cubicBezTo>
                  <a:pt x="4342514" y="5429"/>
                  <a:pt x="4344221" y="14046"/>
                  <a:pt x="4343400" y="18288"/>
                </a:cubicBezTo>
                <a:cubicBezTo>
                  <a:pt x="4078870" y="-6138"/>
                  <a:pt x="4015967" y="29658"/>
                  <a:pt x="3809782" y="18288"/>
                </a:cubicBezTo>
                <a:cubicBezTo>
                  <a:pt x="3603597" y="6918"/>
                  <a:pt x="3495552" y="24439"/>
                  <a:pt x="3189297" y="18288"/>
                </a:cubicBezTo>
                <a:cubicBezTo>
                  <a:pt x="2883042" y="12137"/>
                  <a:pt x="2850610" y="32583"/>
                  <a:pt x="2568811" y="18288"/>
                </a:cubicBezTo>
                <a:cubicBezTo>
                  <a:pt x="2287012" y="3993"/>
                  <a:pt x="2279820" y="23580"/>
                  <a:pt x="1991759" y="18288"/>
                </a:cubicBezTo>
                <a:cubicBezTo>
                  <a:pt x="1703698" y="12996"/>
                  <a:pt x="1616455" y="23157"/>
                  <a:pt x="1284405" y="18288"/>
                </a:cubicBezTo>
                <a:cubicBezTo>
                  <a:pt x="952355" y="13419"/>
                  <a:pt x="783530" y="16053"/>
                  <a:pt x="577052" y="18288"/>
                </a:cubicBezTo>
                <a:cubicBezTo>
                  <a:pt x="370574" y="20523"/>
                  <a:pt x="173929" y="5195"/>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03EE186E-1D60-B067-77D2-406979F96DFA}"/>
              </a:ext>
            </a:extLst>
          </p:cNvPr>
          <p:cNvSpPr>
            <a:spLocks noGrp="1"/>
          </p:cNvSpPr>
          <p:nvPr>
            <p:ph idx="1"/>
          </p:nvPr>
        </p:nvSpPr>
        <p:spPr>
          <a:xfrm>
            <a:off x="612648" y="2908005"/>
            <a:ext cx="5295015" cy="3268957"/>
          </a:xfrm>
        </p:spPr>
        <p:txBody>
          <a:bodyPr>
            <a:normAutofit/>
          </a:bodyPr>
          <a:lstStyle/>
          <a:p>
            <a:pPr>
              <a:lnSpc>
                <a:spcPct val="150000"/>
              </a:lnSpc>
              <a:spcBef>
                <a:spcPts val="0"/>
              </a:spcBef>
            </a:pPr>
            <a:r>
              <a:rPr lang="en-NZ" sz="2200" dirty="0"/>
              <a:t>Oxygen removed which stops respiration maintaining nutritional value of pasture silage.</a:t>
            </a:r>
          </a:p>
          <a:p>
            <a:pPr>
              <a:lnSpc>
                <a:spcPct val="150000"/>
              </a:lnSpc>
              <a:spcBef>
                <a:spcPts val="0"/>
              </a:spcBef>
            </a:pPr>
            <a:r>
              <a:rPr lang="en-NZ" sz="2200" dirty="0"/>
              <a:t>Fermentation starts, pH drops quickly to 4.2, lactic acid build up preserving the grass in a stable digestible state.</a:t>
            </a:r>
          </a:p>
        </p:txBody>
      </p:sp>
      <p:pic>
        <p:nvPicPr>
          <p:cNvPr id="3" name="Picture 4">
            <a:extLst>
              <a:ext uri="{FF2B5EF4-FFF2-40B4-BE49-F238E27FC236}">
                <a16:creationId xmlns:a16="http://schemas.microsoft.com/office/drawing/2014/main" id="{6B3CFBF1-5057-0200-41A2-67AD758530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
          <a:stretch/>
        </p:blipFill>
        <p:spPr>
          <a:xfrm>
            <a:off x="6532916" y="2776987"/>
            <a:ext cx="5295016" cy="338923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145</TotalTime>
  <Words>864</Words>
  <Application>Microsoft Office PowerPoint</Application>
  <PresentationFormat>Widescreen</PresentationFormat>
  <Paragraphs>68</Paragraphs>
  <Slides>16</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23" baseType="lpstr">
      <vt:lpstr>Aptos</vt:lpstr>
      <vt:lpstr>Aptos Display</vt:lpstr>
      <vt:lpstr>Arial</vt:lpstr>
      <vt:lpstr>Lato</vt:lpstr>
      <vt:lpstr>Times New Roman</vt:lpstr>
      <vt:lpstr>Office Theme</vt:lpstr>
      <vt:lpstr>Photo Editor Photo</vt:lpstr>
      <vt:lpstr>PowerPoint Presentation</vt:lpstr>
      <vt:lpstr>Pasture Silage</vt:lpstr>
      <vt:lpstr>What is silage?</vt:lpstr>
      <vt:lpstr>Mature pasture- Surplus</vt:lpstr>
      <vt:lpstr>Mowing silage</vt:lpstr>
      <vt:lpstr>Wilting</vt:lpstr>
      <vt:lpstr>Harvesting silage</vt:lpstr>
      <vt:lpstr>Silage storage</vt:lpstr>
      <vt:lpstr>Consolidation</vt:lpstr>
      <vt:lpstr>Covering the stack</vt:lpstr>
      <vt:lpstr>Feeding out</vt:lpstr>
      <vt:lpstr>High quality silage</vt:lpstr>
      <vt:lpstr>Assessing silage quality </vt:lpstr>
      <vt:lpstr>Environmental considerations</vt:lpstr>
      <vt:lpstr>Discussion activity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Susan Stokes</dc:creator>
  <cp:lastModifiedBy>Kerry Allen</cp:lastModifiedBy>
  <cp:revision>5</cp:revision>
  <dcterms:created xsi:type="dcterms:W3CDTF">2024-09-01T00:48:52Z</dcterms:created>
  <dcterms:modified xsi:type="dcterms:W3CDTF">2025-08-04T03:56:38Z</dcterms:modified>
</cp:coreProperties>
</file>