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7" r:id="rId2"/>
    <p:sldId id="256" r:id="rId3"/>
    <p:sldId id="266" r:id="rId4"/>
    <p:sldId id="267" r:id="rId5"/>
    <p:sldId id="260" r:id="rId6"/>
    <p:sldId id="258" r:id="rId7"/>
    <p:sldId id="265" r:id="rId8"/>
    <p:sldId id="264" r:id="rId9"/>
    <p:sldId id="262" r:id="rId10"/>
    <p:sldId id="257" r:id="rId11"/>
    <p:sldId id="259" r:id="rId12"/>
    <p:sldId id="274" r:id="rId13"/>
    <p:sldId id="261" r:id="rId14"/>
    <p:sldId id="268" r:id="rId15"/>
    <p:sldId id="269" r:id="rId16"/>
    <p:sldId id="273" r:id="rId17"/>
    <p:sldId id="271" r:id="rId18"/>
    <p:sldId id="270" r:id="rId19"/>
    <p:sldId id="275" r:id="rId20"/>
    <p:sldId id="278" r:id="rId21"/>
    <p:sldId id="279" r:id="rId22"/>
    <p:sldId id="263" r:id="rId23"/>
    <p:sldId id="276" r:id="rId24"/>
    <p:sldId id="281" r:id="rId25"/>
    <p:sldId id="280" r:id="rId26"/>
    <p:sldId id="282" r:id="rId27"/>
    <p:sldId id="283" r:id="rId28"/>
    <p:sldId id="284" r:id="rId29"/>
    <p:sldId id="285" r:id="rId30"/>
    <p:sldId id="289" r:id="rId31"/>
    <p:sldId id="277" r:id="rId32"/>
    <p:sldId id="286" r:id="rId33"/>
    <p:sldId id="288" r:id="rId34"/>
    <p:sldId id="287" r:id="rId35"/>
    <p:sldId id="37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29C1A-7106-CB3B-C4D4-9EF94688C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2B7770-DF94-92A0-76EF-73AB32EC8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D9E36-063F-3DDA-1ABC-22F519A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0EAC-34D3-4B86-9DAB-52707F954139}" type="datetimeFigureOut">
              <a:rPr lang="en-NZ" smtClean="0"/>
              <a:t>30/07/2025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0C45B-2C06-7F67-7523-C730B8351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BD19C-7ED6-66FC-74AF-D6DF0B2EE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825CC-C33D-4B5A-8177-19EF43D11C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7060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A2891-5638-96D1-AE6E-31074293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E199D-7E42-1D8B-DE28-4C854D91F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1EFB0-B60F-9182-F746-E8BFC402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0EAC-34D3-4B86-9DAB-52707F954139}" type="datetimeFigureOut">
              <a:rPr lang="en-NZ" smtClean="0"/>
              <a:t>30/07/2025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ED6D4-765F-E318-443E-4CDAB37DE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43465-2FC7-665F-6F08-82DE96F7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825CC-C33D-4B5A-8177-19EF43D11C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15130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D884CE-F1E3-1BF6-9F63-D96C9DD2C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9E8C3-EF1E-1B24-ADD8-0DA36B140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0E309-41DC-4A09-E0E7-5DDF1B373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0EAC-34D3-4B86-9DAB-52707F954139}" type="datetimeFigureOut">
              <a:rPr lang="en-NZ" smtClean="0"/>
              <a:t>30/07/2025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5F5E8-F0C7-4226-B273-8CA996840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97451-9AA2-0CDE-D7A2-63535B10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825CC-C33D-4B5A-8177-19EF43D11C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31626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680A8-27E0-6A06-F2A2-80AC852F2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6B10-FBF0-FF95-A022-7E7121C3B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48127-82D7-F7C4-E017-7716F904D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0EAC-34D3-4B86-9DAB-52707F954139}" type="datetimeFigureOut">
              <a:rPr lang="en-NZ" smtClean="0"/>
              <a:t>30/07/2025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509A-AAEF-7A2C-B268-52B54DECD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DA51B-9A77-7658-511E-6BF3AE43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825CC-C33D-4B5A-8177-19EF43D11C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567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D8DA-C4F7-E059-7CD7-18718535F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3004A-2A06-9403-639C-E3DA34629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A22F1-0794-3636-C295-69512C5C5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0EAC-34D3-4B86-9DAB-52707F954139}" type="datetimeFigureOut">
              <a:rPr lang="en-NZ" smtClean="0"/>
              <a:t>30/07/2025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8740D-C611-AE3C-CC6B-84F1C549E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F70B1-6192-FAF1-79A1-A4FC4FF9C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825CC-C33D-4B5A-8177-19EF43D11C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6051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1F811-A409-8220-D6FF-400D4706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46C2F-B449-9396-0DB9-CA2BF89EDF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2E8BB1-0232-1CA2-0800-74AA1F510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474E2-18CC-189B-982C-D4F9A81DD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0EAC-34D3-4B86-9DAB-52707F954139}" type="datetimeFigureOut">
              <a:rPr lang="en-NZ" smtClean="0"/>
              <a:t>30/07/2025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DBDF9-38B6-A119-B590-348D1729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5851C-2B31-283D-EAFA-B141AD29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825CC-C33D-4B5A-8177-19EF43D11C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2177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2662D-82A1-730B-25BA-4ED140940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AB31D-9E53-F942-567C-D32B7D46D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BB4185-500A-C3AB-4576-6A7411531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86C292-CB0E-59B0-268F-FF12635591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0E4447-AF79-6E87-A632-541C2E6E1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635832-F014-66ED-5AAF-59CB88A9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0EAC-34D3-4B86-9DAB-52707F954139}" type="datetimeFigureOut">
              <a:rPr lang="en-NZ" smtClean="0"/>
              <a:t>30/07/2025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79C22C-609D-59EE-8F97-C55DD1A41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6CFD64-741A-99ED-50C9-19FABC0E3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825CC-C33D-4B5A-8177-19EF43D11C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449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A2023-5194-5DC6-33B0-89084E67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3D0A5F-C0E7-4C56-361F-B7760F98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0EAC-34D3-4B86-9DAB-52707F954139}" type="datetimeFigureOut">
              <a:rPr lang="en-NZ" smtClean="0"/>
              <a:t>30/07/2025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9C31B-1AFD-0860-0078-9F55FC82F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9D552-9CC4-3FC0-7FB4-C31B9D9D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825CC-C33D-4B5A-8177-19EF43D11C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37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ADC2C2-B79C-5B51-84C1-94A583DF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0EAC-34D3-4B86-9DAB-52707F954139}" type="datetimeFigureOut">
              <a:rPr lang="en-NZ" smtClean="0"/>
              <a:t>30/07/2025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41307A-9D06-32CE-C9E8-E5943E17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AEC27-437A-558E-DFCB-C5E9DBE87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825CC-C33D-4B5A-8177-19EF43D11C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613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AF982-1707-7CBA-E856-7F4CDB4B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F8E4C-C369-A0BE-83CD-A18550405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C52F76-2365-E641-9BE8-5DCA24E38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90A01-C743-4B27-461C-0427EC10A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0EAC-34D3-4B86-9DAB-52707F954139}" type="datetimeFigureOut">
              <a:rPr lang="en-NZ" smtClean="0"/>
              <a:t>30/07/2025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E248D-6177-924D-49E4-1ECF9C68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5CA34-156C-C2D5-2A62-4CF4BAF9C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825CC-C33D-4B5A-8177-19EF43D11C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5363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CE58D-1DC9-32AE-DAD0-EEEA7A85E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3B705E-7BDF-5170-5AB0-A10774DC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A64EB-4FD6-0A88-11B2-562FE09BD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B78CA-3AE0-9139-885A-9123B7444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0EAC-34D3-4B86-9DAB-52707F954139}" type="datetimeFigureOut">
              <a:rPr lang="en-NZ" smtClean="0"/>
              <a:t>30/07/2025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BF091-805B-8DAF-1DC2-D9FCFBA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6040C-FC82-E104-0FD4-CDE568BF7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825CC-C33D-4B5A-8177-19EF43D11C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1639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E1B7F-75C1-E1CF-3CB4-55ABFE30D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96C64-477F-96A6-2134-E76A4C07D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A5779-047C-5D89-310E-7FCA43BAD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F90EAC-34D3-4B86-9DAB-52707F954139}" type="datetimeFigureOut">
              <a:rPr lang="en-NZ" smtClean="0"/>
              <a:t>30/07/2025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9C44B-6B76-B521-3693-70F987A232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67D8E-25C4-2E70-56A5-06072D9F5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4825CC-C33D-4B5A-8177-19EF43D11C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029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E47A6A25-0EC6-E6C1-7D3B-585919AA6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3863"/>
            <a:ext cx="9085263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9F585-85A7-8ADD-0540-DD630CD14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NZ" sz="5000"/>
              <a:t>Discussion activity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A3D4E-08B6-3FDC-E52A-657150CB1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NZ" sz="1900" dirty="0"/>
              <a:t>Why is particle size important in soils.</a:t>
            </a:r>
          </a:p>
          <a:p>
            <a:r>
              <a:rPr lang="en-NZ" sz="1900" dirty="0"/>
              <a:t>How does particle size affect how quickly or slowly a soil drains after a period of rain?</a:t>
            </a:r>
          </a:p>
          <a:p>
            <a:r>
              <a:rPr lang="en-NZ" sz="1900" dirty="0"/>
              <a:t>Which type of soil would warm up the quickest and why?</a:t>
            </a:r>
          </a:p>
          <a:p>
            <a:r>
              <a:rPr lang="en-NZ" sz="1900" dirty="0"/>
              <a:t>What could a producer do to improve drainage in a clay soil?</a:t>
            </a:r>
          </a:p>
          <a:p>
            <a:r>
              <a:rPr lang="en-NZ" sz="1900" dirty="0"/>
              <a:t>What could a producer do to increase the amount of water a sandy soil can hold?</a:t>
            </a:r>
          </a:p>
        </p:txBody>
      </p:sp>
      <p:pic>
        <p:nvPicPr>
          <p:cNvPr id="6" name="Picture 5" descr="Understanding Soil Water Content and Thresholds for Irrigation Management |  Oklahoma State University">
            <a:extLst>
              <a:ext uri="{FF2B5EF4-FFF2-40B4-BE49-F238E27FC236}">
                <a16:creationId xmlns:a16="http://schemas.microsoft.com/office/drawing/2014/main" id="{0480070E-1E76-6EB7-A985-573553163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1121" y="751776"/>
            <a:ext cx="6055699" cy="2270887"/>
          </a:xfrm>
          <a:prstGeom prst="rect">
            <a:avLst/>
          </a:prstGeom>
          <a:noFill/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18E1029-C141-0875-3F0E-87F25DC6D366}"/>
              </a:ext>
            </a:extLst>
          </p:cNvPr>
          <p:cNvGrpSpPr/>
          <p:nvPr/>
        </p:nvGrpSpPr>
        <p:grpSpPr>
          <a:xfrm>
            <a:off x="5559847" y="2741676"/>
            <a:ext cx="6278245" cy="2571115"/>
            <a:chOff x="0" y="0"/>
            <a:chExt cx="6278245" cy="257111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67255C0-64AE-87F9-29D0-C2526EE0E12F}"/>
                </a:ext>
              </a:extLst>
            </p:cNvPr>
            <p:cNvGrpSpPr/>
            <p:nvPr/>
          </p:nvGrpSpPr>
          <p:grpSpPr>
            <a:xfrm>
              <a:off x="0" y="0"/>
              <a:ext cx="6278245" cy="2571115"/>
              <a:chOff x="0" y="0"/>
              <a:chExt cx="6278245" cy="2571115"/>
            </a:xfrm>
          </p:grpSpPr>
          <p:sp>
            <p:nvSpPr>
              <p:cNvPr id="34" name="Text Box 2">
                <a:extLst>
                  <a:ext uri="{FF2B5EF4-FFF2-40B4-BE49-F238E27FC236}">
                    <a16:creationId xmlns:a16="http://schemas.microsoft.com/office/drawing/2014/main" id="{ECCD5419-21BE-B9FB-A2BC-BBE08AE8C6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9800" y="1447800"/>
                <a:ext cx="1889125" cy="100929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buNone/>
                </a:pPr>
                <a:r>
                  <a:rPr lang="en-US" sz="1100" b="1">
                    <a:solidFill>
                      <a:srgbClr val="332E2B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Capillary water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8600" indent="-228600">
                  <a:buNone/>
                </a:pPr>
                <a:r>
                  <a:rPr lang="en-US" sz="1000">
                    <a:solidFill>
                      <a:srgbClr val="332E2B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is held tightly between the soil particles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8600" indent="-228600">
                  <a:buNone/>
                </a:pPr>
                <a:r>
                  <a:rPr lang="en-US" sz="1000">
                    <a:solidFill>
                      <a:srgbClr val="332E2B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some capillary water is available to plants.</a:t>
                </a:r>
                <a:br>
                  <a:rPr lang="en-US" sz="100">
                    <a:solidFill>
                      <a:srgbClr val="332E2B"/>
                    </a:solidFill>
                    <a:effectLst/>
                    <a:latin typeface="Open Sans" panose="020B0606030504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3348122-3E36-E8FF-F64A-7488E6B7399D}"/>
                  </a:ext>
                </a:extLst>
              </p:cNvPr>
              <p:cNvGrpSpPr/>
              <p:nvPr/>
            </p:nvGrpSpPr>
            <p:grpSpPr>
              <a:xfrm>
                <a:off x="0" y="0"/>
                <a:ext cx="6278245" cy="2571115"/>
                <a:chOff x="0" y="0"/>
                <a:chExt cx="6278245" cy="2571115"/>
              </a:xfrm>
            </p:grpSpPr>
            <p:sp>
              <p:nvSpPr>
                <p:cNvPr id="36" name="Text Box 2">
                  <a:extLst>
                    <a:ext uri="{FF2B5EF4-FFF2-40B4-BE49-F238E27FC236}">
                      <a16:creationId xmlns:a16="http://schemas.microsoft.com/office/drawing/2014/main" id="{8A03F062-E2E0-856A-AD28-F5850E32EA7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48200" y="771525"/>
                  <a:ext cx="1630045" cy="9036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>
                    <a:buNone/>
                  </a:pPr>
                  <a:r>
                    <a:rPr lang="en-US" sz="1100" b="1" dirty="0">
                      <a:solidFill>
                        <a:srgbClr val="332E2B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Hygroscopic water</a:t>
                  </a:r>
                  <a:endParaRPr lang="en-NZ" sz="1200" dirty="0">
                    <a:solidFill>
                      <a:srgbClr val="000000"/>
                    </a:solidFill>
                    <a:effectLst/>
                    <a:latin typeface="Genev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buNone/>
                  </a:pPr>
                  <a:r>
                    <a:rPr lang="en-US" sz="1100" b="1" dirty="0">
                      <a:solidFill>
                        <a:srgbClr val="332E2B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  <a:endParaRPr lang="en-NZ" sz="1200" dirty="0">
                    <a:solidFill>
                      <a:srgbClr val="000000"/>
                    </a:solidFill>
                    <a:effectLst/>
                    <a:latin typeface="Genev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buNone/>
                  </a:pPr>
                  <a:r>
                    <a:rPr lang="en-US" sz="1100" dirty="0">
                      <a:solidFill>
                        <a:srgbClr val="332E2B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Is water held tightly by soil particles and is unavailable to plants</a:t>
                  </a:r>
                  <a:endParaRPr lang="en-NZ" sz="1200" dirty="0">
                    <a:solidFill>
                      <a:srgbClr val="000000"/>
                    </a:solidFill>
                    <a:effectLst/>
                    <a:latin typeface="Genev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017E535D-E152-3B1C-8451-6AED1257E41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5255590" cy="2571115"/>
                  <a:chOff x="0" y="0"/>
                  <a:chExt cx="5255590" cy="2571115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D2BF5A37-F2E0-F440-6302-A507B91042B0}"/>
                      </a:ext>
                    </a:extLst>
                  </p:cNvPr>
                  <p:cNvGrpSpPr/>
                  <p:nvPr/>
                </p:nvGrpSpPr>
                <p:grpSpPr>
                  <a:xfrm>
                    <a:off x="371475" y="0"/>
                    <a:ext cx="4884115" cy="2571115"/>
                    <a:chOff x="0" y="0"/>
                    <a:chExt cx="4884115" cy="2571115"/>
                  </a:xfrm>
                </p:grpSpPr>
                <p:grpSp>
                  <p:nvGrpSpPr>
                    <p:cNvPr id="40" name="Group 39">
                      <a:extLst>
                        <a:ext uri="{FF2B5EF4-FFF2-40B4-BE49-F238E27FC236}">
                          <a16:creationId xmlns:a16="http://schemas.microsoft.com/office/drawing/2014/main" id="{D1BF392D-49FB-B57B-0EC7-5F194470C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6250" y="0"/>
                      <a:ext cx="4407865" cy="2284476"/>
                      <a:chOff x="0" y="0"/>
                      <a:chExt cx="4407865" cy="2284476"/>
                    </a:xfrm>
                  </p:grpSpPr>
                  <p:cxnSp>
                    <p:nvCxnSpPr>
                      <p:cNvPr id="42" name="Straight Arrow Connector 41">
                        <a:extLst>
                          <a:ext uri="{FF2B5EF4-FFF2-40B4-BE49-F238E27FC236}">
                            <a16:creationId xmlns:a16="http://schemas.microsoft.com/office/drawing/2014/main" id="{2B193636-A003-C725-FB0D-6FB13B516A4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0" y="438150"/>
                        <a:ext cx="45719" cy="1846326"/>
                      </a:xfrm>
                      <a:prstGeom prst="straightConnector1">
                        <a:avLst/>
                      </a:prstGeom>
                      <a:ln w="7620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Straight Arrow Connector 42">
                        <a:extLst>
                          <a:ext uri="{FF2B5EF4-FFF2-40B4-BE49-F238E27FC236}">
                            <a16:creationId xmlns:a16="http://schemas.microsoft.com/office/drawing/2014/main" id="{A238A7A3-1199-3401-B854-4D9C09A8CF1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990725" y="266700"/>
                        <a:ext cx="7315" cy="1199693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" name="Straight Arrow Connector 43">
                        <a:extLst>
                          <a:ext uri="{FF2B5EF4-FFF2-40B4-BE49-F238E27FC236}">
                            <a16:creationId xmlns:a16="http://schemas.microsoft.com/office/drawing/2014/main" id="{9DCA76A9-F8BF-C5C3-3124-E9682CA2C6FD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4400550" y="0"/>
                        <a:ext cx="7315" cy="841248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1" name="Text Box 2">
                      <a:extLst>
                        <a:ext uri="{FF2B5EF4-FFF2-40B4-BE49-F238E27FC236}">
                          <a16:creationId xmlns:a16="http://schemas.microsoft.com/office/drawing/2014/main" id="{7136212C-E7B1-1874-2EB3-D9F239DFF16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0" y="2295525"/>
                      <a:ext cx="974725" cy="27559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Leaching</a:t>
                      </a:r>
                      <a:endParaRPr lang="en-NZ" sz="1200">
                        <a:solidFill>
                          <a:srgbClr val="000000"/>
                        </a:solidFill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9" name="Text Box 2">
                    <a:extLst>
                      <a:ext uri="{FF2B5EF4-FFF2-40B4-BE49-F238E27FC236}">
                        <a16:creationId xmlns:a16="http://schemas.microsoft.com/office/drawing/2014/main" id="{C6E70190-CC59-CF1D-3AA2-02A298D6458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771525"/>
                    <a:ext cx="1707515" cy="113855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buNone/>
                    </a:pPr>
                    <a:r>
                      <a:rPr lang="en-US" sz="1100" b="1">
                        <a:solidFill>
                          <a:srgbClr val="332E2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Gravitational water</a:t>
                    </a:r>
                    <a:endParaRPr lang="en-NZ" sz="1200">
                      <a:solidFill>
                        <a:srgbClr val="000000"/>
                      </a:solidFill>
                      <a:effectLst/>
                      <a:latin typeface="Geneva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marL="228600" indent="-228600">
                      <a:buNone/>
                    </a:pPr>
                    <a:r>
                      <a:rPr lang="en-US" sz="1000">
                        <a:solidFill>
                          <a:srgbClr val="332E2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is found in the macropores</a:t>
                    </a:r>
                    <a:endParaRPr lang="en-NZ" sz="1200">
                      <a:solidFill>
                        <a:srgbClr val="000000"/>
                      </a:solidFill>
                      <a:effectLst/>
                      <a:latin typeface="Geneva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marL="228600" indent="-228600">
                      <a:buNone/>
                    </a:pPr>
                    <a:r>
                      <a:rPr lang="en-US" sz="1000">
                        <a:solidFill>
                          <a:srgbClr val="332E2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drains out of the soil</a:t>
                    </a:r>
                    <a:endParaRPr lang="en-NZ" sz="1200">
                      <a:solidFill>
                        <a:srgbClr val="000000"/>
                      </a:solidFill>
                      <a:effectLst/>
                      <a:latin typeface="Geneva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marL="228600" indent="-228600">
                      <a:buNone/>
                    </a:pPr>
                    <a:r>
                      <a:rPr lang="en-US" sz="1000">
                        <a:solidFill>
                          <a:srgbClr val="332E2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not considered to be available to plants.</a:t>
                    </a:r>
                    <a:br>
                      <a:rPr lang="en-US" sz="100">
                        <a:solidFill>
                          <a:srgbClr val="332E2B"/>
                        </a:solidFill>
                        <a:effectLst/>
                        <a:latin typeface="Open Sans" panose="020B06060305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</a:br>
                    <a:endParaRPr lang="en-NZ" sz="1200">
                      <a:solidFill>
                        <a:srgbClr val="000000"/>
                      </a:solidFill>
                      <a:effectLst/>
                      <a:latin typeface="Geneva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33" name="Text Box 2">
              <a:extLst>
                <a:ext uri="{FF2B5EF4-FFF2-40B4-BE49-F238E27FC236}">
                  <a16:creationId xmlns:a16="http://schemas.microsoft.com/office/drawing/2014/main" id="{55FD805D-47B3-842E-E398-F7659236B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1700" y="466725"/>
              <a:ext cx="1863090" cy="7429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buNone/>
              </a:pPr>
              <a:r>
                <a:rPr lang="en-NZ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Field capacity is the maximum amount of water a soil can hold against gravity </a:t>
              </a:r>
              <a:endParaRPr lang="en-NZ" sz="1200" dirty="0">
                <a:solidFill>
                  <a:srgbClr val="000000"/>
                </a:solidFill>
                <a:effectLst/>
                <a:latin typeface="Geneva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396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5AE2E9-5F4C-50A6-3C87-6CE96404F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A58E8-2982-42FB-4219-CDE056198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NZ" sz="5400"/>
              <a:t>Soil texture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65030-60A9-0D41-12F0-01BACD7C0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5198364" cy="3547872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/>
              <a:t>Soil texture</a:t>
            </a:r>
            <a:r>
              <a:rPr lang="en-US" sz="1800" dirty="0"/>
              <a:t> refers to the proportion (percentage) of sand, silt and clay in a soil. Sandy soils are made up mostly of sand sized particles. Clay soils are made up of clay sized particles. Silty soils are made up of silt sized particles. A loam is a mixture of sand, silt and clay particles. </a:t>
            </a:r>
            <a:r>
              <a:rPr lang="en-NZ" sz="1800" dirty="0"/>
              <a:t>Particle size is important, it affects how much air and water the soil will hold</a:t>
            </a:r>
            <a:r>
              <a:rPr lang="en-NZ" sz="2200" dirty="0"/>
              <a:t>.</a:t>
            </a:r>
          </a:p>
          <a:p>
            <a:r>
              <a:rPr lang="en-NZ" sz="15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Sedimentation experiment</a:t>
            </a:r>
          </a:p>
          <a:p>
            <a:r>
              <a:rPr lang="en-NZ" sz="15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Texture by feel analysis</a:t>
            </a:r>
          </a:p>
          <a:p>
            <a:r>
              <a:rPr lang="en-NZ" sz="1500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Soil texture worksheet</a:t>
            </a:r>
          </a:p>
          <a:p>
            <a:pPr marL="0" indent="0">
              <a:buNone/>
            </a:pPr>
            <a:endParaRPr lang="en-NZ" sz="2200" dirty="0"/>
          </a:p>
        </p:txBody>
      </p:sp>
      <p:pic>
        <p:nvPicPr>
          <p:cNvPr id="5" name="Picture 4" descr="What is Soil Texture? Classification System of Soil Texture soil texture-textural  classification system">
            <a:extLst>
              <a:ext uri="{FF2B5EF4-FFF2-40B4-BE49-F238E27FC236}">
                <a16:creationId xmlns:a16="http://schemas.microsoft.com/office/drawing/2014/main" id="{DA54A408-06D9-6BC4-4D87-D8EDDEB57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953573"/>
            <a:ext cx="5458968" cy="4950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807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52FF1-7D9A-2954-7B33-E2EE445C5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013779" cy="1481328"/>
          </a:xfrm>
        </p:spPr>
        <p:txBody>
          <a:bodyPr anchor="b">
            <a:normAutofit fontScale="90000"/>
          </a:bodyPr>
          <a:lstStyle/>
          <a:p>
            <a:r>
              <a:rPr lang="en-US" sz="4200" b="1" dirty="0"/>
              <a:t>Soil organic matter</a:t>
            </a:r>
            <a:br>
              <a:rPr lang="en-NZ" sz="4200" dirty="0"/>
            </a:br>
            <a:endParaRPr lang="en-NZ" sz="4200" dirty="0"/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93BC5-2C37-6E84-9651-73C487437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3601046" cy="3547872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/>
              <a:t>Soil organic matter is the product of decomposition of plant and animal remains and waste.  When fully decomposed it forms very tiny particles called</a:t>
            </a:r>
            <a:r>
              <a:rPr lang="en-US" sz="1800" b="1" dirty="0"/>
              <a:t> humus.</a:t>
            </a:r>
            <a:r>
              <a:rPr lang="en-US" sz="1800" dirty="0"/>
              <a:t> Humus is dark </a:t>
            </a:r>
            <a:r>
              <a:rPr lang="en-US" sz="1800" dirty="0" err="1"/>
              <a:t>coloured</a:t>
            </a:r>
            <a:r>
              <a:rPr lang="en-US" sz="1800" dirty="0"/>
              <a:t> and affects soil </a:t>
            </a:r>
            <a:r>
              <a:rPr lang="en-US" sz="1800" dirty="0" err="1"/>
              <a:t>colour</a:t>
            </a:r>
            <a:r>
              <a:rPr lang="en-US" sz="1800" dirty="0"/>
              <a:t> especially in the topsoil</a:t>
            </a:r>
            <a:endParaRPr lang="en-NZ" sz="18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8DC996A-CEB8-42CB-624E-BEA6525B7830}"/>
              </a:ext>
            </a:extLst>
          </p:cNvPr>
          <p:cNvGrpSpPr/>
          <p:nvPr/>
        </p:nvGrpSpPr>
        <p:grpSpPr>
          <a:xfrm>
            <a:off x="4335399" y="970027"/>
            <a:ext cx="7461504" cy="3913630"/>
            <a:chOff x="0" y="0"/>
            <a:chExt cx="6673465" cy="3355400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4769F9B-CD6D-5C4B-5A5C-37CD8E22A28C}"/>
                </a:ext>
              </a:extLst>
            </p:cNvPr>
            <p:cNvCxnSpPr/>
            <p:nvPr/>
          </p:nvCxnSpPr>
          <p:spPr>
            <a:xfrm flipV="1">
              <a:off x="3619860" y="857610"/>
              <a:ext cx="0" cy="35897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4621F68-4AC3-7B32-F7F3-8E2ADB1D7849}"/>
                </a:ext>
              </a:extLst>
            </p:cNvPr>
            <p:cNvGrpSpPr/>
            <p:nvPr/>
          </p:nvGrpSpPr>
          <p:grpSpPr>
            <a:xfrm>
              <a:off x="0" y="0"/>
              <a:ext cx="6673465" cy="3355400"/>
              <a:chOff x="0" y="0"/>
              <a:chExt cx="6673465" cy="3355400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C3003049-3B2B-83EA-838E-1C8F0A375C36}"/>
                  </a:ext>
                </a:extLst>
              </p:cNvPr>
              <p:cNvSpPr/>
              <p:nvPr/>
            </p:nvSpPr>
            <p:spPr>
              <a:xfrm>
                <a:off x="2855344" y="1199072"/>
                <a:ext cx="1565453" cy="665683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buNone/>
                </a:pPr>
                <a:r>
                  <a:rPr lang="en-NZ" sz="1400" b="1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Genev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Effect of organic matter on soil</a:t>
                </a:r>
                <a:endParaRPr lang="en-NZ" sz="1400" b="1" dirty="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A23A411E-FD85-C774-956C-66F0E574B322}"/>
                  </a:ext>
                </a:extLst>
              </p:cNvPr>
              <p:cNvSpPr/>
              <p:nvPr/>
            </p:nvSpPr>
            <p:spPr>
              <a:xfrm>
                <a:off x="4822166" y="586596"/>
                <a:ext cx="1828800" cy="724205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buNone/>
                </a:pPr>
                <a:r>
                  <a:rPr lang="en-NZ" sz="140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Genev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Increase water holding capacity of soil</a:t>
                </a:r>
                <a:endParaRPr lang="en-NZ" sz="1400" dirty="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7C226F13-69A5-D4ED-93F1-4592648A624B}"/>
                  </a:ext>
                </a:extLst>
              </p:cNvPr>
              <p:cNvSpPr/>
              <p:nvPr/>
            </p:nvSpPr>
            <p:spPr>
              <a:xfrm>
                <a:off x="4873925" y="1561381"/>
                <a:ext cx="1799540" cy="694944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buNone/>
                </a:pPr>
                <a:r>
                  <a:rPr lang="en-NZ" sz="140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Genev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Adds nutrients for plant roots to absorb</a:t>
                </a:r>
                <a:endParaRPr lang="en-NZ" sz="1400" dirty="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8745D2BF-1AE8-FDAB-CCF0-F1444243095C}"/>
                  </a:ext>
                </a:extLst>
              </p:cNvPr>
              <p:cNvGrpSpPr/>
              <p:nvPr/>
            </p:nvGrpSpPr>
            <p:grpSpPr>
              <a:xfrm>
                <a:off x="0" y="0"/>
                <a:ext cx="4706660" cy="3355400"/>
                <a:chOff x="0" y="0"/>
                <a:chExt cx="4706660" cy="3355400"/>
              </a:xfrm>
            </p:grpSpPr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F2C777F7-4747-9A91-7BD1-3F26B1116220}"/>
                    </a:ext>
                  </a:extLst>
                </p:cNvPr>
                <p:cNvSpPr/>
                <p:nvPr/>
              </p:nvSpPr>
              <p:spPr>
                <a:xfrm>
                  <a:off x="672861" y="595223"/>
                  <a:ext cx="1565453" cy="665683"/>
                </a:xfrm>
                <a:prstGeom prst="round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buNone/>
                  </a:pPr>
                  <a:r>
                    <a:rPr lang="en-NZ" sz="140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19050" dir="2700000" algn="tl">
                          <a:schemeClr val="dk1">
                            <a:alpha val="40000"/>
                          </a:schemeClr>
                        </a:outerShdw>
                      </a:effectLst>
                      <a:latin typeface="Genev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Improves soil structure</a:t>
                  </a:r>
                  <a:endParaRPr lang="en-NZ" sz="1400" dirty="0">
                    <a:solidFill>
                      <a:srgbClr val="000000"/>
                    </a:solidFill>
                    <a:effectLst/>
                    <a:latin typeface="Genev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6681FEA4-4B0E-94E6-4680-AADB4311BD10}"/>
                    </a:ext>
                  </a:extLst>
                </p:cNvPr>
                <p:cNvSpPr/>
                <p:nvPr/>
              </p:nvSpPr>
              <p:spPr>
                <a:xfrm>
                  <a:off x="2570672" y="2346385"/>
                  <a:ext cx="2135988" cy="1009015"/>
                </a:xfrm>
                <a:prstGeom prst="round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buNone/>
                  </a:pPr>
                  <a:r>
                    <a:rPr lang="en-NZ" sz="140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19050" dir="2700000" algn="tl">
                          <a:schemeClr val="dk1">
                            <a:alpha val="40000"/>
                          </a:schemeClr>
                        </a:outerShdw>
                      </a:effectLst>
                      <a:latin typeface="Genev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Increases the soils’ ability to hold onto nutrients reducing loss of nutrients by leaching</a:t>
                  </a:r>
                  <a:endParaRPr lang="en-NZ" sz="1400" dirty="0">
                    <a:solidFill>
                      <a:srgbClr val="000000"/>
                    </a:solidFill>
                    <a:effectLst/>
                    <a:latin typeface="Genev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Rectangle: Rounded Corners 52">
                  <a:extLst>
                    <a:ext uri="{FF2B5EF4-FFF2-40B4-BE49-F238E27FC236}">
                      <a16:creationId xmlns:a16="http://schemas.microsoft.com/office/drawing/2014/main" id="{0CD700E6-08FC-218C-5DD3-6144B007F053}"/>
                    </a:ext>
                  </a:extLst>
                </p:cNvPr>
                <p:cNvSpPr/>
                <p:nvPr/>
              </p:nvSpPr>
              <p:spPr>
                <a:xfrm>
                  <a:off x="0" y="1509623"/>
                  <a:ext cx="2435860" cy="796925"/>
                </a:xfrm>
                <a:prstGeom prst="round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buNone/>
                  </a:pPr>
                  <a:r>
                    <a:rPr lang="en-NZ" sz="140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19050" dir="2700000" algn="tl">
                          <a:schemeClr val="dk1">
                            <a:alpha val="40000"/>
                          </a:schemeClr>
                        </a:outerShdw>
                      </a:effectLst>
                      <a:latin typeface="Genev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Humus makes the soil darker- increase soil temperature</a:t>
                  </a:r>
                  <a:endParaRPr lang="en-NZ" sz="1400" dirty="0">
                    <a:solidFill>
                      <a:srgbClr val="000000"/>
                    </a:solidFill>
                    <a:effectLst/>
                    <a:latin typeface="Genev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220E2519-00E3-FFEC-E27B-4F4DF2367817}"/>
                    </a:ext>
                  </a:extLst>
                </p:cNvPr>
                <p:cNvSpPr/>
                <p:nvPr/>
              </p:nvSpPr>
              <p:spPr>
                <a:xfrm>
                  <a:off x="2725947" y="0"/>
                  <a:ext cx="1799539" cy="855878"/>
                </a:xfrm>
                <a:prstGeom prst="round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buNone/>
                  </a:pPr>
                  <a:r>
                    <a:rPr lang="en-NZ" sz="1400" dirty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19050" dir="2700000" algn="tl">
                          <a:schemeClr val="dk1">
                            <a:alpha val="40000"/>
                          </a:schemeClr>
                        </a:outerShdw>
                      </a:effectLst>
                      <a:latin typeface="Genev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Organic matter is a source of food for soil organisms</a:t>
                  </a:r>
                  <a:endParaRPr lang="en-NZ" sz="1400" dirty="0">
                    <a:solidFill>
                      <a:srgbClr val="000000"/>
                    </a:solidFill>
                    <a:effectLst/>
                    <a:latin typeface="Genev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1293CE4D-7D93-6101-D175-FAC37BD58BF4}"/>
                  </a:ext>
                </a:extLst>
              </p:cNvPr>
              <p:cNvCxnSpPr/>
              <p:nvPr/>
            </p:nvCxnSpPr>
            <p:spPr>
              <a:xfrm flipH="1" flipV="1">
                <a:off x="2208362" y="1057814"/>
                <a:ext cx="643738" cy="23408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14B29CE5-C077-B333-68B2-8C28A77DF3AA}"/>
                  </a:ext>
                </a:extLst>
              </p:cNvPr>
              <p:cNvCxnSpPr/>
              <p:nvPr/>
            </p:nvCxnSpPr>
            <p:spPr>
              <a:xfrm flipH="1">
                <a:off x="2444870" y="1718454"/>
                <a:ext cx="409651" cy="1316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426CAC37-21A5-71EA-20FF-1175EDD268A6}"/>
                  </a:ext>
                </a:extLst>
              </p:cNvPr>
              <p:cNvCxnSpPr/>
              <p:nvPr/>
            </p:nvCxnSpPr>
            <p:spPr>
              <a:xfrm flipV="1">
                <a:off x="4427148" y="1169958"/>
                <a:ext cx="387706" cy="1463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A67C529E-AE51-A0A0-FC1E-06BD44029B85}"/>
                  </a:ext>
                </a:extLst>
              </p:cNvPr>
              <p:cNvCxnSpPr/>
              <p:nvPr/>
            </p:nvCxnSpPr>
            <p:spPr>
              <a:xfrm>
                <a:off x="4401269" y="1839224"/>
                <a:ext cx="471449" cy="16824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40A8457-77E7-984D-112E-078EA1A78BAF}"/>
                </a:ext>
              </a:extLst>
            </p:cNvPr>
            <p:cNvCxnSpPr/>
            <p:nvPr/>
          </p:nvCxnSpPr>
          <p:spPr>
            <a:xfrm>
              <a:off x="3640707" y="1890982"/>
              <a:ext cx="14631" cy="4608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5707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8A118B-F1F8-3975-04F0-18EC7FBC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NZ" sz="5000"/>
              <a:t>Discussion Activity</a:t>
            </a:r>
          </a:p>
        </p:txBody>
      </p:sp>
      <p:sp>
        <p:nvSpPr>
          <p:cNvPr id="615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A862-615D-1190-B0E4-0777F348A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NZ" sz="2000" dirty="0"/>
              <a:t>What would affect the amount of organic matter in the soil?</a:t>
            </a:r>
          </a:p>
          <a:p>
            <a:r>
              <a:rPr lang="en-NZ" sz="2000" dirty="0"/>
              <a:t>How could these producers increase the amount of organic matter in a soil?</a:t>
            </a:r>
          </a:p>
          <a:p>
            <a:pPr lvl="1">
              <a:buFontTx/>
              <a:buChar char="-"/>
            </a:pPr>
            <a:r>
              <a:rPr lang="en-NZ" sz="1600" dirty="0"/>
              <a:t>dairy farmer </a:t>
            </a:r>
          </a:p>
          <a:p>
            <a:pPr lvl="1">
              <a:buFontTx/>
              <a:buChar char="-"/>
            </a:pPr>
            <a:r>
              <a:rPr lang="en-NZ" sz="1600" dirty="0"/>
              <a:t>arable farmer </a:t>
            </a:r>
          </a:p>
          <a:p>
            <a:pPr lvl="1">
              <a:buFontTx/>
              <a:buChar char="-"/>
            </a:pPr>
            <a:r>
              <a:rPr lang="en-NZ" sz="1600" dirty="0"/>
              <a:t>market gardener </a:t>
            </a:r>
          </a:p>
          <a:p>
            <a:r>
              <a:rPr lang="en-NZ" sz="2000" dirty="0"/>
              <a:t>How could you increase the amount of organic matter in the school garden plots?</a:t>
            </a:r>
          </a:p>
        </p:txBody>
      </p:sp>
      <p:pic>
        <p:nvPicPr>
          <p:cNvPr id="6146" name="Picture 2" descr="agricultural nutrient cycle">
            <a:extLst>
              <a:ext uri="{FF2B5EF4-FFF2-40B4-BE49-F238E27FC236}">
                <a16:creationId xmlns:a16="http://schemas.microsoft.com/office/drawing/2014/main" id="{3ECB5B33-9B0C-656F-332D-CD298743E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924698"/>
            <a:ext cx="5458968" cy="500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627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AB6E9-FE99-0582-E003-D7EC515F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4279392" cy="1719072"/>
          </a:xfrm>
        </p:spPr>
        <p:txBody>
          <a:bodyPr anchor="b">
            <a:normAutofit/>
          </a:bodyPr>
          <a:lstStyle/>
          <a:p>
            <a:r>
              <a:rPr lang="en-NZ" sz="5400" dirty="0"/>
              <a:t>Soil structure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8B269-6355-BD58-FE4B-6EBFE6B7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72898"/>
            <a:ext cx="5465064" cy="3804102"/>
          </a:xfrm>
        </p:spPr>
        <p:txBody>
          <a:bodyPr anchor="t">
            <a:normAutofit fontScale="475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3400" dirty="0"/>
              <a:t>Soil particles are usually joined together into lumps of soil called </a:t>
            </a:r>
            <a:r>
              <a:rPr lang="en-US" sz="3400" b="1" dirty="0"/>
              <a:t>‘peds’</a:t>
            </a:r>
            <a:r>
              <a:rPr lang="en-US" sz="3400" dirty="0"/>
              <a:t>.</a:t>
            </a:r>
            <a:endParaRPr lang="en-NZ" sz="3400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3400" dirty="0"/>
              <a:t>The way particles are grouped (aggregated) together into peds is called </a:t>
            </a:r>
            <a:r>
              <a:rPr lang="en-US" sz="3400" b="1" dirty="0"/>
              <a:t>Soil Structure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3400" dirty="0"/>
              <a:t>Soil structure can </a:t>
            </a:r>
            <a:r>
              <a:rPr lang="en-US" sz="3400" b="1" dirty="0"/>
              <a:t>be weak, friable </a:t>
            </a:r>
            <a:r>
              <a:rPr lang="en-US" sz="3400" dirty="0"/>
              <a:t>or</a:t>
            </a:r>
            <a:r>
              <a:rPr lang="en-US" sz="3400" b="1" dirty="0"/>
              <a:t> firm</a:t>
            </a:r>
            <a:r>
              <a:rPr lang="en-US" sz="3400" dirty="0"/>
              <a:t> depending on how easily the peds break apart.  </a:t>
            </a:r>
            <a:r>
              <a:rPr lang="en-US" sz="3400" b="1" dirty="0"/>
              <a:t>Friable </a:t>
            </a:r>
            <a:r>
              <a:rPr lang="en-US" sz="3400" dirty="0"/>
              <a:t>is the best as the soil is easy to cultivate and for plant roots to grow in.  Also, the peds are not so likely to fall apart and then form a surface crust or be eroded away by wind or water.</a:t>
            </a:r>
            <a:endParaRPr lang="en-NZ" sz="3400" dirty="0"/>
          </a:p>
          <a:p>
            <a:pPr marL="0" indent="0">
              <a:buNone/>
            </a:pPr>
            <a:endParaRPr lang="en-NZ" sz="2200" dirty="0"/>
          </a:p>
        </p:txBody>
      </p:sp>
      <p:pic>
        <p:nvPicPr>
          <p:cNvPr id="4" name="Picture 3" descr="Soil Structure: Peds and the Types of Structural Units">
            <a:extLst>
              <a:ext uri="{FF2B5EF4-FFF2-40B4-BE49-F238E27FC236}">
                <a16:creationId xmlns:a16="http://schemas.microsoft.com/office/drawing/2014/main" id="{A9E7C9A4-6DB8-6400-B44A-F34FB5AD1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188720"/>
            <a:ext cx="5805857" cy="35633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9653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C19FFB-3B48-79EC-09B1-52706D98B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2535B8-6C55-9F90-4E74-74573AF7A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NZ" sz="5400" dirty="0"/>
              <a:t>Discussion activity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E193E-1BAE-478F-4950-8667A7F95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925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NZ" sz="1800" dirty="0"/>
              <a:t>What are the characteristic of a good soil structure?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NZ" sz="1800" dirty="0"/>
              <a:t>Which soil structure is the best. Why?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NZ" sz="1800" dirty="0"/>
              <a:t>Soil structure can be destroyed and improved. How?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NZ" sz="1800" dirty="0"/>
              <a:t>Why is a good soil structure important for plant growth?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9149FF-D908-C320-337B-94CD86E36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447" y="961263"/>
            <a:ext cx="7447238" cy="40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54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86C716-008F-2461-EF90-1C5E9CC8CE94}"/>
              </a:ext>
            </a:extLst>
          </p:cNvPr>
          <p:cNvGrpSpPr/>
          <p:nvPr/>
        </p:nvGrpSpPr>
        <p:grpSpPr>
          <a:xfrm>
            <a:off x="1014984" y="402336"/>
            <a:ext cx="9930384" cy="5843016"/>
            <a:chOff x="0" y="0"/>
            <a:chExt cx="6589143" cy="312635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41CCD44-6BBF-2730-5ECC-6108623D9EA9}"/>
                </a:ext>
              </a:extLst>
            </p:cNvPr>
            <p:cNvSpPr/>
            <p:nvPr/>
          </p:nvSpPr>
          <p:spPr>
            <a:xfrm>
              <a:off x="2333625" y="1095375"/>
              <a:ext cx="1940943" cy="80225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None/>
              </a:pPr>
              <a:r>
                <a:rPr lang="en-NZ" b="1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rPr>
                <a:t>Characteristics of a good soil structure</a:t>
              </a:r>
              <a:endParaRPr lang="en-NZ" b="1" dirty="0">
                <a:solidFill>
                  <a:srgbClr val="000000"/>
                </a:solidFill>
                <a:effectLst/>
                <a:latin typeface="Geneva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6E5C7A3-4D3B-9CAB-FF80-31CD0ADFC246}"/>
                </a:ext>
              </a:extLst>
            </p:cNvPr>
            <p:cNvSpPr/>
            <p:nvPr/>
          </p:nvSpPr>
          <p:spPr>
            <a:xfrm>
              <a:off x="114300" y="19050"/>
              <a:ext cx="1940943" cy="80225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None/>
              </a:pPr>
              <a:r>
                <a:rPr lang="en-NZ" sz="160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rPr>
                <a:t>Has a large number of macro pores</a:t>
              </a:r>
              <a:endParaRPr lang="en-NZ" sz="1600" dirty="0">
                <a:solidFill>
                  <a:srgbClr val="000000"/>
                </a:solidFill>
                <a:effectLst/>
                <a:latin typeface="Geneva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CE8717F-BED1-3F67-661E-748DCEE9EBFA}"/>
                </a:ext>
              </a:extLst>
            </p:cNvPr>
            <p:cNvSpPr/>
            <p:nvPr/>
          </p:nvSpPr>
          <p:spPr>
            <a:xfrm>
              <a:off x="0" y="1762125"/>
              <a:ext cx="1940943" cy="80225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None/>
              </a:pPr>
              <a:r>
                <a:rPr lang="en-NZ" sz="160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rPr>
                <a:t>Allow rain/water to move through the soil</a:t>
              </a:r>
              <a:endParaRPr lang="en-NZ" sz="1600" dirty="0">
                <a:solidFill>
                  <a:srgbClr val="000000"/>
                </a:solidFill>
                <a:effectLst/>
                <a:latin typeface="Geneva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E1B9C3-C216-153B-3088-778A360ACEB8}"/>
                </a:ext>
              </a:extLst>
            </p:cNvPr>
            <p:cNvSpPr/>
            <p:nvPr/>
          </p:nvSpPr>
          <p:spPr>
            <a:xfrm>
              <a:off x="2305050" y="2324100"/>
              <a:ext cx="1940943" cy="80225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None/>
              </a:pPr>
              <a:r>
                <a:rPr lang="en-NZ" sz="160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rPr>
                <a:t>Good aeration and drainage</a:t>
              </a:r>
              <a:endParaRPr lang="en-NZ" sz="1600" dirty="0">
                <a:solidFill>
                  <a:srgbClr val="000000"/>
                </a:solidFill>
                <a:effectLst/>
                <a:latin typeface="Geneva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F7F8271-BEAB-3876-8B20-3C6A1AED573E}"/>
                </a:ext>
              </a:extLst>
            </p:cNvPr>
            <p:cNvSpPr/>
            <p:nvPr/>
          </p:nvSpPr>
          <p:spPr>
            <a:xfrm>
              <a:off x="2362200" y="0"/>
              <a:ext cx="1940943" cy="80225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None/>
              </a:pPr>
              <a:r>
                <a:rPr lang="en-NZ" sz="160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rPr>
                <a:t>Plant roots can move through the soil easily</a:t>
              </a:r>
              <a:endParaRPr lang="en-NZ" sz="1600" dirty="0">
                <a:solidFill>
                  <a:srgbClr val="000000"/>
                </a:solidFill>
                <a:effectLst/>
                <a:latin typeface="Geneva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A4FF35C-6642-8357-86E3-671DB216C2AC}"/>
                </a:ext>
              </a:extLst>
            </p:cNvPr>
            <p:cNvSpPr/>
            <p:nvPr/>
          </p:nvSpPr>
          <p:spPr>
            <a:xfrm>
              <a:off x="4591050" y="1800225"/>
              <a:ext cx="1940943" cy="80225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None/>
              </a:pPr>
              <a:r>
                <a:rPr lang="en-NZ" sz="160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rPr>
                <a:t>Less erodible </a:t>
              </a:r>
              <a:endParaRPr lang="en-NZ" sz="1600" dirty="0">
                <a:solidFill>
                  <a:srgbClr val="000000"/>
                </a:solidFill>
                <a:effectLst/>
                <a:latin typeface="Geneva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0F2F768-E0FE-E364-7EF6-A7D31400E677}"/>
                </a:ext>
              </a:extLst>
            </p:cNvPr>
            <p:cNvSpPr/>
            <p:nvPr/>
          </p:nvSpPr>
          <p:spPr>
            <a:xfrm>
              <a:off x="4648200" y="28575"/>
              <a:ext cx="1940943" cy="80225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None/>
              </a:pPr>
              <a:r>
                <a:rPr lang="en-NZ" sz="160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rPr>
                <a:t>Requires less cultivation</a:t>
              </a:r>
              <a:endParaRPr lang="en-NZ" sz="1600" dirty="0">
                <a:solidFill>
                  <a:srgbClr val="000000"/>
                </a:solidFill>
                <a:effectLst/>
                <a:latin typeface="Geneva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87DBAA4-370A-28CE-7089-7C0FAE544411}"/>
                </a:ext>
              </a:extLst>
            </p:cNvPr>
            <p:cNvCxnSpPr/>
            <p:nvPr/>
          </p:nvCxnSpPr>
          <p:spPr>
            <a:xfrm flipV="1">
              <a:off x="3267075" y="781050"/>
              <a:ext cx="0" cy="3191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361E8B7-AA65-5A39-73DE-83738771DD85}"/>
                </a:ext>
              </a:extLst>
            </p:cNvPr>
            <p:cNvCxnSpPr/>
            <p:nvPr/>
          </p:nvCxnSpPr>
          <p:spPr>
            <a:xfrm flipV="1">
              <a:off x="4229100" y="847725"/>
              <a:ext cx="552091" cy="3019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69EBCEB-E004-9693-D577-B0609B1540BF}"/>
                </a:ext>
              </a:extLst>
            </p:cNvPr>
            <p:cNvCxnSpPr/>
            <p:nvPr/>
          </p:nvCxnSpPr>
          <p:spPr>
            <a:xfrm flipH="1">
              <a:off x="1933575" y="1847850"/>
              <a:ext cx="431704" cy="2070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A604F01-3743-52EF-8984-98C1C873EA5F}"/>
                </a:ext>
              </a:extLst>
            </p:cNvPr>
            <p:cNvCxnSpPr/>
            <p:nvPr/>
          </p:nvCxnSpPr>
          <p:spPr>
            <a:xfrm>
              <a:off x="4276725" y="1866900"/>
              <a:ext cx="310934" cy="2415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0830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658A2-92EB-405B-B537-D007D9C52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9E5B09-FDA4-9D58-5755-D8C7A4A08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 fontScale="90000"/>
          </a:bodyPr>
          <a:lstStyle/>
          <a:p>
            <a:r>
              <a:rPr lang="en-US" b="1" dirty="0"/>
              <a:t>Factors influencing soil structure</a:t>
            </a:r>
            <a:br>
              <a:rPr lang="en-NZ" dirty="0"/>
            </a:br>
            <a:endParaRPr lang="en-NZ" sz="48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A946F-B1DB-7D44-BE32-072A6FB84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819656"/>
          </a:xfrm>
        </p:spPr>
        <p:txBody>
          <a:bodyPr anchor="ctr">
            <a:normAutofit/>
          </a:bodyPr>
          <a:lstStyle/>
          <a:p>
            <a:pPr lvl="0"/>
            <a:r>
              <a:rPr lang="en-US" sz="2100" dirty="0"/>
              <a:t>Organic matter </a:t>
            </a:r>
            <a:r>
              <a:rPr lang="en-NZ" sz="2100" dirty="0"/>
              <a:t>-</a:t>
            </a:r>
            <a:r>
              <a:rPr lang="en-US" sz="2100" dirty="0"/>
              <a:t> (amount of humus in the soil)</a:t>
            </a:r>
            <a:endParaRPr lang="en-NZ" sz="2100" dirty="0"/>
          </a:p>
          <a:p>
            <a:r>
              <a:rPr lang="en-US" sz="2100" dirty="0"/>
              <a:t>Soil texture-(amount of clay in a soil)</a:t>
            </a:r>
            <a:endParaRPr lang="en-NZ" sz="2100" dirty="0"/>
          </a:p>
          <a:p>
            <a:pPr lvl="0"/>
            <a:r>
              <a:rPr lang="en-US" sz="2100" dirty="0"/>
              <a:t>Climate</a:t>
            </a:r>
            <a:endParaRPr lang="en-NZ" sz="2100" dirty="0"/>
          </a:p>
          <a:p>
            <a:pPr lvl="0"/>
            <a:r>
              <a:rPr lang="en-US" sz="2100" dirty="0"/>
              <a:t>Cultivation </a:t>
            </a:r>
            <a:endParaRPr lang="en-NZ" sz="2100" dirty="0"/>
          </a:p>
          <a:p>
            <a:endParaRPr lang="en-NZ" sz="2200" dirty="0"/>
          </a:p>
        </p:txBody>
      </p:sp>
      <p:pic>
        <p:nvPicPr>
          <p:cNvPr id="6" name="Picture 5" descr="7. Soil Structure">
            <a:extLst>
              <a:ext uri="{FF2B5EF4-FFF2-40B4-BE49-F238E27FC236}">
                <a16:creationId xmlns:a16="http://schemas.microsoft.com/office/drawing/2014/main" id="{48432288-7CF7-5E17-B5BB-D17775A87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423" y="2843784"/>
            <a:ext cx="4879376" cy="3002693"/>
          </a:xfrm>
          <a:prstGeom prst="rect">
            <a:avLst/>
          </a:prstGeom>
          <a:noFill/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22BBFF-67BE-7EC6-9B5A-7433EA10C7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8252742"/>
              </p:ext>
            </p:extLst>
          </p:nvPr>
        </p:nvGraphicFramePr>
        <p:xfrm>
          <a:off x="5422392" y="2386584"/>
          <a:ext cx="6199632" cy="4069582"/>
        </p:xfrm>
        <a:graphic>
          <a:graphicData uri="http://schemas.openxmlformats.org/drawingml/2006/table">
            <a:tbl>
              <a:tblPr firstRow="1" firstCol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3103221">
                  <a:extLst>
                    <a:ext uri="{9D8B030D-6E8A-4147-A177-3AD203B41FA5}">
                      <a16:colId xmlns:a16="http://schemas.microsoft.com/office/drawing/2014/main" val="820447076"/>
                    </a:ext>
                  </a:extLst>
                </a:gridCol>
                <a:gridCol w="3096411">
                  <a:extLst>
                    <a:ext uri="{9D8B030D-6E8A-4147-A177-3AD203B41FA5}">
                      <a16:colId xmlns:a16="http://schemas.microsoft.com/office/drawing/2014/main" val="787631170"/>
                    </a:ext>
                  </a:extLst>
                </a:gridCol>
              </a:tblGrid>
              <a:tr h="843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b="0" cap="none" spc="0" dirty="0">
                          <a:solidFill>
                            <a:schemeClr val="bg1"/>
                          </a:solidFill>
                          <a:effectLst/>
                        </a:rPr>
                        <a:t>Soil structure can be improved by:</a:t>
                      </a:r>
                      <a:endParaRPr lang="en-NZ" sz="1600" b="0" cap="none" spc="0" dirty="0">
                        <a:solidFill>
                          <a:schemeClr val="bg1"/>
                        </a:solidFill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97" marR="28297" marT="9132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</a:rPr>
                        <a:t>Soil structure can be destroyed by:</a:t>
                      </a:r>
                      <a:endParaRPr lang="en-NZ" sz="1600" b="0" cap="none" spc="0">
                        <a:solidFill>
                          <a:schemeClr val="bg1"/>
                        </a:solidFill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97" marR="28297" marT="9132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832250"/>
                  </a:ext>
                </a:extLst>
              </a:tr>
              <a:tr h="322574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1400" b="0" cap="none" spc="0" dirty="0">
                          <a:solidFill>
                            <a:schemeClr val="tx1"/>
                          </a:solidFill>
                          <a:effectLst/>
                        </a:rPr>
                        <a:t>Adding organic matter </a:t>
                      </a:r>
                      <a:endParaRPr lang="en-NZ" sz="14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>
                        <a:lnSpc>
                          <a:spcPct val="150000"/>
                        </a:lnSpc>
                        <a:buFont typeface="Symbol" panose="05050102010706020507" pitchFamily="18" charset="2"/>
                        <a:buChar char="-"/>
                        <a:tabLst>
                          <a:tab pos="588645" algn="l"/>
                        </a:tabLst>
                      </a:pPr>
                      <a:r>
                        <a:rPr lang="en-US" sz="1400" b="0" cap="none" spc="0" dirty="0">
                          <a:solidFill>
                            <a:schemeClr val="tx1"/>
                          </a:solidFill>
                          <a:effectLst/>
                        </a:rPr>
                        <a:t>Ploughing in crop stubble</a:t>
                      </a:r>
                      <a:endParaRPr lang="en-NZ" sz="14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>
                        <a:lnSpc>
                          <a:spcPct val="150000"/>
                        </a:lnSpc>
                        <a:buFont typeface="Symbol" panose="05050102010706020507" pitchFamily="18" charset="2"/>
                        <a:buChar char="-"/>
                        <a:tabLst>
                          <a:tab pos="588645" algn="l"/>
                        </a:tabLst>
                      </a:pPr>
                      <a:r>
                        <a:rPr lang="en-US" sz="1400" b="0" cap="none" spc="0" dirty="0">
                          <a:solidFill>
                            <a:schemeClr val="tx1"/>
                          </a:solidFill>
                          <a:effectLst/>
                        </a:rPr>
                        <a:t>Planting a green manure crop</a:t>
                      </a:r>
                      <a:endParaRPr lang="en-NZ" sz="14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>
                        <a:lnSpc>
                          <a:spcPct val="150000"/>
                        </a:lnSpc>
                        <a:buFont typeface="Symbol" panose="05050102010706020507" pitchFamily="18" charset="2"/>
                        <a:buChar char="-"/>
                        <a:tabLst>
                          <a:tab pos="588645" algn="l"/>
                        </a:tabLst>
                      </a:pPr>
                      <a:r>
                        <a:rPr lang="en-US" sz="1400" b="0" cap="none" spc="0" dirty="0">
                          <a:solidFill>
                            <a:schemeClr val="tx1"/>
                          </a:solidFill>
                          <a:effectLst/>
                        </a:rPr>
                        <a:t>Digging in compost</a:t>
                      </a:r>
                      <a:endParaRPr lang="en-NZ" sz="14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>
                        <a:lnSpc>
                          <a:spcPct val="150000"/>
                        </a:lnSpc>
                        <a:buFont typeface="Symbol" panose="05050102010706020507" pitchFamily="18" charset="2"/>
                        <a:buChar char="-"/>
                        <a:tabLst>
                          <a:tab pos="588645" algn="l"/>
                        </a:tabLst>
                      </a:pPr>
                      <a:r>
                        <a:rPr lang="en-US" sz="1400" b="0" cap="none" spc="0" dirty="0">
                          <a:solidFill>
                            <a:schemeClr val="tx1"/>
                          </a:solidFill>
                          <a:effectLst/>
                        </a:rPr>
                        <a:t>Spreading effluent</a:t>
                      </a:r>
                      <a:endParaRPr lang="en-NZ" sz="14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en-US" sz="1400" b="0" cap="none" spc="0" dirty="0">
                          <a:solidFill>
                            <a:schemeClr val="tx1"/>
                          </a:solidFill>
                          <a:effectLst/>
                        </a:rPr>
                        <a:t>2. Leaving in pasture or returning to pasture</a:t>
                      </a:r>
                      <a:endParaRPr lang="en-NZ" sz="14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NZ" sz="1400" b="1" cap="none" spc="0" dirty="0">
                        <a:solidFill>
                          <a:schemeClr val="tx1"/>
                        </a:solidFill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97" marR="28297" marT="91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Over cultivating a soil</a:t>
                      </a:r>
                      <a:endParaRPr lang="en-NZ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Cultivating in the wrong conditions, e.g. too wet or too dry</a:t>
                      </a:r>
                      <a:endParaRPr lang="en-NZ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Over cropping   - decreases OM levels</a:t>
                      </a:r>
                      <a:endParaRPr lang="en-NZ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Over stocking on a wet paddock causing pugging</a:t>
                      </a:r>
                      <a:endParaRPr lang="en-NZ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Compaction of soil by heavy machinery.   </a:t>
                      </a:r>
                      <a:endParaRPr lang="en-NZ" sz="1400" cap="none" spc="0" dirty="0">
                        <a:solidFill>
                          <a:schemeClr val="tx1"/>
                        </a:solidFill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97" marR="28297" marT="9132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563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583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8D2DC1-0CAE-32B7-14D1-0834890CB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623FA-CC3A-C531-B7DD-65283B24D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NZ" sz="5400"/>
              <a:t>Soil air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DFF43-89D7-EB8C-7DCE-E45721482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376138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dirty="0"/>
              <a:t>Soil air and water share the pore spaces of soils. Therefore texture, structure and the amount of water in a soil affects the amount of air in a soil.</a:t>
            </a:r>
            <a:endParaRPr lang="en-NZ" sz="2200" dirty="0"/>
          </a:p>
          <a:p>
            <a:pPr marL="0" indent="0">
              <a:buNone/>
            </a:pPr>
            <a:endParaRPr lang="en-NZ" sz="2200" dirty="0"/>
          </a:p>
        </p:txBody>
      </p:sp>
      <p:pic>
        <p:nvPicPr>
          <p:cNvPr id="6" name="Picture 5" descr="How do soil organisms drive soil water ...">
            <a:extLst>
              <a:ext uri="{FF2B5EF4-FFF2-40B4-BE49-F238E27FC236}">
                <a16:creationId xmlns:a16="http://schemas.microsoft.com/office/drawing/2014/main" id="{FA590CAB-F3DE-BCCA-DE39-408BB6B5B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130757"/>
            <a:ext cx="6737966" cy="2927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251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82203A-9AC6-E8DE-D5C8-79776596B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0DB99-4C0C-2B88-3204-3B72B7FDE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NZ" sz="5000" dirty="0"/>
              <a:t>Discussion activity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C49E7-7046-D155-065C-F9D28A384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NZ" sz="2200" dirty="0"/>
              <a:t>Why is air in soil important?</a:t>
            </a:r>
          </a:p>
          <a:p>
            <a:pPr marL="0" indent="0">
              <a:buNone/>
            </a:pPr>
            <a:r>
              <a:rPr lang="en-NZ" sz="2200" dirty="0"/>
              <a:t>What would affect the amount of air in a soil?</a:t>
            </a:r>
          </a:p>
          <a:p>
            <a:pPr marL="0" indent="0">
              <a:buNone/>
            </a:pPr>
            <a:r>
              <a:rPr lang="en-NZ" sz="2200" dirty="0"/>
              <a:t>How is soil air measured?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1CD68-5B08-74F9-F20C-170AF90E6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043735"/>
            <a:ext cx="5458968" cy="4770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5057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78B99-792F-46FF-9567-85BAD97BD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0"/>
            <a:ext cx="10909640" cy="1368614"/>
          </a:xfrm>
        </p:spPr>
        <p:txBody>
          <a:bodyPr anchor="ctr">
            <a:normAutofit/>
          </a:bodyPr>
          <a:lstStyle/>
          <a:p>
            <a:r>
              <a:rPr lang="en-NZ" sz="6600"/>
              <a:t>Soil Science</a:t>
            </a: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easy diagram of soil profile ​ - Brainly.in">
            <a:extLst>
              <a:ext uri="{FF2B5EF4-FFF2-40B4-BE49-F238E27FC236}">
                <a16:creationId xmlns:a16="http://schemas.microsoft.com/office/drawing/2014/main" id="{94F03074-1338-84B9-0DA5-E8C5BAC1B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15" y="2181225"/>
            <a:ext cx="3070716" cy="4067175"/>
          </a:xfrm>
          <a:prstGeom prst="rect">
            <a:avLst/>
          </a:prstGeom>
          <a:noFill/>
        </p:spPr>
      </p:pic>
      <p:pic>
        <p:nvPicPr>
          <p:cNvPr id="4" name="Picture 3" descr="Knowledge Hub - Spotlight on the soil profile | Knowledge Hub | PGG  Wrightson">
            <a:extLst>
              <a:ext uri="{FF2B5EF4-FFF2-40B4-BE49-F238E27FC236}">
                <a16:creationId xmlns:a16="http://schemas.microsoft.com/office/drawing/2014/main" id="{2CD6714D-C886-4DEA-B183-9CD26C71B0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6" r="3370" b="25899"/>
          <a:stretch/>
        </p:blipFill>
        <p:spPr bwMode="auto">
          <a:xfrm>
            <a:off x="6254496" y="2656542"/>
            <a:ext cx="5614416" cy="3577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5815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86D84-D21B-7186-4EB7-CB16B50C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b="1" dirty="0"/>
              <a:t>Soil air</a:t>
            </a:r>
            <a:br>
              <a:rPr lang="en-NZ" dirty="0"/>
            </a:br>
            <a:endParaRPr lang="en-NZ" sz="5400" dirty="0"/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44CCD-F30A-74CF-CCC2-D6C8CE9BD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059096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 dirty="0"/>
              <a:t>The amount of air in a soil depends on the</a:t>
            </a:r>
            <a:endParaRPr lang="en-NZ" sz="1800" dirty="0"/>
          </a:p>
          <a:p>
            <a:pPr lvl="0"/>
            <a:r>
              <a:rPr lang="en-US" sz="1800" dirty="0"/>
              <a:t>amount of water in a soil</a:t>
            </a:r>
          </a:p>
          <a:p>
            <a:pPr lvl="0"/>
            <a:r>
              <a:rPr lang="en-US" sz="1800" dirty="0"/>
              <a:t>soil texture</a:t>
            </a:r>
            <a:endParaRPr lang="en-NZ" sz="1800" dirty="0"/>
          </a:p>
          <a:p>
            <a:pPr lvl="0"/>
            <a:r>
              <a:rPr lang="en-US" sz="1800" dirty="0"/>
              <a:t>soil structure</a:t>
            </a:r>
            <a:endParaRPr lang="en-NZ" sz="1800" dirty="0"/>
          </a:p>
          <a:p>
            <a:pPr marL="0" indent="0">
              <a:buNone/>
            </a:pPr>
            <a:endParaRPr lang="en-NZ" sz="2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1B98CA-420F-E827-B323-F30E3048F9C5}"/>
              </a:ext>
            </a:extLst>
          </p:cNvPr>
          <p:cNvGrpSpPr/>
          <p:nvPr/>
        </p:nvGrpSpPr>
        <p:grpSpPr>
          <a:xfrm>
            <a:off x="4829175" y="914400"/>
            <a:ext cx="6924675" cy="4010787"/>
            <a:chOff x="0" y="0"/>
            <a:chExt cx="6754292" cy="276019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FB9A485-6FDC-1319-C685-5B979976EF16}"/>
                </a:ext>
              </a:extLst>
            </p:cNvPr>
            <p:cNvCxnSpPr/>
            <p:nvPr/>
          </p:nvCxnSpPr>
          <p:spPr>
            <a:xfrm flipH="1" flipV="1">
              <a:off x="2076450" y="657225"/>
              <a:ext cx="183312" cy="1677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FD63BF4-503D-E63F-5345-8FCBA1575870}"/>
                </a:ext>
              </a:extLst>
            </p:cNvPr>
            <p:cNvCxnSpPr/>
            <p:nvPr/>
          </p:nvCxnSpPr>
          <p:spPr>
            <a:xfrm flipH="1">
              <a:off x="2143125" y="1323975"/>
              <a:ext cx="226771" cy="2053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34AFCF4-D91A-D6A8-BF79-86AA459903ED}"/>
                </a:ext>
              </a:extLst>
            </p:cNvPr>
            <p:cNvCxnSpPr/>
            <p:nvPr/>
          </p:nvCxnSpPr>
          <p:spPr>
            <a:xfrm flipV="1">
              <a:off x="4352925" y="704850"/>
              <a:ext cx="324765" cy="5867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628D596-C9D3-8D02-2638-6531A3792E70}"/>
                </a:ext>
              </a:extLst>
            </p:cNvPr>
            <p:cNvCxnSpPr/>
            <p:nvPr/>
          </p:nvCxnSpPr>
          <p:spPr>
            <a:xfrm>
              <a:off x="3371850" y="1333500"/>
              <a:ext cx="7315" cy="5779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2924E18-5B0C-C8B5-E32E-8A14C2229158}"/>
                </a:ext>
              </a:extLst>
            </p:cNvPr>
            <p:cNvGrpSpPr/>
            <p:nvPr/>
          </p:nvGrpSpPr>
          <p:grpSpPr>
            <a:xfrm>
              <a:off x="0" y="0"/>
              <a:ext cx="6754292" cy="2760192"/>
              <a:chOff x="0" y="0"/>
              <a:chExt cx="6754292" cy="2760192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D8046D7-4290-5D37-6569-5B78D214CFED}"/>
                  </a:ext>
                </a:extLst>
              </p:cNvPr>
              <p:cNvSpPr/>
              <p:nvPr/>
            </p:nvSpPr>
            <p:spPr>
              <a:xfrm>
                <a:off x="2257425" y="495300"/>
                <a:ext cx="2077517" cy="826617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31520">
                  <a:spcAft>
                    <a:spcPts val="600"/>
                  </a:spcAft>
                </a:pPr>
                <a:r>
                  <a:rPr lang="en-NZ" sz="1600" b="1" kern="1200" dirty="0"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Geneva"/>
                    <a:ea typeface="+mn-ea"/>
                    <a:cs typeface="Times New Roman" panose="02020603050405020304" pitchFamily="18" charset="0"/>
                  </a:rPr>
                  <a:t>Importance of soil air</a:t>
                </a:r>
                <a:endParaRPr lang="en-NZ" sz="1600" b="1" dirty="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B5F0E73-56E5-447D-16AC-4062B1C9D947}"/>
                  </a:ext>
                </a:extLst>
              </p:cNvPr>
              <p:cNvSpPr/>
              <p:nvPr/>
            </p:nvSpPr>
            <p:spPr>
              <a:xfrm>
                <a:off x="0" y="0"/>
                <a:ext cx="2077517" cy="826617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31520">
                  <a:spcAft>
                    <a:spcPts val="600"/>
                  </a:spcAft>
                </a:pPr>
                <a:r>
                  <a:rPr lang="en-NZ" sz="1600" kern="1200" dirty="0"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Geneva"/>
                    <a:ea typeface="+mn-ea"/>
                    <a:cs typeface="Times New Roman" panose="02020603050405020304" pitchFamily="18" charset="0"/>
                  </a:rPr>
                  <a:t>Plant roots need oxygen to carry out respiration </a:t>
                </a:r>
                <a:endParaRPr lang="en-NZ" sz="1600" dirty="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D96885C-A005-DD62-626E-9F44F18B5C80}"/>
                  </a:ext>
                </a:extLst>
              </p:cNvPr>
              <p:cNvSpPr/>
              <p:nvPr/>
            </p:nvSpPr>
            <p:spPr>
              <a:xfrm>
                <a:off x="85725" y="1447800"/>
                <a:ext cx="2077517" cy="826617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31520">
                  <a:spcAft>
                    <a:spcPts val="600"/>
                  </a:spcAft>
                </a:pPr>
                <a:r>
                  <a:rPr lang="en-NZ" sz="1600" kern="1200" dirty="0"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Geneva"/>
                    <a:ea typeface="+mn-ea"/>
                    <a:cs typeface="Times New Roman" panose="02020603050405020304" pitchFamily="18" charset="0"/>
                  </a:rPr>
                  <a:t>Seeds need oxygen to germinate</a:t>
                </a:r>
                <a:endParaRPr lang="en-NZ" sz="1600" dirty="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A3C41E08-8FAF-1648-EDC2-AB2D148B0819}"/>
                  </a:ext>
                </a:extLst>
              </p:cNvPr>
              <p:cNvSpPr/>
              <p:nvPr/>
            </p:nvSpPr>
            <p:spPr>
              <a:xfrm>
                <a:off x="2409825" y="1933575"/>
                <a:ext cx="2077517" cy="826617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31520">
                  <a:spcAft>
                    <a:spcPts val="600"/>
                  </a:spcAft>
                </a:pPr>
                <a:r>
                  <a:rPr lang="en-NZ" sz="1600" kern="1200" dirty="0"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Geneva"/>
                    <a:ea typeface="+mn-ea"/>
                    <a:cs typeface="Times New Roman" panose="02020603050405020304" pitchFamily="18" charset="0"/>
                  </a:rPr>
                  <a:t>Oxygen convers toxic compounds into less toxic forms</a:t>
                </a:r>
                <a:endParaRPr lang="en-NZ" sz="1600" dirty="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8CA381C-7488-B443-EB0E-2444D7287D59}"/>
                  </a:ext>
                </a:extLst>
              </p:cNvPr>
              <p:cNvSpPr/>
              <p:nvPr/>
            </p:nvSpPr>
            <p:spPr>
              <a:xfrm>
                <a:off x="4676775" y="1457325"/>
                <a:ext cx="2077517" cy="826617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31520">
                  <a:spcAft>
                    <a:spcPts val="600"/>
                  </a:spcAft>
                </a:pPr>
                <a:r>
                  <a:rPr lang="en-NZ" sz="1600" kern="1200" dirty="0"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Geneva"/>
                    <a:ea typeface="+mn-ea"/>
                    <a:cs typeface="Times New Roman" panose="02020603050405020304" pitchFamily="18" charset="0"/>
                  </a:rPr>
                  <a:t>Nitrogen fixing bacteria require a supply of Nitrogen gas</a:t>
                </a:r>
                <a:endParaRPr lang="en-NZ" sz="1600" dirty="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88DAF70-9F6E-F64A-4557-29849548B16E}"/>
                  </a:ext>
                </a:extLst>
              </p:cNvPr>
              <p:cNvSpPr/>
              <p:nvPr/>
            </p:nvSpPr>
            <p:spPr>
              <a:xfrm>
                <a:off x="4667250" y="9525"/>
                <a:ext cx="2077085" cy="980236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31520">
                  <a:spcAft>
                    <a:spcPts val="600"/>
                  </a:spcAft>
                </a:pPr>
                <a:r>
                  <a:rPr lang="en-NZ" sz="1600" kern="1200" dirty="0"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Geneva"/>
                    <a:ea typeface="+mn-ea"/>
                    <a:cs typeface="Times New Roman" panose="02020603050405020304" pitchFamily="18" charset="0"/>
                  </a:rPr>
                  <a:t>Soil organisms require oxygen for respiration and to breakdown organic matter</a:t>
                </a:r>
                <a:endParaRPr lang="en-NZ" sz="1600" dirty="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628A906-065C-DE19-728E-01F924BFE6A9}"/>
                  </a:ext>
                </a:extLst>
              </p:cNvPr>
              <p:cNvCxnSpPr/>
              <p:nvPr/>
            </p:nvCxnSpPr>
            <p:spPr>
              <a:xfrm>
                <a:off x="4295775" y="1295400"/>
                <a:ext cx="358445" cy="3145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16453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D0209C-BA0B-F1C7-04C6-1DD0B69F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4200" b="1" dirty="0"/>
              <a:t>Measuring air in soil</a:t>
            </a:r>
            <a:br>
              <a:rPr lang="en-NZ" sz="4200" b="1" dirty="0"/>
            </a:br>
            <a:endParaRPr lang="en-NZ" sz="4200" dirty="0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F7661-8D05-5ED1-BA46-265D59364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660904"/>
            <a:ext cx="6274689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600" b="1" dirty="0"/>
              <a:t>Aim: </a:t>
            </a:r>
            <a:r>
              <a:rPr lang="en-US" sz="1600" dirty="0"/>
              <a:t>To find out how much air is in different types of soil.</a:t>
            </a:r>
            <a:endParaRPr lang="en-NZ" sz="1600" dirty="0"/>
          </a:p>
          <a:p>
            <a:pPr marL="0" indent="0">
              <a:buNone/>
            </a:pPr>
            <a:r>
              <a:rPr lang="en-US" sz="1600" b="1" dirty="0"/>
              <a:t>Method:	</a:t>
            </a:r>
            <a:endParaRPr lang="en-NZ" sz="1600" dirty="0"/>
          </a:p>
          <a:p>
            <a:pPr marL="514350" lvl="0" indent="-514350">
              <a:buFont typeface="+mj-lt"/>
              <a:buAutoNum type="arabicPeriod"/>
            </a:pPr>
            <a:r>
              <a:rPr lang="en-US" sz="1600" dirty="0"/>
              <a:t>Place 50mL of each soil type in a measuring cylinder.</a:t>
            </a:r>
            <a:endParaRPr lang="en-NZ" sz="1600" dirty="0"/>
          </a:p>
          <a:p>
            <a:pPr marL="514350" lvl="0" indent="-514350">
              <a:buFont typeface="+mj-lt"/>
              <a:buAutoNum type="arabicPeriod"/>
            </a:pPr>
            <a:r>
              <a:rPr lang="en-US" sz="1600" dirty="0"/>
              <a:t>Add 50mL of water</a:t>
            </a:r>
            <a:endParaRPr lang="en-NZ" sz="1600" dirty="0"/>
          </a:p>
          <a:p>
            <a:pPr marL="514350" lvl="0" indent="-514350">
              <a:buFont typeface="+mj-lt"/>
              <a:buAutoNum type="arabicPeriod"/>
            </a:pPr>
            <a:r>
              <a:rPr lang="en-US" sz="1600" dirty="0"/>
              <a:t>Shake well, but do not let water escape.</a:t>
            </a:r>
            <a:endParaRPr lang="en-NZ" sz="1600" dirty="0"/>
          </a:p>
          <a:p>
            <a:pPr marL="514350" lvl="0" indent="-514350">
              <a:buFont typeface="+mj-lt"/>
              <a:buAutoNum type="arabicPeriod"/>
            </a:pPr>
            <a:r>
              <a:rPr lang="en-US" sz="1600" dirty="0"/>
              <a:t>Let the mixture settle and read the volume.</a:t>
            </a:r>
            <a:endParaRPr lang="en-NZ" sz="1600" dirty="0"/>
          </a:p>
          <a:p>
            <a:pPr marL="514350" lvl="0" indent="-514350">
              <a:buFont typeface="+mj-lt"/>
              <a:buAutoNum type="arabicPeriod"/>
            </a:pPr>
            <a:r>
              <a:rPr lang="en-US" sz="1600" dirty="0"/>
              <a:t>Calculate the volume of air in the sample by subtracting the final volume from 100. This will be a percentage.</a:t>
            </a:r>
            <a:endParaRPr lang="en-NZ" sz="1600" dirty="0"/>
          </a:p>
          <a:p>
            <a:pPr marL="0" indent="0">
              <a:buNone/>
            </a:pPr>
            <a:r>
              <a:rPr lang="en-US" sz="1600" b="1" dirty="0"/>
              <a:t>Record your results in a table</a:t>
            </a:r>
            <a:endParaRPr lang="en-NZ" sz="1600" b="1" dirty="0"/>
          </a:p>
          <a:p>
            <a:pPr marL="0" indent="0">
              <a:buNone/>
            </a:pPr>
            <a:r>
              <a:rPr lang="en-US" sz="1600" b="1" dirty="0"/>
              <a:t>Conclusion:- </a:t>
            </a:r>
            <a:r>
              <a:rPr lang="en-US" sz="1600" dirty="0"/>
              <a:t>Explain why different soils have different amounts of air in them.</a:t>
            </a:r>
            <a:endParaRPr lang="en-NZ" sz="1600" dirty="0"/>
          </a:p>
          <a:p>
            <a:pPr marL="0" indent="0">
              <a:buNone/>
            </a:pPr>
            <a:endParaRPr lang="en-NZ"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1AB5A7-5157-A896-AF6E-96A6BBF76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543" y="640080"/>
            <a:ext cx="302597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A30FD9-31A9-8513-B9B1-43F352499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D036B-709B-382A-F6AF-1CF9ABEB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NZ" sz="5400"/>
              <a:t>Soil water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F068B-1292-BE8E-0475-94395D5DB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5465064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900" dirty="0"/>
              <a:t>Soil water is found in the pore spaces.</a:t>
            </a:r>
          </a:p>
          <a:p>
            <a:pPr marL="0" indent="0">
              <a:buNone/>
            </a:pPr>
            <a:r>
              <a:rPr lang="en-US" sz="1900" dirty="0"/>
              <a:t>The size and number of pores spaces in soils influence water movement and water holding capacity.  Fine </a:t>
            </a:r>
            <a:r>
              <a:rPr lang="en-US" sz="1900" b="1" dirty="0"/>
              <a:t>micro pores</a:t>
            </a:r>
            <a:r>
              <a:rPr lang="en-US" sz="1900" dirty="0"/>
              <a:t> hold water, while larger </a:t>
            </a:r>
            <a:r>
              <a:rPr lang="en-US" sz="1900" b="1" dirty="0"/>
              <a:t>macro pores</a:t>
            </a:r>
            <a:r>
              <a:rPr lang="en-US" sz="1900" dirty="0"/>
              <a:t> allow water to drain.</a:t>
            </a:r>
          </a:p>
          <a:p>
            <a:pPr marL="0" indent="0">
              <a:buNone/>
            </a:pPr>
            <a:r>
              <a:rPr lang="en-US" sz="1900" dirty="0"/>
              <a:t>Well structured soils have a network of interconnected macro-pores and micro pores. This allows good water entry and drainage of excessive water while still retaining a good supply of water for plants. </a:t>
            </a:r>
            <a:endParaRPr lang="en-NZ" sz="1900" dirty="0"/>
          </a:p>
          <a:p>
            <a:pPr marL="0" indent="0">
              <a:buNone/>
            </a:pPr>
            <a:endParaRPr lang="en-NZ" sz="2200" dirty="0"/>
          </a:p>
        </p:txBody>
      </p:sp>
      <p:pic>
        <p:nvPicPr>
          <p:cNvPr id="4" name="Picture 3" descr="Soil Quality Physical Indicator Information Sheet Series">
            <a:extLst>
              <a:ext uri="{FF2B5EF4-FFF2-40B4-BE49-F238E27FC236}">
                <a16:creationId xmlns:a16="http://schemas.microsoft.com/office/drawing/2014/main" id="{4374539E-0910-0B72-F54E-C37A89860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2178" y="630936"/>
            <a:ext cx="4292322" cy="5577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9926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C36635-9339-6E24-3150-15903AD2B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BB5723-2864-0292-79D4-8D2EFB3B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NZ" sz="5000" dirty="0"/>
              <a:t>Discussion activity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8B688-7623-AFD0-FE02-8A827B8CA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NZ" sz="1700" dirty="0"/>
              <a:t>Why is soil water important?</a:t>
            </a:r>
          </a:p>
          <a:p>
            <a:r>
              <a:rPr lang="en-NZ" sz="1700" dirty="0"/>
              <a:t>Can too much water in a soil be harmful?</a:t>
            </a:r>
          </a:p>
          <a:p>
            <a:r>
              <a:rPr lang="en-NZ" sz="1700" dirty="0"/>
              <a:t>How can water movement through soil be measured?</a:t>
            </a:r>
          </a:p>
          <a:p>
            <a:r>
              <a:rPr lang="en-NZ" sz="1700" dirty="0"/>
              <a:t>How do producers add water and remove water from a soil?</a:t>
            </a:r>
          </a:p>
          <a:p>
            <a:r>
              <a:rPr lang="en-NZ" sz="1700" dirty="0"/>
              <a:t>How could these producers improve the water holding capacity in a soil?</a:t>
            </a:r>
          </a:p>
          <a:p>
            <a:pPr lvl="1">
              <a:buFontTx/>
              <a:buChar char="-"/>
            </a:pPr>
            <a:r>
              <a:rPr lang="en-NZ" sz="1700" dirty="0"/>
              <a:t>dairy farmer </a:t>
            </a:r>
          </a:p>
          <a:p>
            <a:pPr lvl="1">
              <a:buFontTx/>
              <a:buChar char="-"/>
            </a:pPr>
            <a:r>
              <a:rPr lang="en-NZ" sz="1700" dirty="0"/>
              <a:t>arable farmer </a:t>
            </a:r>
          </a:p>
          <a:p>
            <a:pPr lvl="1">
              <a:buFontTx/>
              <a:buChar char="-"/>
            </a:pPr>
            <a:r>
              <a:rPr lang="en-NZ" sz="1700" dirty="0"/>
              <a:t>market gardener</a:t>
            </a:r>
          </a:p>
          <a:p>
            <a:pPr>
              <a:buFontTx/>
              <a:buChar char="-"/>
            </a:pPr>
            <a:endParaRPr lang="en-NZ" sz="1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54E7CC-CBD8-DFF6-D536-68DE90EB3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306827"/>
            <a:ext cx="5458968" cy="42443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A57DC2-7599-5CEF-DB74-CDA57D3EC213}"/>
              </a:ext>
            </a:extLst>
          </p:cNvPr>
          <p:cNvSpPr txBox="1"/>
          <p:nvPr/>
        </p:nvSpPr>
        <p:spPr>
          <a:xfrm>
            <a:off x="5971032" y="5431536"/>
            <a:ext cx="89611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14988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CC712E-7201-B9BD-8F64-5E770E15A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Tips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3C786B-8CD9-D54A-7A05-545F3A220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891" y="347287"/>
            <a:ext cx="2818268" cy="58409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DB9725-4425-95D9-B673-79AE8C97EA1C}"/>
              </a:ext>
            </a:extLst>
          </p:cNvPr>
          <p:cNvGrpSpPr/>
          <p:nvPr/>
        </p:nvGrpSpPr>
        <p:grpSpPr>
          <a:xfrm>
            <a:off x="748804" y="2056638"/>
            <a:ext cx="7290846" cy="4344162"/>
            <a:chOff x="0" y="0"/>
            <a:chExt cx="6562725" cy="36385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10F6AC9-D3E1-4D72-C6C8-3BC3F931AD01}"/>
                </a:ext>
              </a:extLst>
            </p:cNvPr>
            <p:cNvGrpSpPr/>
            <p:nvPr/>
          </p:nvGrpSpPr>
          <p:grpSpPr>
            <a:xfrm>
              <a:off x="0" y="0"/>
              <a:ext cx="6562725" cy="3638550"/>
              <a:chOff x="0" y="0"/>
              <a:chExt cx="6562725" cy="363855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F700A8F5-B1C9-2B2E-762D-2938A7C30256}"/>
                  </a:ext>
                </a:extLst>
              </p:cNvPr>
              <p:cNvSpPr/>
              <p:nvPr/>
            </p:nvSpPr>
            <p:spPr>
              <a:xfrm>
                <a:off x="2200275" y="1333500"/>
                <a:ext cx="2000250" cy="11906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77240">
                  <a:lnSpc>
                    <a:spcPct val="115000"/>
                  </a:lnSpc>
                  <a:spcAft>
                    <a:spcPts val="680"/>
                  </a:spcAft>
                </a:pPr>
                <a:r>
                  <a:rPr lang="en-NZ" sz="1360" b="1" kern="100"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Times New Roman" panose="02020603050405020304" pitchFamily="18" charset="0"/>
                  </a:rPr>
                  <a:t>Importance of soil water</a:t>
                </a:r>
                <a:endParaRPr lang="en-NZ" sz="12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6248223-82E4-EB9F-B7AC-52F2EBD1923C}"/>
                  </a:ext>
                </a:extLst>
              </p:cNvPr>
              <p:cNvSpPr/>
              <p:nvPr/>
            </p:nvSpPr>
            <p:spPr>
              <a:xfrm>
                <a:off x="0" y="314325"/>
                <a:ext cx="2000250" cy="11906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77240">
                  <a:lnSpc>
                    <a:spcPct val="115000"/>
                  </a:lnSpc>
                  <a:spcAft>
                    <a:spcPts val="680"/>
                  </a:spcAft>
                </a:pPr>
                <a:r>
                  <a:rPr lang="en-NZ" sz="1360" kern="100"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Times New Roman" panose="02020603050405020304" pitchFamily="18" charset="0"/>
                  </a:rPr>
                  <a:t>Photosynthesis</a:t>
                </a:r>
                <a:endParaRPr lang="en-NZ" sz="12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68F92251-F66F-D93C-BCE2-4A08A138154F}"/>
                  </a:ext>
                </a:extLst>
              </p:cNvPr>
              <p:cNvSpPr/>
              <p:nvPr/>
            </p:nvSpPr>
            <p:spPr>
              <a:xfrm>
                <a:off x="2238375" y="0"/>
                <a:ext cx="2000250" cy="11906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77240">
                  <a:lnSpc>
                    <a:spcPct val="150000"/>
                  </a:lnSpc>
                  <a:spcAft>
                    <a:spcPts val="680"/>
                  </a:spcAft>
                </a:pPr>
                <a:r>
                  <a:rPr lang="en-NZ" sz="1360" kern="100"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Arial" panose="020B0604020202020204" pitchFamily="34" charset="0"/>
                  </a:rPr>
                  <a:t>Supporting the soil structure</a:t>
                </a:r>
                <a:endParaRPr lang="en-NZ" sz="1020" kern="100">
                  <a:solidFill>
                    <a:schemeClr val="lt1"/>
                  </a:solidFill>
                  <a:latin typeface="+mn-lt"/>
                  <a:ea typeface="+mn-ea"/>
                  <a:cs typeface="Times New Roman" panose="02020603050405020304" pitchFamily="18" charset="0"/>
                </a:endParaRPr>
              </a:p>
              <a:p>
                <a:pPr algn="ctr" defTabSz="777240">
                  <a:lnSpc>
                    <a:spcPct val="115000"/>
                  </a:lnSpc>
                  <a:spcAft>
                    <a:spcPts val="680"/>
                  </a:spcAft>
                </a:pPr>
                <a:r>
                  <a:rPr lang="en-NZ" sz="1190" kern="100"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Times New Roman" panose="02020603050405020304" pitchFamily="18" charset="0"/>
                  </a:rPr>
                  <a:t> </a:t>
                </a:r>
                <a:endParaRPr lang="en-NZ" sz="12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E45186B9-A08E-E2F0-A7EF-2A23F479FF8B}"/>
                  </a:ext>
                </a:extLst>
              </p:cNvPr>
              <p:cNvSpPr/>
              <p:nvPr/>
            </p:nvSpPr>
            <p:spPr>
              <a:xfrm>
                <a:off x="4448175" y="419100"/>
                <a:ext cx="2000250" cy="11906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77240">
                  <a:lnSpc>
                    <a:spcPct val="115000"/>
                  </a:lnSpc>
                  <a:spcAft>
                    <a:spcPts val="680"/>
                  </a:spcAft>
                </a:pPr>
                <a:r>
                  <a:rPr lang="en-NZ" sz="1360" kern="100" dirty="0"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Times New Roman" panose="02020603050405020304" pitchFamily="18" charset="0"/>
                  </a:rPr>
                  <a:t>Soil organisms</a:t>
                </a:r>
                <a:endParaRPr lang="en-NZ" sz="1200" kern="100" dirty="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A815CA4-3E95-8456-F247-AFC6B464982C}"/>
                  </a:ext>
                </a:extLst>
              </p:cNvPr>
              <p:cNvSpPr/>
              <p:nvPr/>
            </p:nvSpPr>
            <p:spPr>
              <a:xfrm>
                <a:off x="0" y="2114550"/>
                <a:ext cx="2000250" cy="1524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77240">
                  <a:lnSpc>
                    <a:spcPct val="115000"/>
                  </a:lnSpc>
                  <a:spcAft>
                    <a:spcPts val="680"/>
                  </a:spcAft>
                </a:pPr>
                <a:r>
                  <a:rPr lang="en-NZ" sz="1360" kern="100"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Arial" panose="020B0604020202020204" pitchFamily="34" charset="0"/>
                  </a:rPr>
                  <a:t>Dissolving nutrients so they can be absorbed by plant roots</a:t>
                </a:r>
                <a:endParaRPr lang="en-NZ" sz="12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A1EC193E-13AE-03F2-207D-94E934028FA3}"/>
                  </a:ext>
                </a:extLst>
              </p:cNvPr>
              <p:cNvSpPr/>
              <p:nvPr/>
            </p:nvSpPr>
            <p:spPr>
              <a:xfrm>
                <a:off x="4305300" y="2171700"/>
                <a:ext cx="2257425" cy="13811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777240">
                  <a:lnSpc>
                    <a:spcPct val="150000"/>
                  </a:lnSpc>
                  <a:spcAft>
                    <a:spcPts val="680"/>
                  </a:spcAft>
                </a:pPr>
                <a:endParaRPr lang="en-NZ" sz="1360" kern="10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+mn-ea"/>
                  <a:cs typeface="Arial" panose="020B0604020202020204" pitchFamily="34" charset="0"/>
                </a:endParaRPr>
              </a:p>
              <a:p>
                <a:pPr algn="ctr" defTabSz="777240">
                  <a:lnSpc>
                    <a:spcPct val="150000"/>
                  </a:lnSpc>
                  <a:spcAft>
                    <a:spcPts val="680"/>
                  </a:spcAft>
                </a:pPr>
                <a:r>
                  <a:rPr lang="en-NZ" sz="1360" kern="100"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Times New Roman" panose="02020603050405020304" pitchFamily="18" charset="0"/>
                  </a:rPr>
                  <a:t>Transpiration</a:t>
                </a:r>
                <a:endParaRPr lang="en-NZ" sz="1360" kern="10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+mn-ea"/>
                  <a:cs typeface="Arial" panose="020B0604020202020204" pitchFamily="34" charset="0"/>
                </a:endParaRPr>
              </a:p>
              <a:p>
                <a:pPr algn="ctr" defTabSz="777240">
                  <a:lnSpc>
                    <a:spcPct val="150000"/>
                  </a:lnSpc>
                  <a:spcAft>
                    <a:spcPts val="680"/>
                  </a:spcAft>
                </a:pPr>
                <a:r>
                  <a:rPr lang="en-NZ" sz="1360" kern="100"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Arial" panose="020B0604020202020204" pitchFamily="34" charset="0"/>
                  </a:rPr>
                  <a:t>(movement of water through the plants)</a:t>
                </a:r>
                <a:endParaRPr lang="en-NZ" sz="1020" kern="100">
                  <a:solidFill>
                    <a:schemeClr val="lt1"/>
                  </a:solidFill>
                  <a:latin typeface="+mn-lt"/>
                  <a:ea typeface="+mn-ea"/>
                  <a:cs typeface="Times New Roman" panose="02020603050405020304" pitchFamily="18" charset="0"/>
                </a:endParaRPr>
              </a:p>
              <a:p>
                <a:pPr algn="ctr" defTabSz="777240">
                  <a:lnSpc>
                    <a:spcPct val="115000"/>
                  </a:lnSpc>
                  <a:spcAft>
                    <a:spcPts val="680"/>
                  </a:spcAft>
                </a:pPr>
                <a:r>
                  <a:rPr lang="en-NZ" sz="1190" kern="100"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Times New Roman" panose="02020603050405020304" pitchFamily="18" charset="0"/>
                  </a:rPr>
                  <a:t> </a:t>
                </a:r>
                <a:endParaRPr lang="en-NZ" sz="1020" kern="100">
                  <a:solidFill>
                    <a:schemeClr val="lt1"/>
                  </a:solidFill>
                  <a:latin typeface="+mn-lt"/>
                  <a:ea typeface="+mn-ea"/>
                  <a:cs typeface="Times New Roman" panose="02020603050405020304" pitchFamily="18" charset="0"/>
                </a:endParaRPr>
              </a:p>
              <a:p>
                <a:pPr algn="ctr" defTabSz="777240">
                  <a:lnSpc>
                    <a:spcPct val="115000"/>
                  </a:lnSpc>
                  <a:spcAft>
                    <a:spcPts val="680"/>
                  </a:spcAft>
                </a:pPr>
                <a:r>
                  <a:rPr lang="en-NZ" sz="1190" kern="100"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Times New Roman" panose="02020603050405020304" pitchFamily="18" charset="0"/>
                  </a:rPr>
                  <a:t> </a:t>
                </a:r>
                <a:endParaRPr lang="en-NZ" sz="12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0E87939-28DD-2027-0BC9-E7A246570A05}"/>
                </a:ext>
              </a:extLst>
            </p:cNvPr>
            <p:cNvCxnSpPr/>
            <p:nvPr/>
          </p:nvCxnSpPr>
          <p:spPr>
            <a:xfrm flipH="1" flipV="1">
              <a:off x="1971675" y="1390650"/>
              <a:ext cx="238125" cy="8572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8D92228-9380-7694-35AC-15826D0B5472}"/>
                </a:ext>
              </a:extLst>
            </p:cNvPr>
            <p:cNvCxnSpPr/>
            <p:nvPr/>
          </p:nvCxnSpPr>
          <p:spPr>
            <a:xfrm flipV="1">
              <a:off x="3152775" y="1095375"/>
              <a:ext cx="0" cy="27622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AEB570A-14E4-440B-B5B8-25660B6B7D9D}"/>
                </a:ext>
              </a:extLst>
            </p:cNvPr>
            <p:cNvCxnSpPr/>
            <p:nvPr/>
          </p:nvCxnSpPr>
          <p:spPr>
            <a:xfrm flipV="1">
              <a:off x="4162425" y="1447800"/>
              <a:ext cx="447675" cy="2286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0B88A3A-9DA1-8211-B7CD-75C318360E39}"/>
                </a:ext>
              </a:extLst>
            </p:cNvPr>
            <p:cNvCxnSpPr/>
            <p:nvPr/>
          </p:nvCxnSpPr>
          <p:spPr>
            <a:xfrm flipH="1">
              <a:off x="1866900" y="2095500"/>
              <a:ext cx="495300" cy="27622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76283D8-3D0A-889A-BAD6-0E9423E8B5F1}"/>
                </a:ext>
              </a:extLst>
            </p:cNvPr>
            <p:cNvCxnSpPr/>
            <p:nvPr/>
          </p:nvCxnSpPr>
          <p:spPr>
            <a:xfrm>
              <a:off x="4010025" y="2219325"/>
              <a:ext cx="447675" cy="27622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4489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396C5F-785F-7FDA-E84C-1E010A6E6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3000" b="1"/>
              <a:t>Measuring water movement through different soil types</a:t>
            </a:r>
            <a:br>
              <a:rPr lang="en-NZ" sz="3000"/>
            </a:br>
            <a:endParaRPr lang="en-NZ" sz="30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48776-BB1E-40C4-3C2B-BD524EE71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78" y="2670048"/>
            <a:ext cx="5650844" cy="382219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600" b="1" dirty="0"/>
              <a:t>Aim: </a:t>
            </a:r>
            <a:r>
              <a:rPr lang="en-US" sz="1600" dirty="0"/>
              <a:t>To </a:t>
            </a:r>
            <a:r>
              <a:rPr lang="en-US" sz="1600" dirty="0" err="1"/>
              <a:t>recognise</a:t>
            </a:r>
            <a:r>
              <a:rPr lang="en-US" sz="1600" dirty="0"/>
              <a:t> the relationship between pore size and rate of drainage.</a:t>
            </a:r>
            <a:endParaRPr lang="en-NZ" sz="1600" dirty="0"/>
          </a:p>
          <a:p>
            <a:pPr marL="0" indent="0">
              <a:buNone/>
            </a:pPr>
            <a:r>
              <a:rPr lang="en-US" sz="1600" b="1" dirty="0"/>
              <a:t>Method</a:t>
            </a:r>
            <a:endParaRPr lang="en-NZ" sz="1600" b="1" dirty="0"/>
          </a:p>
          <a:p>
            <a:pPr marL="342900" lvl="0" indent="-342900">
              <a:buFont typeface="+mj-lt"/>
              <a:buAutoNum type="arabicPeriod"/>
            </a:pPr>
            <a:r>
              <a:rPr lang="en-US" sz="1600" dirty="0"/>
              <a:t>Weigh equal amount of each different soil and place in the funnel</a:t>
            </a:r>
            <a:endParaRPr lang="en-NZ" sz="1600" dirty="0"/>
          </a:p>
          <a:p>
            <a:pPr marL="342900" lvl="0" indent="-342900">
              <a:buFont typeface="+mj-lt"/>
              <a:buAutoNum type="arabicPeriod"/>
            </a:pPr>
            <a:r>
              <a:rPr lang="en-US" sz="1600" dirty="0"/>
              <a:t>Pour 40mL of water slowly into each of the three funnels.</a:t>
            </a:r>
            <a:endParaRPr lang="en-NZ" sz="1600" dirty="0"/>
          </a:p>
          <a:p>
            <a:pPr marL="342900" lvl="0" indent="-342900">
              <a:buFont typeface="+mj-lt"/>
              <a:buAutoNum type="arabicPeriod"/>
            </a:pPr>
            <a:r>
              <a:rPr lang="en-US" sz="1600" dirty="0"/>
              <a:t>Time how long the water takes to run through from the moment of pouring to the moment the water begins dripping out of the funnel.</a:t>
            </a:r>
            <a:endParaRPr lang="en-NZ" sz="1600" dirty="0"/>
          </a:p>
          <a:p>
            <a:pPr marL="342900" lvl="0" indent="-342900">
              <a:buFont typeface="+mj-lt"/>
              <a:buAutoNum type="arabicPeriod"/>
            </a:pPr>
            <a:r>
              <a:rPr lang="en-US" sz="1600" dirty="0"/>
              <a:t>Measure the volume of water after 30 mins.</a:t>
            </a:r>
            <a:endParaRPr lang="en-NZ" sz="1600" dirty="0"/>
          </a:p>
          <a:p>
            <a:pPr marL="0" indent="0">
              <a:buNone/>
            </a:pPr>
            <a:r>
              <a:rPr lang="en-NZ" sz="1600" dirty="0"/>
              <a:t>Record results</a:t>
            </a:r>
          </a:p>
          <a:p>
            <a:pPr marL="0" indent="0">
              <a:buNone/>
            </a:pPr>
            <a:r>
              <a:rPr lang="en-NZ" sz="1600" dirty="0"/>
              <a:t>Conclusion</a:t>
            </a:r>
          </a:p>
        </p:txBody>
      </p:sp>
      <p:pic>
        <p:nvPicPr>
          <p:cNvPr id="4" name="Picture 3" descr="Soil Experiment Rocks KS2 Science, 59% OFF">
            <a:extLst>
              <a:ext uri="{FF2B5EF4-FFF2-40B4-BE49-F238E27FC236}">
                <a16:creationId xmlns:a16="http://schemas.microsoft.com/office/drawing/2014/main" id="{C8D2998E-F82C-ED04-66CD-7F0D920CE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4122" y="587586"/>
            <a:ext cx="5458968" cy="3433403"/>
          </a:xfrm>
          <a:prstGeom prst="rect">
            <a:avLst/>
          </a:prstGeom>
          <a:noFill/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612EB32-F911-75EE-A016-48C085ECF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380396"/>
              </p:ext>
            </p:extLst>
          </p:nvPr>
        </p:nvGraphicFramePr>
        <p:xfrm>
          <a:off x="6096000" y="4918000"/>
          <a:ext cx="5400675" cy="13524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0110">
                  <a:extLst>
                    <a:ext uri="{9D8B030D-6E8A-4147-A177-3AD203B41FA5}">
                      <a16:colId xmlns:a16="http://schemas.microsoft.com/office/drawing/2014/main" val="2530284327"/>
                    </a:ext>
                  </a:extLst>
                </a:gridCol>
                <a:gridCol w="812165">
                  <a:extLst>
                    <a:ext uri="{9D8B030D-6E8A-4147-A177-3AD203B41FA5}">
                      <a16:colId xmlns:a16="http://schemas.microsoft.com/office/drawing/2014/main" val="112647634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7069341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8983113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781504346"/>
                    </a:ext>
                  </a:extLst>
                </a:gridCol>
              </a:tblGrid>
              <a:tr h="4508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en-NZ" sz="1200" kern="100" dirty="0"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Loam</a:t>
                      </a:r>
                      <a:endParaRPr lang="en-NZ" sz="1200" kern="100" dirty="0"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Silt</a:t>
                      </a:r>
                      <a:endParaRPr lang="en-NZ" sz="1200" kern="100" dirty="0"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Clay loam</a:t>
                      </a:r>
                      <a:endParaRPr lang="en-NZ" sz="1200" kern="100"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Sand</a:t>
                      </a:r>
                      <a:endParaRPr lang="en-NZ" sz="1200" kern="100"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152520"/>
                  </a:ext>
                </a:extLst>
              </a:tr>
              <a:tr h="4508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Time taken for first drop to fall</a:t>
                      </a:r>
                      <a:endParaRPr lang="en-NZ" sz="1200" kern="100"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 </a:t>
                      </a:r>
                      <a:endParaRPr lang="en-NZ" sz="1200" kern="100"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en-NZ" sz="1200" kern="100" dirty="0"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en-NZ" sz="1200" kern="100" dirty="0"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en-NZ" sz="1200" kern="100" dirty="0"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276352"/>
                  </a:ext>
                </a:extLst>
              </a:tr>
              <a:tr h="4508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Volume of water after 30 mins</a:t>
                      </a:r>
                      <a:endParaRPr lang="en-NZ" sz="1200" kern="100"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en-NZ" sz="1200" kern="100" dirty="0"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en-NZ" sz="1200" kern="100" dirty="0"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 </a:t>
                      </a:r>
                      <a:endParaRPr lang="en-NZ" sz="1200" kern="100"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en-NZ" sz="1200" kern="100" dirty="0">
                        <a:effectLst/>
                        <a:latin typeface="Genev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742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355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76CF86-D057-44E4-4D62-FFE8C573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260989"/>
          </a:xfrm>
        </p:spPr>
        <p:txBody>
          <a:bodyPr anchor="ctr">
            <a:normAutofit/>
          </a:bodyPr>
          <a:lstStyle/>
          <a:p>
            <a:r>
              <a:rPr lang="en-NZ" sz="4000" dirty="0"/>
              <a:t>Discussion </a:t>
            </a:r>
            <a:br>
              <a:rPr lang="en-NZ" sz="4000" dirty="0"/>
            </a:br>
            <a:r>
              <a:rPr lang="en-NZ" sz="4000" dirty="0"/>
              <a:t>activity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BDD67-40B4-A1B8-333A-DB5C7B09A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NZ" sz="2200" dirty="0"/>
              <a:t>Which soil is the best for growing crops. Why?</a:t>
            </a:r>
          </a:p>
          <a:p>
            <a:pPr marL="0" indent="0">
              <a:buNone/>
            </a:pPr>
            <a:r>
              <a:rPr lang="en-NZ" sz="2200" dirty="0"/>
              <a:t>Which soil is the worst for growing crops. 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84B685-DF67-93D5-C554-112CA8201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1600200"/>
            <a:ext cx="2978230" cy="5134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3B621-045E-F062-75D1-D7F4A3B68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808" y="2500713"/>
            <a:ext cx="7956181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56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468102-FE75-5133-FBCB-8D8FF443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NZ" sz="5400" dirty="0"/>
              <a:t>Discussion </a:t>
            </a:r>
            <a:br>
              <a:rPr lang="en-NZ" sz="5400" dirty="0"/>
            </a:br>
            <a:r>
              <a:rPr lang="en-NZ" sz="5400" dirty="0"/>
              <a:t>activity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152996A6-ACBF-86D9-AAE3-A678E46EF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4243589" cy="2562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Describe the difference in soil structure for each soil.</a:t>
            </a:r>
          </a:p>
          <a:p>
            <a:pPr marL="0" indent="0">
              <a:buNone/>
            </a:pPr>
            <a:r>
              <a:rPr lang="en-US" sz="2200" dirty="0"/>
              <a:t>Discuss possible reasons for the difference in soil structure.</a:t>
            </a:r>
          </a:p>
          <a:p>
            <a:pPr marL="0" indent="0">
              <a:buNone/>
            </a:pPr>
            <a:r>
              <a:rPr lang="en-US" sz="2200" dirty="0"/>
              <a:t>Discuss the impact of soil structure on plant growth.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07E532-2565-EB09-8F3D-1A603C48C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630" y="329184"/>
            <a:ext cx="5546461" cy="2814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169F7F-9E2D-028E-8FF6-A9467C30E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630" y="3626351"/>
            <a:ext cx="5744546" cy="281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92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FDD6A-40BA-5A62-9882-76AB8274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NZ" sz="4800"/>
              <a:t>Discussion </a:t>
            </a:r>
            <a:br>
              <a:rPr lang="en-NZ" sz="4800"/>
            </a:br>
            <a:r>
              <a:rPr lang="en-NZ" sz="4800"/>
              <a:t>activity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08DB91D7-8CD2-EA76-63EB-4A65D0F53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Describe the impact of pugging on the soil structure.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How can farmers minimize the impact of pugging?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What other management practices could cause soil compaction.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6C222A-850C-4697-56A4-DBF18351C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6" y="2041696"/>
            <a:ext cx="2971902" cy="4554640"/>
          </a:xfrm>
          <a:prstGeom prst="rect">
            <a:avLst/>
          </a:prstGeom>
        </p:spPr>
      </p:pic>
      <p:pic>
        <p:nvPicPr>
          <p:cNvPr id="6" name="Picture 4" descr="soil compaction">
            <a:extLst>
              <a:ext uri="{FF2B5EF4-FFF2-40B4-BE49-F238E27FC236}">
                <a16:creationId xmlns:a16="http://schemas.microsoft.com/office/drawing/2014/main" id="{B534D466-5D41-A272-551C-9376F9239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7107" y="3054630"/>
            <a:ext cx="6321933" cy="252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093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B0BAE57-0619-7A3F-9B9C-B45EA4C5DF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488" y="273630"/>
            <a:ext cx="8226144" cy="1143480"/>
          </a:xfrm>
        </p:spPr>
        <p:txBody>
          <a:bodyPr/>
          <a:lstStyle/>
          <a:p>
            <a:pPr eaLnBrk="1"/>
            <a:r>
              <a:rPr lang="en-NZ" altLang="en-US"/>
              <a:t>Compaction</a:t>
            </a:r>
            <a:endParaRPr lang="en-GB" alt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A3F71C2-0C4C-FD1E-A1A9-215CDE0E15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488" y="1604329"/>
            <a:ext cx="8226144" cy="4524955"/>
          </a:xfrm>
        </p:spPr>
        <p:txBody>
          <a:bodyPr/>
          <a:lstStyle/>
          <a:p>
            <a:pPr eaLnBrk="1"/>
            <a:endParaRPr lang="en-US" altLang="en-US"/>
          </a:p>
        </p:txBody>
      </p:sp>
      <p:pic>
        <p:nvPicPr>
          <p:cNvPr id="15364" name="Picture 4" descr="soil compaction">
            <a:extLst>
              <a:ext uri="{FF2B5EF4-FFF2-40B4-BE49-F238E27FC236}">
                <a16:creationId xmlns:a16="http://schemas.microsoft.com/office/drawing/2014/main" id="{7C1418E7-2E4C-C453-740D-A63CC59F7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70" y="1628812"/>
            <a:ext cx="8352877" cy="333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7E5A48-AB86-9B34-654B-314353696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NZ" sz="5400" dirty="0"/>
              <a:t>Discussion Activity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A7FA6-9DE8-81C7-BD1B-926AA2C67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NZ" sz="2000" dirty="0"/>
              <a:t>What is soil?</a:t>
            </a:r>
          </a:p>
          <a:p>
            <a:r>
              <a:rPr lang="en-NZ" sz="2000" dirty="0"/>
              <a:t>Why is soil important?</a:t>
            </a:r>
          </a:p>
          <a:p>
            <a:r>
              <a:rPr lang="en-NZ" sz="2000" dirty="0"/>
              <a:t>What would the world look like if there was no soil?</a:t>
            </a:r>
          </a:p>
          <a:p>
            <a:r>
              <a:rPr lang="en-NZ" sz="2000" dirty="0"/>
              <a:t>Why do plants need soil?</a:t>
            </a:r>
          </a:p>
          <a:p>
            <a:r>
              <a:rPr lang="en-NZ" sz="2000" dirty="0"/>
              <a:t>Are soils all the same?</a:t>
            </a:r>
          </a:p>
          <a:p>
            <a:r>
              <a:rPr lang="en-NZ" sz="2000" dirty="0"/>
              <a:t>What makes soils different?</a:t>
            </a:r>
          </a:p>
          <a:p>
            <a:r>
              <a:rPr lang="en-NZ" sz="2000" dirty="0"/>
              <a:t>What is a fertile soil?</a:t>
            </a:r>
          </a:p>
          <a:p>
            <a:pPr marL="0" indent="0">
              <a:buNone/>
            </a:pPr>
            <a:endParaRPr lang="en-NZ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993C0-B1B1-2D34-0FE1-DF1435D49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401033"/>
            <a:ext cx="6903720" cy="40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89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93CCD0-D79F-05EC-FDAC-767A8196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NZ" sz="5000" dirty="0"/>
              <a:t>What  do you know about soil?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3BD6AC1-E19D-8FA9-13BE-B23BCC055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3445764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dirty="0"/>
              <a:t>Test  yourself</a:t>
            </a:r>
          </a:p>
        </p:txBody>
      </p:sp>
      <p:pic>
        <p:nvPicPr>
          <p:cNvPr id="5" name="Content Placeholder 4" descr="A diagram of soil science&#10;&#10;AI-generated content may be incorrect.">
            <a:extLst>
              <a:ext uri="{FF2B5EF4-FFF2-40B4-BE49-F238E27FC236}">
                <a16:creationId xmlns:a16="http://schemas.microsoft.com/office/drawing/2014/main" id="{2A533D93-7DC5-3942-3906-04F6AD369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1" y="134883"/>
            <a:ext cx="5292242" cy="608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08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62" name="Rectangle 10261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64" name="Rectangle 10263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87368-26E7-CBCB-1BA5-66F08E67E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en-NZ" sz="2800"/>
              <a:t>Alternative growing media</a:t>
            </a:r>
          </a:p>
        </p:txBody>
      </p:sp>
      <p:sp>
        <p:nvSpPr>
          <p:cNvPr id="10266" name="Rectangle 10265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68" name="Rectangle 10267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95FFF-5F77-8B3F-023F-60B58568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44" y="510047"/>
            <a:ext cx="6858000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/>
              <a:t>Soil isn’t the only growing medium for plants. Many container-grown and indoor crops like tomatoes and capsicums actually grow better in alternative media that offer improved aeration, moisture control, and nutrient delivery compared to regular soil</a:t>
            </a:r>
            <a:endParaRPr lang="en-NZ" sz="1800"/>
          </a:p>
        </p:txBody>
      </p:sp>
      <p:pic>
        <p:nvPicPr>
          <p:cNvPr id="10242" name="Picture 2" descr="Potting Mix All Purpose 40L Bag ...">
            <a:extLst>
              <a:ext uri="{FF2B5EF4-FFF2-40B4-BE49-F238E27FC236}">
                <a16:creationId xmlns:a16="http://schemas.microsoft.com/office/drawing/2014/main" id="{1D4B9671-098D-E7F0-9AD2-6C53D7597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r="25" b="2"/>
          <a:stretch>
            <a:fillRect/>
          </a:stretch>
        </p:blipFill>
        <p:spPr bwMode="auto">
          <a:xfrm>
            <a:off x="557784" y="2606472"/>
            <a:ext cx="3584448" cy="363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otting Mix 101 - Love The Garden">
            <a:extLst>
              <a:ext uri="{FF2B5EF4-FFF2-40B4-BE49-F238E27FC236}">
                <a16:creationId xmlns:a16="http://schemas.microsoft.com/office/drawing/2014/main" id="{A41F9001-B324-3EAB-8D44-C12FF7F2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24" b="-2"/>
          <a:stretch>
            <a:fillRect/>
          </a:stretch>
        </p:blipFill>
        <p:spPr bwMode="auto">
          <a:xfrm>
            <a:off x="4347599" y="2606469"/>
            <a:ext cx="3584448" cy="363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otting Mix 101 - Love The Garden">
            <a:extLst>
              <a:ext uri="{FF2B5EF4-FFF2-40B4-BE49-F238E27FC236}">
                <a16:creationId xmlns:a16="http://schemas.microsoft.com/office/drawing/2014/main" id="{6E1F1FB1-E223-CC55-0EA4-4E0BEAAB6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6" r="4589" b="-2"/>
          <a:stretch>
            <a:fillRect/>
          </a:stretch>
        </p:blipFill>
        <p:spPr bwMode="auto">
          <a:xfrm>
            <a:off x="8137432" y="2606462"/>
            <a:ext cx="3584413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582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8716A-C509-0691-896F-FE5790D2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NZ" sz="4800"/>
              <a:t>Discussion </a:t>
            </a:r>
            <a:br>
              <a:rPr lang="en-NZ" sz="4800"/>
            </a:br>
            <a:r>
              <a:rPr lang="en-NZ" sz="4800"/>
              <a:t>activity</a:t>
            </a:r>
          </a:p>
        </p:txBody>
      </p:sp>
      <p:sp>
        <p:nvSpPr>
          <p:cNvPr id="13321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157EA-FD07-04A2-8257-B93C1701E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NZ" sz="1900" dirty="0"/>
              <a:t>Why soil is not the best growing media for use in containers and indoor growing systems?</a:t>
            </a:r>
          </a:p>
          <a:p>
            <a:pPr marL="0" indent="0">
              <a:buNone/>
            </a:pPr>
            <a:r>
              <a:rPr lang="en-NZ" sz="1900" dirty="0"/>
              <a:t>What are the characteristics of an alternative growing media.</a:t>
            </a:r>
          </a:p>
          <a:p>
            <a:pPr marL="0" indent="0">
              <a:buNone/>
            </a:pPr>
            <a:r>
              <a:rPr lang="en-NZ" sz="1900" dirty="0"/>
              <a:t>Research the ingredients used in alternative growing media and discuss their advantages and disadvantages.</a:t>
            </a:r>
          </a:p>
        </p:txBody>
      </p:sp>
      <p:pic>
        <p:nvPicPr>
          <p:cNvPr id="13314" name="Picture 2" descr="Limited Space? Try a Container Garden">
            <a:extLst>
              <a:ext uri="{FF2B5EF4-FFF2-40B4-BE49-F238E27FC236}">
                <a16:creationId xmlns:a16="http://schemas.microsoft.com/office/drawing/2014/main" id="{DDCE3A4F-7854-230E-781C-DC6897B34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344" y="2583950"/>
            <a:ext cx="5468112" cy="36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252D7-B6F7-B87A-6A83-81B8AB31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496" y="2583950"/>
            <a:ext cx="5468112" cy="36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975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D1C30F-3325-81FA-F5BE-AE4233B4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4600"/>
              <a:t>Why soil is unsuitable for </a:t>
            </a:r>
            <a:br>
              <a:rPr lang="en-US" sz="4600"/>
            </a:br>
            <a:r>
              <a:rPr lang="en-US" sz="4600"/>
              <a:t>indoor and container growing</a:t>
            </a:r>
            <a:endParaRPr lang="en-NZ" sz="4600"/>
          </a:p>
        </p:txBody>
      </p:sp>
      <p:sp>
        <p:nvSpPr>
          <p:cNvPr id="1434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F88CE-8A7E-6B13-F687-E1079EC74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NZ" sz="2200" dirty="0"/>
              <a:t>Soil is a natural medium with variable properties, making it harder to precisely control water, nutrients, and pH in a container system.</a:t>
            </a:r>
          </a:p>
          <a:p>
            <a:pPr marL="0" indent="0">
              <a:buNone/>
            </a:pPr>
            <a:r>
              <a:rPr lang="en-NZ" sz="2200" dirty="0"/>
              <a:t>In containers soil -</a:t>
            </a:r>
          </a:p>
          <a:p>
            <a:pPr lvl="0"/>
            <a:r>
              <a:rPr lang="en-NZ" sz="2200" dirty="0"/>
              <a:t>has poor drainage and aeration</a:t>
            </a:r>
          </a:p>
          <a:p>
            <a:pPr lvl="0"/>
            <a:r>
              <a:rPr lang="en-NZ" sz="2200" dirty="0"/>
              <a:t>is heavy </a:t>
            </a:r>
          </a:p>
          <a:p>
            <a:pPr lvl="0"/>
            <a:r>
              <a:rPr lang="en-NZ" sz="2200" dirty="0"/>
              <a:t>is inconsistent quality</a:t>
            </a:r>
          </a:p>
          <a:p>
            <a:r>
              <a:rPr lang="en-NZ" sz="2200" dirty="0"/>
              <a:t>has a risk of pests and diseases</a:t>
            </a:r>
          </a:p>
          <a:p>
            <a:pPr lvl="0"/>
            <a:r>
              <a:rPr lang="en-NZ" sz="2200" dirty="0"/>
              <a:t>is difficult to sterilise</a:t>
            </a:r>
          </a:p>
          <a:p>
            <a:r>
              <a:rPr lang="en-NZ" sz="2200" dirty="0"/>
              <a:t>can have a nutrient imbalance</a:t>
            </a:r>
          </a:p>
        </p:txBody>
      </p:sp>
      <p:pic>
        <p:nvPicPr>
          <p:cNvPr id="14338" name="Picture 2" descr="How to plant a herb pot: a step-by-step ...">
            <a:extLst>
              <a:ext uri="{FF2B5EF4-FFF2-40B4-BE49-F238E27FC236}">
                <a16:creationId xmlns:a16="http://schemas.microsoft.com/office/drawing/2014/main" id="{A89C1BA9-4F67-BF83-26AB-056CEC65D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7" r="19848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065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14AD94-89B4-BC0B-8BC8-327D36D9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dirty="0"/>
              <a:t>Characteristics of a good </a:t>
            </a:r>
            <a:br>
              <a:rPr lang="en-US" sz="4600" dirty="0"/>
            </a:br>
            <a:r>
              <a:rPr lang="en-US" sz="4600" dirty="0"/>
              <a:t>artificial growing media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Yates Thrive Indoor Plants">
            <a:extLst>
              <a:ext uri="{FF2B5EF4-FFF2-40B4-BE49-F238E27FC236}">
                <a16:creationId xmlns:a16="http://schemas.microsoft.com/office/drawing/2014/main" id="{FD9E7AB8-D652-09AB-8884-835B1BC87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4161" y="1912201"/>
            <a:ext cx="2785644" cy="3605784"/>
          </a:xfrm>
          <a:prstGeom prst="rect">
            <a:avLst/>
          </a:prstGeom>
          <a:noFill/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D99FE33-A8AB-0E9B-3E8C-20F2D7FFB99E}"/>
              </a:ext>
            </a:extLst>
          </p:cNvPr>
          <p:cNvGrpSpPr/>
          <p:nvPr/>
        </p:nvGrpSpPr>
        <p:grpSpPr>
          <a:xfrm>
            <a:off x="2152650" y="2000011"/>
            <a:ext cx="7610475" cy="4708508"/>
            <a:chOff x="0" y="0"/>
            <a:chExt cx="6134100" cy="418147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2FD336C-BA83-4F20-D981-B66F5323DAA2}"/>
                </a:ext>
              </a:extLst>
            </p:cNvPr>
            <p:cNvSpPr/>
            <p:nvPr/>
          </p:nvSpPr>
          <p:spPr>
            <a:xfrm>
              <a:off x="2019300" y="3124200"/>
              <a:ext cx="1981200" cy="105727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NZ" sz="1600" kern="1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Aptos" panose="020B0004020202020204" pitchFamily="34" charset="0"/>
                  <a:cs typeface="Times New Roman" panose="02020603050405020304" pitchFamily="18" charset="0"/>
                </a:rPr>
                <a:t>Low fertility unless nutrients added</a:t>
              </a:r>
              <a:endParaRPr lang="en-NZ" sz="1200" kern="100"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E9B303D-7EAC-5E8D-38B8-AF4B4C062E02}"/>
                </a:ext>
              </a:extLst>
            </p:cNvPr>
            <p:cNvSpPr/>
            <p:nvPr/>
          </p:nvSpPr>
          <p:spPr>
            <a:xfrm>
              <a:off x="28575" y="2114550"/>
              <a:ext cx="1771650" cy="6667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NZ" sz="1600" kern="1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Aptos" panose="020B0004020202020204" pitchFamily="34" charset="0"/>
                  <a:cs typeface="Times New Roman" panose="02020603050405020304" pitchFamily="18" charset="0"/>
                </a:rPr>
                <a:t>Stable</a:t>
              </a:r>
              <a:endParaRPr lang="en-NZ" sz="1200" kern="100"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3C1EED5-F447-A10D-54CE-737C2E90A00C}"/>
                </a:ext>
              </a:extLst>
            </p:cNvPr>
            <p:cNvSpPr/>
            <p:nvPr/>
          </p:nvSpPr>
          <p:spPr>
            <a:xfrm>
              <a:off x="38100" y="0"/>
              <a:ext cx="1771650" cy="86677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NZ" sz="1600" kern="1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Aptos" panose="020B0004020202020204" pitchFamily="34" charset="0"/>
                  <a:cs typeface="Times New Roman" panose="02020603050405020304" pitchFamily="18" charset="0"/>
                </a:rPr>
                <a:t>Adequate drainage</a:t>
              </a:r>
              <a:endParaRPr lang="en-NZ" sz="1200" kern="100"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BCF079A-D015-382B-EF97-A5908C93E09A}"/>
                </a:ext>
              </a:extLst>
            </p:cNvPr>
            <p:cNvSpPr/>
            <p:nvPr/>
          </p:nvSpPr>
          <p:spPr>
            <a:xfrm>
              <a:off x="0" y="1076325"/>
              <a:ext cx="1809750" cy="76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NZ" sz="1600" kern="1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Aptos" panose="020B0004020202020204" pitchFamily="34" charset="0"/>
                  <a:cs typeface="Times New Roman" panose="02020603050405020304" pitchFamily="18" charset="0"/>
                </a:rPr>
                <a:t>Holds water</a:t>
              </a:r>
              <a:endParaRPr lang="en-NZ" sz="1200" kern="100"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E1F1965-D627-8EB7-BB9C-94D1EDEF3DE8}"/>
                </a:ext>
              </a:extLst>
            </p:cNvPr>
            <p:cNvSpPr/>
            <p:nvPr/>
          </p:nvSpPr>
          <p:spPr>
            <a:xfrm>
              <a:off x="4152900" y="19050"/>
              <a:ext cx="1638300" cy="105727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NZ" sz="1600" kern="1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Aptos" panose="020B0004020202020204" pitchFamily="34" charset="0"/>
                  <a:cs typeface="Times New Roman" panose="02020603050405020304" pitchFamily="18" charset="0"/>
                </a:rPr>
                <a:t>Good root anchorage</a:t>
              </a:r>
              <a:endParaRPr lang="en-NZ" sz="1200" kern="100"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FE2CEA2-5EA5-EC39-3E7A-BE7870330568}"/>
                </a:ext>
              </a:extLst>
            </p:cNvPr>
            <p:cNvSpPr/>
            <p:nvPr/>
          </p:nvSpPr>
          <p:spPr>
            <a:xfrm>
              <a:off x="4152900" y="2171700"/>
              <a:ext cx="1981200" cy="8191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NZ" sz="1600" kern="1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Aptos" panose="020B0004020202020204" pitchFamily="34" charset="0"/>
                  <a:cs typeface="Times New Roman" panose="02020603050405020304" pitchFamily="18" charset="0"/>
                </a:rPr>
                <a:t>No diseases, pests, weeds</a:t>
              </a:r>
              <a:endParaRPr lang="en-NZ" sz="1200" kern="100"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A704475-7C6A-A168-ACBB-DF0CB888FB2C}"/>
                </a:ext>
              </a:extLst>
            </p:cNvPr>
            <p:cNvSpPr/>
            <p:nvPr/>
          </p:nvSpPr>
          <p:spPr>
            <a:xfrm>
              <a:off x="4152900" y="1190625"/>
              <a:ext cx="1562100" cy="7715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NZ" sz="1600" kern="1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Aptos" panose="020B0004020202020204" pitchFamily="34" charset="0"/>
                  <a:cs typeface="Times New Roman" panose="02020603050405020304" pitchFamily="18" charset="0"/>
                </a:rPr>
                <a:t>Holds air</a:t>
              </a:r>
              <a:endParaRPr lang="en-NZ" sz="1200" kern="100"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191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E47A6A25-0EC6-E6C1-7D3B-585919AA6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3863"/>
            <a:ext cx="9085263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E1E76-5253-28FC-20A4-77118FB31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Soil Forming Factors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0B9310-4888-DEB9-10FE-D1052692FB97}"/>
              </a:ext>
            </a:extLst>
          </p:cNvPr>
          <p:cNvGrpSpPr/>
          <p:nvPr/>
        </p:nvGrpSpPr>
        <p:grpSpPr>
          <a:xfrm>
            <a:off x="2228849" y="1973851"/>
            <a:ext cx="7658101" cy="4465049"/>
            <a:chOff x="0" y="1"/>
            <a:chExt cx="6838950" cy="39814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D0D54F2-17F5-82BA-A5D5-1DF5C1E9D8D7}"/>
                </a:ext>
              </a:extLst>
            </p:cNvPr>
            <p:cNvGrpSpPr/>
            <p:nvPr/>
          </p:nvGrpSpPr>
          <p:grpSpPr>
            <a:xfrm>
              <a:off x="0" y="1"/>
              <a:ext cx="6838950" cy="3981449"/>
              <a:chOff x="0" y="1"/>
              <a:chExt cx="6838950" cy="3981449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FCC50AE-04FC-9C74-953F-A601BCA8C825}"/>
                  </a:ext>
                </a:extLst>
              </p:cNvPr>
              <p:cNvSpPr/>
              <p:nvPr/>
            </p:nvSpPr>
            <p:spPr>
              <a:xfrm>
                <a:off x="4724400" y="1828800"/>
                <a:ext cx="2114550" cy="189547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NZ" sz="1600" kern="1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ea typeface="Aptos" panose="020B0004020202020204" pitchFamily="34" charset="0"/>
                    <a:cs typeface="Times New Roman" panose="02020603050405020304" pitchFamily="18" charset="0"/>
                  </a:rPr>
                  <a:t>Climate</a:t>
                </a:r>
                <a:endParaRPr lang="en-NZ" sz="12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NZ" sz="1600" kern="1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ea typeface="Aptos" panose="020B0004020202020204" pitchFamily="34" charset="0"/>
                    <a:cs typeface="Times New Roman" panose="02020603050405020304" pitchFamily="18" charset="0"/>
                  </a:rPr>
                  <a:t>rainfall </a:t>
                </a:r>
                <a:endParaRPr lang="en-NZ" sz="12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NZ" sz="1600" kern="1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ea typeface="Aptos" panose="020B0004020202020204" pitchFamily="34" charset="0"/>
                    <a:cs typeface="Times New Roman" panose="02020603050405020304" pitchFamily="18" charset="0"/>
                  </a:rPr>
                  <a:t>temperature</a:t>
                </a:r>
                <a:endParaRPr lang="en-NZ" sz="12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E77861F0-A42D-DA73-937A-CC340E9AC8CB}"/>
                  </a:ext>
                </a:extLst>
              </p:cNvPr>
              <p:cNvSpPr/>
              <p:nvPr/>
            </p:nvSpPr>
            <p:spPr>
              <a:xfrm>
                <a:off x="2428875" y="3009900"/>
                <a:ext cx="1828800" cy="97155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NZ" sz="1600" kern="1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ea typeface="Aptos" panose="020B0004020202020204" pitchFamily="34" charset="0"/>
                    <a:cs typeface="Times New Roman" panose="02020603050405020304" pitchFamily="18" charset="0"/>
                  </a:rPr>
                  <a:t>Time</a:t>
                </a:r>
                <a:endParaRPr lang="en-NZ" sz="12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14D9A651-20E2-0A6F-7C07-CB408B7C2F83}"/>
                  </a:ext>
                </a:extLst>
              </p:cNvPr>
              <p:cNvSpPr/>
              <p:nvPr/>
            </p:nvSpPr>
            <p:spPr>
              <a:xfrm>
                <a:off x="247650" y="1838325"/>
                <a:ext cx="1847850" cy="165735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NZ" sz="1600" kern="1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ea typeface="Aptos" panose="020B0004020202020204" pitchFamily="34" charset="0"/>
                    <a:cs typeface="Times New Roman" panose="02020603050405020304" pitchFamily="18" charset="0"/>
                  </a:rPr>
                  <a:t>Parent material</a:t>
                </a:r>
                <a:endParaRPr lang="en-NZ" sz="12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NZ" sz="1600" kern="1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ea typeface="Aptos" panose="020B0004020202020204" pitchFamily="34" charset="0"/>
                    <a:cs typeface="Times New Roman" panose="02020603050405020304" pitchFamily="18" charset="0"/>
                  </a:rPr>
                  <a:t>(the type of matter the soil is made up from)</a:t>
                </a:r>
                <a:endParaRPr lang="en-NZ" sz="12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31FA440-3279-1A8B-522B-1DFAC7870A5A}"/>
                  </a:ext>
                </a:extLst>
              </p:cNvPr>
              <p:cNvSpPr/>
              <p:nvPr/>
            </p:nvSpPr>
            <p:spPr>
              <a:xfrm>
                <a:off x="0" y="66675"/>
                <a:ext cx="2181225" cy="97155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NZ" sz="1600" kern="10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ea typeface="Aptos" panose="020B0004020202020204" pitchFamily="34" charset="0"/>
                    <a:cs typeface="Times New Roman" panose="02020603050405020304" pitchFamily="18" charset="0"/>
                  </a:rPr>
                  <a:t>Plants and Animals</a:t>
                </a:r>
                <a:endParaRPr lang="en-NZ" sz="1200" kern="100" dirty="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C386A461-0E39-184C-3517-BB47ED4EAD4B}"/>
                  </a:ext>
                </a:extLst>
              </p:cNvPr>
              <p:cNvSpPr/>
              <p:nvPr/>
            </p:nvSpPr>
            <p:spPr>
              <a:xfrm>
                <a:off x="4724400" y="152400"/>
                <a:ext cx="1962150" cy="97155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NZ" sz="1600" kern="1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ea typeface="Aptos" panose="020B0004020202020204" pitchFamily="34" charset="0"/>
                    <a:cs typeface="Times New Roman" panose="02020603050405020304" pitchFamily="18" charset="0"/>
                  </a:rPr>
                  <a:t>Topography</a:t>
                </a:r>
                <a:endParaRPr lang="en-NZ" sz="12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NZ" sz="1600" kern="1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ea typeface="Aptos" panose="020B0004020202020204" pitchFamily="34" charset="0"/>
                    <a:cs typeface="Times New Roman" panose="02020603050405020304" pitchFamily="18" charset="0"/>
                  </a:rPr>
                  <a:t>(slope of the land)</a:t>
                </a:r>
                <a:endParaRPr lang="en-NZ" sz="12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ext Box 2">
                <a:extLst>
                  <a:ext uri="{FF2B5EF4-FFF2-40B4-BE49-F238E27FC236}">
                    <a16:creationId xmlns:a16="http://schemas.microsoft.com/office/drawing/2014/main" id="{B01D7193-EAF4-A45B-36FD-85C1649F83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9825" y="1"/>
                <a:ext cx="1895476" cy="2505075"/>
              </a:xfrm>
              <a:prstGeom prst="rect">
                <a:avLst/>
              </a:prstGeom>
              <a:solidFill>
                <a:srgbClr val="FFFFFF"/>
              </a:solidFill>
              <a:ln w="2857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  <a:buNone/>
                </a:pPr>
                <a:endParaRPr lang="en-NZ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85EE62B-F9B5-DEB8-BC49-53EF13082D0A}"/>
                </a:ext>
              </a:extLst>
            </p:cNvPr>
            <p:cNvCxnSpPr/>
            <p:nvPr/>
          </p:nvCxnSpPr>
          <p:spPr>
            <a:xfrm flipV="1">
              <a:off x="1990725" y="1828800"/>
              <a:ext cx="485775" cy="66675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9AB79CF-DF8B-91ED-D5BE-313780546B47}"/>
                </a:ext>
              </a:extLst>
            </p:cNvPr>
            <p:cNvCxnSpPr/>
            <p:nvPr/>
          </p:nvCxnSpPr>
          <p:spPr>
            <a:xfrm>
              <a:off x="2124075" y="828675"/>
              <a:ext cx="428625" cy="2667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A37C738-75CA-99DB-FD51-E08FC1DB3971}"/>
                </a:ext>
              </a:extLst>
            </p:cNvPr>
            <p:cNvCxnSpPr/>
            <p:nvPr/>
          </p:nvCxnSpPr>
          <p:spPr>
            <a:xfrm flipH="1">
              <a:off x="4010025" y="981075"/>
              <a:ext cx="866775" cy="51435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36814DF-1BA6-E25E-D55B-7D5401DF2C60}"/>
                </a:ext>
              </a:extLst>
            </p:cNvPr>
            <p:cNvCxnSpPr/>
            <p:nvPr/>
          </p:nvCxnSpPr>
          <p:spPr>
            <a:xfrm flipH="1" flipV="1">
              <a:off x="3838575" y="1714500"/>
              <a:ext cx="990600" cy="5715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37C63AF-4C0A-CCAD-7B50-1DB0C325EB54}"/>
                </a:ext>
              </a:extLst>
            </p:cNvPr>
            <p:cNvCxnSpPr/>
            <p:nvPr/>
          </p:nvCxnSpPr>
          <p:spPr>
            <a:xfrm flipH="1" flipV="1">
              <a:off x="3305175" y="2524125"/>
              <a:ext cx="9525" cy="5715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5" name="Picture 34" descr="A close-up of a soil and grass&#10;&#10;AI-generated content may be incorrect.">
            <a:extLst>
              <a:ext uri="{FF2B5EF4-FFF2-40B4-BE49-F238E27FC236}">
                <a16:creationId xmlns:a16="http://schemas.microsoft.com/office/drawing/2014/main" id="{EF82DC00-A397-E1C2-CD85-FE3AF3004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970" y="1997006"/>
            <a:ext cx="1804857" cy="280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82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BB4EE2-15BB-D3D5-516F-B22BEE54B67A}"/>
              </a:ext>
            </a:extLst>
          </p:cNvPr>
          <p:cNvGrpSpPr/>
          <p:nvPr/>
        </p:nvGrpSpPr>
        <p:grpSpPr>
          <a:xfrm>
            <a:off x="603504" y="576072"/>
            <a:ext cx="7424928" cy="5550408"/>
            <a:chOff x="-1" y="0"/>
            <a:chExt cx="6850381" cy="42310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9B7261E-F522-E0CE-A7EC-E52C0DE3AE20}"/>
                </a:ext>
              </a:extLst>
            </p:cNvPr>
            <p:cNvGrpSpPr/>
            <p:nvPr/>
          </p:nvGrpSpPr>
          <p:grpSpPr>
            <a:xfrm>
              <a:off x="-1" y="0"/>
              <a:ext cx="6850381" cy="4231088"/>
              <a:chOff x="-1" y="0"/>
              <a:chExt cx="6850381" cy="423108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25A081E-662A-B638-D5D6-0D881D856D7D}"/>
                  </a:ext>
                </a:extLst>
              </p:cNvPr>
              <p:cNvSpPr/>
              <p:nvPr/>
            </p:nvSpPr>
            <p:spPr>
              <a:xfrm>
                <a:off x="2057400" y="0"/>
                <a:ext cx="2385391" cy="453224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buNone/>
                </a:pPr>
                <a:r>
                  <a:rPr lang="en-NZ" sz="120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Factors common to all soils </a:t>
                </a:r>
                <a:endParaRPr lang="en-NZ" sz="1200" dirty="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1A7B224-BD79-3813-A495-CAC67DFCE78B}"/>
                  </a:ext>
                </a:extLst>
              </p:cNvPr>
              <p:cNvSpPr/>
              <p:nvPr/>
            </p:nvSpPr>
            <p:spPr>
              <a:xfrm>
                <a:off x="1238250" y="723900"/>
                <a:ext cx="922351" cy="45275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Solids 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CD5CC03-F410-028D-E845-BA47CC7DC34A}"/>
                  </a:ext>
                </a:extLst>
              </p:cNvPr>
              <p:cNvSpPr/>
              <p:nvPr/>
            </p:nvSpPr>
            <p:spPr>
              <a:xfrm>
                <a:off x="3638550" y="714375"/>
                <a:ext cx="903495" cy="453224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Liquids 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6251AD61-EAFC-7394-B9C1-641DFCBE9D5D}"/>
                  </a:ext>
                </a:extLst>
              </p:cNvPr>
              <p:cNvSpPr/>
              <p:nvPr/>
            </p:nvSpPr>
            <p:spPr>
              <a:xfrm>
                <a:off x="5486400" y="714375"/>
                <a:ext cx="937895" cy="45275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buNone/>
                </a:pPr>
                <a:r>
                  <a:rPr lang="en-NZ" sz="11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Air 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8D8A78E-9BEC-3F58-D7C0-27F784DA48CF}"/>
                  </a:ext>
                </a:extLst>
              </p:cNvPr>
              <p:cNvSpPr/>
              <p:nvPr/>
            </p:nvSpPr>
            <p:spPr>
              <a:xfrm>
                <a:off x="-1" y="1400175"/>
                <a:ext cx="1395730" cy="45275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buNone/>
                </a:pPr>
                <a:r>
                  <a:rPr lang="en-NZ" sz="120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Inorganic/Mineral matter </a:t>
                </a:r>
                <a:endParaRPr lang="en-NZ" sz="1200" dirty="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1CB45F71-654B-91E1-636E-A4256084B87D}"/>
                  </a:ext>
                </a:extLst>
              </p:cNvPr>
              <p:cNvSpPr/>
              <p:nvPr/>
            </p:nvSpPr>
            <p:spPr>
              <a:xfrm>
                <a:off x="1809750" y="1438275"/>
                <a:ext cx="1375576" cy="453224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Organic matter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C67BDFAD-A58C-B16D-E97C-302049EA40CA}"/>
                  </a:ext>
                </a:extLst>
              </p:cNvPr>
              <p:cNvSpPr/>
              <p:nvPr/>
            </p:nvSpPr>
            <p:spPr>
              <a:xfrm>
                <a:off x="3667125" y="1495425"/>
                <a:ext cx="974090" cy="45275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Soil water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849437B-373D-00ED-05F3-BE688B44DB96}"/>
                  </a:ext>
                </a:extLst>
              </p:cNvPr>
              <p:cNvSpPr/>
              <p:nvPr/>
            </p:nvSpPr>
            <p:spPr>
              <a:xfrm>
                <a:off x="5419725" y="1447800"/>
                <a:ext cx="1430655" cy="115252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Oxygen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Carbon dioxide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Methane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Ammonium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127E609E-84CA-A41A-144B-990FAA835EA7}"/>
                  </a:ext>
                </a:extLst>
              </p:cNvPr>
              <p:cNvSpPr/>
              <p:nvPr/>
            </p:nvSpPr>
            <p:spPr>
              <a:xfrm>
                <a:off x="28575" y="2171700"/>
                <a:ext cx="1367155" cy="9779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Gravel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Sand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Silt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Clay 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608F026-E366-E0D6-E39C-5E63819311FE}"/>
                  </a:ext>
                </a:extLst>
              </p:cNvPr>
              <p:cNvSpPr/>
              <p:nvPr/>
            </p:nvSpPr>
            <p:spPr>
              <a:xfrm>
                <a:off x="1704975" y="2171700"/>
                <a:ext cx="1661823" cy="2059388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Plant remains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Animal remains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228600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Dung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228600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Effluent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Soil organisms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228600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Earthworms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228600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Bacteria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228600">
                  <a:buNone/>
                </a:pPr>
                <a:r>
                  <a:rPr lang="en-NZ" sz="12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Fungi</a:t>
                </a:r>
                <a:endParaRPr lang="en-NZ" sz="1200">
                  <a:solidFill>
                    <a:srgbClr val="000000"/>
                  </a:solidFill>
                  <a:effectLst/>
                  <a:latin typeface="Genev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7E247A3-4033-D1B4-83F4-BFAEFF4C7352}"/>
                </a:ext>
              </a:extLst>
            </p:cNvPr>
            <p:cNvCxnSpPr/>
            <p:nvPr/>
          </p:nvCxnSpPr>
          <p:spPr>
            <a:xfrm flipH="1">
              <a:off x="1885950" y="447675"/>
              <a:ext cx="531243" cy="307495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F454886-5B88-435C-7131-65E5E8FBA3AB}"/>
                </a:ext>
              </a:extLst>
            </p:cNvPr>
            <p:cNvCxnSpPr/>
            <p:nvPr/>
          </p:nvCxnSpPr>
          <p:spPr>
            <a:xfrm>
              <a:off x="4067175" y="466725"/>
              <a:ext cx="0" cy="270344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04FE705-137E-F5F9-6AD6-A672833B084D}"/>
                </a:ext>
              </a:extLst>
            </p:cNvPr>
            <p:cNvCxnSpPr/>
            <p:nvPr/>
          </p:nvCxnSpPr>
          <p:spPr>
            <a:xfrm>
              <a:off x="4410075" y="371475"/>
              <a:ext cx="1130060" cy="422695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557C85A-98D1-BF34-DD26-3E3CF04F2CF4}"/>
                </a:ext>
              </a:extLst>
            </p:cNvPr>
            <p:cNvCxnSpPr/>
            <p:nvPr/>
          </p:nvCxnSpPr>
          <p:spPr>
            <a:xfrm flipH="1">
              <a:off x="1362075" y="1190625"/>
              <a:ext cx="262863" cy="270344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355187F-EA8F-89E6-8DAB-64EFEF031DD5}"/>
                </a:ext>
              </a:extLst>
            </p:cNvPr>
            <p:cNvCxnSpPr/>
            <p:nvPr/>
          </p:nvCxnSpPr>
          <p:spPr>
            <a:xfrm>
              <a:off x="1695450" y="1181100"/>
              <a:ext cx="294198" cy="230587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2DA22DE-3ED2-12AC-8FCC-12B093AF3221}"/>
                </a:ext>
              </a:extLst>
            </p:cNvPr>
            <p:cNvCxnSpPr/>
            <p:nvPr/>
          </p:nvCxnSpPr>
          <p:spPr>
            <a:xfrm>
              <a:off x="4095750" y="1181100"/>
              <a:ext cx="0" cy="294198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6A1A788-DC56-E6CC-F7DE-D7A51A59A4CB}"/>
                </a:ext>
              </a:extLst>
            </p:cNvPr>
            <p:cNvCxnSpPr/>
            <p:nvPr/>
          </p:nvCxnSpPr>
          <p:spPr>
            <a:xfrm>
              <a:off x="5991225" y="1181100"/>
              <a:ext cx="0" cy="294005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CD26509-5917-308A-B825-BDE4ED3A1012}"/>
                </a:ext>
              </a:extLst>
            </p:cNvPr>
            <p:cNvCxnSpPr/>
            <p:nvPr/>
          </p:nvCxnSpPr>
          <p:spPr>
            <a:xfrm>
              <a:off x="666750" y="1876425"/>
              <a:ext cx="7951" cy="286247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C16F40C-4C94-E871-FC40-C8D5F3F34143}"/>
                </a:ext>
              </a:extLst>
            </p:cNvPr>
            <p:cNvCxnSpPr/>
            <p:nvPr/>
          </p:nvCxnSpPr>
          <p:spPr>
            <a:xfrm>
              <a:off x="2466975" y="1905000"/>
              <a:ext cx="7951" cy="262393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 descr="Soil Management">
            <a:extLst>
              <a:ext uri="{FF2B5EF4-FFF2-40B4-BE49-F238E27FC236}">
                <a16:creationId xmlns:a16="http://schemas.microsoft.com/office/drawing/2014/main" id="{CAE25D23-8E22-E20E-D7AE-C3A0C6E81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15" y="2704676"/>
            <a:ext cx="3623917" cy="3623917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E1FA6F-9CC5-3D5E-69F5-772FC7971933}"/>
              </a:ext>
            </a:extLst>
          </p:cNvPr>
          <p:cNvSpPr txBox="1"/>
          <p:nvPr/>
        </p:nvSpPr>
        <p:spPr>
          <a:xfrm>
            <a:off x="9463449" y="2252274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Ideal soil</a:t>
            </a:r>
          </a:p>
        </p:txBody>
      </p:sp>
    </p:spTree>
    <p:extLst>
      <p:ext uri="{BB962C8B-B14F-4D97-AF65-F5344CB8AC3E}">
        <p14:creationId xmlns:p14="http://schemas.microsoft.com/office/powerpoint/2010/main" val="4127090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856827-5163-0932-6845-4015A3CAD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A3BC8-93A6-C239-09E8-3A25D1A1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en-NZ" sz="3200" b="1"/>
              <a:t>Soil particle sizes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DF03F-FBB4-EC6E-ECAC-55854A6D6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500" dirty="0"/>
              <a:t>The particles that make up soil are categorized into three groups by size- sand, silt and clay. Sand particles are the largest and clay particles the smallest. </a:t>
            </a:r>
          </a:p>
          <a:p>
            <a:pPr marL="0" indent="0">
              <a:buNone/>
            </a:pPr>
            <a:r>
              <a:rPr lang="en-US" sz="1500" dirty="0"/>
              <a:t>Most soils are a combination of the three. </a:t>
            </a:r>
          </a:p>
          <a:p>
            <a:pPr marL="0" indent="0">
              <a:buNone/>
            </a:pPr>
            <a:r>
              <a:rPr lang="en-US" sz="1500" dirty="0"/>
              <a:t>The relative percentages of sand, silt and clay are what give soil texture</a:t>
            </a:r>
            <a:endParaRPr lang="en-NZ" sz="1500" dirty="0"/>
          </a:p>
          <a:p>
            <a:endParaRPr lang="en-NZ" sz="1500" dirty="0"/>
          </a:p>
        </p:txBody>
      </p:sp>
      <p:pic>
        <p:nvPicPr>
          <p:cNvPr id="6" name="Picture 5" descr="A different types of particles&#10;&#10;Description automatically generated">
            <a:extLst>
              <a:ext uri="{FF2B5EF4-FFF2-40B4-BE49-F238E27FC236}">
                <a16:creationId xmlns:a16="http://schemas.microsoft.com/office/drawing/2014/main" id="{EC5071B8-83FD-49B2-8856-11D0BA6E6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9" b="9312"/>
          <a:stretch/>
        </p:blipFill>
        <p:spPr bwMode="auto">
          <a:xfrm>
            <a:off x="557783" y="2860196"/>
            <a:ext cx="5646990" cy="3319541"/>
          </a:xfrm>
          <a:prstGeom prst="rect">
            <a:avLst/>
          </a:prstGeom>
          <a:noFill/>
        </p:spPr>
      </p:pic>
      <p:pic>
        <p:nvPicPr>
          <p:cNvPr id="4" name="Picture 3" descr="A diagram of a rock&#10;&#10;Description automatically generated with medium confidence">
            <a:extLst>
              <a:ext uri="{FF2B5EF4-FFF2-40B4-BE49-F238E27FC236}">
                <a16:creationId xmlns:a16="http://schemas.microsoft.com/office/drawing/2014/main" id="{F153C237-451B-4A92-A065-DCAC46042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8781" y="3090558"/>
            <a:ext cx="5523082" cy="2761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5487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DB7BC3-8B92-91F1-25FA-239ABA10D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9A41F-B8EF-CCB1-82EC-A5DC7DD8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NZ" sz="4000" dirty="0"/>
              <a:t>Clay particles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BFC07-FE67-281B-EF28-D0822BCFD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dirty="0"/>
              <a:t>In a clay soil the particles are very small and very close together therefore they have very tiny pore spaces (have a large number of </a:t>
            </a:r>
            <a:r>
              <a:rPr lang="en-US" sz="1800" b="1" dirty="0"/>
              <a:t>micropores</a:t>
            </a:r>
            <a:r>
              <a:rPr lang="en-US" sz="1800" dirty="0"/>
              <a:t>).</a:t>
            </a:r>
            <a:endParaRPr lang="en-NZ" sz="1800" dirty="0"/>
          </a:p>
          <a:p>
            <a:pPr marL="0" indent="0">
              <a:buNone/>
            </a:pPr>
            <a:endParaRPr lang="en-NZ" sz="2200" dirty="0"/>
          </a:p>
        </p:txBody>
      </p:sp>
      <p:pic>
        <p:nvPicPr>
          <p:cNvPr id="7" name="Picture 2" descr="How to Improve Clay Soil and Poor Garden Drainage - Dengarden">
            <a:extLst>
              <a:ext uri="{FF2B5EF4-FFF2-40B4-BE49-F238E27FC236}">
                <a16:creationId xmlns:a16="http://schemas.microsoft.com/office/drawing/2014/main" id="{6D64BE0B-8733-8B85-8658-FF95AA6293F6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3" r="4704" b="2890"/>
          <a:stretch>
            <a:fillRect/>
          </a:stretch>
        </p:blipFill>
        <p:spPr bwMode="auto">
          <a:xfrm>
            <a:off x="466344" y="2864560"/>
            <a:ext cx="5468112" cy="308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DA1C35E-2364-7975-64D0-AB6A30A85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314007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3E9DA5A9-A16B-E4BE-F250-119FD94FE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9925" y="10090150"/>
            <a:ext cx="2025650" cy="1200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buNone/>
            </a:pPr>
            <a:endParaRPr lang="en-US" sz="1200">
              <a:effectLst/>
              <a:latin typeface="Geneva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CA2669A-0C6D-E33B-954A-8B630FECF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070605"/>
              </p:ext>
            </p:extLst>
          </p:nvPr>
        </p:nvGraphicFramePr>
        <p:xfrm>
          <a:off x="6254496" y="2838922"/>
          <a:ext cx="5468112" cy="3583806"/>
        </p:xfrm>
        <a:graphic>
          <a:graphicData uri="http://schemas.openxmlformats.org/drawingml/2006/table">
            <a:tbl>
              <a:tblPr firstRow="1" firstCol="1" bandRow="1"/>
              <a:tblGrid>
                <a:gridCol w="2751310">
                  <a:extLst>
                    <a:ext uri="{9D8B030D-6E8A-4147-A177-3AD203B41FA5}">
                      <a16:colId xmlns:a16="http://schemas.microsoft.com/office/drawing/2014/main" val="2106717099"/>
                    </a:ext>
                  </a:extLst>
                </a:gridCol>
                <a:gridCol w="2716802">
                  <a:extLst>
                    <a:ext uri="{9D8B030D-6E8A-4147-A177-3AD203B41FA5}">
                      <a16:colId xmlns:a16="http://schemas.microsoft.com/office/drawing/2014/main" val="381271250"/>
                    </a:ext>
                  </a:extLst>
                </a:gridCol>
              </a:tblGrid>
              <a:tr h="286805">
                <a:tc>
                  <a:txBody>
                    <a:bodyPr/>
                    <a:lstStyle/>
                    <a:p>
                      <a:pPr algn="ctr" fontAlgn="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500" b="1" i="0" u="none" strike="noStrike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DISADVANTAGES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023" marR="92023" marT="127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500" b="1" i="0" u="none" strike="noStrike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ADVANTAGES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023" marR="92023" marT="127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475549"/>
                  </a:ext>
                </a:extLst>
              </a:tr>
              <a:tr h="2853217">
                <a:tc>
                  <a:txBody>
                    <a:bodyPr/>
                    <a:lstStyle/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Poor aeration and drainage unless well structured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Warms up slowly in spring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Difficult to cultivate when too wet or too dry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Cracks in dry conditions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water holding capacity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2860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300" b="0" i="0" u="none" strike="noStrike" dirty="0">
                          <a:effectLst/>
                          <a:latin typeface="Genev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023" marR="92023" marT="127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 rich in plant nutrients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indent="0" algn="l" fontAlgn="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indent="0" algn="l" fontAlgn="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indent="0" algn="l" fontAlgn="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indent="-347472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water holding capacity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023" marR="92023" marT="127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9855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1480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2FDCFF-0A2E-312E-9BE1-D3658C963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51E4D-D8D6-58AC-93F2-EA57EDB13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en-NZ" sz="4000" dirty="0"/>
              <a:t>Sand particles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EB48B-51EB-D8A8-BB82-DEC39CBD5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dirty="0"/>
              <a:t>In a sandy soil, the particles are large; therefore, the pore spaces between the particles are large (have a large number of </a:t>
            </a:r>
            <a:r>
              <a:rPr lang="en-US" sz="1800" b="1" dirty="0"/>
              <a:t>macropores</a:t>
            </a:r>
            <a:r>
              <a:rPr lang="en-US" sz="1800" dirty="0"/>
              <a:t>).</a:t>
            </a:r>
            <a:endParaRPr lang="en-NZ" sz="1800" dirty="0"/>
          </a:p>
        </p:txBody>
      </p:sp>
      <p:pic>
        <p:nvPicPr>
          <p:cNvPr id="4" name="Picture 3" descr="Sandy Soil Structure">
            <a:extLst>
              <a:ext uri="{FF2B5EF4-FFF2-40B4-BE49-F238E27FC236}">
                <a16:creationId xmlns:a16="http://schemas.microsoft.com/office/drawing/2014/main" id="{5CDCE7DC-4F23-47F4-B128-E6433D403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961" y="2729397"/>
            <a:ext cx="4645152" cy="3483864"/>
          </a:xfrm>
          <a:prstGeom prst="rect">
            <a:avLst/>
          </a:prstGeom>
          <a:noFill/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ADE558-D63C-3C96-75D3-8EF18A102B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767884"/>
              </p:ext>
            </p:extLst>
          </p:nvPr>
        </p:nvGraphicFramePr>
        <p:xfrm>
          <a:off x="5876925" y="2729397"/>
          <a:ext cx="5844940" cy="339791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973224">
                  <a:extLst>
                    <a:ext uri="{9D8B030D-6E8A-4147-A177-3AD203B41FA5}">
                      <a16:colId xmlns:a16="http://schemas.microsoft.com/office/drawing/2014/main" val="254375732"/>
                    </a:ext>
                  </a:extLst>
                </a:gridCol>
                <a:gridCol w="2871716">
                  <a:extLst>
                    <a:ext uri="{9D8B030D-6E8A-4147-A177-3AD203B41FA5}">
                      <a16:colId xmlns:a16="http://schemas.microsoft.com/office/drawing/2014/main" val="3325172610"/>
                    </a:ext>
                  </a:extLst>
                </a:gridCol>
              </a:tblGrid>
              <a:tr h="429275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500" b="1" i="0" u="none" strike="noStrike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DISADVANTAGES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434" marR="96434" marT="133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500" b="1" i="0" u="none" strike="noStrike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ADVANTAGES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434" marR="96434" marT="133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640792"/>
                  </a:ext>
                </a:extLst>
              </a:tr>
              <a:tr h="2968644">
                <a:tc>
                  <a:txBody>
                    <a:bodyPr/>
                    <a:lstStyle/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 structureless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Contains few plant nutrients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water holding capacity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Requires irrigation in dry</a:t>
                      </a:r>
                    </a:p>
                    <a:p>
                      <a:pPr marL="0" indent="0" algn="l" fontAlgn="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conditions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Nutrients are easily leached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Organic matter breaks down</a:t>
                      </a:r>
                    </a:p>
                    <a:p>
                      <a:pPr marL="0" indent="0" algn="l" fontAlgn="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rapidly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434" marR="96434" marT="133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Good aeration</a:t>
                      </a:r>
                      <a:endParaRPr lang="en-US" sz="15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Good drainage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Warms up quickly in spring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affected by wetting and</a:t>
                      </a:r>
                    </a:p>
                    <a:p>
                      <a:pPr marL="0" indent="0" algn="l" fontAlgn="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  <a:tabLst>
                          <a:tab pos="228600" algn="l"/>
                        </a:tabLst>
                      </a:pPr>
                      <a:r>
                        <a:rPr lang="en-US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drying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434" marR="96434" marT="133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138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524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C6A465-445F-3C8F-A4D8-3FC74BBD4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A342BC-BDF3-FF15-92A9-3EA5FB6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NZ" sz="4000" dirty="0"/>
              <a:t>Silt particles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A93E9-59F0-0B99-5CA4-8DD58C8B3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dirty="0"/>
              <a:t>In a silt soil the particles are medium sized, therefore the pore spaces between the particles vary in size from small to medium. </a:t>
            </a:r>
            <a:endParaRPr lang="en-NZ" sz="1800" dirty="0"/>
          </a:p>
        </p:txBody>
      </p:sp>
      <p:pic>
        <p:nvPicPr>
          <p:cNvPr id="4" name="Picture 3" descr="Silt: Environmental Impact | Rashid&amp;#39;s Blog: An Educational Portal">
            <a:extLst>
              <a:ext uri="{FF2B5EF4-FFF2-40B4-BE49-F238E27FC236}">
                <a16:creationId xmlns:a16="http://schemas.microsoft.com/office/drawing/2014/main" id="{AF41DE58-7E2C-4C46-997E-EE12691AE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r="18677"/>
          <a:stretch/>
        </p:blipFill>
        <p:spPr bwMode="auto">
          <a:xfrm>
            <a:off x="892056" y="2569464"/>
            <a:ext cx="4616688" cy="3678936"/>
          </a:xfrm>
          <a:prstGeom prst="rect">
            <a:avLst/>
          </a:prstGeom>
          <a:noFill/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82980BD-805C-3FB9-CD7C-E3F45AE74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562884"/>
              </p:ext>
            </p:extLst>
          </p:nvPr>
        </p:nvGraphicFramePr>
        <p:xfrm>
          <a:off x="5934075" y="2386584"/>
          <a:ext cx="5637424" cy="425234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15367">
                  <a:extLst>
                    <a:ext uri="{9D8B030D-6E8A-4147-A177-3AD203B41FA5}">
                      <a16:colId xmlns:a16="http://schemas.microsoft.com/office/drawing/2014/main" val="1640241179"/>
                    </a:ext>
                  </a:extLst>
                </a:gridCol>
                <a:gridCol w="2822057">
                  <a:extLst>
                    <a:ext uri="{9D8B030D-6E8A-4147-A177-3AD203B41FA5}">
                      <a16:colId xmlns:a16="http://schemas.microsoft.com/office/drawing/2014/main" val="3377114882"/>
                    </a:ext>
                  </a:extLst>
                </a:gridCol>
              </a:tblGrid>
              <a:tr h="35748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DISADVANTAGES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271" marR="88271" marT="12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400" b="1" i="0" u="none" strike="noStrike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ADVANTAGES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271" marR="88271" marT="12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3067156"/>
                  </a:ext>
                </a:extLst>
              </a:tr>
              <a:tr h="3894853">
                <a:tc>
                  <a:txBody>
                    <a:bodyPr/>
                    <a:lstStyle/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Has a week structure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Contains few plant nutrients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to moderate water</a:t>
                      </a:r>
                    </a:p>
                    <a:p>
                      <a:pPr marL="0" indent="0" algn="l" fontAlgn="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  <a:tabLst>
                          <a:tab pos="228600" algn="l"/>
                        </a:tabLs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holding capacity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Requires irrigation in dry conditions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Nutrients are leached under high rainfall conditions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Organic matter breaks down gradually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271" marR="88271" marT="12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Moderate aeration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Moderate drainage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Warms up faster than clay in</a:t>
                      </a:r>
                    </a:p>
                    <a:p>
                      <a:pPr marL="0" indent="0" algn="l" fontAlgn="t">
                        <a:lnSpc>
                          <a:spcPct val="150000"/>
                        </a:lnSpc>
                        <a:buClrTx/>
                        <a:buSzPts val="1100"/>
                        <a:buFont typeface="Arial" panose="020B0604020202020204" pitchFamily="34" charset="0"/>
                        <a:buNone/>
                        <a:tabLst>
                          <a:tab pos="228600" algn="l"/>
                        </a:tabLst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spring but slower than sand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28600" algn="l" fontAlgn="t">
                        <a:lnSpc>
                          <a:spcPct val="150000"/>
                        </a:lnSpc>
                        <a:buNone/>
                      </a:pPr>
                      <a:r>
                        <a:rPr lang="en-US" sz="14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271" marR="88271" marT="12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5680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1849</Words>
  <Application>Microsoft Office PowerPoint</Application>
  <PresentationFormat>Widescreen</PresentationFormat>
  <Paragraphs>282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Geneva</vt:lpstr>
      <vt:lpstr>Open Sans</vt:lpstr>
      <vt:lpstr>Symbol</vt:lpstr>
      <vt:lpstr>Office Theme</vt:lpstr>
      <vt:lpstr>PowerPoint Presentation</vt:lpstr>
      <vt:lpstr>Soil Science</vt:lpstr>
      <vt:lpstr>Discussion Activity</vt:lpstr>
      <vt:lpstr>Soil Forming Factors</vt:lpstr>
      <vt:lpstr>PowerPoint Presentation</vt:lpstr>
      <vt:lpstr>Soil particle sizes</vt:lpstr>
      <vt:lpstr>Clay particles</vt:lpstr>
      <vt:lpstr>Sand particles</vt:lpstr>
      <vt:lpstr>Silt particles</vt:lpstr>
      <vt:lpstr>Discussion activity</vt:lpstr>
      <vt:lpstr>Soil texture</vt:lpstr>
      <vt:lpstr>Soil organic matter </vt:lpstr>
      <vt:lpstr>Discussion Activity</vt:lpstr>
      <vt:lpstr>Soil structure</vt:lpstr>
      <vt:lpstr>Discussion activity</vt:lpstr>
      <vt:lpstr>PowerPoint Presentation</vt:lpstr>
      <vt:lpstr>Factors influencing soil structure </vt:lpstr>
      <vt:lpstr>Soil air</vt:lpstr>
      <vt:lpstr>Discussion activity</vt:lpstr>
      <vt:lpstr>Soil air </vt:lpstr>
      <vt:lpstr>Measuring air in soil </vt:lpstr>
      <vt:lpstr>Soil water</vt:lpstr>
      <vt:lpstr>Discussion activity</vt:lpstr>
      <vt:lpstr>Tips</vt:lpstr>
      <vt:lpstr>Measuring water movement through different soil types </vt:lpstr>
      <vt:lpstr>Discussion  activity</vt:lpstr>
      <vt:lpstr>Discussion  activity</vt:lpstr>
      <vt:lpstr>Discussion  activity</vt:lpstr>
      <vt:lpstr>Compaction</vt:lpstr>
      <vt:lpstr>What  do you know about soil?</vt:lpstr>
      <vt:lpstr>Alternative growing media</vt:lpstr>
      <vt:lpstr>Discussion  activity</vt:lpstr>
      <vt:lpstr>Why soil is unsuitable for  indoor and container growing</vt:lpstr>
      <vt:lpstr>Characteristics of a good  artificial growing media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Susan Stokes</dc:creator>
  <cp:lastModifiedBy>Susan Stokes</cp:lastModifiedBy>
  <cp:revision>12</cp:revision>
  <dcterms:created xsi:type="dcterms:W3CDTF">2025-07-29T19:33:25Z</dcterms:created>
  <dcterms:modified xsi:type="dcterms:W3CDTF">2025-07-30T02:10:19Z</dcterms:modified>
</cp:coreProperties>
</file>