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6" r:id="rId2"/>
    <p:sldId id="257" r:id="rId3"/>
    <p:sldId id="265" r:id="rId4"/>
    <p:sldId id="266" r:id="rId5"/>
    <p:sldId id="260" r:id="rId6"/>
    <p:sldId id="267" r:id="rId7"/>
    <p:sldId id="268" r:id="rId8"/>
    <p:sldId id="269" r:id="rId9"/>
    <p:sldId id="281" r:id="rId10"/>
    <p:sldId id="279" r:id="rId11"/>
    <p:sldId id="280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A5B84-05E0-4676-BAE3-3DA174492AE5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21BDA-34A5-461E-A8A3-E15FABC9472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43588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AE85-A8A9-564F-4C18-922F78EE1D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799081-10F9-708A-465F-A1D202B31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4A198-8D73-869F-0B46-EFBA93D3C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3505-9815-4B01-973A-F6975BAE2D56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6C696-8C7D-E747-9F13-6AD1120F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A7CAF-8896-2EB6-726F-D662D5BF5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45501-D94E-4189-A6CF-B0DFD60E0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015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F8E8E-7DA5-A827-9787-C08A05BC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307DA3-8992-4338-2243-F1372047C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9767E-AD81-F404-2A80-250EC0373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3505-9815-4B01-973A-F6975BAE2D56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3AB7E-73D0-021C-B64D-EB9D6877E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B6239-7514-3F5B-BF1D-070226FC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45501-D94E-4189-A6CF-B0DFD60E0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644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B0906-1831-1E03-4CD8-467EC19AB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D6FC18-5752-7136-99F1-F855F7972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594F4-C255-559E-33C6-5CA1094C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3505-9815-4B01-973A-F6975BAE2D56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29AF3-2EDA-058B-597C-FC4811071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DAC95-997C-7D4F-4EB0-125164C84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45501-D94E-4189-A6CF-B0DFD60E0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90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D45-AAEB-5C73-0B63-B162E7307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BE4E4-A71F-DFF6-21C4-0AF3BF245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67732-08AA-7E83-159D-DA39E018F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3505-9815-4B01-973A-F6975BAE2D56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2A045-F612-904F-0969-07C7C45E6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FD3B7-3B37-8621-9890-B45ACDE18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45501-D94E-4189-A6CF-B0DFD60E0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8739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FFE35-B941-CF68-75CE-8C372188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54EDA6-603E-6A97-485B-98F0483AF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3DC5F-3C1A-5CAD-A129-12BBDC3F9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3505-9815-4B01-973A-F6975BAE2D56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99EE7-1085-F50B-64D7-85F4F125D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BBEEC-FF93-1557-F80E-2A370401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45501-D94E-4189-A6CF-B0DFD60E0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4261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E0A7B-FA7B-6E04-127A-E36F7AB0C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20C66-4807-FFB3-4AA1-D91920E7E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CF8ADF-FC32-EBD0-FB10-1E77F1C7A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5D760-F286-27B8-ED5C-68B4D6D7E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3505-9815-4B01-973A-F6975BAE2D56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ED8E4-AD12-80E2-3C34-7905B74DA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37BAB-95A2-8FC1-5374-F7667A88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45501-D94E-4189-A6CF-B0DFD60E0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461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330A-0468-B48A-D18A-454F16239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61F98-D8A5-1D46-8AD5-D3BDF9E95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10290F-1B3E-23B7-9125-B5DCC9287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570065-953C-F0A4-8B84-FA8F1D505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D6A40F-8C18-2285-A4A6-63B3097122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D2CBAE-3DED-65AD-8CC7-FA9C36A0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3505-9815-4B01-973A-F6975BAE2D56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2F7A32-3B4E-C65D-13A0-82D661AD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6983B7-3EC9-6557-0A1E-3E9467BE6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45501-D94E-4189-A6CF-B0DFD60E0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976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9E980-014D-5B50-5B86-B1A3C70CB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E70AAD-BA17-4F09-7602-34C25CDD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3505-9815-4B01-973A-F6975BAE2D56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D0D9A6-3DD6-5F1D-3615-1E5A2DD50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F2AEE3-9B79-2FD9-CFA5-9EA10A99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45501-D94E-4189-A6CF-B0DFD60E0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20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19BC0A-DEDE-F422-A9E5-AC1F8552F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3505-9815-4B01-973A-F6975BAE2D56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8CBC9A-50BC-5EC9-1D3E-E2CF687F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84754E-42D5-E74D-D5F9-C3643456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45501-D94E-4189-A6CF-B0DFD60E0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116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74BE6-60D6-1F88-ED62-B479A9F68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45BA7-C853-83CA-0333-EE8B65CD2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4EF95D-06BF-787C-2F7E-325C620C1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F549DC-529F-2E28-C23D-0841FCD1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3505-9815-4B01-973A-F6975BAE2D56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EC0AF-BFAD-7D86-E824-79AEA1B13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B3970-572E-95C5-6F26-17D3C3E89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45501-D94E-4189-A6CF-B0DFD60E0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806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E1BCD-1340-0A1E-7CC7-7E8DE1D38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10FE0A-E2B6-2D69-F562-43A250D2B7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6C70B-AC53-E2D8-C664-4B9DAF53A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454C9-EB2B-CC85-2CFD-0F6A3D966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3505-9815-4B01-973A-F6975BAE2D56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EE6B2-7AE0-8109-0525-EA147E0C5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3033C-F4EC-4FC9-0ADC-D28435B72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45501-D94E-4189-A6CF-B0DFD60E0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2159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E3EA5D-567A-6B4B-2AF2-15B295E12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99367-DA17-D2B6-F902-417686051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882BC-00FB-50F1-2021-076EF6259C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DD3505-9815-4B01-973A-F6975BAE2D56}" type="datetimeFigureOut">
              <a:rPr lang="en-NZ" smtClean="0"/>
              <a:t>4/08/2025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19404-DB6C-78FD-0A9D-0AFB5AA4D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B37C7-3CFA-24A2-BEAB-A05C4A506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445501-D94E-4189-A6CF-B0DFD60E098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562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2DFD8EA3-497F-3A08-A52F-F14366009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3" y="908051"/>
            <a:ext cx="7759700" cy="428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7B859D-13ED-66FE-7042-BA0085D51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NZ" sz="4000" dirty="0"/>
              <a:t>Exercise</a:t>
            </a:r>
            <a:r>
              <a:rPr lang="en-NZ" sz="5400" dirty="0"/>
              <a:t>: </a:t>
            </a:r>
            <a:r>
              <a:rPr lang="en-NZ" sz="3100" dirty="0"/>
              <a:t>Use the words in the box to fill in the gaps.</a:t>
            </a:r>
            <a:endParaRPr lang="en-NZ" sz="3100" b="1" dirty="0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DC66E-8F18-133A-C8B4-4F4BB90BC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385" y="1911493"/>
            <a:ext cx="9661628" cy="4443587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b="1" dirty="0"/>
              <a:t>Leaf Cuttings</a:t>
            </a:r>
            <a:endParaRPr lang="en-NZ" sz="1800" b="1" dirty="0"/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en-US" sz="1800" dirty="0"/>
              <a:t>Many plants can be propagated from just a _____________ leaf. The stems of these plants are too ___________ to take stem cuttings. Leaf cuttings should be made from _______________, healthy fully grown leaves. Leaf cutting can be made _____________the year. There are several methods to make leaf cuttings these include, leaf ____________ and leaf ____________.  Examples of plants that can be grown from leaf cutting are African violets, Begonia, and Streptocarpus.</a:t>
            </a:r>
            <a:endParaRPr lang="en-NZ" sz="1800" dirty="0"/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en-US" sz="1800" dirty="0"/>
              <a:t>Leaf cuttings can be grown without special conditions, but they will produce new roots and shoots more quickly with ___________ and ____________ conditions.</a:t>
            </a:r>
            <a:endParaRPr lang="en-NZ" sz="1800" dirty="0"/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en-NZ" sz="1800" dirty="0"/>
              <a:t>The rooting medium for cuttings must hold the cuttings in place while they form roots, provide ____________ and be free _______________. It must provide ______ at the base of the cutting and be free of __________and _________ Pumice and course river sand are commonly used media.</a:t>
            </a:r>
          </a:p>
          <a:p>
            <a:pPr marL="0" indent="0">
              <a:buNone/>
            </a:pPr>
            <a:endParaRPr lang="en-NZ" sz="17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6E3BCC-015B-2679-4D5C-F0D39978608A}"/>
              </a:ext>
            </a:extLst>
          </p:cNvPr>
          <p:cNvSpPr txBox="1"/>
          <p:nvPr/>
        </p:nvSpPr>
        <p:spPr>
          <a:xfrm>
            <a:off x="621792" y="2136521"/>
            <a:ext cx="1243584" cy="35702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1600" dirty="0"/>
              <a:t>bottom heat</a:t>
            </a:r>
          </a:p>
          <a:p>
            <a:r>
              <a:rPr lang="en-NZ" sz="1600" dirty="0"/>
              <a:t>moisture</a:t>
            </a:r>
          </a:p>
          <a:p>
            <a:r>
              <a:rPr lang="en-NZ" sz="1600" dirty="0"/>
              <a:t>humid</a:t>
            </a:r>
          </a:p>
          <a:p>
            <a:r>
              <a:rPr lang="en-NZ" sz="1600" dirty="0"/>
              <a:t>short</a:t>
            </a:r>
          </a:p>
          <a:p>
            <a:r>
              <a:rPr lang="en-NZ" sz="1600" dirty="0"/>
              <a:t>draining</a:t>
            </a:r>
          </a:p>
          <a:p>
            <a:r>
              <a:rPr lang="en-NZ" sz="1600" dirty="0"/>
              <a:t>pests</a:t>
            </a:r>
          </a:p>
          <a:p>
            <a:r>
              <a:rPr lang="en-NZ" sz="1600" dirty="0"/>
              <a:t>single</a:t>
            </a:r>
          </a:p>
          <a:p>
            <a:r>
              <a:rPr lang="en-NZ" sz="1600" dirty="0"/>
              <a:t>petiole</a:t>
            </a:r>
          </a:p>
          <a:p>
            <a:r>
              <a:rPr lang="en-NZ" sz="1600" dirty="0"/>
              <a:t>throughout</a:t>
            </a:r>
          </a:p>
          <a:p>
            <a:r>
              <a:rPr lang="en-NZ" sz="1600" dirty="0"/>
              <a:t>mature</a:t>
            </a:r>
          </a:p>
          <a:p>
            <a:r>
              <a:rPr lang="en-NZ" sz="1600" dirty="0"/>
              <a:t>section</a:t>
            </a:r>
          </a:p>
          <a:p>
            <a:r>
              <a:rPr lang="en-NZ" sz="1600" dirty="0"/>
              <a:t>diseases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67681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C3219D-D668-C13D-14CE-DB2772DB1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7E28C98-36C5-11F9-CAE6-39A5BDD34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1794DF-575C-195E-47EC-CC5E86491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NZ" sz="5400"/>
              <a:t>Answer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001BF283-6C38-5EED-DBFD-63D3813D8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B7E19-CEC5-9607-97BC-E25BFE139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8196604" cy="4448356"/>
          </a:xfrm>
        </p:spPr>
        <p:txBody>
          <a:bodyPr anchor="t">
            <a:normAutofit fontScale="92500"/>
          </a:bodyPr>
          <a:lstStyle/>
          <a:p>
            <a:pPr marL="0" indent="0">
              <a:buNone/>
            </a:pPr>
            <a:r>
              <a:rPr lang="en-US" sz="1700" b="1" dirty="0"/>
              <a:t>Leaf Cuttings</a:t>
            </a:r>
            <a:endParaRPr lang="en-NZ" sz="1700" b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700" dirty="0"/>
              <a:t>Many plants can be propagated from just a </a:t>
            </a:r>
            <a:r>
              <a:rPr lang="en-US" sz="1700" b="1" dirty="0"/>
              <a:t>single</a:t>
            </a:r>
            <a:r>
              <a:rPr lang="en-US" sz="1700" dirty="0"/>
              <a:t> leaf. The stems of these plants are too </a:t>
            </a:r>
            <a:r>
              <a:rPr lang="en-US" sz="1700" b="1" dirty="0"/>
              <a:t>short </a:t>
            </a:r>
            <a:r>
              <a:rPr lang="en-US" sz="1700" dirty="0"/>
              <a:t>to take stem cuttings. Leaf cuttings should be made from </a:t>
            </a:r>
            <a:r>
              <a:rPr lang="en-US" sz="1700" b="1" dirty="0"/>
              <a:t>mature</a:t>
            </a:r>
            <a:r>
              <a:rPr lang="en-US" sz="1700" dirty="0"/>
              <a:t>, healthy fully grown leaves. Leaf cutting can be made </a:t>
            </a:r>
            <a:r>
              <a:rPr lang="en-US" sz="1700" b="1" dirty="0"/>
              <a:t>throughout</a:t>
            </a:r>
            <a:r>
              <a:rPr lang="en-US" sz="1700" dirty="0"/>
              <a:t> the year. There are several methods to make leaf cuttings these include, leaf </a:t>
            </a:r>
            <a:r>
              <a:rPr lang="en-US" sz="1700" b="1" dirty="0"/>
              <a:t>petiole</a:t>
            </a:r>
            <a:r>
              <a:rPr lang="en-US" sz="1700" dirty="0"/>
              <a:t> and leaf </a:t>
            </a:r>
            <a:r>
              <a:rPr lang="en-US" sz="1700" b="1" dirty="0"/>
              <a:t>section</a:t>
            </a:r>
            <a:r>
              <a:rPr lang="en-US" sz="1700" dirty="0"/>
              <a:t>.  Examples of plants that can be grown from leaf cutting are African violets, Begonia and, Streptocarpus.</a:t>
            </a:r>
            <a:endParaRPr lang="en-NZ" sz="17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700" dirty="0"/>
              <a:t>Leaf cuttings can be grown without special conditions, but they will produce new roots and shoots more quickly with </a:t>
            </a:r>
            <a:r>
              <a:rPr lang="en-US" sz="1700" b="1" dirty="0"/>
              <a:t>bottom heat </a:t>
            </a:r>
            <a:r>
              <a:rPr lang="en-US" sz="1700" dirty="0"/>
              <a:t>and </a:t>
            </a:r>
            <a:r>
              <a:rPr lang="en-US" sz="1700" b="1" dirty="0"/>
              <a:t>humid</a:t>
            </a:r>
            <a:r>
              <a:rPr lang="en-US" sz="1700" dirty="0"/>
              <a:t> conditions.</a:t>
            </a:r>
            <a:endParaRPr lang="en-NZ" sz="17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NZ" sz="1700" dirty="0"/>
              <a:t>The rooting medium for cuttings must hold the cuttings in place while they form roots, provide </a:t>
            </a:r>
            <a:r>
              <a:rPr lang="en-NZ" sz="1700" b="1" dirty="0"/>
              <a:t>moisture </a:t>
            </a:r>
            <a:r>
              <a:rPr lang="en-NZ" sz="1700" dirty="0"/>
              <a:t>and be free </a:t>
            </a:r>
            <a:r>
              <a:rPr lang="en-NZ" sz="1700" b="1" dirty="0"/>
              <a:t>draining</a:t>
            </a:r>
            <a:r>
              <a:rPr lang="en-NZ" sz="1700" dirty="0"/>
              <a:t>. It must provide air at the base of the cutting and be free of </a:t>
            </a:r>
            <a:r>
              <a:rPr lang="en-NZ" sz="1700" b="1" dirty="0"/>
              <a:t>pests</a:t>
            </a:r>
            <a:r>
              <a:rPr lang="en-NZ" sz="1700" dirty="0"/>
              <a:t> and </a:t>
            </a:r>
            <a:r>
              <a:rPr lang="en-NZ" sz="1700" b="1" dirty="0"/>
              <a:t>diseases</a:t>
            </a:r>
            <a:r>
              <a:rPr lang="en-NZ" sz="1700" dirty="0"/>
              <a:t>. Pumice and course river sand are commonly used media.</a:t>
            </a:r>
          </a:p>
        </p:txBody>
      </p:sp>
      <p:pic>
        <p:nvPicPr>
          <p:cNvPr id="5" name="Picture 4" descr="Growing African violet: Care And ...">
            <a:extLst>
              <a:ext uri="{FF2B5EF4-FFF2-40B4-BE49-F238E27FC236}">
                <a16:creationId xmlns:a16="http://schemas.microsoft.com/office/drawing/2014/main" id="{219E2716-5EE1-4648-E617-3E83E0566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18" r="17361" b="-1"/>
          <a:stretch>
            <a:fillRect/>
          </a:stretch>
        </p:blipFill>
        <p:spPr bwMode="auto">
          <a:xfrm>
            <a:off x="8886672" y="2406777"/>
            <a:ext cx="2806249" cy="291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464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2DFD8EA3-497F-3A08-A52F-F14366009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3" y="908051"/>
            <a:ext cx="7759700" cy="428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70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197450-91CD-3A32-1AF8-984795443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Leaf Cuttings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581122-1A11-2C47-5D25-AD2E980B97A8}"/>
              </a:ext>
            </a:extLst>
          </p:cNvPr>
          <p:cNvSpPr txBox="1"/>
          <p:nvPr/>
        </p:nvSpPr>
        <p:spPr>
          <a:xfrm>
            <a:off x="572493" y="2071316"/>
            <a:ext cx="6713552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Used for a restricted range of plants. 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Petiole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Non-petiole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Leaf portion/section</a:t>
            </a:r>
          </a:p>
        </p:txBody>
      </p:sp>
      <p:pic>
        <p:nvPicPr>
          <p:cNvPr id="5" name="Picture 2" descr="http://3.bp.blogspot.com/_0Qoom2K6a84/Sg52txk7c5I/AAAAAAAADBU/XyzbAMwEpUo/s400/primula_leaf_cutting_close_up.jpg">
            <a:extLst>
              <a:ext uri="{FF2B5EF4-FFF2-40B4-BE49-F238E27FC236}">
                <a16:creationId xmlns:a16="http://schemas.microsoft.com/office/drawing/2014/main" id="{B538978D-3680-7C4B-04EF-437531441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4075" r="2377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946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7" name="Rectangle 3086">
            <a:extLst>
              <a:ext uri="{FF2B5EF4-FFF2-40B4-BE49-F238E27FC236}">
                <a16:creationId xmlns:a16="http://schemas.microsoft.com/office/drawing/2014/main" id="{9AB13476-CE21-4746-B044-FD491AC84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5523EC-3E58-192E-5A84-593F1D787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328" y="429768"/>
            <a:ext cx="4095072" cy="1642533"/>
          </a:xfrm>
        </p:spPr>
        <p:txBody>
          <a:bodyPr anchor="b">
            <a:normAutofit/>
          </a:bodyPr>
          <a:lstStyle/>
          <a:p>
            <a:r>
              <a:rPr lang="en-NZ" sz="5400" dirty="0"/>
              <a:t>Leaf cuttings</a:t>
            </a:r>
          </a:p>
        </p:txBody>
      </p:sp>
      <p:sp>
        <p:nvSpPr>
          <p:cNvPr id="3089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9328" y="2423160"/>
            <a:ext cx="3877056" cy="18288"/>
          </a:xfrm>
          <a:custGeom>
            <a:avLst/>
            <a:gdLst>
              <a:gd name="connsiteX0" fmla="*/ 0 w 3877056"/>
              <a:gd name="connsiteY0" fmla="*/ 0 h 18288"/>
              <a:gd name="connsiteX1" fmla="*/ 723717 w 3877056"/>
              <a:gd name="connsiteY1" fmla="*/ 0 h 18288"/>
              <a:gd name="connsiteX2" fmla="*/ 1447434 w 3877056"/>
              <a:gd name="connsiteY2" fmla="*/ 0 h 18288"/>
              <a:gd name="connsiteX3" fmla="*/ 1977299 w 3877056"/>
              <a:gd name="connsiteY3" fmla="*/ 0 h 18288"/>
              <a:gd name="connsiteX4" fmla="*/ 2623475 w 3877056"/>
              <a:gd name="connsiteY4" fmla="*/ 0 h 18288"/>
              <a:gd name="connsiteX5" fmla="*/ 3192109 w 3877056"/>
              <a:gd name="connsiteY5" fmla="*/ 0 h 18288"/>
              <a:gd name="connsiteX6" fmla="*/ 3877056 w 3877056"/>
              <a:gd name="connsiteY6" fmla="*/ 0 h 18288"/>
              <a:gd name="connsiteX7" fmla="*/ 3877056 w 3877056"/>
              <a:gd name="connsiteY7" fmla="*/ 18288 h 18288"/>
              <a:gd name="connsiteX8" fmla="*/ 3230880 w 3877056"/>
              <a:gd name="connsiteY8" fmla="*/ 18288 h 18288"/>
              <a:gd name="connsiteX9" fmla="*/ 2662245 w 3877056"/>
              <a:gd name="connsiteY9" fmla="*/ 18288 h 18288"/>
              <a:gd name="connsiteX10" fmla="*/ 2016069 w 3877056"/>
              <a:gd name="connsiteY10" fmla="*/ 18288 h 18288"/>
              <a:gd name="connsiteX11" fmla="*/ 1408664 w 3877056"/>
              <a:gd name="connsiteY11" fmla="*/ 18288 h 18288"/>
              <a:gd name="connsiteX12" fmla="*/ 840029 w 3877056"/>
              <a:gd name="connsiteY12" fmla="*/ 18288 h 18288"/>
              <a:gd name="connsiteX13" fmla="*/ 0 w 3877056"/>
              <a:gd name="connsiteY13" fmla="*/ 18288 h 18288"/>
              <a:gd name="connsiteX14" fmla="*/ 0 w 3877056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18288" fill="none" extrusionOk="0">
                <a:moveTo>
                  <a:pt x="0" y="0"/>
                </a:moveTo>
                <a:cubicBezTo>
                  <a:pt x="155902" y="14477"/>
                  <a:pt x="567164" y="18992"/>
                  <a:pt x="723717" y="0"/>
                </a:cubicBezTo>
                <a:cubicBezTo>
                  <a:pt x="880270" y="-18992"/>
                  <a:pt x="1230427" y="-33316"/>
                  <a:pt x="1447434" y="0"/>
                </a:cubicBezTo>
                <a:cubicBezTo>
                  <a:pt x="1664441" y="33316"/>
                  <a:pt x="1866557" y="5702"/>
                  <a:pt x="1977299" y="0"/>
                </a:cubicBezTo>
                <a:cubicBezTo>
                  <a:pt x="2088041" y="-5702"/>
                  <a:pt x="2302485" y="24099"/>
                  <a:pt x="2623475" y="0"/>
                </a:cubicBezTo>
                <a:cubicBezTo>
                  <a:pt x="2944465" y="-24099"/>
                  <a:pt x="2993399" y="-19795"/>
                  <a:pt x="3192109" y="0"/>
                </a:cubicBezTo>
                <a:cubicBezTo>
                  <a:pt x="3390819" y="19795"/>
                  <a:pt x="3581349" y="-26551"/>
                  <a:pt x="3877056" y="0"/>
                </a:cubicBezTo>
                <a:cubicBezTo>
                  <a:pt x="3877095" y="7328"/>
                  <a:pt x="3877675" y="9982"/>
                  <a:pt x="3877056" y="18288"/>
                </a:cubicBezTo>
                <a:cubicBezTo>
                  <a:pt x="3576596" y="42394"/>
                  <a:pt x="3502355" y="16962"/>
                  <a:pt x="3230880" y="18288"/>
                </a:cubicBezTo>
                <a:cubicBezTo>
                  <a:pt x="2959405" y="19614"/>
                  <a:pt x="2924948" y="18543"/>
                  <a:pt x="2662245" y="18288"/>
                </a:cubicBezTo>
                <a:cubicBezTo>
                  <a:pt x="2399543" y="18033"/>
                  <a:pt x="2231855" y="26028"/>
                  <a:pt x="2016069" y="18288"/>
                </a:cubicBezTo>
                <a:cubicBezTo>
                  <a:pt x="1800283" y="10548"/>
                  <a:pt x="1665927" y="755"/>
                  <a:pt x="1408664" y="18288"/>
                </a:cubicBezTo>
                <a:cubicBezTo>
                  <a:pt x="1151402" y="35821"/>
                  <a:pt x="1016899" y="28407"/>
                  <a:pt x="840029" y="18288"/>
                </a:cubicBezTo>
                <a:cubicBezTo>
                  <a:pt x="663160" y="8169"/>
                  <a:pt x="304031" y="-14425"/>
                  <a:pt x="0" y="18288"/>
                </a:cubicBezTo>
                <a:cubicBezTo>
                  <a:pt x="-593" y="9736"/>
                  <a:pt x="244" y="6610"/>
                  <a:pt x="0" y="0"/>
                </a:cubicBezTo>
                <a:close/>
              </a:path>
              <a:path w="3877056" h="18288" stroke="0" extrusionOk="0">
                <a:moveTo>
                  <a:pt x="0" y="0"/>
                </a:moveTo>
                <a:cubicBezTo>
                  <a:pt x="205869" y="28368"/>
                  <a:pt x="460328" y="6409"/>
                  <a:pt x="646176" y="0"/>
                </a:cubicBezTo>
                <a:cubicBezTo>
                  <a:pt x="832024" y="-6409"/>
                  <a:pt x="1043494" y="26447"/>
                  <a:pt x="1331123" y="0"/>
                </a:cubicBezTo>
                <a:cubicBezTo>
                  <a:pt x="1618752" y="-26447"/>
                  <a:pt x="1675797" y="-26969"/>
                  <a:pt x="1938528" y="0"/>
                </a:cubicBezTo>
                <a:cubicBezTo>
                  <a:pt x="2201259" y="26969"/>
                  <a:pt x="2439942" y="23453"/>
                  <a:pt x="2662245" y="0"/>
                </a:cubicBezTo>
                <a:cubicBezTo>
                  <a:pt x="2884548" y="-23453"/>
                  <a:pt x="3094562" y="-7899"/>
                  <a:pt x="3308421" y="0"/>
                </a:cubicBezTo>
                <a:cubicBezTo>
                  <a:pt x="3522280" y="7899"/>
                  <a:pt x="3615459" y="3066"/>
                  <a:pt x="3877056" y="0"/>
                </a:cubicBezTo>
                <a:cubicBezTo>
                  <a:pt x="3877383" y="8595"/>
                  <a:pt x="3876984" y="13110"/>
                  <a:pt x="3877056" y="18288"/>
                </a:cubicBezTo>
                <a:cubicBezTo>
                  <a:pt x="3624575" y="4903"/>
                  <a:pt x="3478089" y="20597"/>
                  <a:pt x="3230880" y="18288"/>
                </a:cubicBezTo>
                <a:cubicBezTo>
                  <a:pt x="2983671" y="15979"/>
                  <a:pt x="2743376" y="19903"/>
                  <a:pt x="2507163" y="18288"/>
                </a:cubicBezTo>
                <a:cubicBezTo>
                  <a:pt x="2270950" y="16673"/>
                  <a:pt x="1992617" y="19013"/>
                  <a:pt x="1822216" y="18288"/>
                </a:cubicBezTo>
                <a:cubicBezTo>
                  <a:pt x="1651815" y="17563"/>
                  <a:pt x="1370782" y="42338"/>
                  <a:pt x="1253581" y="18288"/>
                </a:cubicBezTo>
                <a:cubicBezTo>
                  <a:pt x="1136380" y="-5762"/>
                  <a:pt x="854528" y="8046"/>
                  <a:pt x="723717" y="18288"/>
                </a:cubicBezTo>
                <a:cubicBezTo>
                  <a:pt x="592906" y="28530"/>
                  <a:pt x="166343" y="24405"/>
                  <a:pt x="0" y="18288"/>
                </a:cubicBezTo>
                <a:cubicBezTo>
                  <a:pt x="822" y="10564"/>
                  <a:pt x="-23" y="457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44897650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4E4DF-306D-4E6D-537B-1E50F41E3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489" y="2706624"/>
            <a:ext cx="4098951" cy="3386399"/>
          </a:xfrm>
        </p:spPr>
        <p:txBody>
          <a:bodyPr>
            <a:normAutofit fontScale="77500" lnSpcReduction="20000"/>
          </a:bodyPr>
          <a:lstStyle/>
          <a:p>
            <a:pPr marL="79375" marR="139700" indent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Many plants can be propagated</a:t>
            </a:r>
            <a:r>
              <a:rPr lang="en-US" sz="18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from just a single leaf. The stems</a:t>
            </a:r>
            <a:r>
              <a:rPr lang="en-US" sz="18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 these plants are too short to take stem cuttings.</a:t>
            </a:r>
            <a:r>
              <a:rPr lang="en-US" sz="18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Leaf cutting should be made from mature,</a:t>
            </a:r>
            <a:r>
              <a:rPr lang="en-US" sz="18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healthy fully grown leaves. Leaf cutting can be made throughout the year.</a:t>
            </a:r>
            <a:r>
              <a:rPr lang="en-US" sz="18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There are several methods to make leaf cuttings these include,</a:t>
            </a:r>
            <a:r>
              <a:rPr lang="en-US" sz="18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leaf petiole</a:t>
            </a:r>
            <a:r>
              <a:rPr lang="en-US" sz="18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</a:t>
            </a:r>
            <a:r>
              <a:rPr lang="en-US" sz="1800" spc="1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leaf</a:t>
            </a:r>
            <a:r>
              <a:rPr lang="en-US" sz="18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section.</a:t>
            </a:r>
            <a:r>
              <a:rPr lang="en-US" sz="1800" spc="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Examples</a:t>
            </a:r>
            <a:r>
              <a:rPr lang="en-US" sz="1800" spc="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</a:t>
            </a:r>
            <a:r>
              <a:rPr lang="en-US" sz="1800" spc="1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plants</a:t>
            </a:r>
            <a:r>
              <a:rPr lang="en-US" sz="1800" spc="19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that can</a:t>
            </a:r>
            <a:r>
              <a:rPr lang="en-US" sz="1800" spc="1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 grown from leaf cutting are African violets, Begonia, Streptocarpus and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Pepperomia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n-N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spcBef>
                <a:spcPts val="1075"/>
              </a:spcBef>
              <a:buNone/>
            </a:pPr>
            <a:r>
              <a:rPr lang="en-US" sz="15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n-NZ" sz="15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3080" name="Picture 8" descr="Streptocarpus - Wikipedia">
            <a:extLst>
              <a:ext uri="{FF2B5EF4-FFF2-40B4-BE49-F238E27FC236}">
                <a16:creationId xmlns:a16="http://schemas.microsoft.com/office/drawing/2014/main" id="{AC2077A5-043D-2248-6B15-2BD48DFE8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8" r="3" b="3"/>
          <a:stretch/>
        </p:blipFill>
        <p:spPr bwMode="auto">
          <a:xfrm>
            <a:off x="5027601" y="10"/>
            <a:ext cx="3044866" cy="3597029"/>
          </a:xfrm>
          <a:custGeom>
            <a:avLst/>
            <a:gdLst/>
            <a:ahLst/>
            <a:cxnLst/>
            <a:rect l="l" t="t" r="r" b="b"/>
            <a:pathLst>
              <a:path w="3044866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8778" y="1230836"/>
                  <a:pt x="3024968" y="1520375"/>
                  <a:pt x="3040069" y="1809660"/>
                </a:cubicBezTo>
                <a:cubicBezTo>
                  <a:pt x="3049835" y="1950657"/>
                  <a:pt x="3044683" y="2092164"/>
                  <a:pt x="3024686" y="2232285"/>
                </a:cubicBez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Begonia rex - Plantsmith">
            <a:extLst>
              <a:ext uri="{FF2B5EF4-FFF2-40B4-BE49-F238E27FC236}">
                <a16:creationId xmlns:a16="http://schemas.microsoft.com/office/drawing/2014/main" id="{04943C3D-1B5E-DBF8-2A66-95940D99B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3" r="22239" b="2"/>
          <a:stretch/>
        </p:blipFill>
        <p:spPr bwMode="auto">
          <a:xfrm>
            <a:off x="5021993" y="3792430"/>
            <a:ext cx="3045969" cy="3065570"/>
          </a:xfrm>
          <a:custGeom>
            <a:avLst/>
            <a:gdLst/>
            <a:ahLst/>
            <a:cxnLst/>
            <a:rect l="l" t="t" r="r" b="b"/>
            <a:pathLst>
              <a:path w="3045969" h="3065570">
                <a:moveTo>
                  <a:pt x="2750933" y="0"/>
                </a:moveTo>
                <a:lnTo>
                  <a:pt x="3043770" y="11038"/>
                </a:lnTo>
                <a:lnTo>
                  <a:pt x="3045607" y="37526"/>
                </a:lnTo>
                <a:cubicBezTo>
                  <a:pt x="3047625" y="113720"/>
                  <a:pt x="3040851" y="189914"/>
                  <a:pt x="3034394" y="266109"/>
                </a:cubicBez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cubicBezTo>
                  <a:pt x="3052317" y="2587500"/>
                  <a:pt x="3032560" y="2779256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70"/>
                </a:lnTo>
                <a:lnTo>
                  <a:pt x="24938" y="3065570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Growing African violet: Care And ...">
            <a:extLst>
              <a:ext uri="{FF2B5EF4-FFF2-40B4-BE49-F238E27FC236}">
                <a16:creationId xmlns:a16="http://schemas.microsoft.com/office/drawing/2014/main" id="{2D1C51B1-9E48-60BC-A0D8-3260FFFF4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7829"/>
          <a:stretch/>
        </p:blipFill>
        <p:spPr bwMode="auto">
          <a:xfrm>
            <a:off x="8263902" y="10"/>
            <a:ext cx="3928092" cy="4143496"/>
          </a:xfrm>
          <a:custGeom>
            <a:avLst/>
            <a:gdLst/>
            <a:ahLst/>
            <a:cxnLst/>
            <a:rect l="l" t="t" r="r" b="b"/>
            <a:pathLst>
              <a:path w="3928092" h="4143506">
                <a:moveTo>
                  <a:pt x="23605" y="0"/>
                </a:moveTo>
                <a:lnTo>
                  <a:pt x="3928092" y="0"/>
                </a:lnTo>
                <a:lnTo>
                  <a:pt x="3928092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ow to Plant and Grow Peperomia">
            <a:extLst>
              <a:ext uri="{FF2B5EF4-FFF2-40B4-BE49-F238E27FC236}">
                <a16:creationId xmlns:a16="http://schemas.microsoft.com/office/drawing/2014/main" id="{B27394A0-5401-75BB-BDD6-7AD0E8FC3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0596"/>
          <a:stretch/>
        </p:blipFill>
        <p:spPr bwMode="auto">
          <a:xfrm>
            <a:off x="8281031" y="4328340"/>
            <a:ext cx="3910971" cy="2529660"/>
          </a:xfrm>
          <a:custGeom>
            <a:avLst/>
            <a:gdLst/>
            <a:ahLst/>
            <a:cxnLst/>
            <a:rect l="l" t="t" r="r" b="b"/>
            <a:pathLst>
              <a:path w="3910971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71" y="11103"/>
                </a:lnTo>
                <a:lnTo>
                  <a:pt x="3910971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17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57F589-4576-1299-EB73-0C2751C9C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NZ" sz="4200"/>
              <a:t>Conditions for growing leaf cuttings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A5A54-993D-6CA4-771D-4B9B7D84A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5" y="2660904"/>
            <a:ext cx="5178737" cy="3547872"/>
          </a:xfrm>
        </p:spPr>
        <p:txBody>
          <a:bodyPr anchor="t">
            <a:normAutofit fontScale="85000" lnSpcReduction="10000"/>
          </a:bodyPr>
          <a:lstStyle/>
          <a:p>
            <a:pPr marL="74295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Leaf</a:t>
            </a:r>
            <a:r>
              <a:rPr lang="en-US" sz="1800" spc="-9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cuttings</a:t>
            </a:r>
            <a:r>
              <a:rPr lang="en-US" sz="1800" spc="-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can</a:t>
            </a:r>
            <a:r>
              <a:rPr lang="en-US" sz="1800" spc="-1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</a:t>
            </a:r>
            <a:r>
              <a:rPr lang="en-US" sz="1800" spc="-1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grown</a:t>
            </a:r>
            <a:r>
              <a:rPr lang="en-US" sz="1800" spc="-1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without</a:t>
            </a:r>
            <a:r>
              <a:rPr lang="en-US" sz="18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special</a:t>
            </a:r>
            <a:r>
              <a:rPr lang="en-US" sz="1800" spc="-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conditions,</a:t>
            </a:r>
            <a:r>
              <a:rPr lang="en-US" sz="18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but</a:t>
            </a:r>
            <a:r>
              <a:rPr lang="en-US" sz="1800" spc="-1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they will</a:t>
            </a:r>
            <a:r>
              <a:rPr lang="en-US" sz="1800" spc="-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produce new</a:t>
            </a:r>
            <a:r>
              <a:rPr lang="en-US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roots and shoots more</a:t>
            </a:r>
            <a:r>
              <a:rPr lang="en-US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quickly with</a:t>
            </a:r>
            <a:r>
              <a:rPr lang="en-US" sz="18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bottom heat and humid conditions.</a:t>
            </a:r>
          </a:p>
          <a:p>
            <a:pPr marL="74295" indent="0">
              <a:lnSpc>
                <a:spcPct val="150000"/>
              </a:lnSpc>
              <a:spcBef>
                <a:spcPts val="0"/>
              </a:spcBef>
              <a:buNone/>
            </a:pPr>
            <a:endParaRPr lang="en-N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18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rooting</a:t>
            </a:r>
            <a:r>
              <a:rPr lang="en-US" sz="1800" spc="-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medium for</a:t>
            </a:r>
            <a:r>
              <a:rPr lang="en-US" sz="1800" spc="-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cutting</a:t>
            </a:r>
            <a:r>
              <a:rPr lang="en-US" sz="1800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must</a:t>
            </a:r>
            <a:r>
              <a:rPr lang="en-US" sz="1800" spc="-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hold</a:t>
            </a:r>
            <a:r>
              <a:rPr lang="en-US" sz="1800" spc="-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1800" spc="-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cuttings in</a:t>
            </a:r>
            <a:r>
              <a:rPr lang="en-US" sz="1800" spc="-1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place while</a:t>
            </a:r>
            <a:r>
              <a:rPr lang="en-US" sz="1800" spc="-10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they</a:t>
            </a:r>
            <a:r>
              <a:rPr lang="en-US" sz="1800" spc="-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form</a:t>
            </a:r>
            <a:r>
              <a:rPr lang="en-US" sz="18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roots,</a:t>
            </a:r>
            <a:r>
              <a:rPr lang="en-US" sz="18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provide</a:t>
            </a:r>
            <a:r>
              <a:rPr lang="en-US" sz="1800" spc="-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moisture</a:t>
            </a:r>
            <a:r>
              <a:rPr lang="en-US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</a:t>
            </a:r>
            <a:r>
              <a:rPr lang="en-US" sz="1800" spc="-1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</a:t>
            </a:r>
            <a:r>
              <a:rPr lang="en-US" sz="1800" spc="-1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free</a:t>
            </a:r>
            <a:r>
              <a:rPr lang="en-US" sz="1800" spc="-1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draining.</a:t>
            </a:r>
            <a:r>
              <a:rPr lang="en-US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It must</a:t>
            </a:r>
            <a:r>
              <a:rPr lang="en-US" sz="18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provide air</a:t>
            </a:r>
            <a:r>
              <a:rPr lang="en-US" sz="18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</a:t>
            </a:r>
            <a:r>
              <a:rPr lang="en-US" sz="1800" spc="-9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1800" spc="-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base</a:t>
            </a:r>
            <a:r>
              <a:rPr lang="en-US" sz="1800" spc="-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</a:t>
            </a:r>
            <a:r>
              <a:rPr lang="en-US" sz="1800" spc="-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1800" spc="-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cutting</a:t>
            </a:r>
            <a:r>
              <a:rPr lang="en-US" sz="1800" spc="-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</a:t>
            </a:r>
            <a:r>
              <a:rPr lang="en-US" sz="1800" spc="-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</a:t>
            </a:r>
            <a:r>
              <a:rPr lang="en-US" sz="18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free</a:t>
            </a:r>
            <a:r>
              <a:rPr lang="en-US" sz="1800" spc="-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</a:t>
            </a:r>
            <a:r>
              <a:rPr lang="en-US" sz="1800" spc="-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pests and</a:t>
            </a:r>
            <a:r>
              <a:rPr lang="en-US" sz="1800" spc="-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diseases. Pumice and</a:t>
            </a:r>
            <a:r>
              <a:rPr lang="en-US" sz="1800" spc="-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course</a:t>
            </a:r>
            <a:r>
              <a:rPr lang="en-US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river sand</a:t>
            </a:r>
            <a:r>
              <a:rPr lang="en-US" sz="18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are</a:t>
            </a:r>
            <a:r>
              <a:rPr lang="en-US" sz="1800" spc="-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commonly used media</a:t>
            </a:r>
            <a:endParaRPr lang="en-NZ" sz="1800" dirty="0"/>
          </a:p>
          <a:p>
            <a:endParaRPr lang="en-NZ" sz="2000" dirty="0"/>
          </a:p>
        </p:txBody>
      </p:sp>
      <p:pic>
        <p:nvPicPr>
          <p:cNvPr id="4" name="Picture 8" descr="New Plants From Cuttings - Indiana Yard ...">
            <a:extLst>
              <a:ext uri="{FF2B5EF4-FFF2-40B4-BE49-F238E27FC236}">
                <a16:creationId xmlns:a16="http://schemas.microsoft.com/office/drawing/2014/main" id="{B45EDAC3-68D8-0352-A102-A4827383D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7148" y="1457932"/>
            <a:ext cx="5190868" cy="4156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246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5ABEF2-BBC5-77C5-033D-730B7AC4E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NZ" altLang="en-US" sz="5400"/>
              <a:t>Petiole Cuttings</a:t>
            </a:r>
            <a:endParaRPr lang="en-NZ" sz="5400"/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8140-1C2A-2B64-29AD-ED36CECE1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</a:rPr>
              <a:t>Leaf cuttings are used for </a:t>
            </a:r>
            <a:r>
              <a:rPr lang="en-NZ" sz="1600" b="1" dirty="0">
                <a:latin typeface="Arial" panose="020B0604020202020204" pitchFamily="34" charset="0"/>
                <a:cs typeface="Arial" panose="020B0604020202020204" pitchFamily="34" charset="0"/>
              </a:rPr>
              <a:t>plant types</a:t>
            </a: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</a:rPr>
              <a:t> whose stems are too short to take stem cuttings.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</a:rPr>
              <a:t>Leaf petiole cuttings are used commercially to propagate some indoor plants with thick leaves.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NZ" sz="1600" b="1" dirty="0">
                <a:latin typeface="Arial" panose="020B0604020202020204" pitchFamily="34" charset="0"/>
                <a:cs typeface="Arial" panose="020B0604020202020204" pitchFamily="34" charset="0"/>
              </a:rPr>
              <a:t>plant material</a:t>
            </a: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</a:rPr>
              <a:t> is taken from leaves that are mature, fully developed and healthy e.g. African Violets. 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</a:rPr>
              <a:t>Plant material for leaf petiole cuttings can be taken at any time of the year.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</a:rPr>
              <a:t>A leaf is cut off with about 2cm of petiole and either put into water, or into rooting hormone and a rooting medium in warm conditions.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</a:rPr>
              <a:t>New plantlets develop on the cut surface of the petiole and can eventually be separated and potted up.</a:t>
            </a:r>
          </a:p>
          <a:p>
            <a:endParaRPr lang="en-NZ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eaf_cutting_African_Violet">
            <a:extLst>
              <a:ext uri="{FF2B5EF4-FFF2-40B4-BE49-F238E27FC236}">
                <a16:creationId xmlns:a16="http://schemas.microsoft.com/office/drawing/2014/main" id="{CAEB5159-CED0-7D94-F04E-A8C5F3E3A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845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DD676F-6002-813A-56C7-25896C65F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3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Steps</a:t>
            </a:r>
            <a:r>
              <a:rPr lang="en-US" sz="3000" b="1" spc="-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involved</a:t>
            </a:r>
            <a:r>
              <a:rPr lang="en-US" sz="3000" b="1" spc="-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</a:t>
            </a:r>
            <a:r>
              <a:rPr lang="en-US" sz="3000" b="1" spc="-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making</a:t>
            </a:r>
            <a:r>
              <a:rPr lang="en-US" sz="3000" b="1" spc="-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leaf</a:t>
            </a:r>
            <a:r>
              <a:rPr lang="en-US" sz="3000" b="1" spc="-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section</a:t>
            </a:r>
            <a:r>
              <a:rPr lang="en-US" sz="3000" b="1" spc="-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000" b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cuttings</a:t>
            </a:r>
            <a:endParaRPr lang="en-NZ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736AA-CC74-D6A6-9DDF-7A80C2B9F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Step1.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Select</a:t>
            </a:r>
            <a:r>
              <a:rPr lang="en-US" sz="20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000" spc="-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healthy</a:t>
            </a:r>
            <a:r>
              <a:rPr lang="en-US" sz="2000" spc="-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leaf</a:t>
            </a:r>
            <a:r>
              <a:rPr lang="en-US" sz="2000" spc="-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(young</a:t>
            </a:r>
            <a:r>
              <a:rPr lang="en-US" sz="2000" spc="-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</a:t>
            </a:r>
            <a:r>
              <a:rPr lang="en-US" sz="2000" spc="-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"clean").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This</a:t>
            </a:r>
            <a:r>
              <a:rPr lang="en-US" sz="20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is</a:t>
            </a:r>
            <a:r>
              <a:rPr lang="en-US" sz="2000" spc="-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necessary</a:t>
            </a:r>
            <a:r>
              <a:rPr lang="en-U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sz="2000" spc="-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ensure</a:t>
            </a:r>
            <a:r>
              <a:rPr lang="en-US" sz="20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active</a:t>
            </a:r>
            <a:r>
              <a:rPr lang="en-US" sz="20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growth</a:t>
            </a:r>
            <a:r>
              <a:rPr lang="en-US" sz="20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</a:t>
            </a:r>
            <a:r>
              <a:rPr lang="en-US" sz="2000" spc="-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roots.</a:t>
            </a:r>
            <a:r>
              <a:rPr lang="en-US" sz="20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Older</a:t>
            </a:r>
            <a:r>
              <a:rPr lang="en-US" sz="2000" spc="-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material</a:t>
            </a:r>
            <a:r>
              <a:rPr lang="en-US" sz="20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may</a:t>
            </a:r>
            <a:r>
              <a:rPr lang="en-US" sz="2000" spc="-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not</a:t>
            </a:r>
            <a:r>
              <a:rPr lang="en-US" sz="20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provide adequate root</a:t>
            </a:r>
            <a:r>
              <a:rPr lang="en-US" sz="2000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growth.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Also</a:t>
            </a:r>
            <a:r>
              <a:rPr lang="en-US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sz="2000" spc="-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prevent disease</a:t>
            </a:r>
            <a:r>
              <a:rPr lang="en-US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passing</a:t>
            </a:r>
            <a:r>
              <a:rPr lang="en-US" sz="20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r>
              <a:rPr lang="en-US" sz="2000" spc="-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sz="20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20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next</a:t>
            </a:r>
            <a:r>
              <a:rPr lang="en-US" sz="20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generation.</a:t>
            </a:r>
            <a:endParaRPr lang="en-N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n-N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139065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Step</a:t>
            </a:r>
            <a:r>
              <a:rPr lang="en-US" sz="2000" spc="-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2.</a:t>
            </a:r>
            <a:r>
              <a:rPr lang="en-U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0" marR="139065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Cut</a:t>
            </a:r>
            <a:r>
              <a:rPr lang="en-US" sz="2000" spc="-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leaf</a:t>
            </a:r>
            <a:r>
              <a:rPr lang="en-U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cutting</a:t>
            </a:r>
            <a:r>
              <a:rPr lang="en-US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2-3cm</a:t>
            </a:r>
            <a:r>
              <a:rPr lang="en-US" sz="2000" spc="-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long</a:t>
            </a:r>
            <a:r>
              <a:rPr lang="en-U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by</a:t>
            </a:r>
            <a:r>
              <a:rPr lang="en-US" sz="20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cutting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straight across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2000" spc="-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leaf 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midrib.</a:t>
            </a:r>
            <a:endParaRPr lang="en-N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This</a:t>
            </a:r>
            <a:r>
              <a:rPr lang="en-US" sz="20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exposes</a:t>
            </a:r>
            <a:r>
              <a:rPr lang="en-US" sz="2000" spc="-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more</a:t>
            </a:r>
            <a:r>
              <a:rPr lang="en-US" sz="2000" spc="-9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cambium</a:t>
            </a:r>
            <a:r>
              <a:rPr lang="en-US" sz="20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(growing</a:t>
            </a:r>
            <a:r>
              <a:rPr lang="en-US" sz="20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cells),</a:t>
            </a:r>
            <a:r>
              <a:rPr lang="en-US" sz="2000" spc="-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which</a:t>
            </a:r>
            <a:r>
              <a:rPr lang="en-US" sz="20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is</a:t>
            </a:r>
            <a:r>
              <a:rPr lang="en-US" sz="2000" spc="-8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necessary</a:t>
            </a:r>
            <a:r>
              <a:rPr lang="en-US" sz="2000" spc="-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</a:t>
            </a:r>
            <a:r>
              <a:rPr lang="en-US" sz="2000" spc="-9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root</a:t>
            </a:r>
            <a:r>
              <a:rPr lang="en-US" sz="2000" spc="-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growth.</a:t>
            </a:r>
            <a:endParaRPr lang="en-N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NZ" sz="1900" dirty="0"/>
          </a:p>
        </p:txBody>
      </p:sp>
      <p:pic>
        <p:nvPicPr>
          <p:cNvPr id="4" name="Picture 3" descr="A diagram of a leaf&#10;&#10;Description automatically generated">
            <a:extLst>
              <a:ext uri="{FF2B5EF4-FFF2-40B4-BE49-F238E27FC236}">
                <a16:creationId xmlns:a16="http://schemas.microsoft.com/office/drawing/2014/main" id="{EFC29AC2-024C-C9C6-869A-561983353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048" y="1170352"/>
            <a:ext cx="5458968" cy="451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74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840B4D-A9DB-A2ED-5053-4926B9B13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NZ" sz="5400"/>
              <a:t>Steps continued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4F386-9398-C162-BC9F-4C72B94B2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pPr marL="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Step</a:t>
            </a:r>
            <a:r>
              <a:rPr lang="en-US" sz="1500" spc="-5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3</a:t>
            </a:r>
            <a:r>
              <a:rPr lang="en-US" sz="1500" spc="-7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Dip</a:t>
            </a:r>
            <a:r>
              <a:rPr lang="en-US" sz="1500" spc="-5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1500" spc="-8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leaf</a:t>
            </a:r>
            <a:r>
              <a:rPr lang="en-US" sz="1500" spc="-5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section</a:t>
            </a:r>
            <a:r>
              <a:rPr lang="en-US" sz="1500" spc="-3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cutting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</a:t>
            </a:r>
            <a:r>
              <a:rPr lang="en-US" sz="1500" spc="-9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rooting</a:t>
            </a:r>
            <a:r>
              <a:rPr lang="en-US" sz="1500" spc="-7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hormone.</a:t>
            </a:r>
            <a:endParaRPr lang="en-NZ" sz="1500" spc="-1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1500" spc="-5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root</a:t>
            </a:r>
            <a:r>
              <a:rPr lang="en-US" sz="1500" spc="-6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hormone</a:t>
            </a:r>
            <a:r>
              <a:rPr lang="en-US" sz="1500" spc="-4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promotes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1500" spc="-1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formation</a:t>
            </a:r>
            <a:r>
              <a:rPr lang="en-US" sz="1500" spc="-2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</a:t>
            </a:r>
            <a:r>
              <a:rPr lang="en-US" sz="1500" spc="-8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roots.</a:t>
            </a:r>
            <a:r>
              <a:rPr lang="en-US" sz="1500" spc="-4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This</a:t>
            </a:r>
            <a:r>
              <a:rPr lang="en-US" sz="1500" spc="-6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is</a:t>
            </a:r>
            <a:r>
              <a:rPr lang="en-US" sz="1500" spc="-8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better</a:t>
            </a:r>
            <a:r>
              <a:rPr lang="en-US" sz="1500" spc="-7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than</a:t>
            </a:r>
            <a:r>
              <a:rPr lang="en-US" sz="1500" spc="-6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 hormone, as</a:t>
            </a:r>
            <a:r>
              <a:rPr lang="en-US" sz="15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it</a:t>
            </a:r>
            <a:r>
              <a:rPr lang="en-US" sz="1500" spc="-4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will</a:t>
            </a:r>
            <a:r>
              <a:rPr lang="en-US" sz="1500" spc="-2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result in</a:t>
            </a:r>
            <a:r>
              <a:rPr lang="en-US" sz="1500" spc="-8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1500" spc="-4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cutting reaching maturity at</a:t>
            </a:r>
            <a:r>
              <a:rPr lang="en-US" sz="1500" spc="-5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500" spc="-5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faster</a:t>
            </a:r>
            <a:r>
              <a:rPr lang="en-US" sz="15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rate.</a:t>
            </a:r>
            <a:endParaRPr lang="en-NZ" sz="15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n-NZ" sz="15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spcBef>
                <a:spcPts val="85"/>
              </a:spcBef>
              <a:buNone/>
            </a:pP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Step</a:t>
            </a:r>
            <a:r>
              <a:rPr lang="en-US" sz="1500" spc="-6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4.</a:t>
            </a:r>
            <a:r>
              <a:rPr lang="en-US" sz="1500" spc="-9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0" indent="0">
              <a:spcBef>
                <a:spcPts val="85"/>
              </a:spcBef>
              <a:buNone/>
            </a:pP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Place</a:t>
            </a:r>
            <a:r>
              <a:rPr lang="en-US" sz="1500" spc="-7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1500" spc="-8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leaf</a:t>
            </a:r>
            <a:r>
              <a:rPr lang="en-US" sz="1500" spc="-3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section</a:t>
            </a:r>
            <a:r>
              <a:rPr lang="en-US" sz="1500" spc="-5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cutting</a:t>
            </a:r>
            <a:r>
              <a:rPr lang="en-US" sz="1500" spc="-5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up</a:t>
            </a:r>
            <a:r>
              <a:rPr lang="en-US" sz="1500" spc="-6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1500" spc="-8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right</a:t>
            </a:r>
            <a:r>
              <a:rPr lang="en-US" sz="1500" spc="-8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way</a:t>
            </a:r>
            <a:r>
              <a:rPr lang="en-US" sz="1500" spc="-8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</a:t>
            </a:r>
            <a:r>
              <a:rPr lang="en-US" sz="1500" spc="-9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500" spc="-7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free-draining</a:t>
            </a:r>
            <a:r>
              <a:rPr lang="en-US" sz="1500" spc="-3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medium,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 example, pumice or sand.</a:t>
            </a:r>
            <a:endParaRPr lang="en-NZ" sz="15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spcBef>
                <a:spcPts val="380"/>
              </a:spcBef>
              <a:spcAft>
                <a:spcPts val="0"/>
              </a:spcAft>
              <a:buNone/>
            </a:pP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This</a:t>
            </a:r>
            <a:r>
              <a:rPr lang="en-US" sz="15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allows</a:t>
            </a:r>
            <a:r>
              <a:rPr lang="en-US" sz="15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</a:t>
            </a:r>
            <a:r>
              <a:rPr lang="en-US" sz="1500" spc="-7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adequate</a:t>
            </a:r>
            <a:r>
              <a:rPr lang="en-US" sz="1500" spc="-2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water</a:t>
            </a:r>
            <a:r>
              <a:rPr lang="en-US" sz="1500" spc="-4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sz="1500" spc="-7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get</a:t>
            </a:r>
            <a:r>
              <a:rPr lang="en-US" sz="1500" spc="-7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sz="1500" spc="-8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1500" spc="-8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cutting</a:t>
            </a:r>
            <a:r>
              <a:rPr lang="en-US" sz="1500" spc="-3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</a:t>
            </a:r>
            <a:r>
              <a:rPr lang="en-US" sz="1500" spc="-7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</a:t>
            </a:r>
            <a:r>
              <a:rPr lang="en-US" sz="1500" spc="-4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gas</a:t>
            </a:r>
            <a:r>
              <a:rPr lang="en-US" sz="1500" spc="-5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exchange</a:t>
            </a:r>
            <a:r>
              <a:rPr lang="en-US" sz="1500" spc="-2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sz="1500" spc="-8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occur. Potting mixes can</a:t>
            </a:r>
            <a:r>
              <a:rPr lang="en-US" sz="15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</a:t>
            </a:r>
            <a:r>
              <a:rPr lang="en-US" sz="1500" spc="-4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too</a:t>
            </a:r>
            <a:r>
              <a:rPr lang="en-US" sz="15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dense</a:t>
            </a:r>
            <a:r>
              <a:rPr lang="en-US" sz="1500" spc="-2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</a:t>
            </a:r>
            <a:r>
              <a:rPr lang="en-US" sz="1500" spc="-3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often do</a:t>
            </a:r>
            <a:r>
              <a:rPr lang="en-US" sz="1500" spc="-3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not</a:t>
            </a:r>
            <a:r>
              <a:rPr lang="en-US" sz="1500" spc="-2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allow sufficient gas</a:t>
            </a:r>
            <a:r>
              <a:rPr lang="en-US" sz="1500" spc="-3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5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exchange within the root zone.</a:t>
            </a:r>
            <a:endParaRPr lang="en-NZ" sz="15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NZ" sz="1500"/>
          </a:p>
        </p:txBody>
      </p:sp>
      <p:pic>
        <p:nvPicPr>
          <p:cNvPr id="4" name="Picture 6" descr="Bulletin #2410, Plant Propagation in ...">
            <a:extLst>
              <a:ext uri="{FF2B5EF4-FFF2-40B4-BE49-F238E27FC236}">
                <a16:creationId xmlns:a16="http://schemas.microsoft.com/office/drawing/2014/main" id="{08BD6BF4-1D67-122D-15B3-755EA9598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9048" y="1262743"/>
            <a:ext cx="5458968" cy="433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767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3E0822-97E4-2B37-E696-94CC84CBF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Step</a:t>
            </a:r>
            <a:r>
              <a:rPr lang="en-US" sz="5400" spc="-5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5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5.</a:t>
            </a:r>
            <a:r>
              <a:rPr lang="en-US" sz="5400" spc="-8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br>
              <a:rPr lang="en-US" sz="5400" spc="-85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NZ" sz="5400" dirty="0"/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FFA72-D923-4558-A4A5-653B55812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Put</a:t>
            </a:r>
            <a:r>
              <a:rPr lang="en-US" sz="2200" spc="-5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</a:t>
            </a:r>
            <a:r>
              <a:rPr lang="en-US" sz="2200" spc="-9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200" spc="-6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humid</a:t>
            </a:r>
            <a:r>
              <a:rPr lang="en-US" sz="2200" spc="-5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environment</a:t>
            </a:r>
            <a:r>
              <a:rPr lang="en-US" sz="2200" spc="3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(mist</a:t>
            </a:r>
            <a:r>
              <a:rPr lang="en-US" sz="2200" spc="-4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unit)</a:t>
            </a:r>
            <a:r>
              <a:rPr lang="en-US" sz="2200" spc="-5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with</a:t>
            </a:r>
            <a:r>
              <a:rPr lang="en-US" sz="2200" spc="-4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bottom</a:t>
            </a:r>
            <a:r>
              <a:rPr lang="en-US" sz="2200" spc="-3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heat.</a:t>
            </a:r>
          </a:p>
          <a:p>
            <a:pPr marL="0" indent="0">
              <a:buNone/>
            </a:pPr>
            <a:endParaRPr lang="en-NZ" sz="22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High humidity is</a:t>
            </a:r>
            <a:r>
              <a:rPr lang="en-US" sz="22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necessary to</a:t>
            </a:r>
            <a:r>
              <a:rPr lang="en-US" sz="2200" spc="-3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ensure that</a:t>
            </a:r>
            <a:r>
              <a:rPr lang="en-US" sz="22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2200" spc="-3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leaf section cutting does not wilt, and</a:t>
            </a:r>
            <a:r>
              <a:rPr lang="en-US" sz="2200" spc="-4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2200" spc="-6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bottom</a:t>
            </a:r>
            <a:r>
              <a:rPr lang="en-US" sz="2200" spc="-5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heat</a:t>
            </a:r>
            <a:r>
              <a:rPr lang="en-US" sz="2200" spc="-6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will</a:t>
            </a:r>
            <a:r>
              <a:rPr lang="en-US" sz="2200" spc="-6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promote</a:t>
            </a:r>
            <a:r>
              <a:rPr lang="en-US" sz="22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n-US" sz="2200" spc="-7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increase</a:t>
            </a:r>
            <a:r>
              <a:rPr lang="en-US" sz="22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</a:t>
            </a:r>
            <a:r>
              <a:rPr lang="en-US" sz="2200" spc="-8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root</a:t>
            </a:r>
            <a:r>
              <a:rPr lang="en-US" sz="2200" spc="-7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formation. Care</a:t>
            </a:r>
            <a:r>
              <a:rPr lang="en-US" sz="2200" spc="-6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needs</a:t>
            </a:r>
            <a:r>
              <a:rPr lang="en-US" sz="2200" spc="-3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sz="2200" spc="-8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 taken to</a:t>
            </a:r>
            <a:r>
              <a:rPr lang="en-US" sz="22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ensure</a:t>
            </a:r>
            <a:r>
              <a:rPr lang="en-US" sz="22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that</a:t>
            </a:r>
            <a:r>
              <a:rPr lang="en-US" sz="2200" spc="-2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fungus does not</a:t>
            </a:r>
            <a:r>
              <a:rPr lang="en-US" sz="2200" spc="-2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become a</a:t>
            </a:r>
            <a:r>
              <a:rPr lang="en-US" sz="22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problem in</a:t>
            </a:r>
            <a:r>
              <a:rPr lang="en-US" sz="2200" spc="-3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2200" spc="-4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highly-humid </a:t>
            </a:r>
            <a:r>
              <a:rPr lang="en-US" sz="22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environment</a:t>
            </a:r>
            <a:endParaRPr lang="en-NZ" sz="2200"/>
          </a:p>
          <a:p>
            <a:endParaRPr lang="en-NZ" sz="2200" dirty="0"/>
          </a:p>
        </p:txBody>
      </p:sp>
      <p:pic>
        <p:nvPicPr>
          <p:cNvPr id="6" name="Picture 4" descr="How to take begonia leaf cuttings">
            <a:extLst>
              <a:ext uri="{FF2B5EF4-FFF2-40B4-BE49-F238E27FC236}">
                <a16:creationId xmlns:a16="http://schemas.microsoft.com/office/drawing/2014/main" id="{48631FD5-9E1E-3EA1-CE93-619ED131A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7585" y="3429000"/>
            <a:ext cx="4014216" cy="2671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Leaf Cuttings">
            <a:extLst>
              <a:ext uri="{FF2B5EF4-FFF2-40B4-BE49-F238E27FC236}">
                <a16:creationId xmlns:a16="http://schemas.microsoft.com/office/drawing/2014/main" id="{D988B53F-190E-A11D-3B9E-703E18865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7585" y="530351"/>
            <a:ext cx="4014216" cy="2637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704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FF6E10-FF2F-3919-0AE4-0FFED2634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NZ" sz="5400"/>
              <a:t>Discussion Activity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0B427-D294-28B9-508E-5BA61CB6A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NZ" sz="2200" dirty="0"/>
              <a:t>Why are plants propagated from leaves?</a:t>
            </a:r>
          </a:p>
          <a:p>
            <a:r>
              <a:rPr lang="en-NZ" sz="2200" dirty="0"/>
              <a:t>Why should you use leaves from plants that are free of pest and diseases to make leaf cuttings?</a:t>
            </a:r>
          </a:p>
          <a:p>
            <a:r>
              <a:rPr lang="en-NZ" sz="2200" dirty="0"/>
              <a:t>What conditions are needed to successfully grow new plants from leaves?</a:t>
            </a:r>
          </a:p>
        </p:txBody>
      </p:sp>
      <p:pic>
        <p:nvPicPr>
          <p:cNvPr id="4" name="Picture 2" descr="Leaf Cuttings">
            <a:extLst>
              <a:ext uri="{FF2B5EF4-FFF2-40B4-BE49-F238E27FC236}">
                <a16:creationId xmlns:a16="http://schemas.microsoft.com/office/drawing/2014/main" id="{FFBC07C4-2A1F-6257-C2CA-8393C6C49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02" r="20287" b="-1"/>
          <a:stretch>
            <a:fillRect/>
          </a:stretch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758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936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PowerPoint Presentation</vt:lpstr>
      <vt:lpstr>Leaf Cuttings</vt:lpstr>
      <vt:lpstr>Leaf cuttings</vt:lpstr>
      <vt:lpstr>Conditions for growing leaf cuttings</vt:lpstr>
      <vt:lpstr>Petiole Cuttings</vt:lpstr>
      <vt:lpstr>Steps involved in making leaf section cuttings</vt:lpstr>
      <vt:lpstr>Steps continued</vt:lpstr>
      <vt:lpstr>Step 5.  </vt:lpstr>
      <vt:lpstr>Discussion Activity</vt:lpstr>
      <vt:lpstr>Exercise: Use the words in the box to fill in the gaps.</vt:lpstr>
      <vt:lpstr>Answer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 Stokes</dc:creator>
  <cp:lastModifiedBy>Susan Stokes</cp:lastModifiedBy>
  <cp:revision>5</cp:revision>
  <dcterms:created xsi:type="dcterms:W3CDTF">2024-07-28T23:16:24Z</dcterms:created>
  <dcterms:modified xsi:type="dcterms:W3CDTF">2025-08-03T21:00:40Z</dcterms:modified>
</cp:coreProperties>
</file>