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64" r:id="rId4"/>
    <p:sldId id="263" r:id="rId5"/>
    <p:sldId id="257" r:id="rId6"/>
    <p:sldId id="262" r:id="rId7"/>
    <p:sldId id="258" r:id="rId8"/>
    <p:sldId id="259" r:id="rId9"/>
    <p:sldId id="260" r:id="rId10"/>
    <p:sldId id="261"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E0D4-7147-1FA8-9C07-AC433E11D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10AECAF-0DA8-CB7F-8A14-BBE36CA61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11FE3C3-4BD2-B119-681E-AAC181AA40A1}"/>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5" name="Footer Placeholder 4">
            <a:extLst>
              <a:ext uri="{FF2B5EF4-FFF2-40B4-BE49-F238E27FC236}">
                <a16:creationId xmlns:a16="http://schemas.microsoft.com/office/drawing/2014/main" id="{7A1B8FA4-FAA5-555F-A2FC-3552B657777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E93A3D6-8A2F-4E56-004E-D70D863F3992}"/>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39700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8D7A-A3ED-AC99-5916-521ABBE229F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D54112E-E857-8A98-9D20-D3AE3D8B57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0DAC6F7-F7DF-851C-6FE7-67DDE0FADE96}"/>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5" name="Footer Placeholder 4">
            <a:extLst>
              <a:ext uri="{FF2B5EF4-FFF2-40B4-BE49-F238E27FC236}">
                <a16:creationId xmlns:a16="http://schemas.microsoft.com/office/drawing/2014/main" id="{2D1CF185-70E8-573D-81AC-9CB7FE19367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3D56A1-6C08-39B2-F0C1-E2E892FACE72}"/>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240717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2BA61-6203-B48B-A46C-6F5C9DF40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62419C-6EE0-ACB3-0A7B-34BE06D89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C2826E5-00BB-2B44-447E-DF800271927A}"/>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5" name="Footer Placeholder 4">
            <a:extLst>
              <a:ext uri="{FF2B5EF4-FFF2-40B4-BE49-F238E27FC236}">
                <a16:creationId xmlns:a16="http://schemas.microsoft.com/office/drawing/2014/main" id="{62C20090-6F93-49B8-D55A-F183436C2EB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050A262-1F05-A433-213B-E512CC1D343E}"/>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181623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2B3A-9F02-EE01-D78B-E4E4A934624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587D29E-6F3C-40E4-4D51-903F2B7FB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900F572-19A3-C5E2-C360-D36EF3EF5455}"/>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5" name="Footer Placeholder 4">
            <a:extLst>
              <a:ext uri="{FF2B5EF4-FFF2-40B4-BE49-F238E27FC236}">
                <a16:creationId xmlns:a16="http://schemas.microsoft.com/office/drawing/2014/main" id="{F28CA940-47BF-F616-8A02-D5E9D363F5C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1A63E4F-CCEE-37C0-FC91-B2416CA96E29}"/>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177947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6939-4D0A-31CF-99BC-0F2C9570B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5864A6A-7B46-0194-A084-00FE388A85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449DE-9680-9885-8205-4314DD728D9A}"/>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5" name="Footer Placeholder 4">
            <a:extLst>
              <a:ext uri="{FF2B5EF4-FFF2-40B4-BE49-F238E27FC236}">
                <a16:creationId xmlns:a16="http://schemas.microsoft.com/office/drawing/2014/main" id="{3B1AAED7-F742-48A9-DE8B-43913462954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DD4BB95-3619-5E2A-E676-7D5933BF5D53}"/>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247480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8D77-C612-677E-504E-C9D0281E637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C72BC0A-66E4-2540-36FC-30BBEE119A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1045B70-53B8-A63E-AD5D-232734681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3C08997-554D-7B6F-26E7-8FD04D2A6E26}"/>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6" name="Footer Placeholder 5">
            <a:extLst>
              <a:ext uri="{FF2B5EF4-FFF2-40B4-BE49-F238E27FC236}">
                <a16:creationId xmlns:a16="http://schemas.microsoft.com/office/drawing/2014/main" id="{3E0BF827-7B6E-BE46-26D5-806768AE753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EB088E7-E57A-B0FF-3628-522844CF93F4}"/>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259005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5615-59A0-D9F6-C53A-855710AA31D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F29F8CF-8BF0-7984-D29A-1E60C63322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2C02C-5D71-20A7-7EB4-74C86FD75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77F899E-C2AE-86C7-E380-B498C3427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C33A8-21FD-836C-D48A-8D1AD4C025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8292429-CBA5-3027-9098-D4AA3807C403}"/>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8" name="Footer Placeholder 7">
            <a:extLst>
              <a:ext uri="{FF2B5EF4-FFF2-40B4-BE49-F238E27FC236}">
                <a16:creationId xmlns:a16="http://schemas.microsoft.com/office/drawing/2014/main" id="{CCE7FF3C-0F65-8F53-3998-7EFE75DAD85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B34F75B-AEA9-137B-5E2A-F17E1D6B6928}"/>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162244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68A9-834C-C274-D550-5084D2E8A03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09DDDA8-B05D-D82B-CB5B-2284B8FAEDAC}"/>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4" name="Footer Placeholder 3">
            <a:extLst>
              <a:ext uri="{FF2B5EF4-FFF2-40B4-BE49-F238E27FC236}">
                <a16:creationId xmlns:a16="http://schemas.microsoft.com/office/drawing/2014/main" id="{5B31EC4A-D3DA-E3F1-E0D0-B7481499578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D48749C-390C-92B5-9662-DD71C9D40E95}"/>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426139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88A01-4163-B3C6-FC0E-C344BE530A86}"/>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3" name="Footer Placeholder 2">
            <a:extLst>
              <a:ext uri="{FF2B5EF4-FFF2-40B4-BE49-F238E27FC236}">
                <a16:creationId xmlns:a16="http://schemas.microsoft.com/office/drawing/2014/main" id="{01D9C8D2-15C3-2F7E-9D6A-6D0C21F078B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1F3243A-6815-3F99-1E29-78B91EFAC833}"/>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58421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1332-BB20-7AC9-40F4-70C68DD46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830D30E-AB5D-C0C1-E878-48528D9A6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7653FD1-8506-CD58-6A66-405B567EC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1AB19-9B10-57F4-584C-BA05544A090E}"/>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6" name="Footer Placeholder 5">
            <a:extLst>
              <a:ext uri="{FF2B5EF4-FFF2-40B4-BE49-F238E27FC236}">
                <a16:creationId xmlns:a16="http://schemas.microsoft.com/office/drawing/2014/main" id="{ECA5F295-B1C9-F5F7-B830-3E51F607ED3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FC2562E-2C95-C2E2-B7F5-8683CBA33DC1}"/>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313003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7271-CB24-04E6-F025-3F3D0D180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98A5081-9010-3E15-5D4F-1557F8242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9D766FE-02A2-F104-DDC0-4B1FD6EE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3AA91-834A-6E24-CDF1-CCFDD24DBBD4}"/>
              </a:ext>
            </a:extLst>
          </p:cNvPr>
          <p:cNvSpPr>
            <a:spLocks noGrp="1"/>
          </p:cNvSpPr>
          <p:nvPr>
            <p:ph type="dt" sz="half" idx="10"/>
          </p:nvPr>
        </p:nvSpPr>
        <p:spPr/>
        <p:txBody>
          <a:bodyPr/>
          <a:lstStyle/>
          <a:p>
            <a:fld id="{2CE76817-0269-48CC-A779-4807D1D40DA6}" type="datetimeFigureOut">
              <a:rPr lang="en-NZ" smtClean="0"/>
              <a:t>5/08/2025</a:t>
            </a:fld>
            <a:endParaRPr lang="en-NZ"/>
          </a:p>
        </p:txBody>
      </p:sp>
      <p:sp>
        <p:nvSpPr>
          <p:cNvPr id="6" name="Footer Placeholder 5">
            <a:extLst>
              <a:ext uri="{FF2B5EF4-FFF2-40B4-BE49-F238E27FC236}">
                <a16:creationId xmlns:a16="http://schemas.microsoft.com/office/drawing/2014/main" id="{3E6DFEC7-20E6-57AF-8F78-3776AE3741C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D242F2B-8E1D-2879-7392-A3313B6067C3}"/>
              </a:ext>
            </a:extLst>
          </p:cNvPr>
          <p:cNvSpPr>
            <a:spLocks noGrp="1"/>
          </p:cNvSpPr>
          <p:nvPr>
            <p:ph type="sldNum" sz="quarter" idx="12"/>
          </p:nvPr>
        </p:nvSpPr>
        <p:spPr/>
        <p:txBody>
          <a:bodyPr/>
          <a:lstStyle/>
          <a:p>
            <a:fld id="{0BBBFCAA-F027-49C8-913F-159211295CB5}" type="slidenum">
              <a:rPr lang="en-NZ" smtClean="0"/>
              <a:t>‹#›</a:t>
            </a:fld>
            <a:endParaRPr lang="en-NZ"/>
          </a:p>
        </p:txBody>
      </p:sp>
    </p:spTree>
    <p:extLst>
      <p:ext uri="{BB962C8B-B14F-4D97-AF65-F5344CB8AC3E}">
        <p14:creationId xmlns:p14="http://schemas.microsoft.com/office/powerpoint/2010/main" val="322927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C3EF9-3802-2675-0233-674D9DF59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E54698F-E35B-4215-57A6-53D1E8D96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24FF6C6-4101-F06A-CFE8-0D35FFDAA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E76817-0269-48CC-A779-4807D1D40DA6}" type="datetimeFigureOut">
              <a:rPr lang="en-NZ" smtClean="0"/>
              <a:t>5/08/2025</a:t>
            </a:fld>
            <a:endParaRPr lang="en-NZ"/>
          </a:p>
        </p:txBody>
      </p:sp>
      <p:sp>
        <p:nvSpPr>
          <p:cNvPr id="5" name="Footer Placeholder 4">
            <a:extLst>
              <a:ext uri="{FF2B5EF4-FFF2-40B4-BE49-F238E27FC236}">
                <a16:creationId xmlns:a16="http://schemas.microsoft.com/office/drawing/2014/main" id="{D1C3AA2D-E16C-86DA-CD35-C64A2EC86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35420403-B97F-6BC8-2E51-AB4EC4F9B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BBFCAA-F027-49C8-913F-159211295CB5}" type="slidenum">
              <a:rPr lang="en-NZ" smtClean="0"/>
              <a:t>‹#›</a:t>
            </a:fld>
            <a:endParaRPr lang="en-NZ"/>
          </a:p>
        </p:txBody>
      </p:sp>
    </p:spTree>
    <p:extLst>
      <p:ext uri="{BB962C8B-B14F-4D97-AF65-F5344CB8AC3E}">
        <p14:creationId xmlns:p14="http://schemas.microsoft.com/office/powerpoint/2010/main" val="3742504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D03E-14D5-E76B-EE3B-184572EB620F}"/>
              </a:ext>
            </a:extLst>
          </p:cNvPr>
          <p:cNvSpPr>
            <a:spLocks noGrp="1"/>
          </p:cNvSpPr>
          <p:nvPr>
            <p:ph type="title"/>
          </p:nvPr>
        </p:nvSpPr>
        <p:spPr/>
        <p:txBody>
          <a:bodyPr/>
          <a:lstStyle/>
          <a:p>
            <a:r>
              <a:rPr lang="en-NZ" dirty="0"/>
              <a:t>Discussion Activity</a:t>
            </a:r>
          </a:p>
        </p:txBody>
      </p:sp>
      <p:sp>
        <p:nvSpPr>
          <p:cNvPr id="3" name="Content Placeholder 2">
            <a:extLst>
              <a:ext uri="{FF2B5EF4-FFF2-40B4-BE49-F238E27FC236}">
                <a16:creationId xmlns:a16="http://schemas.microsoft.com/office/drawing/2014/main" id="{25B395D7-00C6-3775-06A8-5BD0EA50F7F1}"/>
              </a:ext>
            </a:extLst>
          </p:cNvPr>
          <p:cNvSpPr>
            <a:spLocks noGrp="1"/>
          </p:cNvSpPr>
          <p:nvPr>
            <p:ph sz="half" idx="1"/>
          </p:nvPr>
        </p:nvSpPr>
        <p:spPr>
          <a:xfrm>
            <a:off x="838200" y="1825625"/>
            <a:ext cx="5425440" cy="4351338"/>
          </a:xfrm>
        </p:spPr>
        <p:txBody>
          <a:bodyPr>
            <a:normAutofit/>
          </a:bodyPr>
          <a:lstStyle/>
          <a:p>
            <a:pPr marL="342900" lvl="0" indent="-342900">
              <a:lnSpc>
                <a:spcPct val="150000"/>
              </a:lnSpc>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rPr>
              <a:t>Discuss how bottom heat helps cuttings to form roots.</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rPr>
              <a:t>Discuss why a humid environment is required for most cuttings to form roots.</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rPr>
              <a:t>Discuss why each of the following are important for propagating plants by cuttings.</a:t>
            </a:r>
            <a:endParaRPr lang="en-NZ" sz="1800" dirty="0">
              <a:effectLst/>
              <a:latin typeface="Times New Roman" panose="02020603050405020304" pitchFamily="18" charset="0"/>
              <a:ea typeface="Times New Roman" panose="02020603050405020304" pitchFamily="18" charset="0"/>
            </a:endParaRPr>
          </a:p>
          <a:p>
            <a:pPr marL="800100" lvl="1" indent="-342900">
              <a:lnSpc>
                <a:spcPct val="150000"/>
              </a:lnSpc>
              <a:buFont typeface="Symbol" panose="05050102010706020507" pitchFamily="18" charset="2"/>
              <a:buChar char=""/>
              <a:tabLst>
                <a:tab pos="685800" algn="l"/>
              </a:tabLst>
            </a:pPr>
            <a:r>
              <a:rPr lang="en-US" sz="1400" dirty="0">
                <a:effectLst/>
                <a:latin typeface="Calibri" panose="020F0502020204030204" pitchFamily="34" charset="0"/>
                <a:ea typeface="Times New Roman" panose="02020603050405020304" pitchFamily="18" charset="0"/>
              </a:rPr>
              <a:t>Equipment used should be clean and sterile.</a:t>
            </a:r>
            <a:endParaRPr lang="en-NZ" sz="1400" dirty="0">
              <a:effectLst/>
              <a:latin typeface="Times New Roman" panose="02020603050405020304" pitchFamily="18" charset="0"/>
              <a:ea typeface="Times New Roman" panose="02020603050405020304" pitchFamily="18" charset="0"/>
            </a:endParaRPr>
          </a:p>
          <a:p>
            <a:pPr marL="800100" lvl="1" indent="-342900">
              <a:lnSpc>
                <a:spcPct val="150000"/>
              </a:lnSpc>
              <a:buFont typeface="Symbol" panose="05050102010706020507" pitchFamily="18" charset="2"/>
              <a:buChar char=""/>
              <a:tabLst>
                <a:tab pos="685800" algn="l"/>
              </a:tabLst>
            </a:pPr>
            <a:r>
              <a:rPr lang="en-US" sz="1400" dirty="0">
                <a:effectLst/>
                <a:latin typeface="Calibri" panose="020F0502020204030204" pitchFamily="34" charset="0"/>
                <a:ea typeface="Times New Roman" panose="02020603050405020304" pitchFamily="18" charset="0"/>
              </a:rPr>
              <a:t>Only fresh healthy plant material should be used.</a:t>
            </a:r>
            <a:endParaRPr lang="en-NZ" sz="1400" dirty="0">
              <a:effectLst/>
              <a:latin typeface="Times New Roman" panose="02020603050405020304" pitchFamily="18" charset="0"/>
              <a:ea typeface="Times New Roman" panose="02020603050405020304" pitchFamily="18" charset="0"/>
            </a:endParaRPr>
          </a:p>
          <a:p>
            <a:pPr marL="800100" lvl="1" indent="-342900">
              <a:lnSpc>
                <a:spcPct val="150000"/>
              </a:lnSpc>
              <a:buFont typeface="Symbol" panose="05050102010706020507" pitchFamily="18" charset="2"/>
              <a:buChar char=""/>
              <a:tabLst>
                <a:tab pos="685800" algn="l"/>
              </a:tabLst>
            </a:pPr>
            <a:r>
              <a:rPr lang="en-US" sz="1400" dirty="0">
                <a:effectLst/>
                <a:latin typeface="Calibri" panose="020F0502020204030204" pitchFamily="34" charset="0"/>
                <a:ea typeface="Times New Roman" panose="02020603050405020304" pitchFamily="18" charset="0"/>
              </a:rPr>
              <a:t>Cuttings should not be allowed to dry out.</a:t>
            </a:r>
            <a:endParaRPr lang="en-NZ" sz="1400" dirty="0">
              <a:effectLst/>
              <a:latin typeface="Times New Roman" panose="02020603050405020304" pitchFamily="18" charset="0"/>
              <a:ea typeface="Times New Roman" panose="02020603050405020304" pitchFamily="18" charset="0"/>
            </a:endParaRPr>
          </a:p>
          <a:p>
            <a:endParaRPr lang="en-NZ" dirty="0"/>
          </a:p>
        </p:txBody>
      </p:sp>
      <p:sp>
        <p:nvSpPr>
          <p:cNvPr id="5" name="Rectangle 2">
            <a:extLst>
              <a:ext uri="{FF2B5EF4-FFF2-40B4-BE49-F238E27FC236}">
                <a16:creationId xmlns:a16="http://schemas.microsoft.com/office/drawing/2014/main" id="{2D0CDFA7-E4F1-6675-6F68-B5C58EEA991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7" name="Rectangle 4">
            <a:extLst>
              <a:ext uri="{FF2B5EF4-FFF2-40B4-BE49-F238E27FC236}">
                <a16:creationId xmlns:a16="http://schemas.microsoft.com/office/drawing/2014/main" id="{DDA5C31C-8783-8A69-F7F3-5DAAE32FBB1C}"/>
              </a:ext>
            </a:extLst>
          </p:cNvPr>
          <p:cNvSpPr>
            <a:spLocks noChangeArrowheads="1"/>
          </p:cNvSpPr>
          <p:nvPr/>
        </p:nvSpPr>
        <p:spPr bwMode="auto">
          <a:xfrm>
            <a:off x="0" y="1802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Z"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2" descr="root hormone (e.g. Rootone F ...">
            <a:extLst>
              <a:ext uri="{FF2B5EF4-FFF2-40B4-BE49-F238E27FC236}">
                <a16:creationId xmlns:a16="http://schemas.microsoft.com/office/drawing/2014/main" id="{883D66CE-F88E-AE3A-34C9-866A42791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825625"/>
            <a:ext cx="5045538" cy="2999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0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5" name="Rectangle 616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18C13-1D3A-6C2B-2D73-F03C2F99229F}"/>
              </a:ext>
            </a:extLst>
          </p:cNvPr>
          <p:cNvSpPr>
            <a:spLocks noGrp="1"/>
          </p:cNvSpPr>
          <p:nvPr>
            <p:ph type="ctrTitle"/>
          </p:nvPr>
        </p:nvSpPr>
        <p:spPr>
          <a:xfrm>
            <a:off x="638882" y="639193"/>
            <a:ext cx="3571810" cy="3573516"/>
          </a:xfrm>
        </p:spPr>
        <p:txBody>
          <a:bodyPr>
            <a:normAutofit/>
          </a:bodyPr>
          <a:lstStyle/>
          <a:p>
            <a:pPr algn="l"/>
            <a:r>
              <a:rPr lang="en-NZ" sz="6600" dirty="0"/>
              <a:t>Making Stem Cuttings  </a:t>
            </a:r>
          </a:p>
        </p:txBody>
      </p:sp>
      <p:sp>
        <p:nvSpPr>
          <p:cNvPr id="616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0" name="Picture 16" descr="Stem Tip Cuttings Are Best for Which Plants">
            <a:extLst>
              <a:ext uri="{FF2B5EF4-FFF2-40B4-BE49-F238E27FC236}">
                <a16:creationId xmlns:a16="http://schemas.microsoft.com/office/drawing/2014/main" id="{60699EC8-7346-8FA3-0193-D1146636AA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6607" y="640080"/>
            <a:ext cx="4569994" cy="5550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id="{75BA01FE-18E0-BE8F-267C-1CC76D9D4E74}"/>
              </a:ext>
            </a:extLst>
          </p:cNvPr>
          <p:cNvSpPr txBox="1">
            <a:spLocks noChangeArrowheads="1"/>
          </p:cNvSpPr>
          <p:nvPr/>
        </p:nvSpPr>
        <p:spPr bwMode="auto">
          <a:xfrm>
            <a:off x="5240020" y="3044507"/>
            <a:ext cx="1711960" cy="76898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81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62">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44D7-2091-94B0-773E-8F22EDB30A9D}"/>
              </a:ext>
            </a:extLst>
          </p:cNvPr>
          <p:cNvSpPr>
            <a:spLocks noGrp="1"/>
          </p:cNvSpPr>
          <p:nvPr>
            <p:ph type="title"/>
          </p:nvPr>
        </p:nvSpPr>
        <p:spPr>
          <a:xfrm>
            <a:off x="612648" y="365125"/>
            <a:ext cx="5295015" cy="2063808"/>
          </a:xfrm>
        </p:spPr>
        <p:txBody>
          <a:bodyPr vert="horz" lIns="91440" tIns="45720" rIns="91440" bIns="45720" rtlCol="0" anchor="b">
            <a:normAutofit/>
          </a:bodyPr>
          <a:lstStyle/>
          <a:p>
            <a:r>
              <a:rPr lang="en-US" sz="5400"/>
              <a:t>Stem Cuttings</a:t>
            </a:r>
          </a:p>
        </p:txBody>
      </p:sp>
      <p:pic>
        <p:nvPicPr>
          <p:cNvPr id="6158" name="Picture 14" descr="Growing Softwood Cuttings: A Simple Step-by-Step Guide">
            <a:extLst>
              <a:ext uri="{FF2B5EF4-FFF2-40B4-BE49-F238E27FC236}">
                <a16:creationId xmlns:a16="http://schemas.microsoft.com/office/drawing/2014/main" id="{A7D6F8D2-1661-5761-A0E8-00F72B592E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05905" y="365125"/>
            <a:ext cx="219456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owing Softwood Cuttings: A Simple ...">
            <a:extLst>
              <a:ext uri="{FF2B5EF4-FFF2-40B4-BE49-F238E27FC236}">
                <a16:creationId xmlns:a16="http://schemas.microsoft.com/office/drawing/2014/main" id="{2C5C839D-134F-CD44-8A3F-783D202BDC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5905" y="4322984"/>
            <a:ext cx="2540538" cy="1895632"/>
          </a:xfrm>
          <a:prstGeom prst="rect">
            <a:avLst/>
          </a:prstGeom>
          <a:noFill/>
          <a:extLst>
            <a:ext uri="{909E8E84-426E-40DD-AFC4-6F175D3DCCD1}">
              <a14:hiddenFill xmlns:a14="http://schemas.microsoft.com/office/drawing/2010/main">
                <a:solidFill>
                  <a:srgbClr val="FFFFFF"/>
                </a:solidFill>
              </a14:hiddenFill>
            </a:ext>
          </a:extLst>
        </p:spPr>
      </p:pic>
      <p:sp>
        <p:nvSpPr>
          <p:cNvPr id="6165"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16314D-FFE5-F7C8-75D3-2883D8D051B6}"/>
              </a:ext>
            </a:extLst>
          </p:cNvPr>
          <p:cNvSpPr>
            <a:spLocks noGrp="1"/>
          </p:cNvSpPr>
          <p:nvPr>
            <p:ph sz="half" idx="1"/>
          </p:nvPr>
        </p:nvSpPr>
        <p:spPr>
          <a:xfrm>
            <a:off x="612648" y="2908005"/>
            <a:ext cx="5295015" cy="3268957"/>
          </a:xfrm>
        </p:spPr>
        <p:txBody>
          <a:bodyPr vert="horz" lIns="91440" tIns="45720" rIns="91440" bIns="45720" rtlCol="0">
            <a:normAutofit/>
          </a:bodyPr>
          <a:lstStyle/>
          <a:p>
            <a:r>
              <a:rPr lang="en-US" sz="2000">
                <a:effectLst/>
              </a:rPr>
              <a:t>A stem cutting is a piece of stem that is cut off the parent plant and helped to form roots and shoots. There are several types of stem cutting depending on the type of parent material they are taken from. These include, </a:t>
            </a:r>
          </a:p>
          <a:p>
            <a:pPr marL="342900" lvl="0">
              <a:tabLst>
                <a:tab pos="228600" algn="l"/>
              </a:tabLst>
            </a:pPr>
            <a:r>
              <a:rPr lang="en-US" sz="2000">
                <a:effectLst/>
              </a:rPr>
              <a:t>Softwood or herbaceous cuttings</a:t>
            </a:r>
          </a:p>
          <a:p>
            <a:pPr marL="342900" lvl="0">
              <a:tabLst>
                <a:tab pos="228600" algn="l"/>
              </a:tabLst>
            </a:pPr>
            <a:r>
              <a:rPr lang="en-US" sz="2000">
                <a:effectLst/>
              </a:rPr>
              <a:t>Tip cuttings</a:t>
            </a:r>
          </a:p>
          <a:p>
            <a:pPr marL="342900" lvl="0">
              <a:tabLst>
                <a:tab pos="228600" algn="l"/>
              </a:tabLst>
            </a:pPr>
            <a:r>
              <a:rPr lang="en-US" sz="2000">
                <a:effectLst/>
              </a:rPr>
              <a:t>Semi- hardwood cuttings</a:t>
            </a:r>
          </a:p>
          <a:p>
            <a:pPr marL="342900" lvl="0">
              <a:tabLst>
                <a:tab pos="228600" algn="l"/>
              </a:tabLst>
            </a:pPr>
            <a:r>
              <a:rPr lang="en-US" sz="2000">
                <a:effectLst/>
              </a:rPr>
              <a:t>Deciduous hardwood cutting</a:t>
            </a:r>
          </a:p>
          <a:p>
            <a:endParaRPr lang="en-US" sz="2000"/>
          </a:p>
        </p:txBody>
      </p:sp>
      <p:pic>
        <p:nvPicPr>
          <p:cNvPr id="7" name="Picture 12" descr="Growing Softwood Cuttings: A Simple ...">
            <a:extLst>
              <a:ext uri="{FF2B5EF4-FFF2-40B4-BE49-F238E27FC236}">
                <a16:creationId xmlns:a16="http://schemas.microsoft.com/office/drawing/2014/main" id="{18A9778E-4A0F-EF90-BD4B-E9267D71E4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38425" y="2297333"/>
            <a:ext cx="3249079" cy="229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5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448E9-2514-8DC6-272E-59344C74EEB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a:t>E</a:t>
            </a:r>
            <a:r>
              <a:rPr lang="en-US" sz="3000">
                <a:effectLst/>
              </a:rPr>
              <a:t>nvironmental and biological conditions needed for the successful propagation of plants from cuttings</a:t>
            </a:r>
            <a:br>
              <a:rPr lang="en-US" sz="3000">
                <a:effectLst/>
              </a:rPr>
            </a:br>
            <a:endParaRPr lang="en-US" sz="3000"/>
          </a:p>
        </p:txBody>
      </p:sp>
      <p:sp>
        <p:nvSpPr>
          <p:cNvPr id="616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AE0C2B-F6B7-82D5-B1D3-5DAA263726E3}"/>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a:tabLst>
                <a:tab pos="2637155" algn="ctr"/>
                <a:tab pos="5274310" algn="r"/>
              </a:tabLst>
            </a:pPr>
            <a:r>
              <a:rPr lang="en-US" sz="1500">
                <a:effectLst/>
              </a:rPr>
              <a:t>Always cut </a:t>
            </a:r>
            <a:r>
              <a:rPr lang="en-US" sz="1500" b="1" i="1">
                <a:effectLst/>
              </a:rPr>
              <a:t>beneath</a:t>
            </a:r>
            <a:r>
              <a:rPr lang="en-US" sz="1500">
                <a:effectLst/>
              </a:rPr>
              <a:t> the </a:t>
            </a:r>
            <a:r>
              <a:rPr lang="en-US" sz="1500" b="1">
                <a:effectLst/>
              </a:rPr>
              <a:t>node</a:t>
            </a:r>
            <a:r>
              <a:rPr lang="en-US" sz="1500">
                <a:effectLst/>
              </a:rPr>
              <a:t>. This is where there is:</a:t>
            </a:r>
          </a:p>
          <a:p>
            <a:pPr>
              <a:tabLst>
                <a:tab pos="2637155" algn="ctr"/>
                <a:tab pos="5274310" algn="r"/>
                <a:tab pos="228600" algn="l"/>
              </a:tabLst>
            </a:pPr>
            <a:r>
              <a:rPr lang="en-US" sz="1500">
                <a:effectLst/>
              </a:rPr>
              <a:t>A high concentration of the plant </a:t>
            </a:r>
            <a:r>
              <a:rPr lang="en-US" sz="1500" b="1">
                <a:effectLst/>
              </a:rPr>
              <a:t>hormone</a:t>
            </a:r>
            <a:r>
              <a:rPr lang="en-US" sz="1500">
                <a:effectLst/>
              </a:rPr>
              <a:t> AUXIN</a:t>
            </a:r>
          </a:p>
          <a:p>
            <a:pPr>
              <a:tabLst>
                <a:tab pos="2637155" algn="ctr"/>
                <a:tab pos="5274310" algn="r"/>
                <a:tab pos="228600" algn="l"/>
              </a:tabLst>
            </a:pPr>
            <a:r>
              <a:rPr lang="en-US" sz="1500">
                <a:effectLst/>
              </a:rPr>
              <a:t>The </a:t>
            </a:r>
            <a:r>
              <a:rPr lang="en-US" sz="1500" b="1">
                <a:effectLst/>
              </a:rPr>
              <a:t>cambium</a:t>
            </a:r>
            <a:r>
              <a:rPr lang="en-US" sz="1500">
                <a:effectLst/>
              </a:rPr>
              <a:t> cells are very active.</a:t>
            </a:r>
          </a:p>
          <a:p>
            <a:pPr>
              <a:tabLst>
                <a:tab pos="2637155" algn="ctr"/>
                <a:tab pos="5274310" algn="r"/>
                <a:tab pos="228600" algn="l"/>
              </a:tabLst>
            </a:pPr>
            <a:r>
              <a:rPr lang="en-US" sz="1500">
                <a:effectLst/>
              </a:rPr>
              <a:t>Use of Seradix or Clonex - artificial </a:t>
            </a:r>
            <a:r>
              <a:rPr lang="en-US" sz="1500" b="1">
                <a:effectLst/>
              </a:rPr>
              <a:t>auxin</a:t>
            </a:r>
            <a:r>
              <a:rPr lang="en-US" sz="1500">
                <a:effectLst/>
              </a:rPr>
              <a:t> – stimulates root production</a:t>
            </a:r>
          </a:p>
          <a:p>
            <a:pPr>
              <a:tabLst>
                <a:tab pos="2637155" algn="ctr"/>
                <a:tab pos="5274310" algn="r"/>
                <a:tab pos="228600" algn="l"/>
              </a:tabLst>
            </a:pPr>
            <a:r>
              <a:rPr lang="en-US" sz="1500">
                <a:effectLst/>
              </a:rPr>
              <a:t>Open mix e.g. </a:t>
            </a:r>
            <a:r>
              <a:rPr lang="en-US" sz="1500" b="1">
                <a:effectLst/>
              </a:rPr>
              <a:t>pumice </a:t>
            </a:r>
            <a:r>
              <a:rPr lang="en-US" sz="1500">
                <a:effectLst/>
              </a:rPr>
              <a:t>provides </a:t>
            </a:r>
            <a:r>
              <a:rPr lang="en-US" sz="1500" b="1">
                <a:effectLst/>
              </a:rPr>
              <a:t>air</a:t>
            </a:r>
            <a:r>
              <a:rPr lang="en-US" sz="1500">
                <a:effectLst/>
              </a:rPr>
              <a:t> needed for </a:t>
            </a:r>
            <a:r>
              <a:rPr lang="en-US" sz="1500" b="1">
                <a:effectLst/>
              </a:rPr>
              <a:t>respiration</a:t>
            </a:r>
            <a:r>
              <a:rPr lang="en-US" sz="1500">
                <a:effectLst/>
              </a:rPr>
              <a:t> to make </a:t>
            </a:r>
            <a:r>
              <a:rPr lang="en-US" sz="1500" b="1">
                <a:effectLst/>
              </a:rPr>
              <a:t>energy </a:t>
            </a:r>
            <a:r>
              <a:rPr lang="en-US" sz="1500">
                <a:effectLst/>
              </a:rPr>
              <a:t>needed for </a:t>
            </a:r>
            <a:r>
              <a:rPr lang="en-US" sz="1500" b="1">
                <a:effectLst/>
              </a:rPr>
              <a:t>root production.</a:t>
            </a:r>
            <a:endParaRPr lang="en-US" sz="1500">
              <a:effectLst/>
            </a:endParaRPr>
          </a:p>
          <a:p>
            <a:pPr>
              <a:tabLst>
                <a:tab pos="2637155" algn="ctr"/>
                <a:tab pos="5274310" algn="r"/>
                <a:tab pos="228600" algn="l"/>
              </a:tabLst>
            </a:pPr>
            <a:r>
              <a:rPr lang="en-US" sz="1500" b="1">
                <a:effectLst/>
              </a:rPr>
              <a:t>Bottom heat</a:t>
            </a:r>
            <a:r>
              <a:rPr lang="en-US" sz="1500">
                <a:effectLst/>
              </a:rPr>
              <a:t> increases root production</a:t>
            </a:r>
          </a:p>
          <a:p>
            <a:pPr>
              <a:tabLst>
                <a:tab pos="2637155" algn="ctr"/>
                <a:tab pos="5274310" algn="r"/>
                <a:tab pos="228600" algn="l"/>
              </a:tabLst>
            </a:pPr>
            <a:r>
              <a:rPr lang="en-US" sz="1500">
                <a:effectLst/>
              </a:rPr>
              <a:t>Providing water and humidity reduces water loss from leaves, stress and stimulates </a:t>
            </a:r>
            <a:r>
              <a:rPr lang="en-US" sz="1500" b="1">
                <a:effectLst/>
              </a:rPr>
              <a:t>root </a:t>
            </a:r>
            <a:r>
              <a:rPr lang="en-US" sz="1500">
                <a:effectLst/>
              </a:rPr>
              <a:t>production.</a:t>
            </a:r>
          </a:p>
          <a:p>
            <a:pPr>
              <a:tabLst>
                <a:tab pos="2637155" algn="ctr"/>
                <a:tab pos="5274310" algn="r"/>
                <a:tab pos="228600" algn="l"/>
              </a:tabLst>
            </a:pPr>
            <a:r>
              <a:rPr lang="en-US" sz="1500" b="1">
                <a:effectLst/>
              </a:rPr>
              <a:t>Trimming</a:t>
            </a:r>
            <a:r>
              <a:rPr lang="en-US" sz="1500">
                <a:effectLst/>
              </a:rPr>
              <a:t> the leaves also reduces water loss.</a:t>
            </a:r>
          </a:p>
          <a:p>
            <a:pPr>
              <a:tabLst>
                <a:tab pos="2637155" algn="ctr"/>
                <a:tab pos="5274310" algn="r"/>
                <a:tab pos="228600" algn="l"/>
              </a:tabLst>
            </a:pPr>
            <a:r>
              <a:rPr lang="en-US" sz="1500">
                <a:effectLst/>
              </a:rPr>
              <a:t>Enough light for </a:t>
            </a:r>
            <a:r>
              <a:rPr lang="en-US" sz="1500" b="1">
                <a:effectLst/>
              </a:rPr>
              <a:t>photosynthesis</a:t>
            </a:r>
            <a:r>
              <a:rPr lang="en-US" sz="1500">
                <a:effectLst/>
              </a:rPr>
              <a:t> but not too bright a light</a:t>
            </a:r>
          </a:p>
          <a:p>
            <a:pPr>
              <a:tabLst>
                <a:tab pos="2637155" algn="ctr"/>
                <a:tab pos="5274310" algn="r"/>
                <a:tab pos="228600" algn="l"/>
              </a:tabLst>
            </a:pPr>
            <a:r>
              <a:rPr lang="en-US" sz="1500" b="1">
                <a:effectLst/>
              </a:rPr>
              <a:t>Wounding</a:t>
            </a:r>
            <a:r>
              <a:rPr lang="en-US" sz="1500">
                <a:effectLst/>
              </a:rPr>
              <a:t> exposing the </a:t>
            </a:r>
            <a:r>
              <a:rPr lang="en-US" sz="1500" b="1">
                <a:effectLst/>
              </a:rPr>
              <a:t>cambium</a:t>
            </a:r>
            <a:r>
              <a:rPr lang="en-US" sz="1500">
                <a:effectLst/>
              </a:rPr>
              <a:t> stimulates root development.</a:t>
            </a:r>
          </a:p>
          <a:p>
            <a:endParaRPr lang="en-US" sz="1500"/>
          </a:p>
        </p:txBody>
      </p:sp>
      <p:pic>
        <p:nvPicPr>
          <p:cNvPr id="6154" name="Picture 10" descr="Benefits">
            <a:extLst>
              <a:ext uri="{FF2B5EF4-FFF2-40B4-BE49-F238E27FC236}">
                <a16:creationId xmlns:a16="http://schemas.microsoft.com/office/drawing/2014/main" id="{752E02C0-CD8D-58A3-3BE6-C3F7D5F5EC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3486" r="2237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2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4FCA2-6604-8914-912A-E3A6D984211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effectLst/>
              </a:rPr>
              <a:t>Herbaceous (softwood) Cuttings</a:t>
            </a:r>
            <a:br>
              <a:rPr lang="en-US" sz="4600" b="1">
                <a:effectLst/>
              </a:rPr>
            </a:br>
            <a:endParaRPr lang="en-US" sz="4600"/>
          </a:p>
        </p:txBody>
      </p:sp>
      <p:sp>
        <p:nvSpPr>
          <p:cNvPr id="615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173BF6-524F-2A8A-CEE9-AC7AF9CCE3C9}"/>
              </a:ext>
            </a:extLst>
          </p:cNvPr>
          <p:cNvSpPr>
            <a:spLocks noGrp="1"/>
          </p:cNvSpPr>
          <p:nvPr>
            <p:ph sz="half" idx="1"/>
          </p:nvPr>
        </p:nvSpPr>
        <p:spPr>
          <a:xfrm>
            <a:off x="572493" y="2071316"/>
            <a:ext cx="5523507" cy="4119172"/>
          </a:xfrm>
        </p:spPr>
        <p:txBody>
          <a:bodyPr vert="horz" lIns="91440" tIns="45720" rIns="91440" bIns="45720" rtlCol="0" anchor="t">
            <a:normAutofit/>
          </a:bodyPr>
          <a:lstStyle/>
          <a:p>
            <a:pPr marL="342900" lvl="0">
              <a:spcBef>
                <a:spcPts val="600"/>
              </a:spcBef>
              <a:spcAft>
                <a:spcPts val="600"/>
              </a:spcAft>
              <a:tabLst>
                <a:tab pos="228600" algn="l"/>
              </a:tabLst>
            </a:pPr>
            <a:r>
              <a:rPr lang="en-US" sz="1700" dirty="0">
                <a:effectLst/>
              </a:rPr>
              <a:t>This method is used for succulent herbaceous plants </a:t>
            </a:r>
            <a:r>
              <a:rPr lang="en-US" sz="1700" dirty="0" err="1">
                <a:effectLst/>
              </a:rPr>
              <a:t>e.g</a:t>
            </a:r>
            <a:r>
              <a:rPr lang="en-US" sz="1700" dirty="0">
                <a:effectLst/>
              </a:rPr>
              <a:t> Dahlia, Chrysanthemum, Lupin, Geranium, Coleus and Impatiens</a:t>
            </a:r>
          </a:p>
          <a:p>
            <a:pPr marL="342900" lvl="0">
              <a:spcBef>
                <a:spcPts val="600"/>
              </a:spcBef>
              <a:spcAft>
                <a:spcPts val="600"/>
              </a:spcAft>
              <a:tabLst>
                <a:tab pos="228600" algn="l"/>
              </a:tabLst>
            </a:pPr>
            <a:r>
              <a:rPr lang="en-US" sz="1700" dirty="0">
                <a:effectLst/>
              </a:rPr>
              <a:t>The soft stems are cut into pieces 50-100mm long.  Each cutting is cut squarely across at the bottom below a node and has its lower leaves removed.  If the plant secretes a sticky sap from the cut end it should be left to dry before planting. </a:t>
            </a:r>
          </a:p>
          <a:p>
            <a:pPr marL="342900" lvl="0">
              <a:spcBef>
                <a:spcPts val="600"/>
              </a:spcBef>
              <a:spcAft>
                <a:spcPts val="600"/>
              </a:spcAft>
              <a:tabLst>
                <a:tab pos="228600" algn="l"/>
              </a:tabLst>
            </a:pPr>
            <a:r>
              <a:rPr lang="en-US" sz="1700" dirty="0">
                <a:effectLst/>
              </a:rPr>
              <a:t>Rooting hormones are not normally required but may result in the development of a better root system.  The cuttings are planted in containers in the basic growing medium.  Bottom heat and high humidity are beneficial, but often not necessary.  Many of these cuttings will also form roots if they are placed in water.</a:t>
            </a:r>
          </a:p>
          <a:p>
            <a:endParaRPr lang="en-US" sz="1700" dirty="0"/>
          </a:p>
        </p:txBody>
      </p:sp>
      <p:pic>
        <p:nvPicPr>
          <p:cNvPr id="5" name="Content Placeholder 4" descr="Stem cuttings are commonly used the ...">
            <a:extLst>
              <a:ext uri="{FF2B5EF4-FFF2-40B4-BE49-F238E27FC236}">
                <a16:creationId xmlns:a16="http://schemas.microsoft.com/office/drawing/2014/main" id="{B1A3C261-C7B6-1866-0329-2A5CB3ABC2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1092" y="2312956"/>
            <a:ext cx="5287784" cy="274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8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4DC4-D919-0A58-3233-D0794DB5FABA}"/>
              </a:ext>
            </a:extLst>
          </p:cNvPr>
          <p:cNvSpPr>
            <a:spLocks noGrp="1"/>
          </p:cNvSpPr>
          <p:nvPr>
            <p:ph type="title"/>
          </p:nvPr>
        </p:nvSpPr>
        <p:spPr/>
        <p:txBody>
          <a:bodyPr>
            <a:normAutofit/>
          </a:bodyPr>
          <a:lstStyle/>
          <a:p>
            <a:r>
              <a:rPr lang="en-NZ" sz="3200" dirty="0">
                <a:latin typeface="Arial" panose="020B0604020202020204" pitchFamily="34" charset="0"/>
                <a:cs typeface="Arial" panose="020B0604020202020204" pitchFamily="34" charset="0"/>
              </a:rPr>
              <a:t>Step to make Softwood (soft tip)stem cutting</a:t>
            </a:r>
          </a:p>
        </p:txBody>
      </p:sp>
      <p:sp>
        <p:nvSpPr>
          <p:cNvPr id="3" name="Content Placeholder 2">
            <a:extLst>
              <a:ext uri="{FF2B5EF4-FFF2-40B4-BE49-F238E27FC236}">
                <a16:creationId xmlns:a16="http://schemas.microsoft.com/office/drawing/2014/main" id="{B044A6D2-05BA-2291-ABF3-E99EBD1F0B82}"/>
              </a:ext>
            </a:extLst>
          </p:cNvPr>
          <p:cNvSpPr>
            <a:spLocks noGrp="1"/>
          </p:cNvSpPr>
          <p:nvPr>
            <p:ph sz="half" idx="1"/>
          </p:nvPr>
        </p:nvSpPr>
        <p:spPr>
          <a:xfrm>
            <a:off x="838200" y="1453896"/>
            <a:ext cx="5105400" cy="4723067"/>
          </a:xfrm>
        </p:spPr>
        <p:txBody>
          <a:bodyPr>
            <a:normAutofit fontScale="92500" lnSpcReduction="20000"/>
          </a:bodyPr>
          <a:lstStyle/>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This method is used for a wide range of plants </a:t>
            </a:r>
            <a:r>
              <a:rPr lang="en-NZ" sz="1800" dirty="0" err="1">
                <a:effectLst/>
                <a:latin typeface="Arial" panose="020B0604020202020204" pitchFamily="34" charset="0"/>
                <a:ea typeface="Times New Roman" panose="02020603050405020304" pitchFamily="18" charset="0"/>
                <a:cs typeface="Arial" panose="020B0604020202020204" pitchFamily="34" charset="0"/>
              </a:rPr>
              <a:t>e.g</a:t>
            </a:r>
            <a:r>
              <a:rPr lang="en-NZ" sz="1800" dirty="0">
                <a:effectLst/>
                <a:latin typeface="Arial" panose="020B0604020202020204" pitchFamily="34" charset="0"/>
                <a:ea typeface="Times New Roman" panose="02020603050405020304" pitchFamily="18" charset="0"/>
                <a:cs typeface="Arial" panose="020B0604020202020204" pitchFamily="34" charset="0"/>
              </a:rPr>
              <a:t> Dahlia, Chrysanthemum, and Geranium, .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Soft, immature shoots are cut from the parent plant during spring and summer.</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Each cutting is cut squarely across at the bottom below a node; has its lower leaves removed and should be 50-100mm long.  Any flowers present should be removed.</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The cuttings are dipped in </a:t>
            </a:r>
            <a:r>
              <a:rPr lang="en-NZ" sz="1800" dirty="0" err="1">
                <a:effectLst/>
                <a:latin typeface="Arial" panose="020B0604020202020204" pitchFamily="34" charset="0"/>
                <a:ea typeface="Times New Roman" panose="02020603050405020304" pitchFamily="18" charset="0"/>
                <a:cs typeface="Arial" panose="020B0604020202020204" pitchFamily="34" charset="0"/>
              </a:rPr>
              <a:t>Seradix</a:t>
            </a:r>
            <a:r>
              <a:rPr lang="en-NZ" sz="1800" dirty="0">
                <a:effectLst/>
                <a:latin typeface="Arial" panose="020B0604020202020204" pitchFamily="34" charset="0"/>
                <a:ea typeface="Times New Roman" panose="02020603050405020304" pitchFamily="18" charset="0"/>
                <a:cs typeface="Arial" panose="020B0604020202020204" pitchFamily="34" charset="0"/>
              </a:rPr>
              <a:t> 1 rooting hormone and are planted in containers in the basic growing medium.  Bottom heat and high humidity are beneficial</a:t>
            </a:r>
            <a:endParaRPr lang="en-NZ"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B55DBD1-F2D0-C77A-3DDE-64602F16EEF4}"/>
              </a:ext>
            </a:extLst>
          </p:cNvPr>
          <p:cNvSpPr>
            <a:spLocks noGrp="1"/>
          </p:cNvSpPr>
          <p:nvPr>
            <p:ph sz="half" idx="2"/>
          </p:nvPr>
        </p:nvSpPr>
        <p:spPr>
          <a:xfrm>
            <a:off x="6483096" y="1453896"/>
            <a:ext cx="4870704" cy="4723067"/>
          </a:xfrm>
        </p:spPr>
        <p:txBody>
          <a:bodyPr>
            <a:normAutofit fontScale="92500" lnSpcReduction="20000"/>
          </a:bodyPr>
          <a:lstStyle/>
          <a:p>
            <a:endParaRPr lang="en-NZ"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C44ECC6-4696-6966-1E09-7B5471146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485" y="1900054"/>
            <a:ext cx="19621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98B06910-CCAD-2EE2-6875-547BD4370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507" y="1660529"/>
            <a:ext cx="20669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F696E2C-E81D-ECB6-C51B-945DD583D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403" y="4381408"/>
            <a:ext cx="22574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74889676-854A-40DB-DD63-29644B8FAB49}"/>
              </a:ext>
            </a:extLst>
          </p:cNvPr>
          <p:cNvSpPr>
            <a:spLocks noChangeArrowheads="1"/>
          </p:cNvSpPr>
          <p:nvPr/>
        </p:nvSpPr>
        <p:spPr bwMode="auto">
          <a:xfrm rot="6306348">
            <a:off x="9704354" y="3699975"/>
            <a:ext cx="616367" cy="274098"/>
          </a:xfrm>
          <a:prstGeom prst="rightArrow">
            <a:avLst>
              <a:gd name="adj1" fmla="val 50000"/>
              <a:gd name="adj2" fmla="val 70455"/>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32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7DD6-BC47-A7B5-B424-371F961B68B8}"/>
              </a:ext>
            </a:extLst>
          </p:cNvPr>
          <p:cNvSpPr>
            <a:spLocks noGrp="1"/>
          </p:cNvSpPr>
          <p:nvPr>
            <p:ph type="title"/>
          </p:nvPr>
        </p:nvSpPr>
        <p:spPr/>
        <p:txBody>
          <a:bodyPr>
            <a:normAutofit/>
          </a:bodyPr>
          <a:lstStyle/>
          <a:p>
            <a:r>
              <a:rPr lang="en-AU" sz="3200" b="1" dirty="0">
                <a:effectLst/>
                <a:latin typeface="Arial" panose="020B0604020202020204" pitchFamily="34" charset="0"/>
                <a:ea typeface="Times New Roman" panose="02020603050405020304" pitchFamily="18" charset="0"/>
                <a:cs typeface="Arial" panose="020B0604020202020204" pitchFamily="34" charset="0"/>
              </a:rPr>
              <a:t>Semi-Hardwood (half ripe) Cuttings</a:t>
            </a:r>
            <a:br>
              <a:rPr lang="en-NZ" sz="3200" b="1" dirty="0">
                <a:effectLst/>
                <a:latin typeface="Arial" panose="020B0604020202020204" pitchFamily="34" charset="0"/>
                <a:ea typeface="Times New Roman" panose="02020603050405020304" pitchFamily="18" charset="0"/>
                <a:cs typeface="Arial" panose="020B0604020202020204" pitchFamily="34" charset="0"/>
              </a:rPr>
            </a:br>
            <a:endParaRPr lang="en-NZ"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66CD3A-566E-A92B-8476-FA32066F00DB}"/>
              </a:ext>
            </a:extLst>
          </p:cNvPr>
          <p:cNvSpPr>
            <a:spLocks noGrp="1"/>
          </p:cNvSpPr>
          <p:nvPr>
            <p:ph sz="half" idx="1"/>
          </p:nvPr>
        </p:nvSpPr>
        <p:spPr>
          <a:xfrm>
            <a:off x="838200" y="1353312"/>
            <a:ext cx="5181600" cy="4823651"/>
          </a:xfrm>
        </p:spPr>
        <p:txBody>
          <a:bodyPr>
            <a:normAutofit fontScale="85000" lnSpcReduction="10000"/>
          </a:bodyPr>
          <a:lstStyle/>
          <a:p>
            <a:pPr marL="34290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This method is used for a wide range of plants </a:t>
            </a:r>
            <a:r>
              <a:rPr lang="en-NZ" sz="1800" dirty="0" err="1">
                <a:effectLst/>
                <a:latin typeface="Arial" panose="020B0604020202020204" pitchFamily="34" charset="0"/>
                <a:ea typeface="Times New Roman" panose="02020603050405020304" pitchFamily="18" charset="0"/>
                <a:cs typeface="Arial" panose="020B0604020202020204" pitchFamily="34" charset="0"/>
              </a:rPr>
              <a:t>e.g</a:t>
            </a:r>
            <a:r>
              <a:rPr lang="en-NZ" sz="1800" dirty="0">
                <a:effectLst/>
                <a:latin typeface="Arial" panose="020B0604020202020204" pitchFamily="34" charset="0"/>
                <a:ea typeface="Times New Roman" panose="02020603050405020304" pitchFamily="18" charset="0"/>
                <a:cs typeface="Arial" panose="020B0604020202020204" pitchFamily="34" charset="0"/>
              </a:rPr>
              <a:t> roses, camellia, </a:t>
            </a:r>
            <a:r>
              <a:rPr lang="en-NZ" sz="1800" dirty="0" err="1">
                <a:effectLst/>
                <a:latin typeface="Arial" panose="020B0604020202020204" pitchFamily="34" charset="0"/>
                <a:ea typeface="Times New Roman" panose="02020603050405020304" pitchFamily="18" charset="0"/>
                <a:cs typeface="Arial" panose="020B0604020202020204" pitchFamily="34" charset="0"/>
              </a:rPr>
              <a:t>hebbes</a:t>
            </a:r>
            <a:r>
              <a:rPr lang="en-NZ" sz="18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Side shoots of current year’s growth which is moderately woody, but still growing at the tip are cut from the main stem during summer or autumn.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Each cutting is cut squarely across at the bottom below a node; has its lower leaves removed just above a node.  The cuttings should be 80-150mm long.  Several cuttings may be made from one stem.</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The cuttings are dipped in </a:t>
            </a:r>
            <a:r>
              <a:rPr lang="en-NZ" sz="1800" dirty="0" err="1">
                <a:effectLst/>
                <a:latin typeface="Arial" panose="020B0604020202020204" pitchFamily="34" charset="0"/>
                <a:ea typeface="Times New Roman" panose="02020603050405020304" pitchFamily="18" charset="0"/>
                <a:cs typeface="Arial" panose="020B0604020202020204" pitchFamily="34" charset="0"/>
              </a:rPr>
              <a:t>Seradix</a:t>
            </a:r>
            <a:r>
              <a:rPr lang="en-NZ" sz="1800" dirty="0">
                <a:effectLst/>
                <a:latin typeface="Arial" panose="020B0604020202020204" pitchFamily="34" charset="0"/>
                <a:ea typeface="Times New Roman" panose="02020603050405020304" pitchFamily="18" charset="0"/>
                <a:cs typeface="Arial" panose="020B0604020202020204" pitchFamily="34" charset="0"/>
              </a:rPr>
              <a:t> 2 rooting hormone and are planted in containers in the basic growing medium.  Bottom heat and high humidity are beneficial. </a:t>
            </a:r>
          </a:p>
          <a:p>
            <a:endParaRPr lang="en-NZ" dirty="0"/>
          </a:p>
        </p:txBody>
      </p:sp>
      <p:sp>
        <p:nvSpPr>
          <p:cNvPr id="4" name="Content Placeholder 3">
            <a:extLst>
              <a:ext uri="{FF2B5EF4-FFF2-40B4-BE49-F238E27FC236}">
                <a16:creationId xmlns:a16="http://schemas.microsoft.com/office/drawing/2014/main" id="{43D35B07-BEE8-A270-E8F8-A965B34A1D16}"/>
              </a:ext>
            </a:extLst>
          </p:cNvPr>
          <p:cNvSpPr>
            <a:spLocks noGrp="1"/>
          </p:cNvSpPr>
          <p:nvPr>
            <p:ph sz="half" idx="2"/>
          </p:nvPr>
        </p:nvSpPr>
        <p:spPr/>
        <p:txBody>
          <a:bodyPr>
            <a:normAutofit fontScale="85000" lnSpcReduction="10000"/>
          </a:bodyPr>
          <a:lstStyle/>
          <a:p>
            <a:endParaRPr lang="en-NZ" dirty="0"/>
          </a:p>
        </p:txBody>
      </p:sp>
      <p:pic>
        <p:nvPicPr>
          <p:cNvPr id="2050" name="Picture 2">
            <a:extLst>
              <a:ext uri="{FF2B5EF4-FFF2-40B4-BE49-F238E27FC236}">
                <a16:creationId xmlns:a16="http://schemas.microsoft.com/office/drawing/2014/main" id="{64F69D1A-8DD7-A318-B657-6E339081C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447" y="1831594"/>
            <a:ext cx="5181601" cy="178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77B24B4A-4AC8-9156-F08B-41295C25E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662" y="4279392"/>
            <a:ext cx="5394672" cy="18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6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0CF9-3A6B-42D7-469B-A2502B28267A}"/>
              </a:ext>
            </a:extLst>
          </p:cNvPr>
          <p:cNvSpPr>
            <a:spLocks noGrp="1"/>
          </p:cNvSpPr>
          <p:nvPr>
            <p:ph type="title"/>
          </p:nvPr>
        </p:nvSpPr>
        <p:spPr>
          <a:xfrm>
            <a:off x="838200" y="365125"/>
            <a:ext cx="10515600" cy="933323"/>
          </a:xfrm>
        </p:spPr>
        <p:txBody>
          <a:bodyPr>
            <a:normAutofit fontScale="90000"/>
          </a:bodyPr>
          <a:lstStyle/>
          <a:p>
            <a:r>
              <a:rPr lang="en-AU" sz="3200" b="1" dirty="0">
                <a:effectLst/>
                <a:latin typeface="Arial" panose="020B0604020202020204" pitchFamily="34" charset="0"/>
                <a:cs typeface="Arial" panose="020B0604020202020204" pitchFamily="34" charset="0"/>
              </a:rPr>
              <a:t>Evergreen Hardwood Cuttings</a:t>
            </a:r>
            <a:br>
              <a:rPr lang="en-NZ" sz="1800" b="1" dirty="0">
                <a:effectLst/>
                <a:latin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89D0D332-35A1-D7A9-88FC-BEB1C4FB38F0}"/>
              </a:ext>
            </a:extLst>
          </p:cNvPr>
          <p:cNvSpPr>
            <a:spLocks noGrp="1"/>
          </p:cNvSpPr>
          <p:nvPr>
            <p:ph sz="half" idx="1"/>
          </p:nvPr>
        </p:nvSpPr>
        <p:spPr>
          <a:xfrm>
            <a:off x="838200" y="1399032"/>
            <a:ext cx="6458712" cy="4777931"/>
          </a:xfrm>
        </p:spPr>
        <p:txBody>
          <a:bodyPr>
            <a:normAutofit fontScale="77500" lnSpcReduction="20000"/>
          </a:bodyPr>
          <a:lstStyle/>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This method is used for evergreen trees especially conifers, rhododendrons camelias.  These cuttings are more difficult to strike than deciduous hardwood cuttings and may take up to a year to form roots.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Small side shoots of fully mature wood are pulled from the main stem of the parent plant during autumn or winter.  The cuttings have a heel which is a small part of the main stem, and which should be trimmed back to about half its size.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The lower leaves should be removed so that they don’t touch the growing medium and upper leaves can be trimmed back slightly if they are large.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The cuttings are dipped in </a:t>
            </a:r>
            <a:r>
              <a:rPr lang="en-NZ" sz="1800" dirty="0" err="1">
                <a:effectLst/>
                <a:latin typeface="Arial" panose="020B0604020202020204" pitchFamily="34" charset="0"/>
                <a:ea typeface="Times New Roman" panose="02020603050405020304" pitchFamily="18" charset="0"/>
                <a:cs typeface="Arial" panose="020B0604020202020204" pitchFamily="34" charset="0"/>
              </a:rPr>
              <a:t>Seradix</a:t>
            </a:r>
            <a:r>
              <a:rPr lang="en-NZ" sz="1800" dirty="0">
                <a:effectLst/>
                <a:latin typeface="Arial" panose="020B0604020202020204" pitchFamily="34" charset="0"/>
                <a:ea typeface="Times New Roman" panose="02020603050405020304" pitchFamily="18" charset="0"/>
                <a:cs typeface="Arial" panose="020B0604020202020204" pitchFamily="34" charset="0"/>
              </a:rPr>
              <a:t> 2 rooting hormone and are planted in containers in the basic growing medium.  They require bottom heat and high humidity.</a:t>
            </a:r>
          </a:p>
          <a:p>
            <a:endParaRPr lang="en-NZ" dirty="0"/>
          </a:p>
        </p:txBody>
      </p:sp>
      <p:sp>
        <p:nvSpPr>
          <p:cNvPr id="4" name="Content Placeholder 3">
            <a:extLst>
              <a:ext uri="{FF2B5EF4-FFF2-40B4-BE49-F238E27FC236}">
                <a16:creationId xmlns:a16="http://schemas.microsoft.com/office/drawing/2014/main" id="{50D28F37-D13C-CF7D-0517-E7196B724C4D}"/>
              </a:ext>
            </a:extLst>
          </p:cNvPr>
          <p:cNvSpPr>
            <a:spLocks noGrp="1"/>
          </p:cNvSpPr>
          <p:nvPr>
            <p:ph sz="half" idx="2"/>
          </p:nvPr>
        </p:nvSpPr>
        <p:spPr>
          <a:xfrm>
            <a:off x="7580376" y="1399032"/>
            <a:ext cx="4261104" cy="4777931"/>
          </a:xfrm>
        </p:spPr>
        <p:txBody>
          <a:bodyPr>
            <a:normAutofit fontScale="77500" lnSpcReduction="20000"/>
          </a:bodyPr>
          <a:lstStyle/>
          <a:p>
            <a:endParaRPr lang="en-NZ" dirty="0"/>
          </a:p>
        </p:txBody>
      </p:sp>
      <p:pic>
        <p:nvPicPr>
          <p:cNvPr id="3074" name="Picture 2">
            <a:extLst>
              <a:ext uri="{FF2B5EF4-FFF2-40B4-BE49-F238E27FC236}">
                <a16:creationId xmlns:a16="http://schemas.microsoft.com/office/drawing/2014/main" id="{89CC6570-3920-50E4-A18F-7A89430DC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120" y="1464311"/>
            <a:ext cx="2092525"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EB519CFA-68A1-9185-47D3-503BE76E3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0891" y="2537427"/>
            <a:ext cx="2540589"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7FD8D78B-17BA-9074-009C-A4182CD6C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0891" y="4524438"/>
            <a:ext cx="2136386" cy="144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76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7FE1-6B21-DE28-3322-1319518D9F7C}"/>
              </a:ext>
            </a:extLst>
          </p:cNvPr>
          <p:cNvSpPr>
            <a:spLocks noGrp="1"/>
          </p:cNvSpPr>
          <p:nvPr>
            <p:ph type="title"/>
          </p:nvPr>
        </p:nvSpPr>
        <p:spPr/>
        <p:txBody>
          <a:bodyPr/>
          <a:lstStyle/>
          <a:p>
            <a:r>
              <a:rPr lang="en-AU" sz="3200" b="1" dirty="0">
                <a:effectLst/>
                <a:latin typeface="Arial" panose="020B0604020202020204" pitchFamily="34" charset="0"/>
                <a:cs typeface="Arial" panose="020B0604020202020204" pitchFamily="34" charset="0"/>
              </a:rPr>
              <a:t>Deciduous Hardwood Cuttings</a:t>
            </a:r>
            <a:br>
              <a:rPr lang="en-NZ" sz="1800" b="1" dirty="0">
                <a:effectLst/>
                <a:latin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8712E804-8317-7E8B-DA83-32921851649F}"/>
              </a:ext>
            </a:extLst>
          </p:cNvPr>
          <p:cNvSpPr>
            <a:spLocks noGrp="1"/>
          </p:cNvSpPr>
          <p:nvPr>
            <p:ph sz="half" idx="1"/>
          </p:nvPr>
        </p:nvSpPr>
        <p:spPr>
          <a:xfrm>
            <a:off x="838199" y="1344168"/>
            <a:ext cx="7196709" cy="4832795"/>
          </a:xfrm>
        </p:spPr>
        <p:txBody>
          <a:bodyPr>
            <a:normAutofit fontScale="85000" lnSpcReduction="10000"/>
          </a:bodyPr>
          <a:lstStyle/>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This method is used for deciduous trees </a:t>
            </a:r>
            <a:r>
              <a:rPr lang="en-NZ" sz="1800" dirty="0" err="1">
                <a:effectLst/>
                <a:latin typeface="Arial" panose="020B0604020202020204" pitchFamily="34" charset="0"/>
                <a:ea typeface="Times New Roman" panose="02020603050405020304" pitchFamily="18" charset="0"/>
                <a:cs typeface="Arial" panose="020B0604020202020204" pitchFamily="34" charset="0"/>
              </a:rPr>
              <a:t>eg</a:t>
            </a:r>
            <a:r>
              <a:rPr lang="en-NZ" sz="1800" dirty="0">
                <a:effectLst/>
                <a:latin typeface="Arial" panose="020B0604020202020204" pitchFamily="34" charset="0"/>
                <a:ea typeface="Times New Roman" panose="02020603050405020304" pitchFamily="18" charset="0"/>
                <a:cs typeface="Arial" panose="020B0604020202020204" pitchFamily="34" charset="0"/>
              </a:rPr>
              <a:t> poplar, roses, apple, blueberry.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Stems of the current year’s growth which have become hard and woody are cut off using secateurs.  This normally takes place in winter when the plant is dormant.  The stems are cut into pieces 200-250mm long and should have at least two nodes.  Each cutting is cut squarely across at the bottom just below a node and at the top just above a node.  The cuttings are wounded to assist root development by removing a slice of bark about 15mm long at their base.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The cuttings are dipped in </a:t>
            </a:r>
            <a:r>
              <a:rPr lang="en-NZ" sz="1800" dirty="0" err="1">
                <a:effectLst/>
                <a:latin typeface="Arial" panose="020B0604020202020204" pitchFamily="34" charset="0"/>
                <a:ea typeface="Times New Roman" panose="02020603050405020304" pitchFamily="18" charset="0"/>
                <a:cs typeface="Arial" panose="020B0604020202020204" pitchFamily="34" charset="0"/>
              </a:rPr>
              <a:t>Seradix</a:t>
            </a:r>
            <a:r>
              <a:rPr lang="en-NZ" sz="1800" dirty="0">
                <a:effectLst/>
                <a:latin typeface="Arial" panose="020B0604020202020204" pitchFamily="34" charset="0"/>
                <a:ea typeface="Times New Roman" panose="02020603050405020304" pitchFamily="18" charset="0"/>
                <a:cs typeface="Arial" panose="020B0604020202020204" pitchFamily="34" charset="0"/>
              </a:rPr>
              <a:t> 3 rooting hormone and are planted outside in an area with light, friable soil or in a deep box containing the basic growing medium.  Each cutting should have nearly half of its length in the medium. </a:t>
            </a:r>
          </a:p>
          <a:p>
            <a:pPr marL="342900" lvl="0" indent="-342900">
              <a:lnSpc>
                <a:spcPct val="150000"/>
              </a:lnSpc>
              <a:spcBef>
                <a:spcPts val="600"/>
              </a:spcBef>
              <a:spcAft>
                <a:spcPts val="600"/>
              </a:spcAft>
              <a:buFont typeface="+mj-lt"/>
              <a:buAutoNum type="arabicPeriod"/>
              <a:tabLst>
                <a:tab pos="228600" algn="l"/>
              </a:tabLst>
            </a:pPr>
            <a:r>
              <a:rPr lang="en-NZ" sz="1800" dirty="0">
                <a:effectLst/>
                <a:latin typeface="Arial" panose="020B0604020202020204" pitchFamily="34" charset="0"/>
                <a:ea typeface="Times New Roman" panose="02020603050405020304" pitchFamily="18" charset="0"/>
                <a:cs typeface="Arial" panose="020B0604020202020204" pitchFamily="34" charset="0"/>
              </a:rPr>
              <a:t>After roots have formed in the spring the cuttings are either potted on or planted out into their final growing position.</a:t>
            </a:r>
          </a:p>
          <a:p>
            <a:endParaRPr lang="en-NZ" dirty="0"/>
          </a:p>
        </p:txBody>
      </p:sp>
      <p:sp>
        <p:nvSpPr>
          <p:cNvPr id="4" name="Content Placeholder 3">
            <a:extLst>
              <a:ext uri="{FF2B5EF4-FFF2-40B4-BE49-F238E27FC236}">
                <a16:creationId xmlns:a16="http://schemas.microsoft.com/office/drawing/2014/main" id="{89E6E530-8AFC-EE8C-A7B7-38E2F9E82D81}"/>
              </a:ext>
            </a:extLst>
          </p:cNvPr>
          <p:cNvSpPr>
            <a:spLocks noGrp="1"/>
          </p:cNvSpPr>
          <p:nvPr>
            <p:ph sz="half" idx="2"/>
          </p:nvPr>
        </p:nvSpPr>
        <p:spPr>
          <a:xfrm>
            <a:off x="8714232" y="603504"/>
            <a:ext cx="2639568" cy="5573459"/>
          </a:xfrm>
        </p:spPr>
        <p:txBody>
          <a:bodyPr>
            <a:normAutofit fontScale="85000" lnSpcReduction="10000"/>
          </a:bodyPr>
          <a:lstStyle/>
          <a:p>
            <a:endParaRPr lang="en-NZ" dirty="0"/>
          </a:p>
        </p:txBody>
      </p:sp>
      <p:pic>
        <p:nvPicPr>
          <p:cNvPr id="4098" name="Picture 2">
            <a:extLst>
              <a:ext uri="{FF2B5EF4-FFF2-40B4-BE49-F238E27FC236}">
                <a16:creationId xmlns:a16="http://schemas.microsoft.com/office/drawing/2014/main" id="{D246EBD3-EA4A-4509-6566-CC52C4B77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422" y="783019"/>
            <a:ext cx="1460617" cy="391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Propagation By Cuttings: Over 229 ...">
            <a:extLst>
              <a:ext uri="{FF2B5EF4-FFF2-40B4-BE49-F238E27FC236}">
                <a16:creationId xmlns:a16="http://schemas.microsoft.com/office/drawing/2014/main" id="{4380372C-2ACD-F4FB-A9A4-21C260AAC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010" y="4881594"/>
            <a:ext cx="30099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43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928</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Symbol</vt:lpstr>
      <vt:lpstr>Times New Roman</vt:lpstr>
      <vt:lpstr>Office Theme</vt:lpstr>
      <vt:lpstr>PowerPoint Presentation</vt:lpstr>
      <vt:lpstr>Making Stem Cuttings  </vt:lpstr>
      <vt:lpstr>Stem Cuttings</vt:lpstr>
      <vt:lpstr>Environmental and biological conditions needed for the successful propagation of plants from cuttings </vt:lpstr>
      <vt:lpstr>Herbaceous (softwood) Cuttings </vt:lpstr>
      <vt:lpstr>Step to make Softwood (soft tip)stem cutting</vt:lpstr>
      <vt:lpstr>Semi-Hardwood (half ripe) Cuttings </vt:lpstr>
      <vt:lpstr>Evergreen Hardwood Cuttings </vt:lpstr>
      <vt:lpstr>Deciduous Hardwood Cuttings </vt:lpstr>
      <vt:lpstr>Discussion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8</cp:revision>
  <dcterms:created xsi:type="dcterms:W3CDTF">2024-07-01T19:36:09Z</dcterms:created>
  <dcterms:modified xsi:type="dcterms:W3CDTF">2025-08-04T19:38:13Z</dcterms:modified>
</cp:coreProperties>
</file>