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86" r:id="rId2"/>
    <p:sldId id="256" r:id="rId3"/>
    <p:sldId id="257" r:id="rId4"/>
    <p:sldId id="379" r:id="rId5"/>
    <p:sldId id="380" r:id="rId6"/>
    <p:sldId id="381" r:id="rId7"/>
    <p:sldId id="382" r:id="rId8"/>
    <p:sldId id="383" r:id="rId9"/>
    <p:sldId id="378" r:id="rId10"/>
    <p:sldId id="384" r:id="rId11"/>
    <p:sldId id="385" r:id="rId12"/>
    <p:sldId id="371" r:id="rId13"/>
    <p:sldId id="372" r:id="rId14"/>
    <p:sldId id="369" r:id="rId15"/>
    <p:sldId id="387" r:id="rId16"/>
    <p:sldId id="388" r:id="rId17"/>
    <p:sldId id="389" r:id="rId18"/>
    <p:sldId id="390" r:id="rId19"/>
    <p:sldId id="29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4" d="100"/>
          <a:sy n="64" d="100"/>
        </p:scale>
        <p:origin x="97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08862-23B4-E844-D7C3-EFD981E96A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DF055DAA-7270-95D5-CED5-A071280F0B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2459144E-E993-4465-AA81-B089B398907C}"/>
              </a:ext>
            </a:extLst>
          </p:cNvPr>
          <p:cNvSpPr>
            <a:spLocks noGrp="1"/>
          </p:cNvSpPr>
          <p:nvPr>
            <p:ph type="dt" sz="half" idx="10"/>
          </p:nvPr>
        </p:nvSpPr>
        <p:spPr/>
        <p:txBody>
          <a:bodyPr/>
          <a:lstStyle/>
          <a:p>
            <a:fld id="{C51E9190-BF36-401C-B4BE-35478B1C0F14}" type="datetimeFigureOut">
              <a:rPr lang="en-NZ" smtClean="0"/>
              <a:t>6/08/2025</a:t>
            </a:fld>
            <a:endParaRPr lang="en-NZ"/>
          </a:p>
        </p:txBody>
      </p:sp>
      <p:sp>
        <p:nvSpPr>
          <p:cNvPr id="5" name="Footer Placeholder 4">
            <a:extLst>
              <a:ext uri="{FF2B5EF4-FFF2-40B4-BE49-F238E27FC236}">
                <a16:creationId xmlns:a16="http://schemas.microsoft.com/office/drawing/2014/main" id="{FBD3F101-72C1-4DF5-402C-F23A69A5F0B6}"/>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F05B71F-BB36-216C-E8D0-48644F658E51}"/>
              </a:ext>
            </a:extLst>
          </p:cNvPr>
          <p:cNvSpPr>
            <a:spLocks noGrp="1"/>
          </p:cNvSpPr>
          <p:nvPr>
            <p:ph type="sldNum" sz="quarter" idx="12"/>
          </p:nvPr>
        </p:nvSpPr>
        <p:spPr/>
        <p:txBody>
          <a:bodyPr/>
          <a:lstStyle/>
          <a:p>
            <a:fld id="{9977976B-3022-4583-AC12-75D67CD25632}" type="slidenum">
              <a:rPr lang="en-NZ" smtClean="0"/>
              <a:t>‹#›</a:t>
            </a:fld>
            <a:endParaRPr lang="en-NZ"/>
          </a:p>
        </p:txBody>
      </p:sp>
    </p:spTree>
    <p:extLst>
      <p:ext uri="{BB962C8B-B14F-4D97-AF65-F5344CB8AC3E}">
        <p14:creationId xmlns:p14="http://schemas.microsoft.com/office/powerpoint/2010/main" val="1236507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EC0F4-B2B3-DB2D-B72D-06EF3E7DCEC7}"/>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310C00FD-1ED0-9387-2AD4-63179DE72B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D66CE2BB-23BD-B4FF-2F34-C3EBEC6922D1}"/>
              </a:ext>
            </a:extLst>
          </p:cNvPr>
          <p:cNvSpPr>
            <a:spLocks noGrp="1"/>
          </p:cNvSpPr>
          <p:nvPr>
            <p:ph type="dt" sz="half" idx="10"/>
          </p:nvPr>
        </p:nvSpPr>
        <p:spPr/>
        <p:txBody>
          <a:bodyPr/>
          <a:lstStyle/>
          <a:p>
            <a:fld id="{C51E9190-BF36-401C-B4BE-35478B1C0F14}" type="datetimeFigureOut">
              <a:rPr lang="en-NZ" smtClean="0"/>
              <a:t>6/08/2025</a:t>
            </a:fld>
            <a:endParaRPr lang="en-NZ"/>
          </a:p>
        </p:txBody>
      </p:sp>
      <p:sp>
        <p:nvSpPr>
          <p:cNvPr id="5" name="Footer Placeholder 4">
            <a:extLst>
              <a:ext uri="{FF2B5EF4-FFF2-40B4-BE49-F238E27FC236}">
                <a16:creationId xmlns:a16="http://schemas.microsoft.com/office/drawing/2014/main" id="{DE2FC3C8-6AA0-0489-1F57-45405630C35E}"/>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A2454819-07EE-3B85-FDB2-3D46D683C312}"/>
              </a:ext>
            </a:extLst>
          </p:cNvPr>
          <p:cNvSpPr>
            <a:spLocks noGrp="1"/>
          </p:cNvSpPr>
          <p:nvPr>
            <p:ph type="sldNum" sz="quarter" idx="12"/>
          </p:nvPr>
        </p:nvSpPr>
        <p:spPr/>
        <p:txBody>
          <a:bodyPr/>
          <a:lstStyle/>
          <a:p>
            <a:fld id="{9977976B-3022-4583-AC12-75D67CD25632}" type="slidenum">
              <a:rPr lang="en-NZ" smtClean="0"/>
              <a:t>‹#›</a:t>
            </a:fld>
            <a:endParaRPr lang="en-NZ"/>
          </a:p>
        </p:txBody>
      </p:sp>
    </p:spTree>
    <p:extLst>
      <p:ext uri="{BB962C8B-B14F-4D97-AF65-F5344CB8AC3E}">
        <p14:creationId xmlns:p14="http://schemas.microsoft.com/office/powerpoint/2010/main" val="3542297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F7CD2F-A7FE-D148-6AB0-ADB85A75C74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27B1D08F-7818-8433-4CD6-1B480EE93B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7D5CD17E-8DFF-3808-1F7D-C0E004EE84FB}"/>
              </a:ext>
            </a:extLst>
          </p:cNvPr>
          <p:cNvSpPr>
            <a:spLocks noGrp="1"/>
          </p:cNvSpPr>
          <p:nvPr>
            <p:ph type="dt" sz="half" idx="10"/>
          </p:nvPr>
        </p:nvSpPr>
        <p:spPr/>
        <p:txBody>
          <a:bodyPr/>
          <a:lstStyle/>
          <a:p>
            <a:fld id="{C51E9190-BF36-401C-B4BE-35478B1C0F14}" type="datetimeFigureOut">
              <a:rPr lang="en-NZ" smtClean="0"/>
              <a:t>6/08/2025</a:t>
            </a:fld>
            <a:endParaRPr lang="en-NZ"/>
          </a:p>
        </p:txBody>
      </p:sp>
      <p:sp>
        <p:nvSpPr>
          <p:cNvPr id="5" name="Footer Placeholder 4">
            <a:extLst>
              <a:ext uri="{FF2B5EF4-FFF2-40B4-BE49-F238E27FC236}">
                <a16:creationId xmlns:a16="http://schemas.microsoft.com/office/drawing/2014/main" id="{B5A5D0C5-4293-25F1-52CA-DFD043E99F2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1BB8214-20C0-C453-E29A-FAFDCBB93565}"/>
              </a:ext>
            </a:extLst>
          </p:cNvPr>
          <p:cNvSpPr>
            <a:spLocks noGrp="1"/>
          </p:cNvSpPr>
          <p:nvPr>
            <p:ph type="sldNum" sz="quarter" idx="12"/>
          </p:nvPr>
        </p:nvSpPr>
        <p:spPr/>
        <p:txBody>
          <a:bodyPr/>
          <a:lstStyle/>
          <a:p>
            <a:fld id="{9977976B-3022-4583-AC12-75D67CD25632}" type="slidenum">
              <a:rPr lang="en-NZ" smtClean="0"/>
              <a:t>‹#›</a:t>
            </a:fld>
            <a:endParaRPr lang="en-NZ"/>
          </a:p>
        </p:txBody>
      </p:sp>
    </p:spTree>
    <p:extLst>
      <p:ext uri="{BB962C8B-B14F-4D97-AF65-F5344CB8AC3E}">
        <p14:creationId xmlns:p14="http://schemas.microsoft.com/office/powerpoint/2010/main" val="36001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00023-39A2-7A16-C98C-0377D7D63294}"/>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5A6045B0-BE4D-1CE2-EDC4-A1208EE606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2C379637-F5AD-9706-BDAD-94E13D9ACE51}"/>
              </a:ext>
            </a:extLst>
          </p:cNvPr>
          <p:cNvSpPr>
            <a:spLocks noGrp="1"/>
          </p:cNvSpPr>
          <p:nvPr>
            <p:ph type="dt" sz="half" idx="10"/>
          </p:nvPr>
        </p:nvSpPr>
        <p:spPr/>
        <p:txBody>
          <a:bodyPr/>
          <a:lstStyle/>
          <a:p>
            <a:fld id="{C51E9190-BF36-401C-B4BE-35478B1C0F14}" type="datetimeFigureOut">
              <a:rPr lang="en-NZ" smtClean="0"/>
              <a:t>6/08/2025</a:t>
            </a:fld>
            <a:endParaRPr lang="en-NZ"/>
          </a:p>
        </p:txBody>
      </p:sp>
      <p:sp>
        <p:nvSpPr>
          <p:cNvPr id="5" name="Footer Placeholder 4">
            <a:extLst>
              <a:ext uri="{FF2B5EF4-FFF2-40B4-BE49-F238E27FC236}">
                <a16:creationId xmlns:a16="http://schemas.microsoft.com/office/drawing/2014/main" id="{4E0D660E-3169-4E2F-96D1-F4105C89AA87}"/>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2BFA231B-A46F-D57D-C3DF-7423A982B409}"/>
              </a:ext>
            </a:extLst>
          </p:cNvPr>
          <p:cNvSpPr>
            <a:spLocks noGrp="1"/>
          </p:cNvSpPr>
          <p:nvPr>
            <p:ph type="sldNum" sz="quarter" idx="12"/>
          </p:nvPr>
        </p:nvSpPr>
        <p:spPr/>
        <p:txBody>
          <a:bodyPr/>
          <a:lstStyle/>
          <a:p>
            <a:fld id="{9977976B-3022-4583-AC12-75D67CD25632}" type="slidenum">
              <a:rPr lang="en-NZ" smtClean="0"/>
              <a:t>‹#›</a:t>
            </a:fld>
            <a:endParaRPr lang="en-NZ"/>
          </a:p>
        </p:txBody>
      </p:sp>
    </p:spTree>
    <p:extLst>
      <p:ext uri="{BB962C8B-B14F-4D97-AF65-F5344CB8AC3E}">
        <p14:creationId xmlns:p14="http://schemas.microsoft.com/office/powerpoint/2010/main" val="2651312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46B07-1F05-3643-D2D0-7A508EBAC4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68586EA5-E6DE-DB92-83AE-FE28B54C6EA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E2C887-E36E-50D3-F230-52C0670BDFE6}"/>
              </a:ext>
            </a:extLst>
          </p:cNvPr>
          <p:cNvSpPr>
            <a:spLocks noGrp="1"/>
          </p:cNvSpPr>
          <p:nvPr>
            <p:ph type="dt" sz="half" idx="10"/>
          </p:nvPr>
        </p:nvSpPr>
        <p:spPr/>
        <p:txBody>
          <a:bodyPr/>
          <a:lstStyle/>
          <a:p>
            <a:fld id="{C51E9190-BF36-401C-B4BE-35478B1C0F14}" type="datetimeFigureOut">
              <a:rPr lang="en-NZ" smtClean="0"/>
              <a:t>6/08/2025</a:t>
            </a:fld>
            <a:endParaRPr lang="en-NZ"/>
          </a:p>
        </p:txBody>
      </p:sp>
      <p:sp>
        <p:nvSpPr>
          <p:cNvPr id="5" name="Footer Placeholder 4">
            <a:extLst>
              <a:ext uri="{FF2B5EF4-FFF2-40B4-BE49-F238E27FC236}">
                <a16:creationId xmlns:a16="http://schemas.microsoft.com/office/drawing/2014/main" id="{81827927-36B7-1DAF-2C79-0C7FB3089D09}"/>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3B894A4-63AC-EB18-6590-399A09AC3E2E}"/>
              </a:ext>
            </a:extLst>
          </p:cNvPr>
          <p:cNvSpPr>
            <a:spLocks noGrp="1"/>
          </p:cNvSpPr>
          <p:nvPr>
            <p:ph type="sldNum" sz="quarter" idx="12"/>
          </p:nvPr>
        </p:nvSpPr>
        <p:spPr/>
        <p:txBody>
          <a:bodyPr/>
          <a:lstStyle/>
          <a:p>
            <a:fld id="{9977976B-3022-4583-AC12-75D67CD25632}" type="slidenum">
              <a:rPr lang="en-NZ" smtClean="0"/>
              <a:t>‹#›</a:t>
            </a:fld>
            <a:endParaRPr lang="en-NZ"/>
          </a:p>
        </p:txBody>
      </p:sp>
    </p:spTree>
    <p:extLst>
      <p:ext uri="{BB962C8B-B14F-4D97-AF65-F5344CB8AC3E}">
        <p14:creationId xmlns:p14="http://schemas.microsoft.com/office/powerpoint/2010/main" val="1619829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422B9-20C5-63E2-5858-1762F17ED6E9}"/>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EBF099AB-7784-5245-B190-4E22536DA8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4B25BA1D-2A31-5AE5-F0B5-CCDA84A610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E50979C1-D2A3-9646-DC5C-866EE051F7B8}"/>
              </a:ext>
            </a:extLst>
          </p:cNvPr>
          <p:cNvSpPr>
            <a:spLocks noGrp="1"/>
          </p:cNvSpPr>
          <p:nvPr>
            <p:ph type="dt" sz="half" idx="10"/>
          </p:nvPr>
        </p:nvSpPr>
        <p:spPr/>
        <p:txBody>
          <a:bodyPr/>
          <a:lstStyle/>
          <a:p>
            <a:fld id="{C51E9190-BF36-401C-B4BE-35478B1C0F14}" type="datetimeFigureOut">
              <a:rPr lang="en-NZ" smtClean="0"/>
              <a:t>6/08/2025</a:t>
            </a:fld>
            <a:endParaRPr lang="en-NZ"/>
          </a:p>
        </p:txBody>
      </p:sp>
      <p:sp>
        <p:nvSpPr>
          <p:cNvPr id="6" name="Footer Placeholder 5">
            <a:extLst>
              <a:ext uri="{FF2B5EF4-FFF2-40B4-BE49-F238E27FC236}">
                <a16:creationId xmlns:a16="http://schemas.microsoft.com/office/drawing/2014/main" id="{3D472012-884C-8FC6-3FEE-22D284FA5D9F}"/>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DAC87397-B0F6-E4F6-27A4-9F825D0C11BF}"/>
              </a:ext>
            </a:extLst>
          </p:cNvPr>
          <p:cNvSpPr>
            <a:spLocks noGrp="1"/>
          </p:cNvSpPr>
          <p:nvPr>
            <p:ph type="sldNum" sz="quarter" idx="12"/>
          </p:nvPr>
        </p:nvSpPr>
        <p:spPr/>
        <p:txBody>
          <a:bodyPr/>
          <a:lstStyle/>
          <a:p>
            <a:fld id="{9977976B-3022-4583-AC12-75D67CD25632}" type="slidenum">
              <a:rPr lang="en-NZ" smtClean="0"/>
              <a:t>‹#›</a:t>
            </a:fld>
            <a:endParaRPr lang="en-NZ"/>
          </a:p>
        </p:txBody>
      </p:sp>
    </p:spTree>
    <p:extLst>
      <p:ext uri="{BB962C8B-B14F-4D97-AF65-F5344CB8AC3E}">
        <p14:creationId xmlns:p14="http://schemas.microsoft.com/office/powerpoint/2010/main" val="2976178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36781-F6CC-F3AC-7182-CF6F8EE149F9}"/>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55BDB043-0204-616E-B898-60BA5FF590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C3B92D-B6F5-44D5-B272-6A168E2DC1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7702C98F-A2F6-DC9E-06C3-853ACAD752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50A4EC-C251-A12A-75EF-3F4417F1B4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8439C608-4827-58D2-C4E2-939772B62CA9}"/>
              </a:ext>
            </a:extLst>
          </p:cNvPr>
          <p:cNvSpPr>
            <a:spLocks noGrp="1"/>
          </p:cNvSpPr>
          <p:nvPr>
            <p:ph type="dt" sz="half" idx="10"/>
          </p:nvPr>
        </p:nvSpPr>
        <p:spPr/>
        <p:txBody>
          <a:bodyPr/>
          <a:lstStyle/>
          <a:p>
            <a:fld id="{C51E9190-BF36-401C-B4BE-35478B1C0F14}" type="datetimeFigureOut">
              <a:rPr lang="en-NZ" smtClean="0"/>
              <a:t>6/08/2025</a:t>
            </a:fld>
            <a:endParaRPr lang="en-NZ"/>
          </a:p>
        </p:txBody>
      </p:sp>
      <p:sp>
        <p:nvSpPr>
          <p:cNvPr id="8" name="Footer Placeholder 7">
            <a:extLst>
              <a:ext uri="{FF2B5EF4-FFF2-40B4-BE49-F238E27FC236}">
                <a16:creationId xmlns:a16="http://schemas.microsoft.com/office/drawing/2014/main" id="{BCC0C45C-9209-253B-6E29-89DD56528CD1}"/>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E076074C-6836-1A2D-C60C-C4BAEDDF0C88}"/>
              </a:ext>
            </a:extLst>
          </p:cNvPr>
          <p:cNvSpPr>
            <a:spLocks noGrp="1"/>
          </p:cNvSpPr>
          <p:nvPr>
            <p:ph type="sldNum" sz="quarter" idx="12"/>
          </p:nvPr>
        </p:nvSpPr>
        <p:spPr/>
        <p:txBody>
          <a:bodyPr/>
          <a:lstStyle/>
          <a:p>
            <a:fld id="{9977976B-3022-4583-AC12-75D67CD25632}" type="slidenum">
              <a:rPr lang="en-NZ" smtClean="0"/>
              <a:t>‹#›</a:t>
            </a:fld>
            <a:endParaRPr lang="en-NZ"/>
          </a:p>
        </p:txBody>
      </p:sp>
    </p:spTree>
    <p:extLst>
      <p:ext uri="{BB962C8B-B14F-4D97-AF65-F5344CB8AC3E}">
        <p14:creationId xmlns:p14="http://schemas.microsoft.com/office/powerpoint/2010/main" val="2451141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9CFC1-B691-F6BD-F7A1-600851A98A83}"/>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FD50B097-2036-E245-89C9-10581B559C62}"/>
              </a:ext>
            </a:extLst>
          </p:cNvPr>
          <p:cNvSpPr>
            <a:spLocks noGrp="1"/>
          </p:cNvSpPr>
          <p:nvPr>
            <p:ph type="dt" sz="half" idx="10"/>
          </p:nvPr>
        </p:nvSpPr>
        <p:spPr/>
        <p:txBody>
          <a:bodyPr/>
          <a:lstStyle/>
          <a:p>
            <a:fld id="{C51E9190-BF36-401C-B4BE-35478B1C0F14}" type="datetimeFigureOut">
              <a:rPr lang="en-NZ" smtClean="0"/>
              <a:t>6/08/2025</a:t>
            </a:fld>
            <a:endParaRPr lang="en-NZ"/>
          </a:p>
        </p:txBody>
      </p:sp>
      <p:sp>
        <p:nvSpPr>
          <p:cNvPr id="4" name="Footer Placeholder 3">
            <a:extLst>
              <a:ext uri="{FF2B5EF4-FFF2-40B4-BE49-F238E27FC236}">
                <a16:creationId xmlns:a16="http://schemas.microsoft.com/office/drawing/2014/main" id="{0F7AFD26-7653-F63A-788B-6EB290FAD6F6}"/>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A2F64481-1141-C94C-5A55-CBFE949A2D4A}"/>
              </a:ext>
            </a:extLst>
          </p:cNvPr>
          <p:cNvSpPr>
            <a:spLocks noGrp="1"/>
          </p:cNvSpPr>
          <p:nvPr>
            <p:ph type="sldNum" sz="quarter" idx="12"/>
          </p:nvPr>
        </p:nvSpPr>
        <p:spPr/>
        <p:txBody>
          <a:bodyPr/>
          <a:lstStyle/>
          <a:p>
            <a:fld id="{9977976B-3022-4583-AC12-75D67CD25632}" type="slidenum">
              <a:rPr lang="en-NZ" smtClean="0"/>
              <a:t>‹#›</a:t>
            </a:fld>
            <a:endParaRPr lang="en-NZ"/>
          </a:p>
        </p:txBody>
      </p:sp>
    </p:spTree>
    <p:extLst>
      <p:ext uri="{BB962C8B-B14F-4D97-AF65-F5344CB8AC3E}">
        <p14:creationId xmlns:p14="http://schemas.microsoft.com/office/powerpoint/2010/main" val="3434594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3FF6AC-9A27-50B2-B8C8-82BFAD4331BD}"/>
              </a:ext>
            </a:extLst>
          </p:cNvPr>
          <p:cNvSpPr>
            <a:spLocks noGrp="1"/>
          </p:cNvSpPr>
          <p:nvPr>
            <p:ph type="dt" sz="half" idx="10"/>
          </p:nvPr>
        </p:nvSpPr>
        <p:spPr/>
        <p:txBody>
          <a:bodyPr/>
          <a:lstStyle/>
          <a:p>
            <a:fld id="{C51E9190-BF36-401C-B4BE-35478B1C0F14}" type="datetimeFigureOut">
              <a:rPr lang="en-NZ" smtClean="0"/>
              <a:t>6/08/2025</a:t>
            </a:fld>
            <a:endParaRPr lang="en-NZ"/>
          </a:p>
        </p:txBody>
      </p:sp>
      <p:sp>
        <p:nvSpPr>
          <p:cNvPr id="3" name="Footer Placeholder 2">
            <a:extLst>
              <a:ext uri="{FF2B5EF4-FFF2-40B4-BE49-F238E27FC236}">
                <a16:creationId xmlns:a16="http://schemas.microsoft.com/office/drawing/2014/main" id="{8C7A1EF9-9C46-F527-3F9D-55CB36399687}"/>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3D4A773D-BD32-C866-F090-40558FC9A249}"/>
              </a:ext>
            </a:extLst>
          </p:cNvPr>
          <p:cNvSpPr>
            <a:spLocks noGrp="1"/>
          </p:cNvSpPr>
          <p:nvPr>
            <p:ph type="sldNum" sz="quarter" idx="12"/>
          </p:nvPr>
        </p:nvSpPr>
        <p:spPr/>
        <p:txBody>
          <a:bodyPr/>
          <a:lstStyle/>
          <a:p>
            <a:fld id="{9977976B-3022-4583-AC12-75D67CD25632}" type="slidenum">
              <a:rPr lang="en-NZ" smtClean="0"/>
              <a:t>‹#›</a:t>
            </a:fld>
            <a:endParaRPr lang="en-NZ"/>
          </a:p>
        </p:txBody>
      </p:sp>
    </p:spTree>
    <p:extLst>
      <p:ext uri="{BB962C8B-B14F-4D97-AF65-F5344CB8AC3E}">
        <p14:creationId xmlns:p14="http://schemas.microsoft.com/office/powerpoint/2010/main" val="1259725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0642F-222B-92B2-76F1-1A4F936C0E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6F87C58B-9C98-7468-399D-F8C97766C2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601F57DA-5C2C-CBED-A019-6E80550CA0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510BE3-2A1E-8940-2720-0978DC870363}"/>
              </a:ext>
            </a:extLst>
          </p:cNvPr>
          <p:cNvSpPr>
            <a:spLocks noGrp="1"/>
          </p:cNvSpPr>
          <p:nvPr>
            <p:ph type="dt" sz="half" idx="10"/>
          </p:nvPr>
        </p:nvSpPr>
        <p:spPr/>
        <p:txBody>
          <a:bodyPr/>
          <a:lstStyle/>
          <a:p>
            <a:fld id="{C51E9190-BF36-401C-B4BE-35478B1C0F14}" type="datetimeFigureOut">
              <a:rPr lang="en-NZ" smtClean="0"/>
              <a:t>6/08/2025</a:t>
            </a:fld>
            <a:endParaRPr lang="en-NZ"/>
          </a:p>
        </p:txBody>
      </p:sp>
      <p:sp>
        <p:nvSpPr>
          <p:cNvPr id="6" name="Footer Placeholder 5">
            <a:extLst>
              <a:ext uri="{FF2B5EF4-FFF2-40B4-BE49-F238E27FC236}">
                <a16:creationId xmlns:a16="http://schemas.microsoft.com/office/drawing/2014/main" id="{5833CD07-7EC3-A4AC-0F49-4A862C7F247F}"/>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36D24F04-4A3E-5F19-022F-A2AE19FB2D55}"/>
              </a:ext>
            </a:extLst>
          </p:cNvPr>
          <p:cNvSpPr>
            <a:spLocks noGrp="1"/>
          </p:cNvSpPr>
          <p:nvPr>
            <p:ph type="sldNum" sz="quarter" idx="12"/>
          </p:nvPr>
        </p:nvSpPr>
        <p:spPr/>
        <p:txBody>
          <a:bodyPr/>
          <a:lstStyle/>
          <a:p>
            <a:fld id="{9977976B-3022-4583-AC12-75D67CD25632}" type="slidenum">
              <a:rPr lang="en-NZ" smtClean="0"/>
              <a:t>‹#›</a:t>
            </a:fld>
            <a:endParaRPr lang="en-NZ"/>
          </a:p>
        </p:txBody>
      </p:sp>
    </p:spTree>
    <p:extLst>
      <p:ext uri="{BB962C8B-B14F-4D97-AF65-F5344CB8AC3E}">
        <p14:creationId xmlns:p14="http://schemas.microsoft.com/office/powerpoint/2010/main" val="347673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82FDE-D07A-A0DD-CB9D-255FCFA849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1A06234D-7863-8958-6346-5472026145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55E60A1B-8BB7-29D2-31B4-C495B76C2F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A48E65-52C1-AD5E-4DBB-99B4A2A6DC32}"/>
              </a:ext>
            </a:extLst>
          </p:cNvPr>
          <p:cNvSpPr>
            <a:spLocks noGrp="1"/>
          </p:cNvSpPr>
          <p:nvPr>
            <p:ph type="dt" sz="half" idx="10"/>
          </p:nvPr>
        </p:nvSpPr>
        <p:spPr/>
        <p:txBody>
          <a:bodyPr/>
          <a:lstStyle/>
          <a:p>
            <a:fld id="{C51E9190-BF36-401C-B4BE-35478B1C0F14}" type="datetimeFigureOut">
              <a:rPr lang="en-NZ" smtClean="0"/>
              <a:t>6/08/2025</a:t>
            </a:fld>
            <a:endParaRPr lang="en-NZ"/>
          </a:p>
        </p:txBody>
      </p:sp>
      <p:sp>
        <p:nvSpPr>
          <p:cNvPr id="6" name="Footer Placeholder 5">
            <a:extLst>
              <a:ext uri="{FF2B5EF4-FFF2-40B4-BE49-F238E27FC236}">
                <a16:creationId xmlns:a16="http://schemas.microsoft.com/office/drawing/2014/main" id="{38F4F42F-4FB0-AE3B-6A87-C23B7B62B4B9}"/>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A362874A-114A-34D1-AB08-31F33FA34201}"/>
              </a:ext>
            </a:extLst>
          </p:cNvPr>
          <p:cNvSpPr>
            <a:spLocks noGrp="1"/>
          </p:cNvSpPr>
          <p:nvPr>
            <p:ph type="sldNum" sz="quarter" idx="12"/>
          </p:nvPr>
        </p:nvSpPr>
        <p:spPr/>
        <p:txBody>
          <a:bodyPr/>
          <a:lstStyle/>
          <a:p>
            <a:fld id="{9977976B-3022-4583-AC12-75D67CD25632}" type="slidenum">
              <a:rPr lang="en-NZ" smtClean="0"/>
              <a:t>‹#›</a:t>
            </a:fld>
            <a:endParaRPr lang="en-NZ"/>
          </a:p>
        </p:txBody>
      </p:sp>
    </p:spTree>
    <p:extLst>
      <p:ext uri="{BB962C8B-B14F-4D97-AF65-F5344CB8AC3E}">
        <p14:creationId xmlns:p14="http://schemas.microsoft.com/office/powerpoint/2010/main" val="813684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757489-7FDA-23DF-7F2F-B5229F8E6E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7A5E7329-793A-0C08-C300-D5FC6EF7C0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F0B2D3B-3DF2-96EC-73ED-64864B1045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51E9190-BF36-401C-B4BE-35478B1C0F14}" type="datetimeFigureOut">
              <a:rPr lang="en-NZ" smtClean="0"/>
              <a:t>6/08/2025</a:t>
            </a:fld>
            <a:endParaRPr lang="en-NZ"/>
          </a:p>
        </p:txBody>
      </p:sp>
      <p:sp>
        <p:nvSpPr>
          <p:cNvPr id="5" name="Footer Placeholder 4">
            <a:extLst>
              <a:ext uri="{FF2B5EF4-FFF2-40B4-BE49-F238E27FC236}">
                <a16:creationId xmlns:a16="http://schemas.microsoft.com/office/drawing/2014/main" id="{4D32D228-965A-8AAD-E614-7EC8884B13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Z"/>
          </a:p>
        </p:txBody>
      </p:sp>
      <p:sp>
        <p:nvSpPr>
          <p:cNvPr id="6" name="Slide Number Placeholder 5">
            <a:extLst>
              <a:ext uri="{FF2B5EF4-FFF2-40B4-BE49-F238E27FC236}">
                <a16:creationId xmlns:a16="http://schemas.microsoft.com/office/drawing/2014/main" id="{0013F094-ACF5-5EE7-09CF-0DCBF3BD3F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977976B-3022-4583-AC12-75D67CD25632}" type="slidenum">
              <a:rPr lang="en-NZ" smtClean="0"/>
              <a:t>‹#›</a:t>
            </a:fld>
            <a:endParaRPr lang="en-NZ"/>
          </a:p>
        </p:txBody>
      </p:sp>
    </p:spTree>
    <p:extLst>
      <p:ext uri="{BB962C8B-B14F-4D97-AF65-F5344CB8AC3E}">
        <p14:creationId xmlns:p14="http://schemas.microsoft.com/office/powerpoint/2010/main" val="1858329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hata.nz/course/view.php?id=9&amp;notifyeditingon=1" TargetMode="External"/><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hyperlink" Target="https://www.agribusiness.school.nz/course/view.php?id=20"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718FE-1EBD-C939-837B-1A62E6378BC4}"/>
            </a:ext>
          </a:extLst>
        </p:cNvPr>
        <p:cNvGrpSpPr/>
        <p:nvPr/>
      </p:nvGrpSpPr>
      <p:grpSpPr>
        <a:xfrm>
          <a:off x="0" y="0"/>
          <a:ext cx="0" cy="0"/>
          <a:chOff x="0" y="0"/>
          <a:chExt cx="0" cy="0"/>
        </a:xfrm>
      </p:grpSpPr>
      <p:pic>
        <p:nvPicPr>
          <p:cNvPr id="3074" name="Picture 1" descr="A picture containing logo&#10;&#10;Description automatically generated">
            <a:extLst>
              <a:ext uri="{FF2B5EF4-FFF2-40B4-BE49-F238E27FC236}">
                <a16:creationId xmlns:a16="http://schemas.microsoft.com/office/drawing/2014/main" id="{50F00E9C-F83F-27EC-2CDC-1E5E77CAAB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423863"/>
            <a:ext cx="9085263" cy="502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8133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63" name="Rectangle 6162">
            <a:extLst>
              <a:ext uri="{FF2B5EF4-FFF2-40B4-BE49-F238E27FC236}">
                <a16:creationId xmlns:a16="http://schemas.microsoft.com/office/drawing/2014/main" id="{DB90EDA9-2517-46EC-B6D4-3918D04786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1F6CE4-F6D0-8593-ACF3-86A7343D1B56}"/>
              </a:ext>
            </a:extLst>
          </p:cNvPr>
          <p:cNvSpPr>
            <a:spLocks noGrp="1"/>
          </p:cNvSpPr>
          <p:nvPr>
            <p:ph type="title"/>
          </p:nvPr>
        </p:nvSpPr>
        <p:spPr>
          <a:xfrm>
            <a:off x="612648" y="1078992"/>
            <a:ext cx="6272784" cy="1536192"/>
          </a:xfrm>
        </p:spPr>
        <p:txBody>
          <a:bodyPr anchor="b">
            <a:normAutofit/>
          </a:bodyPr>
          <a:lstStyle/>
          <a:p>
            <a:r>
              <a:rPr lang="en-NZ" sz="4000" dirty="0"/>
              <a:t>Seed-experiments, activities and how to sow seeds.</a:t>
            </a:r>
          </a:p>
        </p:txBody>
      </p:sp>
      <p:sp>
        <p:nvSpPr>
          <p:cNvPr id="6164" name="Rectangle 6163">
            <a:extLst>
              <a:ext uri="{FF2B5EF4-FFF2-40B4-BE49-F238E27FC236}">
                <a16:creationId xmlns:a16="http://schemas.microsoft.com/office/drawing/2014/main" id="{D449B1F2-532C-44C7-8AC7-28EA15EE0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039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8" name="Picture 7">
            <a:extLst>
              <a:ext uri="{FF2B5EF4-FFF2-40B4-BE49-F238E27FC236}">
                <a16:creationId xmlns:a16="http://schemas.microsoft.com/office/drawing/2014/main" id="{CAF90DF7-3157-8E0A-A78B-CFB37EF37DB8}"/>
              </a:ext>
            </a:extLst>
          </p:cNvPr>
          <p:cNvPicPr>
            <a:picLocks noChangeAspect="1"/>
          </p:cNvPicPr>
          <p:nvPr/>
        </p:nvPicPr>
        <p:blipFill>
          <a:blip r:embed="rId2"/>
          <a:srcRect l="17047"/>
          <a:stretch>
            <a:fillRect/>
          </a:stretch>
        </p:blipFill>
        <p:spPr>
          <a:xfrm>
            <a:off x="7684008" y="10"/>
            <a:ext cx="4507992" cy="2934576"/>
          </a:xfrm>
          <a:prstGeom prst="rect">
            <a:avLst/>
          </a:prstGeom>
        </p:spPr>
      </p:pic>
      <p:sp>
        <p:nvSpPr>
          <p:cNvPr id="6162" name="Rectangle 6161">
            <a:extLst>
              <a:ext uri="{FF2B5EF4-FFF2-40B4-BE49-F238E27FC236}">
                <a16:creationId xmlns:a16="http://schemas.microsoft.com/office/drawing/2014/main" id="{EE7D3784-5CF9-4282-9B1C-523957852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792"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6">
            <a:extLst>
              <a:ext uri="{FF2B5EF4-FFF2-40B4-BE49-F238E27FC236}">
                <a16:creationId xmlns:a16="http://schemas.microsoft.com/office/drawing/2014/main" id="{BBE74C2A-DFC8-8D93-684B-A532D46512E3}"/>
              </a:ext>
            </a:extLst>
          </p:cNvPr>
          <p:cNvSpPr txBox="1">
            <a:spLocks noGrp="1"/>
          </p:cNvSpPr>
          <p:nvPr>
            <p:ph idx="1"/>
          </p:nvPr>
        </p:nvSpPr>
        <p:spPr>
          <a:xfrm>
            <a:off x="612648" y="3355848"/>
            <a:ext cx="6927404" cy="2825496"/>
          </a:xfrm>
          <a:prstGeom prst="rect">
            <a:avLst/>
          </a:prstGeom>
        </p:spPr>
        <p:txBody>
          <a:bodyPr>
            <a:noAutofit/>
          </a:bodyPr>
          <a:lstStyle/>
          <a:p>
            <a:pPr marL="0" indent="0">
              <a:buNone/>
            </a:pPr>
            <a:r>
              <a:rPr lang="en-NZ" sz="1800" i="1" dirty="0"/>
              <a:t>PowerPoints </a:t>
            </a:r>
          </a:p>
          <a:p>
            <a:pPr marL="285750" indent="-285750">
              <a:buFont typeface="Arial" panose="020B0604020202020204" pitchFamily="34" charset="0"/>
              <a:buChar char="•"/>
            </a:pPr>
            <a:r>
              <a:rPr lang="en-NZ" sz="1800" i="1" dirty="0"/>
              <a:t>Seeds types and germination</a:t>
            </a:r>
          </a:p>
          <a:p>
            <a:pPr marL="285750" indent="-285750">
              <a:buFont typeface="Arial" panose="020B0604020202020204" pitchFamily="34" charset="0"/>
              <a:buChar char="•"/>
            </a:pPr>
            <a:r>
              <a:rPr lang="en-NZ" sz="1800" i="1" dirty="0"/>
              <a:t>Steps involved in sowing seeds</a:t>
            </a:r>
          </a:p>
          <a:p>
            <a:r>
              <a:rPr lang="en-US" sz="1800" i="1" dirty="0"/>
              <a:t>Seeds - link to junior resource. </a:t>
            </a:r>
            <a:r>
              <a:rPr lang="en-NZ" sz="1800" i="1" dirty="0"/>
              <a:t>For information and activities related to seed, either visit </a:t>
            </a:r>
          </a:p>
          <a:p>
            <a:pPr lvl="1"/>
            <a:r>
              <a:rPr lang="en-NZ" sz="1800" i="1" dirty="0"/>
              <a:t>For HATA members (restricted to members only), </a:t>
            </a:r>
            <a:r>
              <a:rPr lang="en-NZ" sz="1800" i="1" u="sng" dirty="0">
                <a:hlinkClick r:id="rId3"/>
              </a:rPr>
              <a:t>https://hata.nz/course/view.php?id=9&amp;notifyeditingon=1</a:t>
            </a:r>
            <a:r>
              <a:rPr lang="en-NZ" sz="1800" i="1" dirty="0"/>
              <a:t> </a:t>
            </a:r>
          </a:p>
          <a:p>
            <a:pPr lvl="1"/>
            <a:r>
              <a:rPr lang="en-NZ" sz="1800" i="1" dirty="0"/>
              <a:t>Agribusiness in Schools website (not restricted) </a:t>
            </a:r>
            <a:r>
              <a:rPr lang="en-NZ" sz="1800" i="1" u="sng" dirty="0">
                <a:hlinkClick r:id="rId4"/>
              </a:rPr>
              <a:t>https://www.agribusiness.school.nz/course/view.php?id=20</a:t>
            </a:r>
            <a:endParaRPr lang="en-NZ" sz="1800" i="1" dirty="0">
              <a:highlight>
                <a:srgbClr val="FFFF00"/>
              </a:highlight>
            </a:endParaRPr>
          </a:p>
        </p:txBody>
      </p:sp>
      <p:pic>
        <p:nvPicPr>
          <p:cNvPr id="4" name="Picture 4" descr="How To Grow Cucumbers From Seed ...">
            <a:extLst>
              <a:ext uri="{FF2B5EF4-FFF2-40B4-BE49-F238E27FC236}">
                <a16:creationId xmlns:a16="http://schemas.microsoft.com/office/drawing/2014/main" id="{1BAA89DA-4B2F-7FCB-9F6A-062E5B19E7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4118" r="2" b="14140"/>
          <a:stretch>
            <a:fillRect/>
          </a:stretch>
        </p:blipFill>
        <p:spPr bwMode="auto">
          <a:xfrm>
            <a:off x="7684008" y="3172968"/>
            <a:ext cx="4507992" cy="3685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620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901DF7-B71A-3474-5414-7B9089BF09A6}"/>
              </a:ext>
            </a:extLst>
          </p:cNvPr>
          <p:cNvSpPr>
            <a:spLocks noGrp="1"/>
          </p:cNvSpPr>
          <p:nvPr>
            <p:ph type="title"/>
          </p:nvPr>
        </p:nvSpPr>
        <p:spPr>
          <a:xfrm>
            <a:off x="630936" y="640080"/>
            <a:ext cx="4818888" cy="1481328"/>
          </a:xfrm>
        </p:spPr>
        <p:txBody>
          <a:bodyPr anchor="b">
            <a:normAutofit/>
          </a:bodyPr>
          <a:lstStyle/>
          <a:p>
            <a:r>
              <a:rPr lang="en-NZ" sz="5000" b="1"/>
              <a:t>Seed Dormancy</a:t>
            </a:r>
            <a:br>
              <a:rPr lang="en-NZ" sz="5000" b="1"/>
            </a:br>
            <a:endParaRPr lang="en-NZ" sz="5000"/>
          </a:p>
        </p:txBody>
      </p:sp>
      <p:sp>
        <p:nvSpPr>
          <p:cNvPr id="7177"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037EE63-5BC1-0AD5-919D-E5836B84FC1C}"/>
              </a:ext>
            </a:extLst>
          </p:cNvPr>
          <p:cNvSpPr>
            <a:spLocks noGrp="1"/>
          </p:cNvSpPr>
          <p:nvPr>
            <p:ph idx="1"/>
          </p:nvPr>
        </p:nvSpPr>
        <p:spPr>
          <a:xfrm>
            <a:off x="630936" y="2578609"/>
            <a:ext cx="6936810" cy="3743060"/>
          </a:xfrm>
        </p:spPr>
        <p:txBody>
          <a:bodyPr anchor="t">
            <a:normAutofit lnSpcReduction="10000"/>
          </a:bodyPr>
          <a:lstStyle/>
          <a:p>
            <a:pPr marL="0" indent="0">
              <a:buNone/>
            </a:pPr>
            <a:r>
              <a:rPr lang="en-US" sz="1600" dirty="0"/>
              <a:t>If conditions are not ideal for germination, a seed can remain alive but dormant until it receives the right combination of environmental factors—such as water, oxygen, and warmth.</a:t>
            </a:r>
          </a:p>
          <a:p>
            <a:pPr marL="0" indent="0">
              <a:buNone/>
            </a:pPr>
            <a:r>
              <a:rPr lang="en-NZ" sz="1500" b="1" dirty="0"/>
              <a:t>Breaking Dormancy</a:t>
            </a:r>
          </a:p>
          <a:p>
            <a:pPr marL="0" indent="0">
              <a:buNone/>
            </a:pPr>
            <a:r>
              <a:rPr lang="en-US" sz="1600" dirty="0"/>
              <a:t>If the seed is viable, we can encourage germination by simulating optimal conditions using the following techniques:</a:t>
            </a:r>
          </a:p>
          <a:p>
            <a:r>
              <a:rPr lang="en-US" sz="1600" b="1" dirty="0"/>
              <a:t>Scarification</a:t>
            </a:r>
            <a:r>
              <a:rPr lang="en-US" sz="1600" dirty="0"/>
              <a:t> – weakening or breaking the seed coat to allow moisture and gases to enter.</a:t>
            </a:r>
          </a:p>
          <a:p>
            <a:r>
              <a:rPr lang="en-US" sz="1600" b="1" dirty="0"/>
              <a:t>Stratification</a:t>
            </a:r>
            <a:r>
              <a:rPr lang="en-US" sz="1600" dirty="0"/>
              <a:t> – exposing seeds to a period of moist cold to mimic natural winter conditions.</a:t>
            </a:r>
          </a:p>
          <a:p>
            <a:r>
              <a:rPr lang="en-US" sz="1600" b="1" dirty="0"/>
              <a:t>Soaking</a:t>
            </a:r>
            <a:r>
              <a:rPr lang="en-US" sz="1600" dirty="0"/>
              <a:t> – immersing seeds in water to soften the seed coat and trigger metabolic activity.</a:t>
            </a:r>
          </a:p>
          <a:p>
            <a:r>
              <a:rPr lang="en-US" sz="1600" b="1" dirty="0"/>
              <a:t>Rinsing</a:t>
            </a:r>
            <a:r>
              <a:rPr lang="en-US" sz="1600" dirty="0"/>
              <a:t> – regularly washing seeds to remove natural germination inhibitors or reduce mold growth</a:t>
            </a:r>
          </a:p>
          <a:p>
            <a:pPr marL="0" indent="0">
              <a:buNone/>
            </a:pPr>
            <a:endParaRPr lang="en-NZ" sz="1500" dirty="0"/>
          </a:p>
        </p:txBody>
      </p:sp>
      <p:pic>
        <p:nvPicPr>
          <p:cNvPr id="5" name="Picture 4">
            <a:extLst>
              <a:ext uri="{FF2B5EF4-FFF2-40B4-BE49-F238E27FC236}">
                <a16:creationId xmlns:a16="http://schemas.microsoft.com/office/drawing/2014/main" id="{795D6B65-1C08-BA64-E823-804F92027B66}"/>
              </a:ext>
            </a:extLst>
          </p:cNvPr>
          <p:cNvPicPr>
            <a:picLocks noChangeAspect="1"/>
          </p:cNvPicPr>
          <p:nvPr/>
        </p:nvPicPr>
        <p:blipFill>
          <a:blip r:embed="rId2"/>
          <a:stretch>
            <a:fillRect/>
          </a:stretch>
        </p:blipFill>
        <p:spPr>
          <a:xfrm>
            <a:off x="7633497" y="899234"/>
            <a:ext cx="3927567" cy="2947267"/>
          </a:xfrm>
          <a:prstGeom prst="rect">
            <a:avLst/>
          </a:prstGeom>
        </p:spPr>
      </p:pic>
      <p:sp>
        <p:nvSpPr>
          <p:cNvPr id="6" name="TextBox 5">
            <a:extLst>
              <a:ext uri="{FF2B5EF4-FFF2-40B4-BE49-F238E27FC236}">
                <a16:creationId xmlns:a16="http://schemas.microsoft.com/office/drawing/2014/main" id="{58C9469D-4DA9-E82C-61A9-4E7C9C67AD70}"/>
              </a:ext>
            </a:extLst>
          </p:cNvPr>
          <p:cNvSpPr txBox="1"/>
          <p:nvPr/>
        </p:nvSpPr>
        <p:spPr>
          <a:xfrm>
            <a:off x="7699248" y="3846501"/>
            <a:ext cx="3927567" cy="369332"/>
          </a:xfrm>
          <a:prstGeom prst="rect">
            <a:avLst/>
          </a:prstGeom>
          <a:noFill/>
        </p:spPr>
        <p:txBody>
          <a:bodyPr wrap="square" rtlCol="0">
            <a:spAutoFit/>
          </a:bodyPr>
          <a:lstStyle/>
          <a:p>
            <a:r>
              <a:rPr lang="en-NZ" dirty="0"/>
              <a:t> </a:t>
            </a:r>
            <a:r>
              <a:rPr lang="en-NZ" sz="1400" dirty="0"/>
              <a:t>Investigate-Breaking dormancy in Kōwhai seeds</a:t>
            </a:r>
          </a:p>
        </p:txBody>
      </p:sp>
    </p:spTree>
    <p:extLst>
      <p:ext uri="{BB962C8B-B14F-4D97-AF65-F5344CB8AC3E}">
        <p14:creationId xmlns:p14="http://schemas.microsoft.com/office/powerpoint/2010/main" val="572160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B38E34-0902-25B4-6B68-AE045B3F6EBE}"/>
              </a:ext>
            </a:extLst>
          </p:cNvPr>
          <p:cNvSpPr>
            <a:spLocks noGrp="1"/>
          </p:cNvSpPr>
          <p:nvPr>
            <p:ph type="title"/>
          </p:nvPr>
        </p:nvSpPr>
        <p:spPr>
          <a:xfrm>
            <a:off x="640080" y="329184"/>
            <a:ext cx="6894576" cy="1783080"/>
          </a:xfrm>
        </p:spPr>
        <p:txBody>
          <a:bodyPr anchor="b">
            <a:normAutofit/>
          </a:bodyPr>
          <a:lstStyle/>
          <a:p>
            <a:r>
              <a:rPr lang="en-NZ" sz="5400"/>
              <a:t>Asexual reproduction</a:t>
            </a:r>
          </a:p>
        </p:txBody>
      </p:sp>
      <p:sp>
        <p:nvSpPr>
          <p:cNvPr id="1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312E2CA-F01B-90E3-1E0D-8FADCB0E651D}"/>
              </a:ext>
            </a:extLst>
          </p:cNvPr>
          <p:cNvSpPr>
            <a:spLocks noGrp="1"/>
          </p:cNvSpPr>
          <p:nvPr>
            <p:ph idx="1"/>
          </p:nvPr>
        </p:nvSpPr>
        <p:spPr>
          <a:xfrm>
            <a:off x="640080" y="2706624"/>
            <a:ext cx="6894576" cy="3483864"/>
          </a:xfrm>
        </p:spPr>
        <p:txBody>
          <a:bodyPr>
            <a:normAutofit/>
          </a:bodyPr>
          <a:lstStyle/>
          <a:p>
            <a:pPr marL="0" indent="0">
              <a:buNone/>
            </a:pPr>
            <a:r>
              <a:rPr lang="en-US" sz="2200" dirty="0"/>
              <a:t>Some plants naturally reproduce asexually through modified stems or roots, which store food and help the plant produce new individuals. This is known as natural asexual reproduction. Additionally, plants can be artificially propagated using various methods such as cuttings, grafting, layering, and division, where parts of a parent plant are used to grow new plants.</a:t>
            </a:r>
            <a:endParaRPr lang="en-NZ" sz="2200" dirty="0"/>
          </a:p>
        </p:txBody>
      </p:sp>
      <p:pic>
        <p:nvPicPr>
          <p:cNvPr id="6" name="Picture 5" descr="divide-plants-1-m">
            <a:extLst>
              <a:ext uri="{FF2B5EF4-FFF2-40B4-BE49-F238E27FC236}">
                <a16:creationId xmlns:a16="http://schemas.microsoft.com/office/drawing/2014/main" id="{0A0DEE90-9B28-2B56-162A-816E753B6B7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123130" y="3038475"/>
            <a:ext cx="3317748" cy="33177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B5567F6-CF9C-620B-25B8-805906219B6B}"/>
              </a:ext>
            </a:extLst>
          </p:cNvPr>
          <p:cNvPicPr>
            <a:picLocks noChangeAspect="1"/>
          </p:cNvPicPr>
          <p:nvPr/>
        </p:nvPicPr>
        <p:blipFill>
          <a:blip r:embed="rId3"/>
          <a:stretch>
            <a:fillRect/>
          </a:stretch>
        </p:blipFill>
        <p:spPr>
          <a:xfrm>
            <a:off x="8123129" y="530352"/>
            <a:ext cx="3309919" cy="2176272"/>
          </a:xfrm>
          <a:prstGeom prst="rect">
            <a:avLst/>
          </a:prstGeom>
        </p:spPr>
      </p:pic>
    </p:spTree>
    <p:extLst>
      <p:ext uri="{BB962C8B-B14F-4D97-AF65-F5344CB8AC3E}">
        <p14:creationId xmlns:p14="http://schemas.microsoft.com/office/powerpoint/2010/main" val="2651976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A03326-9620-3768-B8C3-B6BC7D4614B6}"/>
              </a:ext>
            </a:extLst>
          </p:cNvPr>
          <p:cNvSpPr>
            <a:spLocks noGrp="1"/>
          </p:cNvSpPr>
          <p:nvPr>
            <p:ph type="title"/>
          </p:nvPr>
        </p:nvSpPr>
        <p:spPr>
          <a:xfrm>
            <a:off x="630936" y="640080"/>
            <a:ext cx="4818888" cy="1481328"/>
          </a:xfrm>
        </p:spPr>
        <p:txBody>
          <a:bodyPr anchor="b">
            <a:normAutofit/>
          </a:bodyPr>
          <a:lstStyle/>
          <a:p>
            <a:r>
              <a:rPr lang="en-NZ" sz="5000"/>
              <a:t>Discussion activity</a:t>
            </a:r>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99508F1-1CD5-838C-2FF0-5118AF6DF74F}"/>
              </a:ext>
            </a:extLst>
          </p:cNvPr>
          <p:cNvSpPr>
            <a:spLocks noGrp="1"/>
          </p:cNvSpPr>
          <p:nvPr>
            <p:ph idx="1"/>
          </p:nvPr>
        </p:nvSpPr>
        <p:spPr>
          <a:xfrm>
            <a:off x="630936" y="2660904"/>
            <a:ext cx="4818888" cy="3547872"/>
          </a:xfrm>
        </p:spPr>
        <p:txBody>
          <a:bodyPr anchor="t">
            <a:normAutofit/>
          </a:bodyPr>
          <a:lstStyle/>
          <a:p>
            <a:pPr marL="0" indent="0">
              <a:buNone/>
            </a:pPr>
            <a:r>
              <a:rPr lang="en-NZ" sz="2200" dirty="0"/>
              <a:t>How do some plants naturally reproduce themselves?</a:t>
            </a:r>
          </a:p>
          <a:p>
            <a:pPr marL="0" indent="0">
              <a:buNone/>
            </a:pPr>
            <a:r>
              <a:rPr lang="en-NZ" sz="2200" dirty="0"/>
              <a:t>What are the advantages of natural asexual reproduction?</a:t>
            </a:r>
          </a:p>
          <a:p>
            <a:pPr marL="0" indent="0">
              <a:buNone/>
            </a:pPr>
            <a:r>
              <a:rPr lang="en-NZ" sz="2200" dirty="0"/>
              <a:t>What are the disadvantages of natural asexual reproduction?</a:t>
            </a:r>
          </a:p>
        </p:txBody>
      </p:sp>
      <p:pic>
        <p:nvPicPr>
          <p:cNvPr id="4" name="Picture 5" descr="Bulbs">
            <a:extLst>
              <a:ext uri="{FF2B5EF4-FFF2-40B4-BE49-F238E27FC236}">
                <a16:creationId xmlns:a16="http://schemas.microsoft.com/office/drawing/2014/main" id="{16A86D73-BEA8-570A-951D-E6A22A9825D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9048" y="1143057"/>
            <a:ext cx="5458968" cy="4571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111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045AC-E809-FBF3-703F-3EDB0F248B98}"/>
              </a:ext>
            </a:extLst>
          </p:cNvPr>
          <p:cNvSpPr>
            <a:spLocks noGrp="1"/>
          </p:cNvSpPr>
          <p:nvPr>
            <p:ph type="title"/>
          </p:nvPr>
        </p:nvSpPr>
        <p:spPr/>
        <p:txBody>
          <a:bodyPr/>
          <a:lstStyle/>
          <a:p>
            <a:pPr algn="ctr"/>
            <a:r>
              <a:rPr lang="en-NZ" dirty="0"/>
              <a:t>Methods of Natural Asexual Propagation</a:t>
            </a:r>
          </a:p>
        </p:txBody>
      </p:sp>
      <p:pic>
        <p:nvPicPr>
          <p:cNvPr id="4" name="Picture 3">
            <a:extLst>
              <a:ext uri="{FF2B5EF4-FFF2-40B4-BE49-F238E27FC236}">
                <a16:creationId xmlns:a16="http://schemas.microsoft.com/office/drawing/2014/main" id="{21BE73E4-D204-ABE6-DB1A-53598F1A123C}"/>
              </a:ext>
            </a:extLst>
          </p:cNvPr>
          <p:cNvPicPr>
            <a:picLocks noChangeAspect="1"/>
          </p:cNvPicPr>
          <p:nvPr/>
        </p:nvPicPr>
        <p:blipFill>
          <a:blip r:embed="rId2"/>
          <a:stretch>
            <a:fillRect/>
          </a:stretch>
        </p:blipFill>
        <p:spPr>
          <a:xfrm>
            <a:off x="353654" y="1697533"/>
            <a:ext cx="2810572" cy="1873715"/>
          </a:xfrm>
          <a:prstGeom prst="rect">
            <a:avLst/>
          </a:prstGeom>
        </p:spPr>
      </p:pic>
      <p:pic>
        <p:nvPicPr>
          <p:cNvPr id="5" name="Picture 4">
            <a:extLst>
              <a:ext uri="{FF2B5EF4-FFF2-40B4-BE49-F238E27FC236}">
                <a16:creationId xmlns:a16="http://schemas.microsoft.com/office/drawing/2014/main" id="{521E84D5-0BA3-5731-3D27-6114A939C2CD}"/>
              </a:ext>
            </a:extLst>
          </p:cNvPr>
          <p:cNvPicPr>
            <a:picLocks noChangeAspect="1"/>
          </p:cNvPicPr>
          <p:nvPr/>
        </p:nvPicPr>
        <p:blipFill>
          <a:blip r:embed="rId3"/>
          <a:stretch>
            <a:fillRect/>
          </a:stretch>
        </p:blipFill>
        <p:spPr>
          <a:xfrm>
            <a:off x="3407487" y="1697533"/>
            <a:ext cx="2572689" cy="1929517"/>
          </a:xfrm>
          <a:prstGeom prst="rect">
            <a:avLst/>
          </a:prstGeom>
        </p:spPr>
      </p:pic>
      <p:pic>
        <p:nvPicPr>
          <p:cNvPr id="6" name="Picture 5">
            <a:extLst>
              <a:ext uri="{FF2B5EF4-FFF2-40B4-BE49-F238E27FC236}">
                <a16:creationId xmlns:a16="http://schemas.microsoft.com/office/drawing/2014/main" id="{803FA32C-29A6-59EA-0160-D97A6B3482E6}"/>
              </a:ext>
            </a:extLst>
          </p:cNvPr>
          <p:cNvPicPr>
            <a:picLocks noChangeAspect="1"/>
          </p:cNvPicPr>
          <p:nvPr/>
        </p:nvPicPr>
        <p:blipFill>
          <a:blip r:embed="rId4"/>
          <a:stretch>
            <a:fillRect/>
          </a:stretch>
        </p:blipFill>
        <p:spPr>
          <a:xfrm>
            <a:off x="6466699" y="1690688"/>
            <a:ext cx="2889610" cy="1935850"/>
          </a:xfrm>
          <a:prstGeom prst="rect">
            <a:avLst/>
          </a:prstGeom>
        </p:spPr>
      </p:pic>
      <p:pic>
        <p:nvPicPr>
          <p:cNvPr id="7" name="Picture 6">
            <a:extLst>
              <a:ext uri="{FF2B5EF4-FFF2-40B4-BE49-F238E27FC236}">
                <a16:creationId xmlns:a16="http://schemas.microsoft.com/office/drawing/2014/main" id="{FF5EC795-8A39-3019-C42A-053BEE9017DE}"/>
              </a:ext>
            </a:extLst>
          </p:cNvPr>
          <p:cNvPicPr>
            <a:picLocks noChangeAspect="1"/>
          </p:cNvPicPr>
          <p:nvPr/>
        </p:nvPicPr>
        <p:blipFill>
          <a:blip r:embed="rId5"/>
          <a:stretch>
            <a:fillRect/>
          </a:stretch>
        </p:blipFill>
        <p:spPr>
          <a:xfrm>
            <a:off x="10176146" y="4138842"/>
            <a:ext cx="1738787" cy="1912666"/>
          </a:xfrm>
          <a:prstGeom prst="rect">
            <a:avLst/>
          </a:prstGeom>
        </p:spPr>
      </p:pic>
      <p:pic>
        <p:nvPicPr>
          <p:cNvPr id="9" name="Picture 4" descr="3473-47">
            <a:extLst>
              <a:ext uri="{FF2B5EF4-FFF2-40B4-BE49-F238E27FC236}">
                <a16:creationId xmlns:a16="http://schemas.microsoft.com/office/drawing/2014/main" id="{CEE53174-9322-F2BE-491B-512A2170E5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3407487" y="4177792"/>
            <a:ext cx="2809658" cy="191606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10">
            <a:extLst>
              <a:ext uri="{FF2B5EF4-FFF2-40B4-BE49-F238E27FC236}">
                <a16:creationId xmlns:a16="http://schemas.microsoft.com/office/drawing/2014/main" id="{B4E79870-C668-BD14-414E-05F965D19C3A}"/>
              </a:ext>
            </a:extLst>
          </p:cNvPr>
          <p:cNvPicPr>
            <a:picLocks noChangeAspect="1"/>
          </p:cNvPicPr>
          <p:nvPr/>
        </p:nvPicPr>
        <p:blipFill>
          <a:blip r:embed="rId7"/>
          <a:stretch>
            <a:fillRect/>
          </a:stretch>
        </p:blipFill>
        <p:spPr>
          <a:xfrm>
            <a:off x="9949864" y="1557363"/>
            <a:ext cx="1888482" cy="2311930"/>
          </a:xfrm>
          <a:prstGeom prst="rect">
            <a:avLst/>
          </a:prstGeom>
        </p:spPr>
      </p:pic>
      <p:pic>
        <p:nvPicPr>
          <p:cNvPr id="12" name="Picture 6" descr="IMG_0003">
            <a:extLst>
              <a:ext uri="{FF2B5EF4-FFF2-40B4-BE49-F238E27FC236}">
                <a16:creationId xmlns:a16="http://schemas.microsoft.com/office/drawing/2014/main" id="{E0384749-5531-5468-9AA9-A861670D53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3654" y="4177793"/>
            <a:ext cx="2809657" cy="1873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Propagate Plants Without Using Seeds ...">
            <a:extLst>
              <a:ext uri="{FF2B5EF4-FFF2-40B4-BE49-F238E27FC236}">
                <a16:creationId xmlns:a16="http://schemas.microsoft.com/office/drawing/2014/main" id="{627A8B12-514B-B860-6077-2F236D1866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84545" y="4177792"/>
            <a:ext cx="2889610" cy="192290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69081C7-9491-6F28-0BD1-CEFC24884ADC}"/>
              </a:ext>
            </a:extLst>
          </p:cNvPr>
          <p:cNvSpPr txBox="1"/>
          <p:nvPr/>
        </p:nvSpPr>
        <p:spPr>
          <a:xfrm>
            <a:off x="1170203" y="1323581"/>
            <a:ext cx="1481328" cy="373952"/>
          </a:xfrm>
          <a:prstGeom prst="rect">
            <a:avLst/>
          </a:prstGeom>
          <a:noFill/>
        </p:spPr>
        <p:txBody>
          <a:bodyPr wrap="square" rtlCol="0">
            <a:spAutoFit/>
          </a:bodyPr>
          <a:lstStyle/>
          <a:p>
            <a:r>
              <a:rPr lang="en-NZ" dirty="0"/>
              <a:t>Stem tuber</a:t>
            </a:r>
          </a:p>
        </p:txBody>
      </p:sp>
      <p:sp>
        <p:nvSpPr>
          <p:cNvPr id="14" name="TextBox 13">
            <a:extLst>
              <a:ext uri="{FF2B5EF4-FFF2-40B4-BE49-F238E27FC236}">
                <a16:creationId xmlns:a16="http://schemas.microsoft.com/office/drawing/2014/main" id="{7557B7FF-F983-08AD-5CE7-8AAB753E101C}"/>
              </a:ext>
            </a:extLst>
          </p:cNvPr>
          <p:cNvSpPr txBox="1"/>
          <p:nvPr/>
        </p:nvSpPr>
        <p:spPr>
          <a:xfrm>
            <a:off x="3953167" y="1264415"/>
            <a:ext cx="1481328" cy="373952"/>
          </a:xfrm>
          <a:prstGeom prst="rect">
            <a:avLst/>
          </a:prstGeom>
          <a:noFill/>
        </p:spPr>
        <p:txBody>
          <a:bodyPr wrap="square" rtlCol="0">
            <a:spAutoFit/>
          </a:bodyPr>
          <a:lstStyle/>
          <a:p>
            <a:r>
              <a:rPr lang="en-NZ" dirty="0"/>
              <a:t>Runner</a:t>
            </a:r>
          </a:p>
        </p:txBody>
      </p:sp>
      <p:sp>
        <p:nvSpPr>
          <p:cNvPr id="15" name="TextBox 14">
            <a:extLst>
              <a:ext uri="{FF2B5EF4-FFF2-40B4-BE49-F238E27FC236}">
                <a16:creationId xmlns:a16="http://schemas.microsoft.com/office/drawing/2014/main" id="{44C1A4FE-3B3E-B068-465F-B983ADAF2FD6}"/>
              </a:ext>
            </a:extLst>
          </p:cNvPr>
          <p:cNvSpPr txBox="1"/>
          <p:nvPr/>
        </p:nvSpPr>
        <p:spPr>
          <a:xfrm>
            <a:off x="7603159" y="3816087"/>
            <a:ext cx="1481328" cy="373952"/>
          </a:xfrm>
          <a:prstGeom prst="rect">
            <a:avLst/>
          </a:prstGeom>
          <a:noFill/>
        </p:spPr>
        <p:txBody>
          <a:bodyPr wrap="square" rtlCol="0">
            <a:spAutoFit/>
          </a:bodyPr>
          <a:lstStyle/>
          <a:p>
            <a:r>
              <a:rPr lang="en-NZ" dirty="0"/>
              <a:t>Offset</a:t>
            </a:r>
          </a:p>
        </p:txBody>
      </p:sp>
      <p:sp>
        <p:nvSpPr>
          <p:cNvPr id="16" name="TextBox 15">
            <a:extLst>
              <a:ext uri="{FF2B5EF4-FFF2-40B4-BE49-F238E27FC236}">
                <a16:creationId xmlns:a16="http://schemas.microsoft.com/office/drawing/2014/main" id="{6157492A-6900-866E-754E-91AC81C06C18}"/>
              </a:ext>
            </a:extLst>
          </p:cNvPr>
          <p:cNvSpPr txBox="1"/>
          <p:nvPr/>
        </p:nvSpPr>
        <p:spPr>
          <a:xfrm>
            <a:off x="7224356" y="1370387"/>
            <a:ext cx="1481328" cy="373952"/>
          </a:xfrm>
          <a:prstGeom prst="rect">
            <a:avLst/>
          </a:prstGeom>
          <a:noFill/>
        </p:spPr>
        <p:txBody>
          <a:bodyPr wrap="square" rtlCol="0">
            <a:spAutoFit/>
          </a:bodyPr>
          <a:lstStyle/>
          <a:p>
            <a:r>
              <a:rPr lang="en-NZ" dirty="0"/>
              <a:t>Rhizome</a:t>
            </a:r>
          </a:p>
        </p:txBody>
      </p:sp>
      <p:sp>
        <p:nvSpPr>
          <p:cNvPr id="17" name="TextBox 16">
            <a:extLst>
              <a:ext uri="{FF2B5EF4-FFF2-40B4-BE49-F238E27FC236}">
                <a16:creationId xmlns:a16="http://schemas.microsoft.com/office/drawing/2014/main" id="{1E2400A7-6AF3-5A51-F658-C6A40E7F00C7}"/>
              </a:ext>
            </a:extLst>
          </p:cNvPr>
          <p:cNvSpPr txBox="1"/>
          <p:nvPr/>
        </p:nvSpPr>
        <p:spPr>
          <a:xfrm>
            <a:off x="10466027" y="1290357"/>
            <a:ext cx="1481328" cy="373952"/>
          </a:xfrm>
          <a:prstGeom prst="rect">
            <a:avLst/>
          </a:prstGeom>
          <a:noFill/>
        </p:spPr>
        <p:txBody>
          <a:bodyPr wrap="square" rtlCol="0">
            <a:spAutoFit/>
          </a:bodyPr>
          <a:lstStyle/>
          <a:p>
            <a:r>
              <a:rPr lang="en-NZ" dirty="0"/>
              <a:t>Bulb</a:t>
            </a:r>
          </a:p>
        </p:txBody>
      </p:sp>
      <p:sp>
        <p:nvSpPr>
          <p:cNvPr id="18" name="TextBox 17">
            <a:extLst>
              <a:ext uri="{FF2B5EF4-FFF2-40B4-BE49-F238E27FC236}">
                <a16:creationId xmlns:a16="http://schemas.microsoft.com/office/drawing/2014/main" id="{EE07328A-56FC-26C2-7B1D-C23B83911502}"/>
              </a:ext>
            </a:extLst>
          </p:cNvPr>
          <p:cNvSpPr txBox="1"/>
          <p:nvPr/>
        </p:nvSpPr>
        <p:spPr>
          <a:xfrm>
            <a:off x="10357018" y="3750698"/>
            <a:ext cx="1481328" cy="373952"/>
          </a:xfrm>
          <a:prstGeom prst="rect">
            <a:avLst/>
          </a:prstGeom>
          <a:noFill/>
        </p:spPr>
        <p:txBody>
          <a:bodyPr wrap="square" rtlCol="0">
            <a:spAutoFit/>
          </a:bodyPr>
          <a:lstStyle/>
          <a:p>
            <a:r>
              <a:rPr lang="en-NZ" dirty="0"/>
              <a:t>Roots tuber</a:t>
            </a:r>
          </a:p>
        </p:txBody>
      </p:sp>
      <p:sp>
        <p:nvSpPr>
          <p:cNvPr id="19" name="TextBox 18">
            <a:extLst>
              <a:ext uri="{FF2B5EF4-FFF2-40B4-BE49-F238E27FC236}">
                <a16:creationId xmlns:a16="http://schemas.microsoft.com/office/drawing/2014/main" id="{62CB262C-AC62-C72E-2C9F-0287C2B1DA1E}"/>
              </a:ext>
            </a:extLst>
          </p:cNvPr>
          <p:cNvSpPr txBox="1"/>
          <p:nvPr/>
        </p:nvSpPr>
        <p:spPr>
          <a:xfrm>
            <a:off x="1170203" y="3746703"/>
            <a:ext cx="1481328" cy="373952"/>
          </a:xfrm>
          <a:prstGeom prst="rect">
            <a:avLst/>
          </a:prstGeom>
          <a:noFill/>
        </p:spPr>
        <p:txBody>
          <a:bodyPr wrap="square" rtlCol="0">
            <a:spAutoFit/>
          </a:bodyPr>
          <a:lstStyle/>
          <a:p>
            <a:r>
              <a:rPr lang="en-NZ" dirty="0"/>
              <a:t>Leaflets</a:t>
            </a:r>
          </a:p>
        </p:txBody>
      </p:sp>
      <p:sp>
        <p:nvSpPr>
          <p:cNvPr id="20" name="TextBox 19">
            <a:extLst>
              <a:ext uri="{FF2B5EF4-FFF2-40B4-BE49-F238E27FC236}">
                <a16:creationId xmlns:a16="http://schemas.microsoft.com/office/drawing/2014/main" id="{729B8E08-DE77-C1C7-77EE-4FE71C52CAA4}"/>
              </a:ext>
            </a:extLst>
          </p:cNvPr>
          <p:cNvSpPr txBox="1"/>
          <p:nvPr/>
        </p:nvSpPr>
        <p:spPr>
          <a:xfrm>
            <a:off x="4338307" y="3753510"/>
            <a:ext cx="948017" cy="373952"/>
          </a:xfrm>
          <a:prstGeom prst="rect">
            <a:avLst/>
          </a:prstGeom>
          <a:noFill/>
        </p:spPr>
        <p:txBody>
          <a:bodyPr wrap="square" rtlCol="0">
            <a:spAutoFit/>
          </a:bodyPr>
          <a:lstStyle/>
          <a:p>
            <a:r>
              <a:rPr lang="en-NZ" dirty="0"/>
              <a:t>Corm</a:t>
            </a:r>
          </a:p>
        </p:txBody>
      </p:sp>
    </p:spTree>
    <p:extLst>
      <p:ext uri="{BB962C8B-B14F-4D97-AF65-F5344CB8AC3E}">
        <p14:creationId xmlns:p14="http://schemas.microsoft.com/office/powerpoint/2010/main" val="87063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B31767-0287-E9D0-F5E9-267474ED6988}"/>
              </a:ext>
            </a:extLst>
          </p:cNvPr>
          <p:cNvSpPr>
            <a:spLocks noGrp="1"/>
          </p:cNvSpPr>
          <p:nvPr>
            <p:ph type="title"/>
          </p:nvPr>
        </p:nvSpPr>
        <p:spPr>
          <a:xfrm>
            <a:off x="630936" y="640080"/>
            <a:ext cx="4818888" cy="1481328"/>
          </a:xfrm>
        </p:spPr>
        <p:txBody>
          <a:bodyPr anchor="b">
            <a:normAutofit/>
          </a:bodyPr>
          <a:lstStyle/>
          <a:p>
            <a:r>
              <a:rPr lang="en-NZ" sz="5400" dirty="0"/>
              <a:t>Activity</a:t>
            </a:r>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71644D5-4EBC-A29E-4154-F93E58CDF3B0}"/>
              </a:ext>
            </a:extLst>
          </p:cNvPr>
          <p:cNvSpPr>
            <a:spLocks noGrp="1"/>
          </p:cNvSpPr>
          <p:nvPr>
            <p:ph idx="1"/>
          </p:nvPr>
        </p:nvSpPr>
        <p:spPr>
          <a:xfrm>
            <a:off x="630936" y="2660904"/>
            <a:ext cx="5285232" cy="934359"/>
          </a:xfrm>
        </p:spPr>
        <p:txBody>
          <a:bodyPr anchor="t">
            <a:normAutofit/>
          </a:bodyPr>
          <a:lstStyle/>
          <a:p>
            <a:pPr marL="0" indent="0">
              <a:buNone/>
            </a:pPr>
            <a:r>
              <a:rPr lang="en-NZ" sz="2400" dirty="0"/>
              <a:t>Drag the names to match the naturally method of asexual reproduction.</a:t>
            </a:r>
          </a:p>
          <a:p>
            <a:endParaRPr lang="en-NZ" sz="2200" dirty="0"/>
          </a:p>
        </p:txBody>
      </p:sp>
      <p:pic>
        <p:nvPicPr>
          <p:cNvPr id="4" name="Picture 3">
            <a:extLst>
              <a:ext uri="{FF2B5EF4-FFF2-40B4-BE49-F238E27FC236}">
                <a16:creationId xmlns:a16="http://schemas.microsoft.com/office/drawing/2014/main" id="{FDB77EC1-597F-9070-D3DC-E0F12433A270}"/>
              </a:ext>
            </a:extLst>
          </p:cNvPr>
          <p:cNvPicPr>
            <a:picLocks noChangeAspect="1"/>
          </p:cNvPicPr>
          <p:nvPr/>
        </p:nvPicPr>
        <p:blipFill>
          <a:blip r:embed="rId2"/>
          <a:stretch>
            <a:fillRect/>
          </a:stretch>
        </p:blipFill>
        <p:spPr>
          <a:xfrm>
            <a:off x="6099048" y="870109"/>
            <a:ext cx="5458968" cy="5117782"/>
          </a:xfrm>
          <a:prstGeom prst="rect">
            <a:avLst/>
          </a:prstGeom>
        </p:spPr>
      </p:pic>
      <p:sp>
        <p:nvSpPr>
          <p:cNvPr id="5" name="TextBox 4">
            <a:extLst>
              <a:ext uri="{FF2B5EF4-FFF2-40B4-BE49-F238E27FC236}">
                <a16:creationId xmlns:a16="http://schemas.microsoft.com/office/drawing/2014/main" id="{0AFBC925-3338-D1BB-4A0E-F26C660FA306}"/>
              </a:ext>
            </a:extLst>
          </p:cNvPr>
          <p:cNvSpPr txBox="1"/>
          <p:nvPr/>
        </p:nvSpPr>
        <p:spPr>
          <a:xfrm>
            <a:off x="683519" y="3772525"/>
            <a:ext cx="1371600" cy="369332"/>
          </a:xfrm>
          <a:prstGeom prst="rect">
            <a:avLst/>
          </a:prstGeom>
          <a:solidFill>
            <a:schemeClr val="accent6">
              <a:lumMod val="20000"/>
              <a:lumOff val="80000"/>
            </a:schemeClr>
          </a:solidFill>
          <a:ln>
            <a:solidFill>
              <a:schemeClr val="tx1"/>
            </a:solidFill>
          </a:ln>
        </p:spPr>
        <p:txBody>
          <a:bodyPr wrap="square" rtlCol="0">
            <a:spAutoFit/>
          </a:bodyPr>
          <a:lstStyle/>
          <a:p>
            <a:r>
              <a:rPr lang="en-NZ" dirty="0"/>
              <a:t>Stolon</a:t>
            </a:r>
          </a:p>
        </p:txBody>
      </p:sp>
      <p:sp>
        <p:nvSpPr>
          <p:cNvPr id="6" name="TextBox 5">
            <a:extLst>
              <a:ext uri="{FF2B5EF4-FFF2-40B4-BE49-F238E27FC236}">
                <a16:creationId xmlns:a16="http://schemas.microsoft.com/office/drawing/2014/main" id="{A6A59EDC-9DFE-7AB9-195D-EC6436129532}"/>
              </a:ext>
            </a:extLst>
          </p:cNvPr>
          <p:cNvSpPr txBox="1"/>
          <p:nvPr/>
        </p:nvSpPr>
        <p:spPr>
          <a:xfrm>
            <a:off x="683519" y="4276427"/>
            <a:ext cx="1371600" cy="369332"/>
          </a:xfrm>
          <a:prstGeom prst="rect">
            <a:avLst/>
          </a:prstGeom>
          <a:solidFill>
            <a:schemeClr val="accent6">
              <a:lumMod val="20000"/>
              <a:lumOff val="80000"/>
            </a:schemeClr>
          </a:solidFill>
          <a:ln>
            <a:solidFill>
              <a:schemeClr val="tx1"/>
            </a:solidFill>
          </a:ln>
        </p:spPr>
        <p:txBody>
          <a:bodyPr wrap="square" rtlCol="0">
            <a:spAutoFit/>
          </a:bodyPr>
          <a:lstStyle/>
          <a:p>
            <a:r>
              <a:rPr lang="en-NZ" dirty="0"/>
              <a:t>Root tuber</a:t>
            </a:r>
          </a:p>
        </p:txBody>
      </p:sp>
      <p:sp>
        <p:nvSpPr>
          <p:cNvPr id="7" name="TextBox 6">
            <a:extLst>
              <a:ext uri="{FF2B5EF4-FFF2-40B4-BE49-F238E27FC236}">
                <a16:creationId xmlns:a16="http://schemas.microsoft.com/office/drawing/2014/main" id="{EC4AFB43-8394-03D4-1B62-9C6794A02478}"/>
              </a:ext>
            </a:extLst>
          </p:cNvPr>
          <p:cNvSpPr txBox="1"/>
          <p:nvPr/>
        </p:nvSpPr>
        <p:spPr>
          <a:xfrm>
            <a:off x="2526773" y="3772525"/>
            <a:ext cx="1371600" cy="369332"/>
          </a:xfrm>
          <a:prstGeom prst="rect">
            <a:avLst/>
          </a:prstGeom>
          <a:solidFill>
            <a:schemeClr val="accent6">
              <a:lumMod val="20000"/>
              <a:lumOff val="80000"/>
            </a:schemeClr>
          </a:solidFill>
          <a:ln>
            <a:solidFill>
              <a:schemeClr val="tx1"/>
            </a:solidFill>
          </a:ln>
        </p:spPr>
        <p:txBody>
          <a:bodyPr wrap="square" rtlCol="0">
            <a:spAutoFit/>
          </a:bodyPr>
          <a:lstStyle/>
          <a:p>
            <a:r>
              <a:rPr lang="en-NZ" dirty="0"/>
              <a:t>Rhizome</a:t>
            </a:r>
          </a:p>
        </p:txBody>
      </p:sp>
      <p:sp>
        <p:nvSpPr>
          <p:cNvPr id="8" name="TextBox 7">
            <a:extLst>
              <a:ext uri="{FF2B5EF4-FFF2-40B4-BE49-F238E27FC236}">
                <a16:creationId xmlns:a16="http://schemas.microsoft.com/office/drawing/2014/main" id="{B244BD35-D80E-9936-AF2D-FFA6243E6D78}"/>
              </a:ext>
            </a:extLst>
          </p:cNvPr>
          <p:cNvSpPr txBox="1"/>
          <p:nvPr/>
        </p:nvSpPr>
        <p:spPr>
          <a:xfrm>
            <a:off x="2480316" y="5337480"/>
            <a:ext cx="1371600" cy="369332"/>
          </a:xfrm>
          <a:prstGeom prst="rect">
            <a:avLst/>
          </a:prstGeom>
          <a:solidFill>
            <a:schemeClr val="accent6">
              <a:lumMod val="20000"/>
              <a:lumOff val="80000"/>
            </a:schemeClr>
          </a:solidFill>
          <a:ln>
            <a:solidFill>
              <a:schemeClr val="tx1"/>
            </a:solidFill>
          </a:ln>
        </p:spPr>
        <p:txBody>
          <a:bodyPr wrap="square" rtlCol="0">
            <a:spAutoFit/>
          </a:bodyPr>
          <a:lstStyle/>
          <a:p>
            <a:r>
              <a:rPr lang="en-NZ" dirty="0"/>
              <a:t>Corm</a:t>
            </a:r>
          </a:p>
        </p:txBody>
      </p:sp>
      <p:sp>
        <p:nvSpPr>
          <p:cNvPr id="10" name="TextBox 9">
            <a:extLst>
              <a:ext uri="{FF2B5EF4-FFF2-40B4-BE49-F238E27FC236}">
                <a16:creationId xmlns:a16="http://schemas.microsoft.com/office/drawing/2014/main" id="{CDD7F44A-014C-4E44-2D2A-027EAD361A85}"/>
              </a:ext>
            </a:extLst>
          </p:cNvPr>
          <p:cNvSpPr txBox="1"/>
          <p:nvPr/>
        </p:nvSpPr>
        <p:spPr>
          <a:xfrm>
            <a:off x="683519" y="4750049"/>
            <a:ext cx="1371600" cy="369332"/>
          </a:xfrm>
          <a:prstGeom prst="rect">
            <a:avLst/>
          </a:prstGeom>
          <a:solidFill>
            <a:schemeClr val="accent6">
              <a:lumMod val="20000"/>
              <a:lumOff val="80000"/>
            </a:schemeClr>
          </a:solidFill>
          <a:ln>
            <a:solidFill>
              <a:schemeClr val="tx1"/>
            </a:solidFill>
          </a:ln>
        </p:spPr>
        <p:txBody>
          <a:bodyPr wrap="square" rtlCol="0">
            <a:spAutoFit/>
          </a:bodyPr>
          <a:lstStyle/>
          <a:p>
            <a:r>
              <a:rPr lang="en-NZ" dirty="0"/>
              <a:t>Stem tuber</a:t>
            </a:r>
          </a:p>
        </p:txBody>
      </p:sp>
      <p:sp>
        <p:nvSpPr>
          <p:cNvPr id="12" name="TextBox 11">
            <a:extLst>
              <a:ext uri="{FF2B5EF4-FFF2-40B4-BE49-F238E27FC236}">
                <a16:creationId xmlns:a16="http://schemas.microsoft.com/office/drawing/2014/main" id="{A6B4B244-2FB4-3FC9-6360-125775D45B14}"/>
              </a:ext>
            </a:extLst>
          </p:cNvPr>
          <p:cNvSpPr txBox="1"/>
          <p:nvPr/>
        </p:nvSpPr>
        <p:spPr>
          <a:xfrm>
            <a:off x="2480316" y="4305506"/>
            <a:ext cx="1371600" cy="369332"/>
          </a:xfrm>
          <a:prstGeom prst="rect">
            <a:avLst/>
          </a:prstGeom>
          <a:solidFill>
            <a:schemeClr val="accent6">
              <a:lumMod val="20000"/>
              <a:lumOff val="80000"/>
            </a:schemeClr>
          </a:solidFill>
          <a:ln>
            <a:solidFill>
              <a:schemeClr val="tx1"/>
            </a:solidFill>
          </a:ln>
        </p:spPr>
        <p:txBody>
          <a:bodyPr wrap="square" rtlCol="0">
            <a:spAutoFit/>
          </a:bodyPr>
          <a:lstStyle/>
          <a:p>
            <a:r>
              <a:rPr lang="en-NZ" dirty="0"/>
              <a:t>Stool</a:t>
            </a:r>
          </a:p>
        </p:txBody>
      </p:sp>
      <p:sp>
        <p:nvSpPr>
          <p:cNvPr id="13" name="TextBox 12">
            <a:extLst>
              <a:ext uri="{FF2B5EF4-FFF2-40B4-BE49-F238E27FC236}">
                <a16:creationId xmlns:a16="http://schemas.microsoft.com/office/drawing/2014/main" id="{CFB1AD6B-3C0E-C224-A7EF-62ACDBA4D31F}"/>
              </a:ext>
            </a:extLst>
          </p:cNvPr>
          <p:cNvSpPr txBox="1"/>
          <p:nvPr/>
        </p:nvSpPr>
        <p:spPr>
          <a:xfrm>
            <a:off x="683519" y="5296643"/>
            <a:ext cx="1371600" cy="369332"/>
          </a:xfrm>
          <a:prstGeom prst="rect">
            <a:avLst/>
          </a:prstGeom>
          <a:solidFill>
            <a:schemeClr val="accent6">
              <a:lumMod val="20000"/>
              <a:lumOff val="80000"/>
            </a:schemeClr>
          </a:solidFill>
          <a:ln>
            <a:solidFill>
              <a:schemeClr val="tx1"/>
            </a:solidFill>
          </a:ln>
        </p:spPr>
        <p:txBody>
          <a:bodyPr wrap="square" rtlCol="0">
            <a:spAutoFit/>
          </a:bodyPr>
          <a:lstStyle/>
          <a:p>
            <a:r>
              <a:rPr lang="en-NZ" dirty="0"/>
              <a:t>Runner</a:t>
            </a:r>
          </a:p>
        </p:txBody>
      </p:sp>
      <p:sp>
        <p:nvSpPr>
          <p:cNvPr id="14" name="TextBox 13">
            <a:extLst>
              <a:ext uri="{FF2B5EF4-FFF2-40B4-BE49-F238E27FC236}">
                <a16:creationId xmlns:a16="http://schemas.microsoft.com/office/drawing/2014/main" id="{1667A353-289E-BB57-80AE-49B179FD5DE2}"/>
              </a:ext>
            </a:extLst>
          </p:cNvPr>
          <p:cNvSpPr txBox="1"/>
          <p:nvPr/>
        </p:nvSpPr>
        <p:spPr>
          <a:xfrm>
            <a:off x="2480316" y="4872324"/>
            <a:ext cx="1371600" cy="369332"/>
          </a:xfrm>
          <a:prstGeom prst="rect">
            <a:avLst/>
          </a:prstGeom>
          <a:solidFill>
            <a:schemeClr val="accent6">
              <a:lumMod val="20000"/>
              <a:lumOff val="80000"/>
            </a:schemeClr>
          </a:solidFill>
          <a:ln>
            <a:solidFill>
              <a:schemeClr val="tx1"/>
            </a:solidFill>
          </a:ln>
        </p:spPr>
        <p:txBody>
          <a:bodyPr wrap="square" rtlCol="0">
            <a:spAutoFit/>
          </a:bodyPr>
          <a:lstStyle/>
          <a:p>
            <a:r>
              <a:rPr lang="en-NZ" dirty="0"/>
              <a:t>Bulb</a:t>
            </a:r>
          </a:p>
        </p:txBody>
      </p:sp>
    </p:spTree>
    <p:extLst>
      <p:ext uri="{BB962C8B-B14F-4D97-AF65-F5344CB8AC3E}">
        <p14:creationId xmlns:p14="http://schemas.microsoft.com/office/powerpoint/2010/main" val="357849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8ABCE8-699A-E6BB-81F8-FA6992896175}"/>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16C5E8-CA60-5FA1-47D3-9FCD79F67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1697F6-B534-09FA-726F-B4BAE61A86DB}"/>
              </a:ext>
            </a:extLst>
          </p:cNvPr>
          <p:cNvSpPr>
            <a:spLocks noGrp="1"/>
          </p:cNvSpPr>
          <p:nvPr>
            <p:ph type="title"/>
          </p:nvPr>
        </p:nvSpPr>
        <p:spPr>
          <a:xfrm>
            <a:off x="630936" y="640080"/>
            <a:ext cx="4818888" cy="1481328"/>
          </a:xfrm>
        </p:spPr>
        <p:txBody>
          <a:bodyPr anchor="b">
            <a:normAutofit/>
          </a:bodyPr>
          <a:lstStyle/>
          <a:p>
            <a:r>
              <a:rPr lang="en-NZ" sz="5400" dirty="0"/>
              <a:t>Answer</a:t>
            </a:r>
          </a:p>
        </p:txBody>
      </p:sp>
      <p:sp>
        <p:nvSpPr>
          <p:cNvPr id="11" name="sketch line">
            <a:extLst>
              <a:ext uri="{FF2B5EF4-FFF2-40B4-BE49-F238E27FC236}">
                <a16:creationId xmlns:a16="http://schemas.microsoft.com/office/drawing/2014/main" id="{3DD428BD-E099-DF19-D4D6-64604D403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AA3270F-069E-6687-B3FA-AEC2473D992A}"/>
              </a:ext>
            </a:extLst>
          </p:cNvPr>
          <p:cNvSpPr>
            <a:spLocks noGrp="1"/>
          </p:cNvSpPr>
          <p:nvPr>
            <p:ph idx="1"/>
          </p:nvPr>
        </p:nvSpPr>
        <p:spPr>
          <a:xfrm>
            <a:off x="630936" y="2660904"/>
            <a:ext cx="4507992" cy="1298448"/>
          </a:xfrm>
        </p:spPr>
        <p:txBody>
          <a:bodyPr anchor="t">
            <a:normAutofit/>
          </a:bodyPr>
          <a:lstStyle/>
          <a:p>
            <a:r>
              <a:rPr lang="en-NZ" sz="2400" dirty="0"/>
              <a:t>Drag the names to match the naturally method of asexual reproduction.</a:t>
            </a:r>
          </a:p>
          <a:p>
            <a:endParaRPr lang="en-NZ" sz="2200" dirty="0"/>
          </a:p>
        </p:txBody>
      </p:sp>
      <p:pic>
        <p:nvPicPr>
          <p:cNvPr id="4" name="Picture 3">
            <a:extLst>
              <a:ext uri="{FF2B5EF4-FFF2-40B4-BE49-F238E27FC236}">
                <a16:creationId xmlns:a16="http://schemas.microsoft.com/office/drawing/2014/main" id="{9566144D-E27A-5B7C-A755-386D0462D7D2}"/>
              </a:ext>
            </a:extLst>
          </p:cNvPr>
          <p:cNvPicPr>
            <a:picLocks noChangeAspect="1"/>
          </p:cNvPicPr>
          <p:nvPr/>
        </p:nvPicPr>
        <p:blipFill>
          <a:blip r:embed="rId2"/>
          <a:stretch>
            <a:fillRect/>
          </a:stretch>
        </p:blipFill>
        <p:spPr>
          <a:xfrm>
            <a:off x="6099048" y="870109"/>
            <a:ext cx="5458968" cy="5117782"/>
          </a:xfrm>
          <a:prstGeom prst="rect">
            <a:avLst/>
          </a:prstGeom>
        </p:spPr>
      </p:pic>
      <p:sp>
        <p:nvSpPr>
          <p:cNvPr id="5" name="TextBox 4">
            <a:extLst>
              <a:ext uri="{FF2B5EF4-FFF2-40B4-BE49-F238E27FC236}">
                <a16:creationId xmlns:a16="http://schemas.microsoft.com/office/drawing/2014/main" id="{DB4D5E69-1968-40D4-5537-CE537088D14F}"/>
              </a:ext>
            </a:extLst>
          </p:cNvPr>
          <p:cNvSpPr txBox="1"/>
          <p:nvPr/>
        </p:nvSpPr>
        <p:spPr>
          <a:xfrm>
            <a:off x="9937247" y="2533080"/>
            <a:ext cx="1371600" cy="369332"/>
          </a:xfrm>
          <a:prstGeom prst="rect">
            <a:avLst/>
          </a:prstGeom>
          <a:solidFill>
            <a:schemeClr val="accent6">
              <a:lumMod val="20000"/>
              <a:lumOff val="80000"/>
            </a:schemeClr>
          </a:solidFill>
          <a:ln>
            <a:solidFill>
              <a:schemeClr val="tx1"/>
            </a:solidFill>
          </a:ln>
        </p:spPr>
        <p:txBody>
          <a:bodyPr wrap="square" rtlCol="0">
            <a:spAutoFit/>
          </a:bodyPr>
          <a:lstStyle/>
          <a:p>
            <a:r>
              <a:rPr lang="en-NZ" dirty="0"/>
              <a:t>Stolon</a:t>
            </a:r>
          </a:p>
        </p:txBody>
      </p:sp>
      <p:sp>
        <p:nvSpPr>
          <p:cNvPr id="6" name="TextBox 5">
            <a:extLst>
              <a:ext uri="{FF2B5EF4-FFF2-40B4-BE49-F238E27FC236}">
                <a16:creationId xmlns:a16="http://schemas.microsoft.com/office/drawing/2014/main" id="{B143CE2F-8953-576E-151A-F7CDFE257181}"/>
              </a:ext>
            </a:extLst>
          </p:cNvPr>
          <p:cNvSpPr txBox="1"/>
          <p:nvPr/>
        </p:nvSpPr>
        <p:spPr>
          <a:xfrm>
            <a:off x="7965958" y="2533080"/>
            <a:ext cx="1371600" cy="369332"/>
          </a:xfrm>
          <a:prstGeom prst="rect">
            <a:avLst/>
          </a:prstGeom>
          <a:solidFill>
            <a:schemeClr val="accent6">
              <a:lumMod val="20000"/>
              <a:lumOff val="80000"/>
            </a:schemeClr>
          </a:solidFill>
          <a:ln>
            <a:solidFill>
              <a:schemeClr val="tx1"/>
            </a:solidFill>
          </a:ln>
        </p:spPr>
        <p:txBody>
          <a:bodyPr wrap="square" rtlCol="0">
            <a:spAutoFit/>
          </a:bodyPr>
          <a:lstStyle/>
          <a:p>
            <a:r>
              <a:rPr lang="en-NZ" dirty="0"/>
              <a:t>Root tuber</a:t>
            </a:r>
          </a:p>
        </p:txBody>
      </p:sp>
      <p:sp>
        <p:nvSpPr>
          <p:cNvPr id="7" name="TextBox 6">
            <a:extLst>
              <a:ext uri="{FF2B5EF4-FFF2-40B4-BE49-F238E27FC236}">
                <a16:creationId xmlns:a16="http://schemas.microsoft.com/office/drawing/2014/main" id="{77E7BC3E-5426-947C-3C16-F386C4722B79}"/>
              </a:ext>
            </a:extLst>
          </p:cNvPr>
          <p:cNvSpPr txBox="1"/>
          <p:nvPr/>
        </p:nvSpPr>
        <p:spPr>
          <a:xfrm>
            <a:off x="9796253" y="5987891"/>
            <a:ext cx="1371600" cy="369332"/>
          </a:xfrm>
          <a:prstGeom prst="rect">
            <a:avLst/>
          </a:prstGeom>
          <a:solidFill>
            <a:schemeClr val="accent6">
              <a:lumMod val="20000"/>
              <a:lumOff val="80000"/>
            </a:schemeClr>
          </a:solidFill>
          <a:ln>
            <a:solidFill>
              <a:schemeClr val="tx1"/>
            </a:solidFill>
          </a:ln>
        </p:spPr>
        <p:txBody>
          <a:bodyPr wrap="square" rtlCol="0">
            <a:spAutoFit/>
          </a:bodyPr>
          <a:lstStyle/>
          <a:p>
            <a:r>
              <a:rPr lang="en-NZ" dirty="0"/>
              <a:t>Rhizome</a:t>
            </a:r>
          </a:p>
        </p:txBody>
      </p:sp>
      <p:sp>
        <p:nvSpPr>
          <p:cNvPr id="8" name="TextBox 7">
            <a:extLst>
              <a:ext uri="{FF2B5EF4-FFF2-40B4-BE49-F238E27FC236}">
                <a16:creationId xmlns:a16="http://schemas.microsoft.com/office/drawing/2014/main" id="{0915CCA2-4D74-5289-BD91-F149D92C8F63}"/>
              </a:ext>
            </a:extLst>
          </p:cNvPr>
          <p:cNvSpPr txBox="1"/>
          <p:nvPr/>
        </p:nvSpPr>
        <p:spPr>
          <a:xfrm>
            <a:off x="6092953" y="4553623"/>
            <a:ext cx="1371600" cy="369332"/>
          </a:xfrm>
          <a:prstGeom prst="rect">
            <a:avLst/>
          </a:prstGeom>
          <a:solidFill>
            <a:schemeClr val="accent6">
              <a:lumMod val="20000"/>
              <a:lumOff val="80000"/>
            </a:schemeClr>
          </a:solidFill>
          <a:ln>
            <a:solidFill>
              <a:schemeClr val="tx1"/>
            </a:solidFill>
          </a:ln>
        </p:spPr>
        <p:txBody>
          <a:bodyPr wrap="square" rtlCol="0">
            <a:spAutoFit/>
          </a:bodyPr>
          <a:lstStyle/>
          <a:p>
            <a:r>
              <a:rPr lang="en-NZ" dirty="0"/>
              <a:t>Corm</a:t>
            </a:r>
          </a:p>
        </p:txBody>
      </p:sp>
      <p:sp>
        <p:nvSpPr>
          <p:cNvPr id="10" name="TextBox 9">
            <a:extLst>
              <a:ext uri="{FF2B5EF4-FFF2-40B4-BE49-F238E27FC236}">
                <a16:creationId xmlns:a16="http://schemas.microsoft.com/office/drawing/2014/main" id="{7778067D-4172-ADD7-EB00-041ACF3BD93E}"/>
              </a:ext>
            </a:extLst>
          </p:cNvPr>
          <p:cNvSpPr txBox="1"/>
          <p:nvPr/>
        </p:nvSpPr>
        <p:spPr>
          <a:xfrm>
            <a:off x="7790669" y="4451699"/>
            <a:ext cx="1371600" cy="369332"/>
          </a:xfrm>
          <a:prstGeom prst="rect">
            <a:avLst/>
          </a:prstGeom>
          <a:solidFill>
            <a:schemeClr val="accent6">
              <a:lumMod val="20000"/>
              <a:lumOff val="80000"/>
            </a:schemeClr>
          </a:solidFill>
          <a:ln>
            <a:solidFill>
              <a:schemeClr val="tx1"/>
            </a:solidFill>
          </a:ln>
        </p:spPr>
        <p:txBody>
          <a:bodyPr wrap="square" rtlCol="0">
            <a:spAutoFit/>
          </a:bodyPr>
          <a:lstStyle/>
          <a:p>
            <a:r>
              <a:rPr lang="en-NZ" dirty="0"/>
              <a:t>Stem tuber</a:t>
            </a:r>
          </a:p>
        </p:txBody>
      </p:sp>
      <p:sp>
        <p:nvSpPr>
          <p:cNvPr id="12" name="TextBox 11">
            <a:extLst>
              <a:ext uri="{FF2B5EF4-FFF2-40B4-BE49-F238E27FC236}">
                <a16:creationId xmlns:a16="http://schemas.microsoft.com/office/drawing/2014/main" id="{5F4C4394-AAAB-55E0-F9C5-2F936D795DF5}"/>
              </a:ext>
            </a:extLst>
          </p:cNvPr>
          <p:cNvSpPr txBox="1"/>
          <p:nvPr/>
        </p:nvSpPr>
        <p:spPr>
          <a:xfrm>
            <a:off x="9796253" y="4565383"/>
            <a:ext cx="1371600" cy="369332"/>
          </a:xfrm>
          <a:prstGeom prst="rect">
            <a:avLst/>
          </a:prstGeom>
          <a:solidFill>
            <a:schemeClr val="accent6">
              <a:lumMod val="20000"/>
              <a:lumOff val="80000"/>
            </a:schemeClr>
          </a:solidFill>
          <a:ln>
            <a:solidFill>
              <a:schemeClr val="tx1"/>
            </a:solidFill>
          </a:ln>
        </p:spPr>
        <p:txBody>
          <a:bodyPr wrap="square" rtlCol="0">
            <a:spAutoFit/>
          </a:bodyPr>
          <a:lstStyle/>
          <a:p>
            <a:r>
              <a:rPr lang="en-NZ" dirty="0"/>
              <a:t>Stool</a:t>
            </a:r>
          </a:p>
        </p:txBody>
      </p:sp>
      <p:sp>
        <p:nvSpPr>
          <p:cNvPr id="13" name="TextBox 12">
            <a:extLst>
              <a:ext uri="{FF2B5EF4-FFF2-40B4-BE49-F238E27FC236}">
                <a16:creationId xmlns:a16="http://schemas.microsoft.com/office/drawing/2014/main" id="{978DA961-D32E-7382-382B-E57FF72A0A56}"/>
              </a:ext>
            </a:extLst>
          </p:cNvPr>
          <p:cNvSpPr txBox="1"/>
          <p:nvPr/>
        </p:nvSpPr>
        <p:spPr>
          <a:xfrm>
            <a:off x="7221479" y="6003563"/>
            <a:ext cx="1371600" cy="369332"/>
          </a:xfrm>
          <a:prstGeom prst="rect">
            <a:avLst/>
          </a:prstGeom>
          <a:solidFill>
            <a:schemeClr val="accent6">
              <a:lumMod val="20000"/>
              <a:lumOff val="80000"/>
            </a:schemeClr>
          </a:solidFill>
          <a:ln>
            <a:solidFill>
              <a:schemeClr val="tx1"/>
            </a:solidFill>
          </a:ln>
        </p:spPr>
        <p:txBody>
          <a:bodyPr wrap="square" rtlCol="0">
            <a:spAutoFit/>
          </a:bodyPr>
          <a:lstStyle/>
          <a:p>
            <a:r>
              <a:rPr lang="en-NZ" dirty="0"/>
              <a:t>Runner</a:t>
            </a:r>
          </a:p>
        </p:txBody>
      </p:sp>
      <p:sp>
        <p:nvSpPr>
          <p:cNvPr id="14" name="TextBox 13">
            <a:extLst>
              <a:ext uri="{FF2B5EF4-FFF2-40B4-BE49-F238E27FC236}">
                <a16:creationId xmlns:a16="http://schemas.microsoft.com/office/drawing/2014/main" id="{05FEED25-9FEE-2853-EED3-E57DD42EB6CD}"/>
              </a:ext>
            </a:extLst>
          </p:cNvPr>
          <p:cNvSpPr txBox="1"/>
          <p:nvPr/>
        </p:nvSpPr>
        <p:spPr>
          <a:xfrm>
            <a:off x="6201923" y="2533272"/>
            <a:ext cx="1371600" cy="369332"/>
          </a:xfrm>
          <a:prstGeom prst="rect">
            <a:avLst/>
          </a:prstGeom>
          <a:solidFill>
            <a:schemeClr val="accent6">
              <a:lumMod val="20000"/>
              <a:lumOff val="80000"/>
            </a:schemeClr>
          </a:solidFill>
          <a:ln>
            <a:solidFill>
              <a:schemeClr val="tx1"/>
            </a:solidFill>
          </a:ln>
        </p:spPr>
        <p:txBody>
          <a:bodyPr wrap="square" rtlCol="0">
            <a:spAutoFit/>
          </a:bodyPr>
          <a:lstStyle/>
          <a:p>
            <a:r>
              <a:rPr lang="en-NZ" dirty="0"/>
              <a:t>Bulb</a:t>
            </a:r>
          </a:p>
        </p:txBody>
      </p:sp>
    </p:spTree>
    <p:extLst>
      <p:ext uri="{BB962C8B-B14F-4D97-AF65-F5344CB8AC3E}">
        <p14:creationId xmlns:p14="http://schemas.microsoft.com/office/powerpoint/2010/main" val="1580708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381456-760E-2AD1-12E5-706ACB6D1257}"/>
              </a:ext>
            </a:extLst>
          </p:cNvPr>
          <p:cNvSpPr>
            <a:spLocks noGrp="1"/>
          </p:cNvSpPr>
          <p:nvPr>
            <p:ph type="title"/>
          </p:nvPr>
        </p:nvSpPr>
        <p:spPr>
          <a:xfrm>
            <a:off x="572493" y="238539"/>
            <a:ext cx="11018520" cy="1434415"/>
          </a:xfrm>
        </p:spPr>
        <p:txBody>
          <a:bodyPr anchor="b">
            <a:normAutofit fontScale="90000"/>
          </a:bodyPr>
          <a:lstStyle/>
          <a:p>
            <a:r>
              <a:rPr lang="en-NZ" sz="5400" dirty="0"/>
              <a:t>Artificial Methods of Asexual Propagation</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A844542-2A3C-BFF3-B03C-31099E8440ED}"/>
              </a:ext>
            </a:extLst>
          </p:cNvPr>
          <p:cNvSpPr>
            <a:spLocks noGrp="1"/>
          </p:cNvSpPr>
          <p:nvPr>
            <p:ph idx="1"/>
          </p:nvPr>
        </p:nvSpPr>
        <p:spPr>
          <a:xfrm>
            <a:off x="572492" y="2071316"/>
            <a:ext cx="8160028" cy="4119172"/>
          </a:xfrm>
        </p:spPr>
        <p:txBody>
          <a:bodyPr anchor="t">
            <a:normAutofit/>
          </a:bodyPr>
          <a:lstStyle/>
          <a:p>
            <a:pPr marL="0" indent="0">
              <a:buNone/>
            </a:pPr>
            <a:r>
              <a:rPr lang="en-US" sz="1800" dirty="0"/>
              <a:t>There are four main methods of artificial asexual propagation in plants:</a:t>
            </a:r>
          </a:p>
          <a:p>
            <a:r>
              <a:rPr lang="en-US" sz="1800" b="1" dirty="0"/>
              <a:t>Cuttings</a:t>
            </a:r>
            <a:r>
              <a:rPr lang="en-US" sz="1800" dirty="0"/>
              <a:t> – Using parts of a plant to grow a new one. This includes:</a:t>
            </a:r>
          </a:p>
          <a:p>
            <a:pPr lvl="1"/>
            <a:r>
              <a:rPr lang="en-US" sz="1400" b="1" dirty="0"/>
              <a:t>Stem cuttings</a:t>
            </a:r>
            <a:r>
              <a:rPr lang="en-US" sz="1400" dirty="0"/>
              <a:t> – A piece of the stem is planted to grow roots and form a new plant.</a:t>
            </a:r>
          </a:p>
          <a:p>
            <a:pPr lvl="1"/>
            <a:r>
              <a:rPr lang="en-US" sz="1400" b="1" dirty="0"/>
              <a:t>Leaf cuttings</a:t>
            </a:r>
            <a:r>
              <a:rPr lang="en-US" sz="1400" dirty="0"/>
              <a:t> – A leaf or part of a leaf is used to generate a new plant.</a:t>
            </a:r>
          </a:p>
          <a:p>
            <a:pPr lvl="1"/>
            <a:r>
              <a:rPr lang="en-US" sz="1400" b="1" dirty="0"/>
              <a:t>Petiole cuttings</a:t>
            </a:r>
            <a:r>
              <a:rPr lang="en-US" sz="1400" dirty="0"/>
              <a:t> – The stalk that connects the leaf to the stem (petiole) is used for propagation.</a:t>
            </a:r>
          </a:p>
          <a:p>
            <a:r>
              <a:rPr lang="en-US" sz="1800" b="1" dirty="0"/>
              <a:t>Division</a:t>
            </a:r>
            <a:r>
              <a:rPr lang="en-US" sz="1800" dirty="0"/>
              <a:t> – The plant is separated into two or more parts, each with roots and shoots, which can grow independently.</a:t>
            </a:r>
          </a:p>
          <a:p>
            <a:r>
              <a:rPr lang="en-US" sz="1800" b="1" dirty="0"/>
              <a:t>Grafting</a:t>
            </a:r>
            <a:r>
              <a:rPr lang="en-US" sz="1800" dirty="0"/>
              <a:t> – A part of one plant (the scion) is joined to the stem or root system of another plant (the rootstock), and they grow together as one plant.</a:t>
            </a:r>
          </a:p>
          <a:p>
            <a:r>
              <a:rPr lang="en-US" sz="1800" b="1" dirty="0"/>
              <a:t>Layering</a:t>
            </a:r>
            <a:r>
              <a:rPr lang="en-US" sz="1800" dirty="0"/>
              <a:t> – A stem is bent down to touch the soil while still attached to the parent plant, and it forms roots before being separated as a new plant.</a:t>
            </a:r>
          </a:p>
          <a:p>
            <a:pPr marL="0" indent="0">
              <a:buNone/>
            </a:pPr>
            <a:endParaRPr lang="en-NZ" sz="2200" dirty="0"/>
          </a:p>
        </p:txBody>
      </p:sp>
      <p:pic>
        <p:nvPicPr>
          <p:cNvPr id="4" name="Picture 8" descr="Dscn0164.jpg Tip cuttings stuck in 4&quot; pots image by kdjoergensen">
            <a:extLst>
              <a:ext uri="{FF2B5EF4-FFF2-40B4-BE49-F238E27FC236}">
                <a16:creationId xmlns:a16="http://schemas.microsoft.com/office/drawing/2014/main" id="{C31291BA-005B-B2E9-1D98-3B918D2C4C18}"/>
              </a:ext>
            </a:extLst>
          </p:cNvPr>
          <p:cNvPicPr>
            <a:picLocks noChangeAspect="1" noChangeArrowheads="1"/>
          </p:cNvPicPr>
          <p:nvPr/>
        </p:nvPicPr>
        <p:blipFill>
          <a:blip r:embed="rId2" cstate="print"/>
          <a:srcRect l="9735" r="18111"/>
          <a:stretch>
            <a:fillRect/>
          </a:stretch>
        </p:blipFill>
        <p:spPr bwMode="auto">
          <a:xfrm>
            <a:off x="8823960" y="2098192"/>
            <a:ext cx="2767053" cy="2876193"/>
          </a:xfrm>
          <a:prstGeom prst="rect">
            <a:avLst/>
          </a:prstGeom>
          <a:noFill/>
        </p:spPr>
      </p:pic>
      <p:sp>
        <p:nvSpPr>
          <p:cNvPr id="5" name="Rectangle 4">
            <a:extLst>
              <a:ext uri="{FF2B5EF4-FFF2-40B4-BE49-F238E27FC236}">
                <a16:creationId xmlns:a16="http://schemas.microsoft.com/office/drawing/2014/main" id="{88D01B01-9B68-F84E-4A3E-716B3B9534B2}"/>
              </a:ext>
            </a:extLst>
          </p:cNvPr>
          <p:cNvSpPr/>
          <p:nvPr/>
        </p:nvSpPr>
        <p:spPr>
          <a:xfrm>
            <a:off x="8665810" y="1731685"/>
            <a:ext cx="3358845" cy="307777"/>
          </a:xfrm>
          <a:prstGeom prst="rect">
            <a:avLst/>
          </a:prstGeom>
        </p:spPr>
        <p:txBody>
          <a:bodyPr wrap="square">
            <a:spAutoFit/>
          </a:bodyPr>
          <a:lstStyle/>
          <a:p>
            <a:r>
              <a:rPr lang="en-NZ" sz="1400" dirty="0"/>
              <a:t>Tip (softwood) cuttings of Hydrangeas</a:t>
            </a:r>
          </a:p>
        </p:txBody>
      </p:sp>
      <p:sp>
        <p:nvSpPr>
          <p:cNvPr id="7" name="TextBox 6">
            <a:extLst>
              <a:ext uri="{FF2B5EF4-FFF2-40B4-BE49-F238E27FC236}">
                <a16:creationId xmlns:a16="http://schemas.microsoft.com/office/drawing/2014/main" id="{BE1552DE-CC83-8C66-DEE5-95CB1EF62BC4}"/>
              </a:ext>
            </a:extLst>
          </p:cNvPr>
          <p:cNvSpPr txBox="1"/>
          <p:nvPr/>
        </p:nvSpPr>
        <p:spPr>
          <a:xfrm>
            <a:off x="2488426" y="5879886"/>
            <a:ext cx="8091182" cy="369332"/>
          </a:xfrm>
          <a:prstGeom prst="rect">
            <a:avLst/>
          </a:prstGeom>
          <a:noFill/>
        </p:spPr>
        <p:txBody>
          <a:bodyPr wrap="square" rtlCol="0">
            <a:spAutoFit/>
          </a:bodyPr>
          <a:lstStyle/>
          <a:p>
            <a:r>
              <a:rPr lang="en-NZ" i="1" dirty="0">
                <a:solidFill>
                  <a:schemeClr val="accent1"/>
                </a:solidFill>
              </a:rPr>
              <a:t>For information on how to make leaf and stem cutting see power points</a:t>
            </a:r>
          </a:p>
        </p:txBody>
      </p:sp>
    </p:spTree>
    <p:extLst>
      <p:ext uri="{BB962C8B-B14F-4D97-AF65-F5344CB8AC3E}">
        <p14:creationId xmlns:p14="http://schemas.microsoft.com/office/powerpoint/2010/main" val="1354031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B902CB9-C7DC-4673-B7D5-F22DCF0EC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B967C3-7E8C-54D1-C37C-B08B181D5097}"/>
              </a:ext>
            </a:extLst>
          </p:cNvPr>
          <p:cNvSpPr>
            <a:spLocks noGrp="1"/>
          </p:cNvSpPr>
          <p:nvPr>
            <p:ph type="title"/>
          </p:nvPr>
        </p:nvSpPr>
        <p:spPr>
          <a:xfrm>
            <a:off x="838200" y="552741"/>
            <a:ext cx="3999971" cy="1690798"/>
          </a:xfrm>
        </p:spPr>
        <p:txBody>
          <a:bodyPr>
            <a:normAutofit/>
          </a:bodyPr>
          <a:lstStyle/>
          <a:p>
            <a:r>
              <a:rPr lang="en-NZ" sz="4000" dirty="0"/>
              <a:t>Discussion</a:t>
            </a:r>
            <a:br>
              <a:rPr lang="en-NZ" sz="4000" dirty="0"/>
            </a:br>
            <a:r>
              <a:rPr lang="en-NZ" sz="4000" dirty="0"/>
              <a:t>Activity</a:t>
            </a:r>
          </a:p>
        </p:txBody>
      </p:sp>
      <p:sp>
        <p:nvSpPr>
          <p:cNvPr id="3" name="Content Placeholder 2">
            <a:extLst>
              <a:ext uri="{FF2B5EF4-FFF2-40B4-BE49-F238E27FC236}">
                <a16:creationId xmlns:a16="http://schemas.microsoft.com/office/drawing/2014/main" id="{2BCA6681-A32D-F33B-A3DA-8E74DD491010}"/>
              </a:ext>
            </a:extLst>
          </p:cNvPr>
          <p:cNvSpPr>
            <a:spLocks noGrp="1"/>
          </p:cNvSpPr>
          <p:nvPr>
            <p:ph idx="1"/>
          </p:nvPr>
        </p:nvSpPr>
        <p:spPr>
          <a:xfrm>
            <a:off x="838200" y="2400475"/>
            <a:ext cx="3999971" cy="3721829"/>
          </a:xfrm>
        </p:spPr>
        <p:txBody>
          <a:bodyPr>
            <a:normAutofit/>
          </a:bodyPr>
          <a:lstStyle/>
          <a:p>
            <a:pPr marL="0" indent="0">
              <a:buNone/>
            </a:pPr>
            <a:r>
              <a:rPr lang="en-NZ" sz="2000" dirty="0"/>
              <a:t>Discuss advantages and disadvantages of these methods of asexual plant propagation.</a:t>
            </a:r>
          </a:p>
        </p:txBody>
      </p:sp>
      <p:pic>
        <p:nvPicPr>
          <p:cNvPr id="6" name="Picture 5" descr="vegetative propagation ...">
            <a:extLst>
              <a:ext uri="{FF2B5EF4-FFF2-40B4-BE49-F238E27FC236}">
                <a16:creationId xmlns:a16="http://schemas.microsoft.com/office/drawing/2014/main" id="{35302D99-748C-4D1C-7B09-6A370BB4563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195765" y="131630"/>
            <a:ext cx="3325118" cy="270254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E40BA5C-4040-69BE-E8D5-2CB0921E9046}"/>
              </a:ext>
            </a:extLst>
          </p:cNvPr>
          <p:cNvPicPr>
            <a:picLocks noChangeAspect="1"/>
          </p:cNvPicPr>
          <p:nvPr/>
        </p:nvPicPr>
        <p:blipFill>
          <a:blip r:embed="rId3"/>
          <a:stretch>
            <a:fillRect/>
          </a:stretch>
        </p:blipFill>
        <p:spPr>
          <a:xfrm>
            <a:off x="6340169" y="3826200"/>
            <a:ext cx="3158742" cy="1283876"/>
          </a:xfrm>
          <a:prstGeom prst="rect">
            <a:avLst/>
          </a:prstGeom>
        </p:spPr>
      </p:pic>
      <p:pic>
        <p:nvPicPr>
          <p:cNvPr id="15" name="Picture 14">
            <a:extLst>
              <a:ext uri="{FF2B5EF4-FFF2-40B4-BE49-F238E27FC236}">
                <a16:creationId xmlns:a16="http://schemas.microsoft.com/office/drawing/2014/main" id="{F732C4C4-D4CB-36AA-E1E2-ABBEDBD99BE4}"/>
              </a:ext>
            </a:extLst>
          </p:cNvPr>
          <p:cNvPicPr>
            <a:picLocks noChangeAspect="1"/>
          </p:cNvPicPr>
          <p:nvPr/>
        </p:nvPicPr>
        <p:blipFill>
          <a:blip r:embed="rId4"/>
          <a:stretch>
            <a:fillRect/>
          </a:stretch>
        </p:blipFill>
        <p:spPr>
          <a:xfrm>
            <a:off x="5473698" y="3122201"/>
            <a:ext cx="603190" cy="3574801"/>
          </a:xfrm>
          <a:prstGeom prst="rect">
            <a:avLst/>
          </a:prstGeom>
        </p:spPr>
      </p:pic>
      <p:pic>
        <p:nvPicPr>
          <p:cNvPr id="9" name="Picture 8">
            <a:extLst>
              <a:ext uri="{FF2B5EF4-FFF2-40B4-BE49-F238E27FC236}">
                <a16:creationId xmlns:a16="http://schemas.microsoft.com/office/drawing/2014/main" id="{8D024BB6-3F1B-F84F-067A-A384B3914096}"/>
              </a:ext>
            </a:extLst>
          </p:cNvPr>
          <p:cNvPicPr>
            <a:picLocks noChangeAspect="1"/>
          </p:cNvPicPr>
          <p:nvPr/>
        </p:nvPicPr>
        <p:blipFill>
          <a:blip r:embed="rId5"/>
          <a:stretch>
            <a:fillRect/>
          </a:stretch>
        </p:blipFill>
        <p:spPr>
          <a:xfrm>
            <a:off x="9731388" y="3243459"/>
            <a:ext cx="2190750" cy="3453543"/>
          </a:xfrm>
          <a:prstGeom prst="rect">
            <a:avLst/>
          </a:prstGeom>
        </p:spPr>
      </p:pic>
      <p:pic>
        <p:nvPicPr>
          <p:cNvPr id="5" name="Picture 4" descr="Air-layering - definition of air ...">
            <a:extLst>
              <a:ext uri="{FF2B5EF4-FFF2-40B4-BE49-F238E27FC236}">
                <a16:creationId xmlns:a16="http://schemas.microsoft.com/office/drawing/2014/main" id="{EB3B26F0-3196-322E-2110-35722A84E39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743237" y="224276"/>
            <a:ext cx="2094295" cy="222797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33DC4A4-C991-72F5-A9D1-62C8ABA11E06}"/>
              </a:ext>
            </a:extLst>
          </p:cNvPr>
          <p:cNvSpPr txBox="1"/>
          <p:nvPr/>
        </p:nvSpPr>
        <p:spPr>
          <a:xfrm>
            <a:off x="5347351" y="2676525"/>
            <a:ext cx="748649" cy="371475"/>
          </a:xfrm>
          <a:prstGeom prst="rect">
            <a:avLst/>
          </a:prstGeom>
          <a:noFill/>
        </p:spPr>
        <p:txBody>
          <a:bodyPr wrap="square" rtlCol="0">
            <a:spAutoFit/>
          </a:bodyPr>
          <a:lstStyle/>
          <a:p>
            <a:r>
              <a:rPr lang="en-NZ" dirty="0"/>
              <a:t>T Bud</a:t>
            </a:r>
          </a:p>
        </p:txBody>
      </p:sp>
      <p:sp>
        <p:nvSpPr>
          <p:cNvPr id="17" name="TextBox 16">
            <a:extLst>
              <a:ext uri="{FF2B5EF4-FFF2-40B4-BE49-F238E27FC236}">
                <a16:creationId xmlns:a16="http://schemas.microsoft.com/office/drawing/2014/main" id="{DB563EE4-B5D2-039A-90B6-8A70B1A6FED6}"/>
              </a:ext>
            </a:extLst>
          </p:cNvPr>
          <p:cNvSpPr txBox="1"/>
          <p:nvPr/>
        </p:nvSpPr>
        <p:spPr>
          <a:xfrm>
            <a:off x="7336382" y="3344007"/>
            <a:ext cx="1166315" cy="369332"/>
          </a:xfrm>
          <a:prstGeom prst="rect">
            <a:avLst/>
          </a:prstGeom>
          <a:noFill/>
        </p:spPr>
        <p:txBody>
          <a:bodyPr wrap="square" rtlCol="0">
            <a:spAutoFit/>
          </a:bodyPr>
          <a:lstStyle/>
          <a:p>
            <a:r>
              <a:rPr lang="en-NZ" dirty="0"/>
              <a:t>Chip Bud</a:t>
            </a:r>
          </a:p>
        </p:txBody>
      </p:sp>
      <p:sp>
        <p:nvSpPr>
          <p:cNvPr id="18" name="TextBox 17">
            <a:extLst>
              <a:ext uri="{FF2B5EF4-FFF2-40B4-BE49-F238E27FC236}">
                <a16:creationId xmlns:a16="http://schemas.microsoft.com/office/drawing/2014/main" id="{C8FB6B94-2634-BD96-8743-457806AE43C7}"/>
              </a:ext>
            </a:extLst>
          </p:cNvPr>
          <p:cNvSpPr txBox="1"/>
          <p:nvPr/>
        </p:nvSpPr>
        <p:spPr>
          <a:xfrm>
            <a:off x="10073139" y="2974675"/>
            <a:ext cx="1982405" cy="369332"/>
          </a:xfrm>
          <a:prstGeom prst="rect">
            <a:avLst/>
          </a:prstGeom>
          <a:noFill/>
        </p:spPr>
        <p:txBody>
          <a:bodyPr wrap="square" rtlCol="0">
            <a:spAutoFit/>
          </a:bodyPr>
          <a:lstStyle/>
          <a:p>
            <a:r>
              <a:rPr lang="en-NZ" dirty="0"/>
              <a:t>Whip &amp; Tongue</a:t>
            </a:r>
          </a:p>
        </p:txBody>
      </p:sp>
    </p:spTree>
    <p:extLst>
      <p:ext uri="{BB962C8B-B14F-4D97-AF65-F5344CB8AC3E}">
        <p14:creationId xmlns:p14="http://schemas.microsoft.com/office/powerpoint/2010/main" val="506437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descr="A picture containing logo&#10;&#10;Description automatically generated">
            <a:extLst>
              <a:ext uri="{FF2B5EF4-FFF2-40B4-BE49-F238E27FC236}">
                <a16:creationId xmlns:a16="http://schemas.microsoft.com/office/drawing/2014/main" id="{E47A6A25-0EC6-E6C1-7D3B-585919AA63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423863"/>
            <a:ext cx="9085263" cy="502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73E51-11A8-664D-F261-351A94D8CF28}"/>
              </a:ext>
            </a:extLst>
          </p:cNvPr>
          <p:cNvSpPr>
            <a:spLocks noGrp="1"/>
          </p:cNvSpPr>
          <p:nvPr>
            <p:ph type="ctrTitle"/>
          </p:nvPr>
        </p:nvSpPr>
        <p:spPr/>
        <p:txBody>
          <a:bodyPr/>
          <a:lstStyle/>
          <a:p>
            <a:r>
              <a:rPr lang="en-NZ" dirty="0"/>
              <a:t>Plant Reproduction</a:t>
            </a:r>
          </a:p>
        </p:txBody>
      </p:sp>
      <p:sp>
        <p:nvSpPr>
          <p:cNvPr id="3" name="Subtitle 2">
            <a:extLst>
              <a:ext uri="{FF2B5EF4-FFF2-40B4-BE49-F238E27FC236}">
                <a16:creationId xmlns:a16="http://schemas.microsoft.com/office/drawing/2014/main" id="{EA787BA5-0E6D-268C-99EE-123072964D3C}"/>
              </a:ext>
            </a:extLst>
          </p:cNvPr>
          <p:cNvSpPr>
            <a:spLocks noGrp="1"/>
          </p:cNvSpPr>
          <p:nvPr>
            <p:ph type="subTitle" idx="1"/>
          </p:nvPr>
        </p:nvSpPr>
        <p:spPr/>
        <p:txBody>
          <a:bodyPr/>
          <a:lstStyle/>
          <a:p>
            <a:r>
              <a:rPr lang="en-NZ" dirty="0"/>
              <a:t>Sexual and Asexual</a:t>
            </a:r>
          </a:p>
        </p:txBody>
      </p:sp>
    </p:spTree>
    <p:extLst>
      <p:ext uri="{BB962C8B-B14F-4D97-AF65-F5344CB8AC3E}">
        <p14:creationId xmlns:p14="http://schemas.microsoft.com/office/powerpoint/2010/main" val="1977063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758DAE-A837-431F-50C2-29219AD581CB}"/>
              </a:ext>
            </a:extLst>
          </p:cNvPr>
          <p:cNvSpPr>
            <a:spLocks noGrp="1"/>
          </p:cNvSpPr>
          <p:nvPr>
            <p:ph type="title"/>
          </p:nvPr>
        </p:nvSpPr>
        <p:spPr>
          <a:xfrm>
            <a:off x="630936" y="639520"/>
            <a:ext cx="3429000" cy="1719072"/>
          </a:xfrm>
        </p:spPr>
        <p:txBody>
          <a:bodyPr anchor="b">
            <a:normAutofit/>
          </a:bodyPr>
          <a:lstStyle/>
          <a:p>
            <a:r>
              <a:rPr lang="en-NZ" sz="5000"/>
              <a:t>Plant propagation</a:t>
            </a:r>
          </a:p>
        </p:txBody>
      </p:sp>
      <p:sp>
        <p:nvSpPr>
          <p:cNvPr id="1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CA403D9-2171-50C6-999B-83FBE0EBFEE5}"/>
              </a:ext>
            </a:extLst>
          </p:cNvPr>
          <p:cNvSpPr>
            <a:spLocks noGrp="1"/>
          </p:cNvSpPr>
          <p:nvPr>
            <p:ph idx="1"/>
          </p:nvPr>
        </p:nvSpPr>
        <p:spPr>
          <a:xfrm>
            <a:off x="630935" y="2807208"/>
            <a:ext cx="3798189" cy="3410712"/>
          </a:xfrm>
        </p:spPr>
        <p:txBody>
          <a:bodyPr anchor="t">
            <a:normAutofit/>
          </a:bodyPr>
          <a:lstStyle/>
          <a:p>
            <a:pPr marL="0" indent="0">
              <a:lnSpc>
                <a:spcPct val="150000"/>
              </a:lnSpc>
              <a:buNone/>
            </a:pPr>
            <a:r>
              <a:rPr lang="en-US" sz="1800" dirty="0"/>
              <a:t>Plant propagation is producing plants. Plants can be produced from seeds (sexual reproduction) or from parts of the plant such as the leaf and stem (asexual reproduction).</a:t>
            </a:r>
            <a:endParaRPr lang="en-NZ" sz="1800" dirty="0"/>
          </a:p>
          <a:p>
            <a:pPr marL="0" indent="0">
              <a:buNone/>
            </a:pPr>
            <a:endParaRPr lang="en-NZ" sz="2200" dirty="0"/>
          </a:p>
        </p:txBody>
      </p:sp>
      <p:pic>
        <p:nvPicPr>
          <p:cNvPr id="4" name="Picture 2">
            <a:extLst>
              <a:ext uri="{FF2B5EF4-FFF2-40B4-BE49-F238E27FC236}">
                <a16:creationId xmlns:a16="http://schemas.microsoft.com/office/drawing/2014/main" id="{A8231E2B-CC16-2A15-1FAC-B68101D82ED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63046" y="640080"/>
            <a:ext cx="6886219" cy="55778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3474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0FEFB-A10E-AE34-7138-22468EE9CC8E}"/>
              </a:ext>
            </a:extLst>
          </p:cNvPr>
          <p:cNvSpPr>
            <a:spLocks noGrp="1"/>
          </p:cNvSpPr>
          <p:nvPr>
            <p:ph type="title"/>
          </p:nvPr>
        </p:nvSpPr>
        <p:spPr>
          <a:xfrm>
            <a:off x="838200" y="365125"/>
            <a:ext cx="4364736" cy="1325563"/>
          </a:xfrm>
        </p:spPr>
        <p:txBody>
          <a:bodyPr/>
          <a:lstStyle/>
          <a:p>
            <a:r>
              <a:rPr lang="en-NZ" dirty="0"/>
              <a:t>Discussion Activity</a:t>
            </a:r>
          </a:p>
        </p:txBody>
      </p:sp>
      <p:sp>
        <p:nvSpPr>
          <p:cNvPr id="3" name="Content Placeholder 2">
            <a:extLst>
              <a:ext uri="{FF2B5EF4-FFF2-40B4-BE49-F238E27FC236}">
                <a16:creationId xmlns:a16="http://schemas.microsoft.com/office/drawing/2014/main" id="{C1B25416-966F-8F59-E7EF-48DD9EC1F1C5}"/>
              </a:ext>
            </a:extLst>
          </p:cNvPr>
          <p:cNvSpPr>
            <a:spLocks noGrp="1"/>
          </p:cNvSpPr>
          <p:nvPr>
            <p:ph idx="1"/>
          </p:nvPr>
        </p:nvSpPr>
        <p:spPr>
          <a:xfrm>
            <a:off x="838200" y="1825625"/>
            <a:ext cx="4364736" cy="4351338"/>
          </a:xfrm>
        </p:spPr>
        <p:txBody>
          <a:bodyPr/>
          <a:lstStyle/>
          <a:p>
            <a:pPr marL="0" indent="0">
              <a:buNone/>
            </a:pPr>
            <a:r>
              <a:rPr lang="en-NZ" dirty="0"/>
              <a:t>What are the differences between sexual and asexual reproduction?</a:t>
            </a:r>
          </a:p>
          <a:p>
            <a:pPr marL="0" indent="0">
              <a:buNone/>
            </a:pPr>
            <a:r>
              <a:rPr lang="en-NZ" dirty="0"/>
              <a:t>What are the advantages and disadvantages of sexual and asexual reproduction?</a:t>
            </a:r>
          </a:p>
        </p:txBody>
      </p:sp>
      <p:grpSp>
        <p:nvGrpSpPr>
          <p:cNvPr id="4" name="Group 3">
            <a:extLst>
              <a:ext uri="{FF2B5EF4-FFF2-40B4-BE49-F238E27FC236}">
                <a16:creationId xmlns:a16="http://schemas.microsoft.com/office/drawing/2014/main" id="{194194CD-CBE3-05E0-916F-96E5BF41AD50}"/>
              </a:ext>
            </a:extLst>
          </p:cNvPr>
          <p:cNvGrpSpPr/>
          <p:nvPr/>
        </p:nvGrpSpPr>
        <p:grpSpPr>
          <a:xfrm>
            <a:off x="5660517" y="365125"/>
            <a:ext cx="5693283" cy="5908559"/>
            <a:chOff x="0" y="1"/>
            <a:chExt cx="6412230" cy="7624379"/>
          </a:xfrm>
        </p:grpSpPr>
        <p:grpSp>
          <p:nvGrpSpPr>
            <p:cNvPr id="5" name="Group 4">
              <a:extLst>
                <a:ext uri="{FF2B5EF4-FFF2-40B4-BE49-F238E27FC236}">
                  <a16:creationId xmlns:a16="http://schemas.microsoft.com/office/drawing/2014/main" id="{5B5236BC-8353-51BF-18A1-2B7C9EA2E727}"/>
                </a:ext>
              </a:extLst>
            </p:cNvPr>
            <p:cNvGrpSpPr>
              <a:grpSpLocks/>
            </p:cNvGrpSpPr>
            <p:nvPr/>
          </p:nvGrpSpPr>
          <p:grpSpPr bwMode="auto">
            <a:xfrm>
              <a:off x="0" y="1"/>
              <a:ext cx="6412230" cy="7624379"/>
              <a:chOff x="1155" y="1691"/>
              <a:chExt cx="10098" cy="10645"/>
            </a:xfrm>
          </p:grpSpPr>
          <p:cxnSp>
            <p:nvCxnSpPr>
              <p:cNvPr id="7" name="Line 3">
                <a:extLst>
                  <a:ext uri="{FF2B5EF4-FFF2-40B4-BE49-F238E27FC236}">
                    <a16:creationId xmlns:a16="http://schemas.microsoft.com/office/drawing/2014/main" id="{069AEBB1-C3BF-815A-0BBF-608EDD2DE64B}"/>
                  </a:ext>
                </a:extLst>
              </p:cNvPr>
              <p:cNvCxnSpPr>
                <a:cxnSpLocks noChangeShapeType="1"/>
              </p:cNvCxnSpPr>
              <p:nvPr/>
            </p:nvCxnSpPr>
            <p:spPr bwMode="auto">
              <a:xfrm>
                <a:off x="9090" y="4230"/>
                <a:ext cx="945" cy="129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8" name="Line 4">
                <a:extLst>
                  <a:ext uri="{FF2B5EF4-FFF2-40B4-BE49-F238E27FC236}">
                    <a16:creationId xmlns:a16="http://schemas.microsoft.com/office/drawing/2014/main" id="{811EFD03-CFF6-1702-7948-E960EFAD2827}"/>
                  </a:ext>
                </a:extLst>
              </p:cNvPr>
              <p:cNvCxnSpPr>
                <a:cxnSpLocks noChangeShapeType="1"/>
              </p:cNvCxnSpPr>
              <p:nvPr/>
            </p:nvCxnSpPr>
            <p:spPr bwMode="auto">
              <a:xfrm>
                <a:off x="10095" y="6128"/>
                <a:ext cx="0" cy="1083"/>
              </a:xfrm>
              <a:prstGeom prst="line">
                <a:avLst/>
              </a:prstGeom>
              <a:ln w="19050">
                <a:solidFill>
                  <a:schemeClr val="tx1"/>
                </a:solidFill>
                <a:headEnd/>
                <a:tailEnd type="triangle" w="med" len="med"/>
              </a:ln>
            </p:spPr>
            <p:style>
              <a:lnRef idx="1">
                <a:schemeClr val="dk1"/>
              </a:lnRef>
              <a:fillRef idx="0">
                <a:schemeClr val="dk1"/>
              </a:fillRef>
              <a:effectRef idx="0">
                <a:schemeClr val="dk1"/>
              </a:effectRef>
              <a:fontRef idx="minor">
                <a:schemeClr val="tx1"/>
              </a:fontRef>
            </p:style>
          </p:cxnSp>
          <p:grpSp>
            <p:nvGrpSpPr>
              <p:cNvPr id="9" name="Group 8">
                <a:extLst>
                  <a:ext uri="{FF2B5EF4-FFF2-40B4-BE49-F238E27FC236}">
                    <a16:creationId xmlns:a16="http://schemas.microsoft.com/office/drawing/2014/main" id="{7F326013-4D21-6763-1E99-99778CF654F7}"/>
                  </a:ext>
                </a:extLst>
              </p:cNvPr>
              <p:cNvGrpSpPr>
                <a:grpSpLocks/>
              </p:cNvGrpSpPr>
              <p:nvPr/>
            </p:nvGrpSpPr>
            <p:grpSpPr bwMode="auto">
              <a:xfrm>
                <a:off x="1155" y="1691"/>
                <a:ext cx="10098" cy="10645"/>
                <a:chOff x="1110" y="1301"/>
                <a:chExt cx="10098" cy="10645"/>
              </a:xfrm>
            </p:grpSpPr>
            <p:sp>
              <p:nvSpPr>
                <p:cNvPr id="10" name="Text Box 6">
                  <a:extLst>
                    <a:ext uri="{FF2B5EF4-FFF2-40B4-BE49-F238E27FC236}">
                      <a16:creationId xmlns:a16="http://schemas.microsoft.com/office/drawing/2014/main" id="{2B70B827-DEE7-BD14-5D28-FE0D87AB0C2A}"/>
                    </a:ext>
                  </a:extLst>
                </p:cNvPr>
                <p:cNvSpPr txBox="1">
                  <a:spLocks noChangeArrowheads="1"/>
                </p:cNvSpPr>
                <p:nvPr/>
              </p:nvSpPr>
              <p:spPr bwMode="auto">
                <a:xfrm>
                  <a:off x="6924" y="3157"/>
                  <a:ext cx="3312" cy="1011"/>
                </a:xfrm>
                <a:prstGeom prst="rect">
                  <a:avLst/>
                </a:prstGeom>
                <a:solidFill>
                  <a:srgbClr val="8DD873"/>
                </a:solidFill>
                <a:ln w="9525">
                  <a:solidFill>
                    <a:srgbClr val="000000"/>
                  </a:solidFill>
                  <a:miter lim="800000"/>
                  <a:headEnd/>
                  <a:tailEnd/>
                </a:ln>
              </p:spPr>
              <p:txBody>
                <a:bodyPr rot="0" vert="horz" wrap="square" lIns="91440" tIns="45720" rIns="91440" bIns="45720" anchor="t" anchorCtr="0" upright="1">
                  <a:noAutofit/>
                </a:bodyPr>
                <a:lstStyle/>
                <a:p>
                  <a:pPr algn="ctr">
                    <a:buNone/>
                  </a:pPr>
                  <a:r>
                    <a:rPr lang="en-NZ" sz="1600" i="0">
                      <a:effectLst/>
                      <a:latin typeface="Calibri" panose="020F0502020204030204" pitchFamily="34" charset="0"/>
                      <a:ea typeface="Times New Roman" panose="02020603050405020304" pitchFamily="18" charset="0"/>
                      <a:cs typeface="Times New Roman" panose="02020603050405020304" pitchFamily="18" charset="0"/>
                    </a:rPr>
                    <a:t>Asexual </a:t>
                  </a:r>
                  <a:endParaRPr lang="en-NZ" sz="1100" i="1">
                    <a:effectLst/>
                    <a:latin typeface="Arial" panose="020B0604020202020204" pitchFamily="34" charset="0"/>
                    <a:ea typeface="Times New Roman" panose="02020603050405020304" pitchFamily="18" charset="0"/>
                    <a:cs typeface="Times New Roman" panose="02020603050405020304" pitchFamily="18" charset="0"/>
                  </a:endParaRPr>
                </a:p>
                <a:p>
                  <a:pPr algn="ctr">
                    <a:buNone/>
                  </a:pPr>
                  <a:r>
                    <a:rPr lang="en-NZ" sz="1600" i="0">
                      <a:effectLst/>
                      <a:latin typeface="Calibri" panose="020F0502020204030204" pitchFamily="34" charset="0"/>
                      <a:ea typeface="Times New Roman" panose="02020603050405020304" pitchFamily="18" charset="0"/>
                      <a:cs typeface="Times New Roman" panose="02020603050405020304" pitchFamily="18" charset="0"/>
                    </a:rPr>
                    <a:t>Reproduction</a:t>
                  </a:r>
                  <a:endParaRPr lang="en-NZ" sz="1100" i="1">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1" name="Text Box 7">
                  <a:extLst>
                    <a:ext uri="{FF2B5EF4-FFF2-40B4-BE49-F238E27FC236}">
                      <a16:creationId xmlns:a16="http://schemas.microsoft.com/office/drawing/2014/main" id="{7EF986F5-CC21-FE6B-3A06-20B8D7169FC0}"/>
                    </a:ext>
                  </a:extLst>
                </p:cNvPr>
                <p:cNvSpPr txBox="1">
                  <a:spLocks noChangeArrowheads="1"/>
                </p:cNvSpPr>
                <p:nvPr/>
              </p:nvSpPr>
              <p:spPr bwMode="auto">
                <a:xfrm>
                  <a:off x="5142" y="5187"/>
                  <a:ext cx="2448" cy="864"/>
                </a:xfrm>
                <a:prstGeom prst="rect">
                  <a:avLst/>
                </a:prstGeom>
                <a:solidFill>
                  <a:srgbClr val="D9F2D0"/>
                </a:solidFill>
                <a:ln w="9525">
                  <a:solidFill>
                    <a:srgbClr val="000000"/>
                  </a:solidFill>
                  <a:miter lim="800000"/>
                  <a:headEnd/>
                  <a:tailEnd/>
                </a:ln>
              </p:spPr>
              <p:txBody>
                <a:bodyPr rot="0" vert="horz" wrap="square" lIns="91440" tIns="45720" rIns="91440" bIns="45720" anchor="t" anchorCtr="0" upright="1">
                  <a:noAutofit/>
                </a:bodyPr>
                <a:lstStyle/>
                <a:p>
                  <a:pPr algn="ctr">
                    <a:lnSpc>
                      <a:spcPct val="115000"/>
                    </a:lnSpc>
                    <a:spcBef>
                      <a:spcPts val="1800"/>
                    </a:spcBef>
                    <a:spcAft>
                      <a:spcPts val="400"/>
                    </a:spcAft>
                    <a:buNone/>
                  </a:pPr>
                  <a:r>
                    <a:rPr lang="en-NZ" sz="1800" b="1" kern="100" dirty="0">
                      <a:effectLst/>
                      <a:latin typeface="Calibri" panose="020F0502020204030204" pitchFamily="34" charset="0"/>
                      <a:ea typeface="Times New Roman" panose="02020603050405020304" pitchFamily="18" charset="0"/>
                      <a:cs typeface="Times New Roman" panose="02020603050405020304" pitchFamily="18" charset="0"/>
                    </a:rPr>
                    <a:t>Natural</a:t>
                  </a:r>
                  <a:endParaRPr lang="en-NZ" sz="2000" b="1" kern="100" dirty="0">
                    <a:effectLst/>
                    <a:latin typeface="Aptos Display" panose="020B0004020202020204" pitchFamily="34" charset="0"/>
                    <a:ea typeface="Times New Roman" panose="02020603050405020304" pitchFamily="18" charset="0"/>
                    <a:cs typeface="Times New Roman" panose="02020603050405020304" pitchFamily="18" charset="0"/>
                  </a:endParaRPr>
                </a:p>
              </p:txBody>
            </p:sp>
            <p:sp>
              <p:nvSpPr>
                <p:cNvPr id="12" name="Text Box 8">
                  <a:extLst>
                    <a:ext uri="{FF2B5EF4-FFF2-40B4-BE49-F238E27FC236}">
                      <a16:creationId xmlns:a16="http://schemas.microsoft.com/office/drawing/2014/main" id="{2F1E8BFF-FFC5-4DF7-8DDA-B32408B2AEBF}"/>
                    </a:ext>
                  </a:extLst>
                </p:cNvPr>
                <p:cNvSpPr txBox="1">
                  <a:spLocks noChangeArrowheads="1"/>
                </p:cNvSpPr>
                <p:nvPr/>
              </p:nvSpPr>
              <p:spPr bwMode="auto">
                <a:xfrm>
                  <a:off x="8841" y="7013"/>
                  <a:ext cx="2367" cy="3400"/>
                </a:xfrm>
                <a:prstGeom prst="rect">
                  <a:avLst/>
                </a:prstGeom>
                <a:solidFill>
                  <a:srgbClr val="FAE2D5"/>
                </a:solidFill>
                <a:ln w="9525">
                  <a:solidFill>
                    <a:srgbClr val="000000"/>
                  </a:solidFill>
                  <a:miter lim="800000"/>
                  <a:headEnd/>
                  <a:tailEnd/>
                </a:ln>
              </p:spPr>
              <p:txBody>
                <a:bodyPr rot="0" vert="horz" wrap="square" lIns="91440" tIns="45720" rIns="91440" bIns="45720" anchor="t" anchorCtr="0" upright="1">
                  <a:noAutofit/>
                </a:bodyPr>
                <a:lstStyle/>
                <a:p>
                  <a:pPr algn="ctr">
                    <a:lnSpc>
                      <a:spcPct val="115000"/>
                    </a:lnSpc>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Cuttings</a:t>
                  </a:r>
                  <a:endParaRPr lang="en-NZ"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Calibri" panose="020F0502020204030204" pitchFamily="34" charset="0"/>
                    <a:buChar char="-"/>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Leaf</a:t>
                  </a:r>
                  <a:endParaRPr lang="en-NZ"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Calibri" panose="020F0502020204030204" pitchFamily="34" charset="0"/>
                    <a:buChar char="-"/>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Stem</a:t>
                  </a:r>
                  <a:endParaRPr lang="en-NZ"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gn="ctr">
                    <a:lnSpc>
                      <a:spcPct val="115000"/>
                    </a:lnSpc>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Divisions</a:t>
                  </a:r>
                  <a:endParaRPr lang="en-NZ" sz="1200" kern="100" dirty="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15000"/>
                    </a:lnSpc>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Layering</a:t>
                  </a:r>
                  <a:endParaRPr lang="en-NZ" sz="1200" kern="100" dirty="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15000"/>
                    </a:lnSpc>
                    <a:spcBef>
                      <a:spcPts val="800"/>
                    </a:spcBef>
                    <a:spcAft>
                      <a:spcPts val="400"/>
                    </a:spcAft>
                    <a:buNone/>
                  </a:pPr>
                  <a:r>
                    <a:rPr lang="en-NZ" sz="1800" b="1" kern="100" dirty="0">
                      <a:solidFill>
                        <a:srgbClr val="0F4761"/>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NZ" sz="1600" b="1"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p:txBody>
            </p:sp>
            <p:sp>
              <p:nvSpPr>
                <p:cNvPr id="13" name="Text Box 9">
                  <a:extLst>
                    <a:ext uri="{FF2B5EF4-FFF2-40B4-BE49-F238E27FC236}">
                      <a16:creationId xmlns:a16="http://schemas.microsoft.com/office/drawing/2014/main" id="{0A414A1B-FC64-5E99-92AA-0AB2BC97C270}"/>
                    </a:ext>
                  </a:extLst>
                </p:cNvPr>
                <p:cNvSpPr txBox="1">
                  <a:spLocks noChangeArrowheads="1"/>
                </p:cNvSpPr>
                <p:nvPr/>
              </p:nvSpPr>
              <p:spPr bwMode="auto">
                <a:xfrm>
                  <a:off x="6056" y="10740"/>
                  <a:ext cx="4496" cy="1206"/>
                </a:xfrm>
                <a:prstGeom prst="rect">
                  <a:avLst/>
                </a:prstGeom>
                <a:solidFill>
                  <a:srgbClr val="8DD873"/>
                </a:solidFill>
                <a:ln w="9525">
                  <a:solidFill>
                    <a:srgbClr val="000000"/>
                  </a:solidFill>
                  <a:miter lim="800000"/>
                  <a:headEnd/>
                  <a:tailEnd/>
                </a:ln>
              </p:spPr>
              <p:txBody>
                <a:bodyPr rot="0" vert="horz" wrap="square" lIns="91440" tIns="45720" rIns="91440" bIns="45720" anchor="t" anchorCtr="0" upright="1">
                  <a:noAutofit/>
                </a:bodyPr>
                <a:lstStyle/>
                <a:p>
                  <a:pPr algn="ctr">
                    <a:lnSpc>
                      <a:spcPct val="115000"/>
                    </a:lnSpc>
                    <a:spcBef>
                      <a:spcPts val="1800"/>
                    </a:spcBef>
                    <a:spcAft>
                      <a:spcPts val="400"/>
                    </a:spcAft>
                    <a:buNone/>
                  </a:pPr>
                  <a:r>
                    <a:rPr lang="en-NZ" sz="1800" b="1" kern="100" dirty="0">
                      <a:effectLst/>
                      <a:latin typeface="Calibri" panose="020F0502020204030204" pitchFamily="34" charset="0"/>
                      <a:ea typeface="Times New Roman" panose="02020603050405020304" pitchFamily="18" charset="0"/>
                      <a:cs typeface="Times New Roman" panose="02020603050405020304" pitchFamily="18" charset="0"/>
                    </a:rPr>
                    <a:t>Identical to</a:t>
                  </a:r>
                  <a:r>
                    <a:rPr lang="en-NZ" sz="2000" b="1"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en-NZ" sz="1800" b="1" kern="100" dirty="0">
                      <a:effectLst/>
                      <a:latin typeface="Calibri" panose="020F0502020204030204" pitchFamily="34" charset="0"/>
                      <a:ea typeface="Times New Roman" panose="02020603050405020304" pitchFamily="18" charset="0"/>
                      <a:cs typeface="Times New Roman" panose="02020603050405020304" pitchFamily="18" charset="0"/>
                    </a:rPr>
                    <a:t>Parent</a:t>
                  </a:r>
                  <a:r>
                    <a:rPr lang="en-NZ" sz="2000" b="1"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en-NZ" sz="1800" b="1" kern="100" dirty="0">
                      <a:effectLst/>
                      <a:latin typeface="Calibri" panose="020F0502020204030204" pitchFamily="34" charset="0"/>
                      <a:ea typeface="Times New Roman" panose="02020603050405020304" pitchFamily="18" charset="0"/>
                      <a:cs typeface="Times New Roman" panose="02020603050405020304" pitchFamily="18" charset="0"/>
                    </a:rPr>
                    <a:t>Plant</a:t>
                  </a:r>
                  <a:endParaRPr lang="en-NZ" sz="2000" b="1" kern="100" dirty="0">
                    <a:effectLst/>
                    <a:latin typeface="Aptos Display" panose="020B0004020202020204" pitchFamily="34" charset="0"/>
                    <a:ea typeface="Times New Roman" panose="02020603050405020304" pitchFamily="18" charset="0"/>
                    <a:cs typeface="Times New Roman" panose="02020603050405020304" pitchFamily="18" charset="0"/>
                  </a:endParaRPr>
                </a:p>
              </p:txBody>
            </p:sp>
            <p:cxnSp>
              <p:nvCxnSpPr>
                <p:cNvPr id="14" name="Line 10">
                  <a:extLst>
                    <a:ext uri="{FF2B5EF4-FFF2-40B4-BE49-F238E27FC236}">
                      <a16:creationId xmlns:a16="http://schemas.microsoft.com/office/drawing/2014/main" id="{05152DDE-0AC4-C77A-8C49-DD7C50F37912}"/>
                    </a:ext>
                  </a:extLst>
                </p:cNvPr>
                <p:cNvCxnSpPr>
                  <a:cxnSpLocks noChangeShapeType="1"/>
                </p:cNvCxnSpPr>
                <p:nvPr/>
              </p:nvCxnSpPr>
              <p:spPr bwMode="auto">
                <a:xfrm>
                  <a:off x="7158" y="2246"/>
                  <a:ext cx="1008" cy="80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5" name="Text Box 11">
                  <a:extLst>
                    <a:ext uri="{FF2B5EF4-FFF2-40B4-BE49-F238E27FC236}">
                      <a16:creationId xmlns:a16="http://schemas.microsoft.com/office/drawing/2014/main" id="{034B901B-AF79-8C4A-4612-1B9F5A96E203}"/>
                    </a:ext>
                  </a:extLst>
                </p:cNvPr>
                <p:cNvSpPr txBox="1">
                  <a:spLocks noChangeArrowheads="1"/>
                </p:cNvSpPr>
                <p:nvPr/>
              </p:nvSpPr>
              <p:spPr bwMode="auto">
                <a:xfrm>
                  <a:off x="8799" y="5203"/>
                  <a:ext cx="2304" cy="864"/>
                </a:xfrm>
                <a:prstGeom prst="rect">
                  <a:avLst/>
                </a:prstGeom>
                <a:solidFill>
                  <a:srgbClr val="FAE2D5"/>
                </a:solidFill>
                <a:ln w="9525">
                  <a:solidFill>
                    <a:srgbClr val="000000"/>
                  </a:solidFill>
                  <a:miter lim="800000"/>
                  <a:headEnd/>
                  <a:tailEnd/>
                </a:ln>
              </p:spPr>
              <p:txBody>
                <a:bodyPr rot="0" vert="horz" wrap="square" lIns="91440" tIns="45720" rIns="91440" bIns="45720" anchor="t" anchorCtr="0" upright="1">
                  <a:noAutofit/>
                </a:bodyPr>
                <a:lstStyle/>
                <a:p>
                  <a:pPr algn="ctr">
                    <a:lnSpc>
                      <a:spcPct val="115000"/>
                    </a:lnSpc>
                    <a:spcBef>
                      <a:spcPts val="1800"/>
                    </a:spcBef>
                    <a:spcAft>
                      <a:spcPts val="400"/>
                    </a:spcAft>
                    <a:buNone/>
                  </a:pPr>
                  <a:r>
                    <a:rPr lang="en-NZ" sz="1800" b="1" kern="100" dirty="0">
                      <a:effectLst/>
                      <a:latin typeface="Calibri" panose="020F0502020204030204" pitchFamily="34" charset="0"/>
                      <a:ea typeface="Times New Roman" panose="02020603050405020304" pitchFamily="18" charset="0"/>
                      <a:cs typeface="Times New Roman" panose="02020603050405020304" pitchFamily="18" charset="0"/>
                    </a:rPr>
                    <a:t>Artificial</a:t>
                  </a:r>
                  <a:endParaRPr lang="en-NZ" sz="2000" b="1" kern="100" dirty="0">
                    <a:effectLst/>
                    <a:latin typeface="Aptos Display" panose="020B0004020202020204" pitchFamily="34" charset="0"/>
                    <a:ea typeface="Times New Roman" panose="02020603050405020304" pitchFamily="18" charset="0"/>
                    <a:cs typeface="Times New Roman" panose="02020603050405020304" pitchFamily="18" charset="0"/>
                  </a:endParaRPr>
                </a:p>
              </p:txBody>
            </p:sp>
            <p:sp>
              <p:nvSpPr>
                <p:cNvPr id="16" name="Text Box 12">
                  <a:extLst>
                    <a:ext uri="{FF2B5EF4-FFF2-40B4-BE49-F238E27FC236}">
                      <a16:creationId xmlns:a16="http://schemas.microsoft.com/office/drawing/2014/main" id="{ED8BD186-7C1C-DAF5-30FB-3D5EF06F2549}"/>
                    </a:ext>
                  </a:extLst>
                </p:cNvPr>
                <p:cNvSpPr txBox="1">
                  <a:spLocks noChangeArrowheads="1"/>
                </p:cNvSpPr>
                <p:nvPr/>
              </p:nvSpPr>
              <p:spPr bwMode="auto">
                <a:xfrm>
                  <a:off x="5115" y="6898"/>
                  <a:ext cx="2361" cy="3499"/>
                </a:xfrm>
                <a:prstGeom prst="rect">
                  <a:avLst/>
                </a:prstGeom>
                <a:solidFill>
                  <a:srgbClr val="D9F2D0"/>
                </a:solidFill>
                <a:ln w="9525">
                  <a:solidFill>
                    <a:srgbClr val="000000"/>
                  </a:solidFill>
                  <a:miter lim="800000"/>
                  <a:headEnd/>
                  <a:tailEnd/>
                </a:ln>
              </p:spPr>
              <p:txBody>
                <a:bodyPr rot="0" vert="horz" wrap="square" lIns="91440" tIns="45720" rIns="91440" bIns="45720" anchor="t" anchorCtr="0" upright="1">
                  <a:noAutofit/>
                </a:bodyPr>
                <a:lstStyle/>
                <a:p>
                  <a:pPr algn="ctr">
                    <a:lnSpc>
                      <a:spcPct val="115000"/>
                    </a:lnSpc>
                    <a:buNone/>
                  </a:pPr>
                  <a:r>
                    <a:rPr lang="en-US" sz="1400" kern="100" dirty="0">
                      <a:effectLst/>
                      <a:latin typeface="Calibri" panose="020F0502020204030204" pitchFamily="34" charset="0"/>
                      <a:ea typeface="Aptos" panose="020B0004020202020204" pitchFamily="34" charset="0"/>
                      <a:cs typeface="Times New Roman" panose="02020603050405020304" pitchFamily="18" charset="0"/>
                    </a:rPr>
                    <a:t>Bulbs</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15000"/>
                    </a:lnSpc>
                    <a:buNone/>
                  </a:pPr>
                  <a:r>
                    <a:rPr lang="en-US" sz="1400" kern="100" dirty="0">
                      <a:effectLst/>
                      <a:latin typeface="Calibri" panose="020F0502020204030204" pitchFamily="34" charset="0"/>
                      <a:ea typeface="Aptos" panose="020B0004020202020204" pitchFamily="34" charset="0"/>
                      <a:cs typeface="Times New Roman" panose="02020603050405020304" pitchFamily="18" charset="0"/>
                    </a:rPr>
                    <a:t>Corms</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15000"/>
                    </a:lnSpc>
                    <a:buNone/>
                  </a:pPr>
                  <a:r>
                    <a:rPr lang="en-US" sz="1400" kern="100" dirty="0">
                      <a:effectLst/>
                      <a:latin typeface="Calibri" panose="020F0502020204030204" pitchFamily="34" charset="0"/>
                      <a:ea typeface="Aptos" panose="020B0004020202020204" pitchFamily="34" charset="0"/>
                      <a:cs typeface="Times New Roman" panose="02020603050405020304" pitchFamily="18" charset="0"/>
                    </a:rPr>
                    <a:t>Runners</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15000"/>
                    </a:lnSpc>
                    <a:buNone/>
                  </a:pPr>
                  <a:r>
                    <a:rPr lang="en-US" sz="1400" kern="100" dirty="0">
                      <a:effectLst/>
                      <a:latin typeface="Calibri" panose="020F0502020204030204" pitchFamily="34" charset="0"/>
                      <a:ea typeface="Aptos" panose="020B0004020202020204" pitchFamily="34" charset="0"/>
                      <a:cs typeface="Times New Roman" panose="02020603050405020304" pitchFamily="18" charset="0"/>
                    </a:rPr>
                    <a:t>Rhizomes</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15000"/>
                    </a:lnSpc>
                    <a:buNone/>
                  </a:pPr>
                  <a:r>
                    <a:rPr lang="en-US" sz="1400" kern="100" dirty="0">
                      <a:effectLst/>
                      <a:latin typeface="Calibri" panose="020F0502020204030204" pitchFamily="34" charset="0"/>
                      <a:ea typeface="Aptos" panose="020B0004020202020204" pitchFamily="34" charset="0"/>
                      <a:cs typeface="Times New Roman" panose="02020603050405020304" pitchFamily="18" charset="0"/>
                    </a:rPr>
                    <a:t>Tuber</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15000"/>
                    </a:lnSpc>
                    <a:buNone/>
                  </a:pPr>
                  <a:r>
                    <a:rPr lang="en-US" sz="1400" kern="100" dirty="0">
                      <a:effectLst/>
                      <a:latin typeface="Calibri" panose="020F0502020204030204" pitchFamily="34" charset="0"/>
                      <a:ea typeface="Aptos" panose="020B0004020202020204" pitchFamily="34" charset="0"/>
                      <a:cs typeface="Times New Roman" panose="02020603050405020304" pitchFamily="18" charset="0"/>
                    </a:rPr>
                    <a:t>Plantlets</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15000"/>
                    </a:lnSpc>
                    <a:buNone/>
                  </a:pPr>
                  <a:r>
                    <a:rPr lang="en-US" sz="1400" kern="100" dirty="0">
                      <a:effectLst/>
                      <a:latin typeface="Calibri" panose="020F0502020204030204" pitchFamily="34" charset="0"/>
                      <a:ea typeface="Aptos" panose="020B0004020202020204" pitchFamily="34" charset="0"/>
                      <a:cs typeface="Times New Roman" panose="02020603050405020304" pitchFamily="18" charset="0"/>
                    </a:rPr>
                    <a:t>Offsets</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nvGrpSpPr>
                <p:cNvPr id="17" name="Group 16">
                  <a:extLst>
                    <a:ext uri="{FF2B5EF4-FFF2-40B4-BE49-F238E27FC236}">
                      <a16:creationId xmlns:a16="http://schemas.microsoft.com/office/drawing/2014/main" id="{C30F803F-58E3-AE38-6625-2BE2D2604CDA}"/>
                    </a:ext>
                  </a:extLst>
                </p:cNvPr>
                <p:cNvGrpSpPr>
                  <a:grpSpLocks/>
                </p:cNvGrpSpPr>
                <p:nvPr/>
              </p:nvGrpSpPr>
              <p:grpSpPr bwMode="auto">
                <a:xfrm>
                  <a:off x="1110" y="1301"/>
                  <a:ext cx="7056" cy="7442"/>
                  <a:chOff x="1152" y="1361"/>
                  <a:chExt cx="7056" cy="7442"/>
                </a:xfrm>
              </p:grpSpPr>
              <p:sp>
                <p:nvSpPr>
                  <p:cNvPr id="18" name="Text Box 15">
                    <a:extLst>
                      <a:ext uri="{FF2B5EF4-FFF2-40B4-BE49-F238E27FC236}">
                        <a16:creationId xmlns:a16="http://schemas.microsoft.com/office/drawing/2014/main" id="{6B4CC5E6-44E2-2484-7960-22587771A078}"/>
                      </a:ext>
                    </a:extLst>
                  </p:cNvPr>
                  <p:cNvSpPr txBox="1">
                    <a:spLocks noChangeArrowheads="1"/>
                  </p:cNvSpPr>
                  <p:nvPr/>
                </p:nvSpPr>
                <p:spPr bwMode="auto">
                  <a:xfrm>
                    <a:off x="3456" y="1361"/>
                    <a:ext cx="4752" cy="1152"/>
                  </a:xfrm>
                  <a:prstGeom prst="rect">
                    <a:avLst/>
                  </a:prstGeom>
                  <a:solidFill>
                    <a:srgbClr val="4EA72E"/>
                  </a:solidFill>
                  <a:ln w="38100">
                    <a:solidFill>
                      <a:srgbClr val="F2F2F2"/>
                    </a:solidFill>
                    <a:miter lim="800000"/>
                    <a:headEnd/>
                    <a:tailEnd/>
                  </a:ln>
                  <a:effectLst>
                    <a:outerShdw dist="28398" dir="3806097" algn="ctr" rotWithShape="0">
                      <a:srgbClr val="265317">
                        <a:alpha val="50000"/>
                      </a:srgbClr>
                    </a:outerShdw>
                  </a:effectLst>
                </p:spPr>
                <p:txBody>
                  <a:bodyPr rot="0" vert="horz" wrap="square" lIns="91440" tIns="45720" rIns="91440" bIns="45720" anchor="t" anchorCtr="0" upright="1">
                    <a:noAutofit/>
                  </a:bodyPr>
                  <a:lstStyle/>
                  <a:p>
                    <a:pPr algn="ctr">
                      <a:lnSpc>
                        <a:spcPct val="115000"/>
                      </a:lnSpc>
                      <a:spcBef>
                        <a:spcPts val="800"/>
                      </a:spcBef>
                      <a:spcAft>
                        <a:spcPts val="400"/>
                      </a:spcAft>
                      <a:buNone/>
                    </a:pPr>
                    <a:r>
                      <a:rPr lang="en-NZ" sz="2000" b="1" kern="100">
                        <a:solidFill>
                          <a:srgbClr val="0F4761"/>
                        </a:solidFill>
                        <a:effectLst/>
                        <a:latin typeface="Calibri" panose="020F0502020204030204" pitchFamily="34" charset="0"/>
                        <a:ea typeface="Times New Roman" panose="02020603050405020304" pitchFamily="18" charset="0"/>
                        <a:cs typeface="Times New Roman" panose="02020603050405020304" pitchFamily="18" charset="0"/>
                      </a:rPr>
                      <a:t>PLANT PROPAGATION</a:t>
                    </a:r>
                    <a:endParaRPr lang="en-NZ" sz="1600" b="1" kern="10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p:txBody>
              </p:sp>
              <p:sp>
                <p:nvSpPr>
                  <p:cNvPr id="19" name="Text Box 16">
                    <a:extLst>
                      <a:ext uri="{FF2B5EF4-FFF2-40B4-BE49-F238E27FC236}">
                        <a16:creationId xmlns:a16="http://schemas.microsoft.com/office/drawing/2014/main" id="{A1086CF8-0EA1-3FDC-D9D3-AE40FCC4B1C2}"/>
                      </a:ext>
                    </a:extLst>
                  </p:cNvPr>
                  <p:cNvSpPr txBox="1">
                    <a:spLocks noChangeArrowheads="1"/>
                  </p:cNvSpPr>
                  <p:nvPr/>
                </p:nvSpPr>
                <p:spPr bwMode="auto">
                  <a:xfrm>
                    <a:off x="1152" y="3392"/>
                    <a:ext cx="3312" cy="1011"/>
                  </a:xfrm>
                  <a:prstGeom prst="rect">
                    <a:avLst/>
                  </a:prstGeom>
                  <a:solidFill>
                    <a:srgbClr val="D0D0D0"/>
                  </a:solidFill>
                  <a:ln w="9525">
                    <a:solidFill>
                      <a:srgbClr val="000000"/>
                    </a:solidFill>
                    <a:miter lim="800000"/>
                    <a:headEnd/>
                    <a:tailEnd/>
                  </a:ln>
                </p:spPr>
                <p:txBody>
                  <a:bodyPr rot="0" vert="horz" wrap="square" lIns="91440" tIns="45720" rIns="91440" bIns="45720" anchor="t" anchorCtr="0" upright="1">
                    <a:noAutofit/>
                  </a:bodyPr>
                  <a:lstStyle/>
                  <a:p>
                    <a:pPr algn="ctr">
                      <a:buNone/>
                    </a:pPr>
                    <a:r>
                      <a:rPr lang="en-NZ" sz="1800" i="0">
                        <a:effectLst/>
                        <a:latin typeface="Calibri" panose="020F0502020204030204" pitchFamily="34" charset="0"/>
                        <a:ea typeface="Times New Roman" panose="02020603050405020304" pitchFamily="18" charset="0"/>
                        <a:cs typeface="Times New Roman" panose="02020603050405020304" pitchFamily="18" charset="0"/>
                      </a:rPr>
                      <a:t>Sexual Reproduction</a:t>
                    </a:r>
                    <a:endParaRPr lang="en-NZ" sz="1100" i="1">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0" name="Text Box 17">
                    <a:extLst>
                      <a:ext uri="{FF2B5EF4-FFF2-40B4-BE49-F238E27FC236}">
                        <a16:creationId xmlns:a16="http://schemas.microsoft.com/office/drawing/2014/main" id="{3E3E9F7B-ECCA-A3C6-90B5-68CAE30117B4}"/>
                      </a:ext>
                    </a:extLst>
                  </p:cNvPr>
                  <p:cNvSpPr txBox="1">
                    <a:spLocks noChangeArrowheads="1"/>
                  </p:cNvSpPr>
                  <p:nvPr/>
                </p:nvSpPr>
                <p:spPr bwMode="auto">
                  <a:xfrm>
                    <a:off x="1617" y="5160"/>
                    <a:ext cx="2016" cy="926"/>
                  </a:xfrm>
                  <a:prstGeom prst="rect">
                    <a:avLst/>
                  </a:prstGeom>
                  <a:solidFill>
                    <a:srgbClr val="E8E8E8"/>
                  </a:solidFill>
                  <a:ln w="9525">
                    <a:solidFill>
                      <a:srgbClr val="000000"/>
                    </a:solidFill>
                    <a:miter lim="800000"/>
                    <a:headEnd/>
                    <a:tailEnd/>
                  </a:ln>
                </p:spPr>
                <p:txBody>
                  <a:bodyPr rot="0" vert="horz" wrap="square" lIns="91440" tIns="45720" rIns="91440" bIns="45720" anchor="t" anchorCtr="0" upright="1">
                    <a:noAutofit/>
                  </a:bodyPr>
                  <a:lstStyle/>
                  <a:p>
                    <a:pPr algn="ctr">
                      <a:lnSpc>
                        <a:spcPct val="115000"/>
                      </a:lnSpc>
                      <a:spcBef>
                        <a:spcPts val="1800"/>
                      </a:spcBef>
                      <a:spcAft>
                        <a:spcPts val="400"/>
                      </a:spcAft>
                      <a:buNone/>
                    </a:pPr>
                    <a:r>
                      <a:rPr lang="en-NZ" sz="1800" b="1" kern="100" dirty="0">
                        <a:effectLst/>
                        <a:latin typeface="Calibri" panose="020F0502020204030204" pitchFamily="34" charset="0"/>
                        <a:ea typeface="Times New Roman" panose="02020603050405020304" pitchFamily="18" charset="0"/>
                        <a:cs typeface="Times New Roman" panose="02020603050405020304" pitchFamily="18" charset="0"/>
                      </a:rPr>
                      <a:t>Seeds</a:t>
                    </a:r>
                    <a:endParaRPr lang="en-NZ" sz="2000" b="1" kern="100" dirty="0">
                      <a:effectLst/>
                      <a:latin typeface="Aptos Display" panose="020B0004020202020204" pitchFamily="34" charset="0"/>
                      <a:ea typeface="Times New Roman" panose="02020603050405020304" pitchFamily="18" charset="0"/>
                      <a:cs typeface="Times New Roman" panose="02020603050405020304" pitchFamily="18" charset="0"/>
                    </a:endParaRPr>
                  </a:p>
                </p:txBody>
              </p:sp>
              <p:sp>
                <p:nvSpPr>
                  <p:cNvPr id="21" name="Text Box 18">
                    <a:extLst>
                      <a:ext uri="{FF2B5EF4-FFF2-40B4-BE49-F238E27FC236}">
                        <a16:creationId xmlns:a16="http://schemas.microsoft.com/office/drawing/2014/main" id="{B39DA921-E121-C408-C493-F9CB8CAC9E9B}"/>
                      </a:ext>
                    </a:extLst>
                  </p:cNvPr>
                  <p:cNvSpPr txBox="1">
                    <a:spLocks noChangeArrowheads="1"/>
                  </p:cNvSpPr>
                  <p:nvPr/>
                </p:nvSpPr>
                <p:spPr bwMode="auto">
                  <a:xfrm>
                    <a:off x="1284" y="7392"/>
                    <a:ext cx="2478" cy="1411"/>
                  </a:xfrm>
                  <a:prstGeom prst="rect">
                    <a:avLst/>
                  </a:prstGeom>
                  <a:solidFill>
                    <a:srgbClr val="E59EDC"/>
                  </a:solidFill>
                  <a:ln w="9525">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Genetic Variation</a:t>
                    </a:r>
                    <a:endParaRPr lang="en-NZ" sz="1200" kern="100" dirty="0">
                      <a:effectLst/>
                      <a:latin typeface="Aptos" panose="020B0004020202020204" pitchFamily="34" charset="0"/>
                      <a:ea typeface="Aptos" panose="020B0004020202020204" pitchFamily="34" charset="0"/>
                      <a:cs typeface="Times New Roman" panose="02020603050405020304" pitchFamily="18" charset="0"/>
                    </a:endParaRPr>
                  </a:p>
                </p:txBody>
              </p:sp>
              <p:cxnSp>
                <p:nvCxnSpPr>
                  <p:cNvPr id="22" name="Line 19">
                    <a:extLst>
                      <a:ext uri="{FF2B5EF4-FFF2-40B4-BE49-F238E27FC236}">
                        <a16:creationId xmlns:a16="http://schemas.microsoft.com/office/drawing/2014/main" id="{7C41C25F-E2A7-4FC2-563F-913CF7B5249C}"/>
                      </a:ext>
                    </a:extLst>
                  </p:cNvPr>
                  <p:cNvCxnSpPr>
                    <a:cxnSpLocks noChangeShapeType="1"/>
                  </p:cNvCxnSpPr>
                  <p:nvPr/>
                </p:nvCxnSpPr>
                <p:spPr bwMode="auto">
                  <a:xfrm flipH="1">
                    <a:off x="3777" y="2396"/>
                    <a:ext cx="1008" cy="100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3" name="Line 20">
                    <a:extLst>
                      <a:ext uri="{FF2B5EF4-FFF2-40B4-BE49-F238E27FC236}">
                        <a16:creationId xmlns:a16="http://schemas.microsoft.com/office/drawing/2014/main" id="{04BEB8A1-8B2A-8DF0-C7B2-690E3B9B4FAF}"/>
                      </a:ext>
                    </a:extLst>
                  </p:cNvPr>
                  <p:cNvCxnSpPr>
                    <a:cxnSpLocks noChangeShapeType="1"/>
                  </p:cNvCxnSpPr>
                  <p:nvPr/>
                </p:nvCxnSpPr>
                <p:spPr bwMode="auto">
                  <a:xfrm flipH="1">
                    <a:off x="2595" y="6086"/>
                    <a:ext cx="30" cy="141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4" name="AutoShape 21">
                    <a:extLst>
                      <a:ext uri="{FF2B5EF4-FFF2-40B4-BE49-F238E27FC236}">
                        <a16:creationId xmlns:a16="http://schemas.microsoft.com/office/drawing/2014/main" id="{B60DB6EE-BA93-76B4-3D13-5A729AFCC7F4}"/>
                      </a:ext>
                    </a:extLst>
                  </p:cNvPr>
                  <p:cNvCxnSpPr>
                    <a:cxnSpLocks noChangeShapeType="1"/>
                  </p:cNvCxnSpPr>
                  <p:nvPr/>
                </p:nvCxnSpPr>
                <p:spPr bwMode="auto">
                  <a:xfrm>
                    <a:off x="2580" y="4410"/>
                    <a:ext cx="15" cy="74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grpSp>
        </p:grpSp>
        <p:cxnSp>
          <p:nvCxnSpPr>
            <p:cNvPr id="6" name="Straight Arrow Connector 5">
              <a:extLst>
                <a:ext uri="{FF2B5EF4-FFF2-40B4-BE49-F238E27FC236}">
                  <a16:creationId xmlns:a16="http://schemas.microsoft.com/office/drawing/2014/main" id="{095517BF-60C8-A10C-EE89-48CEE94C3A61}"/>
                </a:ext>
              </a:extLst>
            </p:cNvPr>
            <p:cNvCxnSpPr/>
            <p:nvPr/>
          </p:nvCxnSpPr>
          <p:spPr>
            <a:xfrm flipH="1">
              <a:off x="3581400" y="2085975"/>
              <a:ext cx="428625" cy="6858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cxnSp>
        <p:nvCxnSpPr>
          <p:cNvPr id="29" name="Straight Arrow Connector 28">
            <a:extLst>
              <a:ext uri="{FF2B5EF4-FFF2-40B4-BE49-F238E27FC236}">
                <a16:creationId xmlns:a16="http://schemas.microsoft.com/office/drawing/2014/main" id="{0A06E65B-1813-88B4-F46A-7C8611E63DBB}"/>
              </a:ext>
            </a:extLst>
          </p:cNvPr>
          <p:cNvCxnSpPr>
            <a:stCxn id="11" idx="2"/>
          </p:cNvCxnSpPr>
          <p:nvPr/>
        </p:nvCxnSpPr>
        <p:spPr>
          <a:xfrm>
            <a:off x="8623866" y="3001635"/>
            <a:ext cx="8070" cy="37865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2" name="Straight Arrow Connector 31">
            <a:extLst>
              <a:ext uri="{FF2B5EF4-FFF2-40B4-BE49-F238E27FC236}">
                <a16:creationId xmlns:a16="http://schemas.microsoft.com/office/drawing/2014/main" id="{FD9F6BB9-7673-357C-511A-2DA45E6E4B94}"/>
              </a:ext>
            </a:extLst>
          </p:cNvPr>
          <p:cNvCxnSpPr/>
          <p:nvPr/>
        </p:nvCxnSpPr>
        <p:spPr>
          <a:xfrm>
            <a:off x="8840366" y="5422785"/>
            <a:ext cx="98102" cy="18150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4" name="Straight Arrow Connector 33">
            <a:extLst>
              <a:ext uri="{FF2B5EF4-FFF2-40B4-BE49-F238E27FC236}">
                <a16:creationId xmlns:a16="http://schemas.microsoft.com/office/drawing/2014/main" id="{2BAE274B-A366-0515-FCB9-C3DC00EF5199}"/>
              </a:ext>
            </a:extLst>
          </p:cNvPr>
          <p:cNvCxnSpPr/>
          <p:nvPr/>
        </p:nvCxnSpPr>
        <p:spPr>
          <a:xfrm flipH="1">
            <a:off x="10512236" y="5434164"/>
            <a:ext cx="84720" cy="19038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374416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74F16E-0088-05A8-91A7-452FFE3547E2}"/>
              </a:ext>
            </a:extLst>
          </p:cNvPr>
          <p:cNvSpPr>
            <a:spLocks noGrp="1"/>
          </p:cNvSpPr>
          <p:nvPr>
            <p:ph type="title"/>
          </p:nvPr>
        </p:nvSpPr>
        <p:spPr>
          <a:xfrm>
            <a:off x="838200" y="365125"/>
            <a:ext cx="10515600" cy="1325563"/>
          </a:xfrm>
        </p:spPr>
        <p:txBody>
          <a:bodyPr>
            <a:normAutofit/>
          </a:bodyPr>
          <a:lstStyle/>
          <a:p>
            <a:pPr algn="ctr"/>
            <a:r>
              <a:rPr lang="en-NZ" sz="5400" b="1" dirty="0"/>
              <a:t>Sexual reproduction</a:t>
            </a:r>
            <a:endParaRPr lang="en-NZ" sz="5400" dirty="0"/>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3FF97363-6D36-2F79-4450-D6A4A28C3A1A}"/>
              </a:ext>
            </a:extLst>
          </p:cNvPr>
          <p:cNvGraphicFramePr>
            <a:graphicFrameLocks noGrp="1"/>
          </p:cNvGraphicFramePr>
          <p:nvPr>
            <p:ph idx="1"/>
            <p:extLst>
              <p:ext uri="{D42A27DB-BD31-4B8C-83A1-F6EECF244321}">
                <p14:modId xmlns:p14="http://schemas.microsoft.com/office/powerpoint/2010/main" val="80137895"/>
              </p:ext>
            </p:extLst>
          </p:nvPr>
        </p:nvGraphicFramePr>
        <p:xfrm>
          <a:off x="838200" y="2339796"/>
          <a:ext cx="10515601" cy="3725462"/>
        </p:xfrm>
        <a:graphic>
          <a:graphicData uri="http://schemas.openxmlformats.org/drawingml/2006/table">
            <a:tbl>
              <a:tblPr firstRow="1" firstCol="1" bandRow="1"/>
              <a:tblGrid>
                <a:gridCol w="5473866">
                  <a:extLst>
                    <a:ext uri="{9D8B030D-6E8A-4147-A177-3AD203B41FA5}">
                      <a16:colId xmlns:a16="http://schemas.microsoft.com/office/drawing/2014/main" val="611674980"/>
                    </a:ext>
                  </a:extLst>
                </a:gridCol>
                <a:gridCol w="5041735">
                  <a:extLst>
                    <a:ext uri="{9D8B030D-6E8A-4147-A177-3AD203B41FA5}">
                      <a16:colId xmlns:a16="http://schemas.microsoft.com/office/drawing/2014/main" val="17966563"/>
                    </a:ext>
                  </a:extLst>
                </a:gridCol>
              </a:tblGrid>
              <a:tr h="401415">
                <a:tc>
                  <a:txBody>
                    <a:bodyPr/>
                    <a:lstStyle/>
                    <a:p>
                      <a:pPr algn="ctr" fontAlgn="t">
                        <a:lnSpc>
                          <a:spcPct val="115000"/>
                        </a:lnSpc>
                        <a:spcAft>
                          <a:spcPts val="800"/>
                        </a:spcAft>
                        <a:buNone/>
                      </a:pPr>
                      <a:r>
                        <a:rPr lang="en-NZ" sz="1900" b="1" i="0" u="none" strike="noStrike" kern="100">
                          <a:effectLst/>
                          <a:latin typeface="Aptos" panose="020B0004020202020204" pitchFamily="34" charset="0"/>
                          <a:ea typeface="Aptos" panose="020B0004020202020204" pitchFamily="34" charset="0"/>
                          <a:cs typeface="Times New Roman" panose="02020603050405020304" pitchFamily="18" charset="0"/>
                        </a:rPr>
                        <a:t>Advantages</a:t>
                      </a:r>
                      <a:endParaRPr lang="en-NZ" sz="2800" b="0" i="0" u="none" strike="noStrike">
                        <a:effectLst/>
                        <a:latin typeface="Arial" panose="020B0604020202020204" pitchFamily="34" charset="0"/>
                      </a:endParaRPr>
                    </a:p>
                  </a:txBody>
                  <a:tcPr marL="107362" marR="107362" marT="14911" marB="0">
                    <a:lnL>
                      <a:noFill/>
                    </a:lnL>
                    <a:lnR>
                      <a:noFill/>
                    </a:lnR>
                    <a:lnT>
                      <a:noFill/>
                    </a:lnT>
                    <a:lnB>
                      <a:noFill/>
                    </a:lnB>
                    <a:noFill/>
                  </a:tcPr>
                </a:tc>
                <a:tc>
                  <a:txBody>
                    <a:bodyPr/>
                    <a:lstStyle/>
                    <a:p>
                      <a:pPr algn="ctr" fontAlgn="t">
                        <a:lnSpc>
                          <a:spcPct val="115000"/>
                        </a:lnSpc>
                        <a:spcAft>
                          <a:spcPts val="800"/>
                        </a:spcAft>
                        <a:buNone/>
                      </a:pPr>
                      <a:r>
                        <a:rPr lang="en-NZ" sz="1900" b="1" i="0" u="none" strike="noStrike" kern="100">
                          <a:effectLst/>
                          <a:latin typeface="Aptos" panose="020B0004020202020204" pitchFamily="34" charset="0"/>
                          <a:ea typeface="Aptos" panose="020B0004020202020204" pitchFamily="34" charset="0"/>
                          <a:cs typeface="Times New Roman" panose="02020603050405020304" pitchFamily="18" charset="0"/>
                        </a:rPr>
                        <a:t>Disadvantages</a:t>
                      </a:r>
                      <a:endParaRPr lang="en-NZ" sz="2800" b="0" i="0" u="none" strike="noStrike">
                        <a:effectLst/>
                        <a:latin typeface="Arial" panose="020B0604020202020204" pitchFamily="34" charset="0"/>
                      </a:endParaRPr>
                    </a:p>
                  </a:txBody>
                  <a:tcPr marL="107362" marR="107362" marT="14911" marB="0">
                    <a:lnL>
                      <a:noFill/>
                    </a:lnL>
                    <a:lnR>
                      <a:noFill/>
                    </a:lnR>
                    <a:lnT>
                      <a:noFill/>
                    </a:lnT>
                    <a:lnB>
                      <a:noFill/>
                    </a:lnB>
                    <a:noFill/>
                  </a:tcPr>
                </a:tc>
                <a:extLst>
                  <a:ext uri="{0D108BD9-81ED-4DB2-BD59-A6C34878D82A}">
                    <a16:rowId xmlns:a16="http://schemas.microsoft.com/office/drawing/2014/main" val="1741099165"/>
                  </a:ext>
                </a:extLst>
              </a:tr>
              <a:tr h="401415">
                <a:tc>
                  <a:txBody>
                    <a:bodyPr/>
                    <a:lstStyle/>
                    <a:p>
                      <a:pPr marL="347472" indent="-347472" algn="l" fontAlgn="t">
                        <a:lnSpc>
                          <a:spcPct val="115000"/>
                        </a:lnSpc>
                        <a:spcAft>
                          <a:spcPts val="800"/>
                        </a:spcAft>
                        <a:buClrTx/>
                        <a:buSzPts val="1200"/>
                        <a:buFont typeface="Symbol" panose="05050102010706020507" pitchFamily="18" charset="2"/>
                        <a:buChar char="·"/>
                      </a:pPr>
                      <a:r>
                        <a:rPr lang="en-NZ" sz="1900" b="0" i="0" u="none" strike="noStrike" kern="100">
                          <a:effectLst/>
                          <a:latin typeface="Aptos" panose="020B0004020202020204" pitchFamily="34" charset="0"/>
                          <a:ea typeface="Aptos" panose="020B0004020202020204" pitchFamily="34" charset="0"/>
                          <a:cs typeface="Times New Roman" panose="02020603050405020304" pitchFamily="18" charset="0"/>
                        </a:rPr>
                        <a:t>Some plant can only be propagated by seed.</a:t>
                      </a:r>
                      <a:endParaRPr lang="en-NZ" sz="1900" b="0" i="0" u="none" strike="noStrike">
                        <a:effectLst/>
                        <a:latin typeface="Arial" panose="020B0604020202020204" pitchFamily="34" charset="0"/>
                      </a:endParaRPr>
                    </a:p>
                  </a:txBody>
                  <a:tcPr marL="107362" marR="107362" marT="14911" marB="0">
                    <a:lnL>
                      <a:noFill/>
                    </a:lnL>
                    <a:lnR>
                      <a:noFill/>
                    </a:lnR>
                    <a:lnT>
                      <a:noFill/>
                    </a:lnT>
                    <a:lnB>
                      <a:noFill/>
                    </a:lnB>
                    <a:noFill/>
                  </a:tcPr>
                </a:tc>
                <a:tc>
                  <a:txBody>
                    <a:bodyPr/>
                    <a:lstStyle/>
                    <a:p>
                      <a:pPr marL="347472" indent="-347472" algn="l" fontAlgn="t">
                        <a:lnSpc>
                          <a:spcPct val="115000"/>
                        </a:lnSpc>
                        <a:spcAft>
                          <a:spcPts val="800"/>
                        </a:spcAft>
                        <a:buClrTx/>
                        <a:buSzPts val="1200"/>
                        <a:buFont typeface="Symbol" panose="05050102010706020507" pitchFamily="18" charset="2"/>
                        <a:buChar char="·"/>
                      </a:pPr>
                      <a:r>
                        <a:rPr lang="en-NZ" sz="1900" b="0" i="0" u="none" strike="noStrike" kern="100">
                          <a:effectLst/>
                          <a:latin typeface="Aptos" panose="020B0004020202020204" pitchFamily="34" charset="0"/>
                          <a:ea typeface="Aptos" panose="020B0004020202020204" pitchFamily="34" charset="0"/>
                          <a:cs typeface="Times New Roman" panose="02020603050405020304" pitchFamily="18" charset="0"/>
                        </a:rPr>
                        <a:t>Some plants don’t produce seed.</a:t>
                      </a:r>
                      <a:endParaRPr lang="en-NZ" sz="1900" b="0" i="0" u="none" strike="noStrike">
                        <a:effectLst/>
                        <a:latin typeface="Arial" panose="020B0604020202020204" pitchFamily="34" charset="0"/>
                      </a:endParaRPr>
                    </a:p>
                  </a:txBody>
                  <a:tcPr marL="107362" marR="107362" marT="14911" marB="0">
                    <a:lnL>
                      <a:noFill/>
                    </a:lnL>
                    <a:lnR>
                      <a:noFill/>
                    </a:lnR>
                    <a:lnT>
                      <a:noFill/>
                    </a:lnT>
                    <a:lnB>
                      <a:noFill/>
                    </a:lnB>
                    <a:noFill/>
                  </a:tcPr>
                </a:tc>
                <a:extLst>
                  <a:ext uri="{0D108BD9-81ED-4DB2-BD59-A6C34878D82A}">
                    <a16:rowId xmlns:a16="http://schemas.microsoft.com/office/drawing/2014/main" val="575842340"/>
                  </a:ext>
                </a:extLst>
              </a:tr>
              <a:tr h="730658">
                <a:tc>
                  <a:txBody>
                    <a:bodyPr/>
                    <a:lstStyle/>
                    <a:p>
                      <a:pPr marL="347472" indent="-347472" algn="l" fontAlgn="t">
                        <a:lnSpc>
                          <a:spcPct val="115000"/>
                        </a:lnSpc>
                        <a:spcAft>
                          <a:spcPts val="800"/>
                        </a:spcAft>
                        <a:buClrTx/>
                        <a:buSzPts val="1200"/>
                        <a:buFont typeface="Symbol" panose="05050102010706020507" pitchFamily="18" charset="2"/>
                        <a:buChar char="·"/>
                      </a:pPr>
                      <a:r>
                        <a:rPr lang="en-NZ" sz="1900" b="0" i="0" u="none" strike="noStrike" kern="100">
                          <a:effectLst/>
                          <a:latin typeface="Aptos" panose="020B0004020202020204" pitchFamily="34" charset="0"/>
                          <a:ea typeface="Aptos" panose="020B0004020202020204" pitchFamily="34" charset="0"/>
                          <a:cs typeface="Times New Roman" panose="02020603050405020304" pitchFamily="18" charset="0"/>
                        </a:rPr>
                        <a:t>Variation in offspring allows new varieties to be produced</a:t>
                      </a:r>
                      <a:endParaRPr lang="en-NZ" sz="1900" b="0" i="0" u="none" strike="noStrike">
                        <a:effectLst/>
                        <a:latin typeface="Arial" panose="020B0604020202020204" pitchFamily="34" charset="0"/>
                      </a:endParaRPr>
                    </a:p>
                  </a:txBody>
                  <a:tcPr marL="107362" marR="107362" marT="14911" marB="0">
                    <a:lnL>
                      <a:noFill/>
                    </a:lnL>
                    <a:lnR>
                      <a:noFill/>
                    </a:lnR>
                    <a:lnT>
                      <a:noFill/>
                    </a:lnT>
                    <a:lnB>
                      <a:noFill/>
                    </a:lnB>
                    <a:noFill/>
                  </a:tcPr>
                </a:tc>
                <a:tc>
                  <a:txBody>
                    <a:bodyPr/>
                    <a:lstStyle/>
                    <a:p>
                      <a:pPr marL="347472" indent="-347472" algn="l" fontAlgn="t">
                        <a:lnSpc>
                          <a:spcPct val="115000"/>
                        </a:lnSpc>
                        <a:spcAft>
                          <a:spcPts val="800"/>
                        </a:spcAft>
                        <a:buClrTx/>
                        <a:buSzPts val="1200"/>
                        <a:buFont typeface="Symbol" panose="05050102010706020507" pitchFamily="18" charset="2"/>
                        <a:buChar char="·"/>
                      </a:pPr>
                      <a:r>
                        <a:rPr lang="en-NZ" sz="1900" b="0" i="0" u="none" strike="noStrike" kern="100" dirty="0">
                          <a:effectLst/>
                          <a:latin typeface="Aptos" panose="020B0004020202020204" pitchFamily="34" charset="0"/>
                          <a:ea typeface="Aptos" panose="020B0004020202020204" pitchFamily="34" charset="0"/>
                          <a:cs typeface="Times New Roman" panose="02020603050405020304" pitchFamily="18" charset="0"/>
                        </a:rPr>
                        <a:t>Variation in offspring makes it difficult to reproduce desired characteristics.</a:t>
                      </a:r>
                      <a:endParaRPr lang="en-NZ" sz="1900" b="0" i="0" u="none" strike="noStrike" dirty="0">
                        <a:effectLst/>
                        <a:latin typeface="Arial" panose="020B0604020202020204" pitchFamily="34" charset="0"/>
                      </a:endParaRPr>
                    </a:p>
                  </a:txBody>
                  <a:tcPr marL="107362" marR="107362" marT="14911" marB="0">
                    <a:lnL>
                      <a:noFill/>
                    </a:lnL>
                    <a:lnR>
                      <a:noFill/>
                    </a:lnR>
                    <a:lnT>
                      <a:noFill/>
                    </a:lnT>
                    <a:lnB>
                      <a:noFill/>
                    </a:lnB>
                    <a:noFill/>
                  </a:tcPr>
                </a:tc>
                <a:extLst>
                  <a:ext uri="{0D108BD9-81ED-4DB2-BD59-A6C34878D82A}">
                    <a16:rowId xmlns:a16="http://schemas.microsoft.com/office/drawing/2014/main" val="1697664278"/>
                  </a:ext>
                </a:extLst>
              </a:tr>
              <a:tr h="730658">
                <a:tc>
                  <a:txBody>
                    <a:bodyPr/>
                    <a:lstStyle/>
                    <a:p>
                      <a:pPr marL="347472" indent="-347472" algn="l" fontAlgn="t">
                        <a:lnSpc>
                          <a:spcPct val="115000"/>
                        </a:lnSpc>
                        <a:spcAft>
                          <a:spcPts val="800"/>
                        </a:spcAft>
                        <a:buClrTx/>
                        <a:buSzPts val="1200"/>
                        <a:buFont typeface="Symbol" panose="05050102010706020507" pitchFamily="18" charset="2"/>
                        <a:buChar char="·"/>
                      </a:pPr>
                      <a:r>
                        <a:rPr lang="en-NZ" sz="1900" b="0" i="0" u="none" strike="noStrike" kern="100">
                          <a:effectLst/>
                          <a:latin typeface="Aptos" panose="020B0004020202020204" pitchFamily="34" charset="0"/>
                          <a:ea typeface="Aptos" panose="020B0004020202020204" pitchFamily="34" charset="0"/>
                          <a:cs typeface="Times New Roman" panose="02020603050405020304" pitchFamily="18" charset="0"/>
                        </a:rPr>
                        <a:t>Seeds are easy to transport and store.</a:t>
                      </a:r>
                      <a:endParaRPr lang="en-NZ" sz="1900" b="0" i="0" u="none" strike="noStrike">
                        <a:effectLst/>
                        <a:latin typeface="Arial" panose="020B0604020202020204" pitchFamily="34" charset="0"/>
                      </a:endParaRPr>
                    </a:p>
                  </a:txBody>
                  <a:tcPr marL="107362" marR="107362" marT="14911" marB="0">
                    <a:lnL>
                      <a:noFill/>
                    </a:lnL>
                    <a:lnR>
                      <a:noFill/>
                    </a:lnR>
                    <a:lnT>
                      <a:noFill/>
                    </a:lnT>
                    <a:lnB>
                      <a:noFill/>
                    </a:lnB>
                    <a:noFill/>
                  </a:tcPr>
                </a:tc>
                <a:tc>
                  <a:txBody>
                    <a:bodyPr/>
                    <a:lstStyle/>
                    <a:p>
                      <a:pPr marL="347472" indent="-347472" algn="l" fontAlgn="t">
                        <a:lnSpc>
                          <a:spcPct val="115000"/>
                        </a:lnSpc>
                        <a:spcAft>
                          <a:spcPts val="800"/>
                        </a:spcAft>
                        <a:buClrTx/>
                        <a:buSzPts val="1200"/>
                        <a:buFont typeface="Symbol" panose="05050102010706020507" pitchFamily="18" charset="2"/>
                        <a:buChar char="·"/>
                      </a:pPr>
                      <a:r>
                        <a:rPr lang="en-NZ" sz="1900" b="0" i="0" u="none" strike="noStrike" kern="100">
                          <a:effectLst/>
                          <a:latin typeface="Aptos" panose="020B0004020202020204" pitchFamily="34" charset="0"/>
                          <a:ea typeface="Aptos" panose="020B0004020202020204" pitchFamily="34" charset="0"/>
                          <a:cs typeface="Times New Roman" panose="02020603050405020304" pitchFamily="18" charset="0"/>
                        </a:rPr>
                        <a:t>Seeds may be difficult to germinate and deteriorate quickly.</a:t>
                      </a:r>
                      <a:endParaRPr lang="en-NZ" sz="1900" b="0" i="0" u="none" strike="noStrike">
                        <a:effectLst/>
                        <a:latin typeface="Arial" panose="020B0604020202020204" pitchFamily="34" charset="0"/>
                      </a:endParaRPr>
                    </a:p>
                  </a:txBody>
                  <a:tcPr marL="107362" marR="107362" marT="14911" marB="0">
                    <a:lnL>
                      <a:noFill/>
                    </a:lnL>
                    <a:lnR>
                      <a:noFill/>
                    </a:lnR>
                    <a:lnT>
                      <a:noFill/>
                    </a:lnT>
                    <a:lnB>
                      <a:noFill/>
                    </a:lnB>
                    <a:noFill/>
                  </a:tcPr>
                </a:tc>
                <a:extLst>
                  <a:ext uri="{0D108BD9-81ED-4DB2-BD59-A6C34878D82A}">
                    <a16:rowId xmlns:a16="http://schemas.microsoft.com/office/drawing/2014/main" val="658443004"/>
                  </a:ext>
                </a:extLst>
              </a:tr>
              <a:tr h="730658">
                <a:tc>
                  <a:txBody>
                    <a:bodyPr/>
                    <a:lstStyle/>
                    <a:p>
                      <a:pPr marL="347472" indent="-347472" algn="l" fontAlgn="t">
                        <a:lnSpc>
                          <a:spcPct val="115000"/>
                        </a:lnSpc>
                        <a:spcAft>
                          <a:spcPts val="800"/>
                        </a:spcAft>
                        <a:buClrTx/>
                        <a:buSzPts val="1200"/>
                        <a:buFont typeface="Symbol" panose="05050102010706020507" pitchFamily="18" charset="2"/>
                        <a:buChar char="·"/>
                      </a:pPr>
                      <a:r>
                        <a:rPr lang="en-NZ" sz="1900" b="0" i="0" u="none" strike="noStrike" kern="100">
                          <a:effectLst/>
                          <a:latin typeface="Aptos" panose="020B0004020202020204" pitchFamily="34" charset="0"/>
                          <a:ea typeface="Aptos" panose="020B0004020202020204" pitchFamily="34" charset="0"/>
                          <a:cs typeface="Times New Roman" panose="02020603050405020304" pitchFamily="18" charset="0"/>
                        </a:rPr>
                        <a:t>Low risk of transferring disease from parent plant to offspring</a:t>
                      </a:r>
                      <a:endParaRPr lang="en-NZ" sz="1900" b="0" i="0" u="none" strike="noStrike">
                        <a:effectLst/>
                        <a:latin typeface="Arial" panose="020B0604020202020204" pitchFamily="34" charset="0"/>
                      </a:endParaRPr>
                    </a:p>
                  </a:txBody>
                  <a:tcPr marL="107362" marR="107362" marT="14911" marB="0">
                    <a:lnL>
                      <a:noFill/>
                    </a:lnL>
                    <a:lnR>
                      <a:noFill/>
                    </a:lnR>
                    <a:lnT>
                      <a:noFill/>
                    </a:lnT>
                    <a:lnB>
                      <a:noFill/>
                    </a:lnB>
                    <a:noFill/>
                  </a:tcPr>
                </a:tc>
                <a:tc>
                  <a:txBody>
                    <a:bodyPr/>
                    <a:lstStyle/>
                    <a:p>
                      <a:pPr marL="347472" indent="-347472" algn="l" fontAlgn="t">
                        <a:lnSpc>
                          <a:spcPct val="115000"/>
                        </a:lnSpc>
                        <a:spcAft>
                          <a:spcPts val="800"/>
                        </a:spcAft>
                        <a:buClrTx/>
                        <a:buSzPts val="1200"/>
                        <a:buFont typeface="Symbol" panose="05050102010706020507" pitchFamily="18" charset="2"/>
                        <a:buChar char="·"/>
                      </a:pPr>
                      <a:r>
                        <a:rPr lang="en-NZ" sz="1900" b="0" i="0" u="none" strike="noStrike" kern="100">
                          <a:effectLst/>
                          <a:latin typeface="Aptos" panose="020B0004020202020204" pitchFamily="34" charset="0"/>
                          <a:ea typeface="Aptos" panose="020B0004020202020204" pitchFamily="34" charset="0"/>
                          <a:cs typeface="Times New Roman" panose="02020603050405020304" pitchFamily="18" charset="0"/>
                        </a:rPr>
                        <a:t>Offspring may take a long time to reach maturity.</a:t>
                      </a:r>
                      <a:endParaRPr lang="en-NZ" sz="1900" b="0" i="0" u="none" strike="noStrike">
                        <a:effectLst/>
                        <a:latin typeface="Arial" panose="020B0604020202020204" pitchFamily="34" charset="0"/>
                      </a:endParaRPr>
                    </a:p>
                  </a:txBody>
                  <a:tcPr marL="107362" marR="107362" marT="14911" marB="0">
                    <a:lnL>
                      <a:noFill/>
                    </a:lnL>
                    <a:lnR>
                      <a:noFill/>
                    </a:lnR>
                    <a:lnT>
                      <a:noFill/>
                    </a:lnT>
                    <a:lnB>
                      <a:noFill/>
                    </a:lnB>
                    <a:noFill/>
                  </a:tcPr>
                </a:tc>
                <a:extLst>
                  <a:ext uri="{0D108BD9-81ED-4DB2-BD59-A6C34878D82A}">
                    <a16:rowId xmlns:a16="http://schemas.microsoft.com/office/drawing/2014/main" val="1053170215"/>
                  </a:ext>
                </a:extLst>
              </a:tr>
              <a:tr h="730658">
                <a:tc>
                  <a:txBody>
                    <a:bodyPr/>
                    <a:lstStyle/>
                    <a:p>
                      <a:pPr marL="347472" indent="-347472" algn="l" fontAlgn="t">
                        <a:lnSpc>
                          <a:spcPct val="115000"/>
                        </a:lnSpc>
                        <a:spcAft>
                          <a:spcPts val="800"/>
                        </a:spcAft>
                        <a:buClrTx/>
                        <a:buSzPts val="1200"/>
                        <a:buFont typeface="Symbol" panose="05050102010706020507" pitchFamily="18" charset="2"/>
                        <a:buChar char="·"/>
                      </a:pPr>
                      <a:r>
                        <a:rPr lang="en-NZ" sz="1900" b="0" i="0" u="none" strike="noStrike" kern="100">
                          <a:effectLst/>
                          <a:latin typeface="Aptos" panose="020B0004020202020204" pitchFamily="34" charset="0"/>
                          <a:ea typeface="Aptos" panose="020B0004020202020204" pitchFamily="34" charset="0"/>
                          <a:cs typeface="Times New Roman" panose="02020603050405020304" pitchFamily="18" charset="0"/>
                        </a:rPr>
                        <a:t>Cheap and convenient method of producing large numbers of offspring.</a:t>
                      </a:r>
                      <a:endParaRPr lang="en-NZ" sz="1900" b="0" i="0" u="none" strike="noStrike">
                        <a:effectLst/>
                        <a:latin typeface="Arial" panose="020B0604020202020204" pitchFamily="34" charset="0"/>
                      </a:endParaRPr>
                    </a:p>
                  </a:txBody>
                  <a:tcPr marL="107362" marR="107362" marT="14911" marB="0">
                    <a:lnL>
                      <a:noFill/>
                    </a:lnL>
                    <a:lnR>
                      <a:noFill/>
                    </a:lnR>
                    <a:lnT>
                      <a:noFill/>
                    </a:lnT>
                    <a:lnB>
                      <a:noFill/>
                    </a:lnB>
                    <a:noFill/>
                  </a:tcPr>
                </a:tc>
                <a:tc>
                  <a:txBody>
                    <a:bodyPr/>
                    <a:lstStyle/>
                    <a:p>
                      <a:pPr algn="l" fontAlgn="t">
                        <a:lnSpc>
                          <a:spcPct val="115000"/>
                        </a:lnSpc>
                        <a:spcAft>
                          <a:spcPts val="800"/>
                        </a:spcAft>
                        <a:buNone/>
                      </a:pPr>
                      <a:r>
                        <a:rPr lang="en-NZ" sz="1900" b="0" i="0" u="none" strike="noStrike" kern="100" dirty="0">
                          <a:effectLst/>
                          <a:latin typeface="Aptos" panose="020B0004020202020204" pitchFamily="34" charset="0"/>
                          <a:ea typeface="Aptos" panose="020B0004020202020204" pitchFamily="34" charset="0"/>
                          <a:cs typeface="Times New Roman" panose="02020603050405020304" pitchFamily="18" charset="0"/>
                        </a:rPr>
                        <a:t> </a:t>
                      </a:r>
                      <a:endParaRPr lang="en-NZ" sz="2800" b="0" i="0" u="none" strike="noStrike" dirty="0">
                        <a:effectLst/>
                        <a:latin typeface="Arial" panose="020B0604020202020204" pitchFamily="34" charset="0"/>
                      </a:endParaRPr>
                    </a:p>
                  </a:txBody>
                  <a:tcPr marL="107362" marR="107362" marT="14911" marB="0">
                    <a:lnL>
                      <a:noFill/>
                    </a:lnL>
                    <a:lnR>
                      <a:noFill/>
                    </a:lnR>
                    <a:lnT>
                      <a:noFill/>
                    </a:lnT>
                    <a:lnB>
                      <a:noFill/>
                    </a:lnB>
                    <a:noFill/>
                  </a:tcPr>
                </a:tc>
                <a:extLst>
                  <a:ext uri="{0D108BD9-81ED-4DB2-BD59-A6C34878D82A}">
                    <a16:rowId xmlns:a16="http://schemas.microsoft.com/office/drawing/2014/main" val="1709899427"/>
                  </a:ext>
                </a:extLst>
              </a:tr>
            </a:tbl>
          </a:graphicData>
        </a:graphic>
      </p:graphicFrame>
    </p:spTree>
    <p:extLst>
      <p:ext uri="{BB962C8B-B14F-4D97-AF65-F5344CB8AC3E}">
        <p14:creationId xmlns:p14="http://schemas.microsoft.com/office/powerpoint/2010/main" val="3716835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ED1E6A-E0ED-6D57-452C-A871EC0BE374}"/>
              </a:ext>
            </a:extLst>
          </p:cNvPr>
          <p:cNvSpPr>
            <a:spLocks noGrp="1"/>
          </p:cNvSpPr>
          <p:nvPr>
            <p:ph type="title"/>
          </p:nvPr>
        </p:nvSpPr>
        <p:spPr>
          <a:xfrm>
            <a:off x="838200" y="365125"/>
            <a:ext cx="10515600" cy="1325563"/>
          </a:xfrm>
        </p:spPr>
        <p:txBody>
          <a:bodyPr>
            <a:normAutofit/>
          </a:bodyPr>
          <a:lstStyle/>
          <a:p>
            <a:pPr algn="ctr"/>
            <a:r>
              <a:rPr lang="en-NZ" sz="5400" b="1" dirty="0"/>
              <a:t>Asexual reproduction</a:t>
            </a:r>
            <a:endParaRPr lang="en-NZ" sz="5400" dirty="0"/>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28789DC0-DA21-D5A6-48D5-E0BB643B3FCD}"/>
              </a:ext>
            </a:extLst>
          </p:cNvPr>
          <p:cNvGraphicFramePr>
            <a:graphicFrameLocks noGrp="1"/>
          </p:cNvGraphicFramePr>
          <p:nvPr>
            <p:ph idx="1"/>
            <p:extLst>
              <p:ext uri="{D42A27DB-BD31-4B8C-83A1-F6EECF244321}">
                <p14:modId xmlns:p14="http://schemas.microsoft.com/office/powerpoint/2010/main" val="1289247631"/>
              </p:ext>
            </p:extLst>
          </p:nvPr>
        </p:nvGraphicFramePr>
        <p:xfrm>
          <a:off x="855269" y="2228087"/>
          <a:ext cx="10481463" cy="3948879"/>
        </p:xfrm>
        <a:graphic>
          <a:graphicData uri="http://schemas.openxmlformats.org/drawingml/2006/table">
            <a:tbl>
              <a:tblPr firstRow="1" firstCol="1" bandRow="1"/>
              <a:tblGrid>
                <a:gridCol w="5089961">
                  <a:extLst>
                    <a:ext uri="{9D8B030D-6E8A-4147-A177-3AD203B41FA5}">
                      <a16:colId xmlns:a16="http://schemas.microsoft.com/office/drawing/2014/main" val="1051205061"/>
                    </a:ext>
                  </a:extLst>
                </a:gridCol>
                <a:gridCol w="5391502">
                  <a:extLst>
                    <a:ext uri="{9D8B030D-6E8A-4147-A177-3AD203B41FA5}">
                      <a16:colId xmlns:a16="http://schemas.microsoft.com/office/drawing/2014/main" val="80444848"/>
                    </a:ext>
                  </a:extLst>
                </a:gridCol>
              </a:tblGrid>
              <a:tr h="423814">
                <a:tc>
                  <a:txBody>
                    <a:bodyPr/>
                    <a:lstStyle/>
                    <a:p>
                      <a:pPr marL="457200" algn="ctr" fontAlgn="t">
                        <a:lnSpc>
                          <a:spcPct val="115000"/>
                        </a:lnSpc>
                        <a:spcAft>
                          <a:spcPts val="800"/>
                        </a:spcAft>
                        <a:buNone/>
                      </a:pPr>
                      <a:r>
                        <a:rPr lang="en-NZ" sz="2000" b="1" i="0" u="none" strike="noStrike" kern="100">
                          <a:effectLst/>
                          <a:latin typeface="Aptos" panose="020B0004020202020204" pitchFamily="34" charset="0"/>
                          <a:ea typeface="Aptos" panose="020B0004020202020204" pitchFamily="34" charset="0"/>
                          <a:cs typeface="Times New Roman" panose="02020603050405020304" pitchFamily="18" charset="0"/>
                        </a:rPr>
                        <a:t>Advantages</a:t>
                      </a:r>
                      <a:endParaRPr lang="en-NZ" sz="3000" b="0" i="0" u="none" strike="noStrike">
                        <a:effectLst/>
                        <a:latin typeface="Arial" panose="020B0604020202020204" pitchFamily="34" charset="0"/>
                      </a:endParaRPr>
                    </a:p>
                  </a:txBody>
                  <a:tcPr marL="113353" marR="113353" marT="15743" marB="0">
                    <a:lnL>
                      <a:noFill/>
                    </a:lnL>
                    <a:lnR>
                      <a:noFill/>
                    </a:lnR>
                    <a:lnT>
                      <a:noFill/>
                    </a:lnT>
                    <a:lnB>
                      <a:noFill/>
                    </a:lnB>
                    <a:noFill/>
                  </a:tcPr>
                </a:tc>
                <a:tc>
                  <a:txBody>
                    <a:bodyPr/>
                    <a:lstStyle/>
                    <a:p>
                      <a:pPr marL="457200" algn="ctr" fontAlgn="t">
                        <a:lnSpc>
                          <a:spcPct val="115000"/>
                        </a:lnSpc>
                        <a:spcAft>
                          <a:spcPts val="800"/>
                        </a:spcAft>
                        <a:buNone/>
                      </a:pPr>
                      <a:r>
                        <a:rPr lang="en-NZ" sz="2000" b="1" i="0" u="none" strike="noStrike" kern="100">
                          <a:effectLst/>
                          <a:latin typeface="Aptos" panose="020B0004020202020204" pitchFamily="34" charset="0"/>
                          <a:ea typeface="Aptos" panose="020B0004020202020204" pitchFamily="34" charset="0"/>
                          <a:cs typeface="Times New Roman" panose="02020603050405020304" pitchFamily="18" charset="0"/>
                        </a:rPr>
                        <a:t>Disadvantages</a:t>
                      </a:r>
                      <a:endParaRPr lang="en-NZ" sz="3000" b="0" i="0" u="none" strike="noStrike">
                        <a:effectLst/>
                        <a:latin typeface="Arial" panose="020B0604020202020204" pitchFamily="34" charset="0"/>
                      </a:endParaRPr>
                    </a:p>
                  </a:txBody>
                  <a:tcPr marL="113353" marR="113353" marT="15743" marB="0">
                    <a:lnL>
                      <a:noFill/>
                    </a:lnL>
                    <a:lnR>
                      <a:noFill/>
                    </a:lnR>
                    <a:lnT>
                      <a:noFill/>
                    </a:lnT>
                    <a:lnB>
                      <a:noFill/>
                    </a:lnB>
                    <a:noFill/>
                  </a:tcPr>
                </a:tc>
                <a:extLst>
                  <a:ext uri="{0D108BD9-81ED-4DB2-BD59-A6C34878D82A}">
                    <a16:rowId xmlns:a16="http://schemas.microsoft.com/office/drawing/2014/main" val="2009214349"/>
                  </a:ext>
                </a:extLst>
              </a:tr>
              <a:tr h="1286975">
                <a:tc>
                  <a:txBody>
                    <a:bodyPr/>
                    <a:lstStyle/>
                    <a:p>
                      <a:pPr marL="347472" indent="-347472" algn="l" fontAlgn="t">
                        <a:lnSpc>
                          <a:spcPct val="115000"/>
                        </a:lnSpc>
                        <a:spcAft>
                          <a:spcPts val="800"/>
                        </a:spcAft>
                        <a:buClrTx/>
                        <a:buSzPts val="1200"/>
                        <a:buFont typeface="Symbol" panose="05050102010706020507" pitchFamily="18" charset="2"/>
                        <a:buChar char="·"/>
                      </a:pPr>
                      <a:r>
                        <a:rPr lang="en-NZ" sz="2000" b="0" i="0" u="none" strike="noStrike" kern="100">
                          <a:effectLst/>
                          <a:latin typeface="Aptos" panose="020B0004020202020204" pitchFamily="34" charset="0"/>
                          <a:ea typeface="Aptos" panose="020B0004020202020204" pitchFamily="34" charset="0"/>
                          <a:cs typeface="Times New Roman" panose="02020603050405020304" pitchFamily="18" charset="0"/>
                        </a:rPr>
                        <a:t>Offspring are identical to parents. This allows continued propagation of varieties with desirable characteristics.</a:t>
                      </a:r>
                      <a:endParaRPr lang="en-NZ" sz="2000" b="0" i="0" u="none" strike="noStrike">
                        <a:effectLst/>
                        <a:latin typeface="Arial" panose="020B0604020202020204" pitchFamily="34" charset="0"/>
                      </a:endParaRPr>
                    </a:p>
                  </a:txBody>
                  <a:tcPr marL="113353" marR="113353" marT="15743" marB="0">
                    <a:lnL>
                      <a:noFill/>
                    </a:lnL>
                    <a:lnR>
                      <a:noFill/>
                    </a:lnR>
                    <a:lnT>
                      <a:noFill/>
                    </a:lnT>
                    <a:lnB>
                      <a:noFill/>
                    </a:lnB>
                    <a:noFill/>
                  </a:tcPr>
                </a:tc>
                <a:tc>
                  <a:txBody>
                    <a:bodyPr/>
                    <a:lstStyle/>
                    <a:p>
                      <a:pPr marL="347472" indent="-347472" algn="l" fontAlgn="t">
                        <a:lnSpc>
                          <a:spcPct val="115000"/>
                        </a:lnSpc>
                        <a:spcAft>
                          <a:spcPts val="800"/>
                        </a:spcAft>
                        <a:buClrTx/>
                        <a:buSzPts val="1200"/>
                        <a:buFont typeface="Symbol" panose="05050102010706020507" pitchFamily="18" charset="2"/>
                        <a:buChar char="·"/>
                      </a:pPr>
                      <a:r>
                        <a:rPr lang="en-NZ" sz="2000" b="0" i="0" u="none" strike="noStrike" kern="100">
                          <a:effectLst/>
                          <a:latin typeface="Aptos" panose="020B0004020202020204" pitchFamily="34" charset="0"/>
                          <a:ea typeface="Aptos" panose="020B0004020202020204" pitchFamily="34" charset="0"/>
                          <a:cs typeface="Times New Roman" panose="02020603050405020304" pitchFamily="18" charset="0"/>
                        </a:rPr>
                        <a:t>High risk of transferring diseases from parent plant to offspring.</a:t>
                      </a:r>
                      <a:endParaRPr lang="en-NZ" sz="2000" b="0" i="0" u="none" strike="noStrike">
                        <a:effectLst/>
                        <a:latin typeface="Arial" panose="020B0604020202020204" pitchFamily="34" charset="0"/>
                      </a:endParaRPr>
                    </a:p>
                    <a:p>
                      <a:pPr algn="l" fontAlgn="t">
                        <a:lnSpc>
                          <a:spcPct val="115000"/>
                        </a:lnSpc>
                        <a:spcAft>
                          <a:spcPts val="800"/>
                        </a:spcAft>
                        <a:buNone/>
                      </a:pPr>
                      <a:r>
                        <a:rPr lang="en-NZ" sz="2000" b="0" i="0" u="none" strike="noStrike" kern="100">
                          <a:effectLst/>
                          <a:latin typeface="Aptos" panose="020B0004020202020204" pitchFamily="34" charset="0"/>
                          <a:ea typeface="Aptos" panose="020B0004020202020204" pitchFamily="34" charset="0"/>
                          <a:cs typeface="Times New Roman" panose="02020603050405020304" pitchFamily="18" charset="0"/>
                        </a:rPr>
                        <a:t> </a:t>
                      </a:r>
                      <a:endParaRPr lang="en-NZ" sz="3000" b="0" i="0" u="none" strike="noStrike">
                        <a:effectLst/>
                        <a:latin typeface="Arial" panose="020B0604020202020204" pitchFamily="34" charset="0"/>
                      </a:endParaRPr>
                    </a:p>
                  </a:txBody>
                  <a:tcPr marL="113353" marR="113353" marT="15743" marB="0">
                    <a:lnL>
                      <a:noFill/>
                    </a:lnL>
                    <a:lnR>
                      <a:noFill/>
                    </a:lnR>
                    <a:lnT>
                      <a:noFill/>
                    </a:lnT>
                    <a:lnB>
                      <a:noFill/>
                    </a:lnB>
                    <a:noFill/>
                  </a:tcPr>
                </a:tc>
                <a:extLst>
                  <a:ext uri="{0D108BD9-81ED-4DB2-BD59-A6C34878D82A}">
                    <a16:rowId xmlns:a16="http://schemas.microsoft.com/office/drawing/2014/main" val="3148106295"/>
                  </a:ext>
                </a:extLst>
              </a:tr>
              <a:tr h="1119045">
                <a:tc>
                  <a:txBody>
                    <a:bodyPr/>
                    <a:lstStyle/>
                    <a:p>
                      <a:pPr marL="347472" indent="-347472" algn="l" fontAlgn="t">
                        <a:lnSpc>
                          <a:spcPct val="115000"/>
                        </a:lnSpc>
                        <a:spcAft>
                          <a:spcPts val="800"/>
                        </a:spcAft>
                        <a:buClrTx/>
                        <a:buSzPts val="1200"/>
                        <a:buFont typeface="Symbol" panose="05050102010706020507" pitchFamily="18" charset="2"/>
                        <a:buChar char="·"/>
                      </a:pPr>
                      <a:r>
                        <a:rPr lang="en-NZ" sz="2000" b="0" i="0" u="none" strike="noStrike" kern="100" dirty="0">
                          <a:effectLst/>
                          <a:latin typeface="Aptos" panose="020B0004020202020204" pitchFamily="34" charset="0"/>
                          <a:ea typeface="Aptos" panose="020B0004020202020204" pitchFamily="34" charset="0"/>
                          <a:cs typeface="Times New Roman" panose="02020603050405020304" pitchFamily="18" charset="0"/>
                        </a:rPr>
                        <a:t>Offspring may reach maturity more quickly.</a:t>
                      </a:r>
                      <a:endParaRPr lang="en-NZ" sz="2000" b="0" i="0" u="none" strike="noStrike" dirty="0">
                        <a:effectLst/>
                        <a:latin typeface="Arial" panose="020B0604020202020204" pitchFamily="34" charset="0"/>
                      </a:endParaRPr>
                    </a:p>
                  </a:txBody>
                  <a:tcPr marL="113353" marR="113353" marT="15743" marB="0">
                    <a:lnL>
                      <a:noFill/>
                    </a:lnL>
                    <a:lnR>
                      <a:noFill/>
                    </a:lnR>
                    <a:lnT>
                      <a:noFill/>
                    </a:lnT>
                    <a:lnB>
                      <a:noFill/>
                    </a:lnB>
                    <a:noFill/>
                  </a:tcPr>
                </a:tc>
                <a:tc>
                  <a:txBody>
                    <a:bodyPr/>
                    <a:lstStyle/>
                    <a:p>
                      <a:pPr marL="347472" indent="-347472" algn="l" fontAlgn="t">
                        <a:lnSpc>
                          <a:spcPct val="115000"/>
                        </a:lnSpc>
                        <a:spcAft>
                          <a:spcPts val="800"/>
                        </a:spcAft>
                        <a:buClrTx/>
                        <a:buSzPts val="1200"/>
                        <a:buFont typeface="Symbol" panose="05050102010706020507" pitchFamily="18" charset="2"/>
                        <a:buChar char="·"/>
                      </a:pPr>
                      <a:r>
                        <a:rPr lang="en-NZ" sz="2000" b="0" i="0" u="none" strike="noStrike" kern="100">
                          <a:effectLst/>
                          <a:latin typeface="Aptos" panose="020B0004020202020204" pitchFamily="34" charset="0"/>
                          <a:ea typeface="Aptos" panose="020B0004020202020204" pitchFamily="34" charset="0"/>
                          <a:cs typeface="Times New Roman" panose="02020603050405020304" pitchFamily="18" charset="0"/>
                        </a:rPr>
                        <a:t>A large amount of material which is often perishable is handled during the propagation process</a:t>
                      </a:r>
                      <a:endParaRPr lang="en-NZ" sz="2000" b="0" i="0" u="none" strike="noStrike">
                        <a:effectLst/>
                        <a:latin typeface="Arial" panose="020B0604020202020204" pitchFamily="34" charset="0"/>
                      </a:endParaRPr>
                    </a:p>
                  </a:txBody>
                  <a:tcPr marL="113353" marR="113353" marT="15743" marB="0">
                    <a:lnL>
                      <a:noFill/>
                    </a:lnL>
                    <a:lnR>
                      <a:noFill/>
                    </a:lnR>
                    <a:lnT>
                      <a:noFill/>
                    </a:lnT>
                    <a:lnB>
                      <a:noFill/>
                    </a:lnB>
                    <a:noFill/>
                  </a:tcPr>
                </a:tc>
                <a:extLst>
                  <a:ext uri="{0D108BD9-81ED-4DB2-BD59-A6C34878D82A}">
                    <a16:rowId xmlns:a16="http://schemas.microsoft.com/office/drawing/2014/main" val="2396935222"/>
                  </a:ext>
                </a:extLst>
              </a:tr>
              <a:tr h="1119045">
                <a:tc>
                  <a:txBody>
                    <a:bodyPr/>
                    <a:lstStyle/>
                    <a:p>
                      <a:pPr marL="347472" indent="-347472" algn="l" fontAlgn="t">
                        <a:lnSpc>
                          <a:spcPct val="115000"/>
                        </a:lnSpc>
                        <a:spcAft>
                          <a:spcPts val="800"/>
                        </a:spcAft>
                        <a:buClrTx/>
                        <a:buSzPts val="1200"/>
                        <a:buFont typeface="Symbol" panose="05050102010706020507" pitchFamily="18" charset="2"/>
                        <a:buChar char="·"/>
                      </a:pPr>
                      <a:r>
                        <a:rPr lang="en-NZ" sz="2000" b="0" i="0" u="none" strike="noStrike" kern="100">
                          <a:effectLst/>
                          <a:latin typeface="Aptos" panose="020B0004020202020204" pitchFamily="34" charset="0"/>
                          <a:ea typeface="Aptos" panose="020B0004020202020204" pitchFamily="34" charset="0"/>
                          <a:cs typeface="Times New Roman" panose="02020603050405020304" pitchFamily="18" charset="0"/>
                        </a:rPr>
                        <a:t> </a:t>
                      </a:r>
                      <a:endParaRPr lang="en-NZ" sz="2000" b="0" i="0" u="none" strike="noStrike">
                        <a:effectLst/>
                        <a:latin typeface="Arial" panose="020B0604020202020204" pitchFamily="34" charset="0"/>
                      </a:endParaRPr>
                    </a:p>
                  </a:txBody>
                  <a:tcPr marL="113353" marR="113353" marT="15743" marB="0">
                    <a:lnL>
                      <a:noFill/>
                    </a:lnL>
                    <a:lnR>
                      <a:noFill/>
                    </a:lnR>
                    <a:lnT>
                      <a:noFill/>
                    </a:lnT>
                    <a:lnB>
                      <a:noFill/>
                    </a:lnB>
                    <a:noFill/>
                  </a:tcPr>
                </a:tc>
                <a:tc>
                  <a:txBody>
                    <a:bodyPr/>
                    <a:lstStyle/>
                    <a:p>
                      <a:pPr marL="347472" indent="-347472" algn="l" fontAlgn="t">
                        <a:lnSpc>
                          <a:spcPct val="115000"/>
                        </a:lnSpc>
                        <a:spcAft>
                          <a:spcPts val="800"/>
                        </a:spcAft>
                        <a:buClrTx/>
                        <a:buSzPts val="1200"/>
                        <a:buFont typeface="Symbol" panose="05050102010706020507" pitchFamily="18" charset="2"/>
                        <a:buChar char="·"/>
                      </a:pPr>
                      <a:r>
                        <a:rPr lang="en-NZ" sz="2000" b="0" i="0" u="none" strike="noStrike" kern="100" dirty="0">
                          <a:effectLst/>
                          <a:latin typeface="Aptos" panose="020B0004020202020204" pitchFamily="34" charset="0"/>
                          <a:ea typeface="Aptos" panose="020B0004020202020204" pitchFamily="34" charset="0"/>
                          <a:cs typeface="Times New Roman" panose="02020603050405020304" pitchFamily="18" charset="0"/>
                        </a:rPr>
                        <a:t>Some propagation techniques are complicated; time consuming and not always successful.</a:t>
                      </a:r>
                      <a:endParaRPr lang="en-NZ" sz="2000" b="0" i="0" u="none" strike="noStrike" dirty="0">
                        <a:effectLst/>
                        <a:latin typeface="Arial" panose="020B0604020202020204" pitchFamily="34" charset="0"/>
                      </a:endParaRPr>
                    </a:p>
                  </a:txBody>
                  <a:tcPr marL="113353" marR="113353" marT="15743" marB="0">
                    <a:lnL>
                      <a:noFill/>
                    </a:lnL>
                    <a:lnR>
                      <a:noFill/>
                    </a:lnR>
                    <a:lnT>
                      <a:noFill/>
                    </a:lnT>
                    <a:lnB>
                      <a:noFill/>
                    </a:lnB>
                    <a:noFill/>
                  </a:tcPr>
                </a:tc>
                <a:extLst>
                  <a:ext uri="{0D108BD9-81ED-4DB2-BD59-A6C34878D82A}">
                    <a16:rowId xmlns:a16="http://schemas.microsoft.com/office/drawing/2014/main" val="3491474008"/>
                  </a:ext>
                </a:extLst>
              </a:tr>
            </a:tbl>
          </a:graphicData>
        </a:graphic>
      </p:graphicFrame>
    </p:spTree>
    <p:extLst>
      <p:ext uri="{BB962C8B-B14F-4D97-AF65-F5344CB8AC3E}">
        <p14:creationId xmlns:p14="http://schemas.microsoft.com/office/powerpoint/2010/main" val="3247645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4DC579-8627-77C1-2C57-B14B9139374F}"/>
              </a:ext>
            </a:extLst>
          </p:cNvPr>
          <p:cNvSpPr>
            <a:spLocks noGrp="1"/>
          </p:cNvSpPr>
          <p:nvPr>
            <p:ph type="title"/>
          </p:nvPr>
        </p:nvSpPr>
        <p:spPr>
          <a:xfrm>
            <a:off x="640080" y="329184"/>
            <a:ext cx="6894576" cy="1783080"/>
          </a:xfrm>
        </p:spPr>
        <p:txBody>
          <a:bodyPr anchor="b">
            <a:normAutofit/>
          </a:bodyPr>
          <a:lstStyle/>
          <a:p>
            <a:r>
              <a:rPr lang="en-NZ" sz="5400" dirty="0"/>
              <a:t>Seeds</a:t>
            </a:r>
            <a:endParaRPr lang="en-NZ" sz="5400" b="1" dirty="0"/>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E2B78F5-A5E9-B914-1FD0-4EE69012EEB6}"/>
              </a:ext>
            </a:extLst>
          </p:cNvPr>
          <p:cNvSpPr>
            <a:spLocks noGrp="1"/>
          </p:cNvSpPr>
          <p:nvPr>
            <p:ph idx="1"/>
          </p:nvPr>
        </p:nvSpPr>
        <p:spPr>
          <a:xfrm>
            <a:off x="640080" y="2706624"/>
            <a:ext cx="5897880" cy="3483864"/>
          </a:xfrm>
        </p:spPr>
        <p:txBody>
          <a:bodyPr>
            <a:normAutofit lnSpcReduction="10000"/>
          </a:bodyPr>
          <a:lstStyle/>
          <a:p>
            <a:pPr marL="0" indent="0">
              <a:lnSpc>
                <a:spcPct val="150000"/>
              </a:lnSpc>
              <a:buNone/>
            </a:pPr>
            <a:r>
              <a:rPr lang="en-US" sz="2200" dirty="0"/>
              <a:t>The seed, or embryo consists of a radicle from which the root will grow, a plumule from which the shoot grows, and one or two seed leaves called cotyledons. Some seeds have a mass of food deposited around the embryo, called the endosperm. The seed is enclosed by a protective seed coat called the </a:t>
            </a:r>
            <a:r>
              <a:rPr lang="en-US" sz="2200" dirty="0" err="1"/>
              <a:t>testa</a:t>
            </a:r>
            <a:r>
              <a:rPr lang="en-US" sz="2200" dirty="0"/>
              <a:t>.</a:t>
            </a:r>
            <a:endParaRPr lang="en-NZ" sz="2200" dirty="0"/>
          </a:p>
        </p:txBody>
      </p:sp>
      <p:pic>
        <p:nvPicPr>
          <p:cNvPr id="5" name="Google Shape;113;p5">
            <a:extLst>
              <a:ext uri="{FF2B5EF4-FFF2-40B4-BE49-F238E27FC236}">
                <a16:creationId xmlns:a16="http://schemas.microsoft.com/office/drawing/2014/main" id="{F6174A3A-BB1A-8525-7BAD-3A4647E4D82B}"/>
              </a:ext>
            </a:extLst>
          </p:cNvPr>
          <p:cNvPicPr preferRelativeResize="0"/>
          <p:nvPr/>
        </p:nvPicPr>
        <p:blipFill rotWithShape="1">
          <a:blip r:embed="rId2"/>
          <a:srcRect l="35898" t="19601" r="1" b="7464"/>
          <a:stretch/>
        </p:blipFill>
        <p:spPr>
          <a:xfrm>
            <a:off x="7537704" y="329184"/>
            <a:ext cx="4014216" cy="2569180"/>
          </a:xfrm>
          <a:prstGeom prst="rect">
            <a:avLst/>
          </a:prstGeom>
          <a:noFill/>
        </p:spPr>
      </p:pic>
      <p:pic>
        <p:nvPicPr>
          <p:cNvPr id="4" name="Google Shape;112;p5">
            <a:extLst>
              <a:ext uri="{FF2B5EF4-FFF2-40B4-BE49-F238E27FC236}">
                <a16:creationId xmlns:a16="http://schemas.microsoft.com/office/drawing/2014/main" id="{D829999C-2E30-5488-3023-8B7FAE6204AC}"/>
              </a:ext>
            </a:extLst>
          </p:cNvPr>
          <p:cNvPicPr preferRelativeResize="0"/>
          <p:nvPr/>
        </p:nvPicPr>
        <p:blipFill rotWithShape="1">
          <a:blip r:embed="rId3"/>
          <a:srcRect l="41923" t="16410" b="6553"/>
          <a:stretch/>
        </p:blipFill>
        <p:spPr>
          <a:xfrm>
            <a:off x="7534656" y="3095624"/>
            <a:ext cx="4095369" cy="3387471"/>
          </a:xfrm>
          <a:prstGeom prst="rect">
            <a:avLst/>
          </a:prstGeom>
          <a:noFill/>
        </p:spPr>
      </p:pic>
    </p:spTree>
    <p:extLst>
      <p:ext uri="{BB962C8B-B14F-4D97-AF65-F5344CB8AC3E}">
        <p14:creationId xmlns:p14="http://schemas.microsoft.com/office/powerpoint/2010/main" val="4136960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F044B2-D8D0-CAD1-20CA-F16F11F73F6E}"/>
              </a:ext>
            </a:extLst>
          </p:cNvPr>
          <p:cNvSpPr>
            <a:spLocks noGrp="1"/>
          </p:cNvSpPr>
          <p:nvPr>
            <p:ph type="title"/>
          </p:nvPr>
        </p:nvSpPr>
        <p:spPr>
          <a:xfrm>
            <a:off x="630936" y="639520"/>
            <a:ext cx="3429000" cy="1719072"/>
          </a:xfrm>
        </p:spPr>
        <p:txBody>
          <a:bodyPr anchor="b">
            <a:normAutofit/>
          </a:bodyPr>
          <a:lstStyle/>
          <a:p>
            <a:r>
              <a:rPr lang="en-NZ" sz="5400"/>
              <a:t>Discussion activity</a:t>
            </a:r>
          </a:p>
        </p:txBody>
      </p:sp>
      <p:sp>
        <p:nvSpPr>
          <p:cNvPr id="4105"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62B3E89-5E8D-9290-B05C-49CF3E13F9DA}"/>
              </a:ext>
            </a:extLst>
          </p:cNvPr>
          <p:cNvSpPr>
            <a:spLocks noGrp="1"/>
          </p:cNvSpPr>
          <p:nvPr>
            <p:ph idx="1"/>
          </p:nvPr>
        </p:nvSpPr>
        <p:spPr>
          <a:xfrm>
            <a:off x="630936" y="2807208"/>
            <a:ext cx="3429000" cy="3410712"/>
          </a:xfrm>
        </p:spPr>
        <p:txBody>
          <a:bodyPr anchor="t">
            <a:normAutofit/>
          </a:bodyPr>
          <a:lstStyle/>
          <a:p>
            <a:pPr marL="0" indent="0">
              <a:buNone/>
            </a:pPr>
            <a:r>
              <a:rPr lang="en-NZ" sz="2200" dirty="0"/>
              <a:t>What is germination?</a:t>
            </a:r>
          </a:p>
          <a:p>
            <a:pPr marL="0" indent="0">
              <a:buNone/>
            </a:pPr>
            <a:r>
              <a:rPr lang="en-NZ" sz="2200" dirty="0"/>
              <a:t>What do seeds need to germinate?</a:t>
            </a:r>
          </a:p>
          <a:p>
            <a:pPr marL="0" indent="0">
              <a:buNone/>
            </a:pPr>
            <a:r>
              <a:rPr lang="en-NZ" sz="2200" dirty="0"/>
              <a:t>What is the sequences of events that occur when seeds germinate?</a:t>
            </a:r>
          </a:p>
          <a:p>
            <a:pPr marL="0" indent="0">
              <a:buNone/>
            </a:pPr>
            <a:r>
              <a:rPr lang="en-NZ" sz="2200" dirty="0"/>
              <a:t>What is the source of energy for germination?</a:t>
            </a:r>
          </a:p>
        </p:txBody>
      </p:sp>
      <p:pic>
        <p:nvPicPr>
          <p:cNvPr id="4100" name="Picture 4" descr="Learn How Seeds Germinate">
            <a:extLst>
              <a:ext uri="{FF2B5EF4-FFF2-40B4-BE49-F238E27FC236}">
                <a16:creationId xmlns:a16="http://schemas.microsoft.com/office/drawing/2014/main" id="{73AADFCA-A8A2-7099-F3B3-119A01D8D0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1650" y="846962"/>
            <a:ext cx="7007071" cy="5622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31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4" name="Rectangle 5133">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41FE6C-908E-5188-F3A0-6D564F1F08B7}"/>
              </a:ext>
            </a:extLst>
          </p:cNvPr>
          <p:cNvSpPr>
            <a:spLocks noGrp="1"/>
          </p:cNvSpPr>
          <p:nvPr>
            <p:ph type="title"/>
          </p:nvPr>
        </p:nvSpPr>
        <p:spPr>
          <a:xfrm>
            <a:off x="630936" y="640080"/>
            <a:ext cx="4818888" cy="1083564"/>
          </a:xfrm>
        </p:spPr>
        <p:txBody>
          <a:bodyPr anchor="b">
            <a:normAutofit/>
          </a:bodyPr>
          <a:lstStyle/>
          <a:p>
            <a:r>
              <a:rPr lang="en-NZ" sz="4000" dirty="0"/>
              <a:t>Germination</a:t>
            </a:r>
          </a:p>
        </p:txBody>
      </p:sp>
      <p:sp>
        <p:nvSpPr>
          <p:cNvPr id="5136"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A91AAA9-FBAA-2AD6-63A5-F08351257CB5}"/>
              </a:ext>
            </a:extLst>
          </p:cNvPr>
          <p:cNvSpPr>
            <a:spLocks noGrp="1"/>
          </p:cNvSpPr>
          <p:nvPr>
            <p:ph idx="1"/>
          </p:nvPr>
        </p:nvSpPr>
        <p:spPr>
          <a:xfrm>
            <a:off x="630935" y="2660904"/>
            <a:ext cx="6391657" cy="3547872"/>
          </a:xfrm>
        </p:spPr>
        <p:txBody>
          <a:bodyPr anchor="t">
            <a:normAutofit fontScale="92500" lnSpcReduction="10000"/>
          </a:bodyPr>
          <a:lstStyle/>
          <a:p>
            <a:pPr marL="0" indent="0">
              <a:lnSpc>
                <a:spcPct val="150000"/>
              </a:lnSpc>
              <a:buNone/>
            </a:pPr>
            <a:r>
              <a:rPr lang="en-US" sz="1600" dirty="0"/>
              <a:t>To germinate, a seed needs an adequate supply of water, oxygen and warm temperatures. The first step in germination is to absorb water. A seed can absorb enough water to increase its volume by 200%. It expands and splits the </a:t>
            </a:r>
            <a:r>
              <a:rPr lang="en-US" sz="1600" dirty="0" err="1"/>
              <a:t>testa</a:t>
            </a:r>
            <a:r>
              <a:rPr lang="en-US" sz="1600" dirty="0"/>
              <a:t>. The water triggers the embryo to release a hormone gibberellin, which activates the enzymes to start digesting the food store and start feeding the embryo. </a:t>
            </a:r>
            <a:endParaRPr lang="en-NZ" sz="1600" dirty="0"/>
          </a:p>
          <a:p>
            <a:pPr marL="0" indent="0">
              <a:lnSpc>
                <a:spcPct val="150000"/>
              </a:lnSpc>
              <a:buNone/>
            </a:pPr>
            <a:r>
              <a:rPr lang="en-US" sz="1600" dirty="0"/>
              <a:t>The first organ to emerge from the seed is the hypocotyls with the attached radicle, which grows downwards toward gravity. By the time, the shoot (plumule) starts to emerge the radicle has grown a set of young roots able to anchor the plant and absorb water and minerals.</a:t>
            </a:r>
            <a:endParaRPr lang="en-NZ" sz="1600" dirty="0"/>
          </a:p>
          <a:p>
            <a:pPr marL="0" indent="0">
              <a:buNone/>
            </a:pPr>
            <a:endParaRPr lang="en-NZ" sz="1500" dirty="0"/>
          </a:p>
        </p:txBody>
      </p:sp>
      <p:pic>
        <p:nvPicPr>
          <p:cNvPr id="5" name="Picture 4">
            <a:extLst>
              <a:ext uri="{FF2B5EF4-FFF2-40B4-BE49-F238E27FC236}">
                <a16:creationId xmlns:a16="http://schemas.microsoft.com/office/drawing/2014/main" id="{AEE73D6B-A6E3-46DB-76B0-722C8F65F895}"/>
              </a:ext>
            </a:extLst>
          </p:cNvPr>
          <p:cNvPicPr>
            <a:picLocks noChangeAspect="1"/>
          </p:cNvPicPr>
          <p:nvPr/>
        </p:nvPicPr>
        <p:blipFill>
          <a:blip r:embed="rId2"/>
          <a:stretch>
            <a:fillRect/>
          </a:stretch>
        </p:blipFill>
        <p:spPr>
          <a:xfrm>
            <a:off x="7022592" y="1723644"/>
            <a:ext cx="4866670" cy="3102501"/>
          </a:xfrm>
          <a:prstGeom prst="rect">
            <a:avLst/>
          </a:prstGeom>
        </p:spPr>
      </p:pic>
    </p:spTree>
    <p:extLst>
      <p:ext uri="{BB962C8B-B14F-4D97-AF65-F5344CB8AC3E}">
        <p14:creationId xmlns:p14="http://schemas.microsoft.com/office/powerpoint/2010/main" val="14402271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252</TotalTime>
  <Words>1066</Words>
  <Application>Microsoft Office PowerPoint</Application>
  <PresentationFormat>Widescreen</PresentationFormat>
  <Paragraphs>129</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Aptos</vt:lpstr>
      <vt:lpstr>Aptos Display</vt:lpstr>
      <vt:lpstr>Arial</vt:lpstr>
      <vt:lpstr>Calibri</vt:lpstr>
      <vt:lpstr>Symbol</vt:lpstr>
      <vt:lpstr>Office Theme</vt:lpstr>
      <vt:lpstr>PowerPoint Presentation</vt:lpstr>
      <vt:lpstr>Plant Reproduction</vt:lpstr>
      <vt:lpstr>Plant propagation</vt:lpstr>
      <vt:lpstr>Discussion Activity</vt:lpstr>
      <vt:lpstr>Sexual reproduction</vt:lpstr>
      <vt:lpstr>Asexual reproduction</vt:lpstr>
      <vt:lpstr>Seeds</vt:lpstr>
      <vt:lpstr>Discussion activity</vt:lpstr>
      <vt:lpstr>Germination</vt:lpstr>
      <vt:lpstr>Seed-experiments, activities and how to sow seeds.</vt:lpstr>
      <vt:lpstr>Seed Dormancy </vt:lpstr>
      <vt:lpstr>Asexual reproduction</vt:lpstr>
      <vt:lpstr>Discussion activity</vt:lpstr>
      <vt:lpstr>Methods of Natural Asexual Propagation</vt:lpstr>
      <vt:lpstr>Activity</vt:lpstr>
      <vt:lpstr>Answer</vt:lpstr>
      <vt:lpstr>Artificial Methods of Asexual Propagation</vt:lpstr>
      <vt:lpstr>Discussion Activity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Susan Stokes</dc:creator>
  <cp:lastModifiedBy>Kerry Allen</cp:lastModifiedBy>
  <cp:revision>10</cp:revision>
  <dcterms:created xsi:type="dcterms:W3CDTF">2025-08-03T20:25:04Z</dcterms:created>
  <dcterms:modified xsi:type="dcterms:W3CDTF">2025-08-05T14:58:32Z</dcterms:modified>
</cp:coreProperties>
</file>