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56" r:id="rId3"/>
    <p:sldId id="260" r:id="rId4"/>
    <p:sldId id="259" r:id="rId5"/>
    <p:sldId id="257" r:id="rId6"/>
    <p:sldId id="262" r:id="rId7"/>
    <p:sldId id="261" r:id="rId8"/>
    <p:sldId id="265" r:id="rId9"/>
    <p:sldId id="263" r:id="rId10"/>
    <p:sldId id="264" r:id="rId11"/>
    <p:sldId id="268" r:id="rId12"/>
    <p:sldId id="269" r:id="rId13"/>
    <p:sldId id="272" r:id="rId14"/>
    <p:sldId id="273" r:id="rId15"/>
    <p:sldId id="271" r:id="rId16"/>
    <p:sldId id="266" r:id="rId17"/>
    <p:sldId id="267" r:id="rId18"/>
    <p:sldId id="27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01E14-E945-4281-9B99-EE716AE50239}" type="datetimeFigureOut">
              <a:rPr lang="en-NZ" smtClean="0"/>
              <a:t>6/08/2025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3B181-9367-47AC-B7B2-2623AEC9B9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909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3B181-9367-47AC-B7B2-2623AEC9B9D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788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5023-34E7-1782-2C99-1476C378D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71BC7-52C9-7409-E914-DDDB9A7C0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46B90-7142-E7C5-4043-EC640CB9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012-5A1E-44A8-9831-D56E85E7B17C}" type="datetimeFigureOut">
              <a:rPr lang="en-NZ" smtClean="0"/>
              <a:t>6/08/2025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EC0CF-6A2B-53D6-5343-32DC010C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736DC-5792-F42D-88B4-A9010DD0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DD11-5B55-4C2C-9B9E-32337B29A0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984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D685-FD7A-8D70-BFE0-DAEFB707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4090C-A362-9D62-F7C5-7DF657A1C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55569-1250-5AAF-1553-6A3C77D1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012-5A1E-44A8-9831-D56E85E7B17C}" type="datetimeFigureOut">
              <a:rPr lang="en-NZ" smtClean="0"/>
              <a:t>6/08/2025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2977B-FDB0-2769-7543-2FA1ADC2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29A33-E881-303D-63EA-B1A976E4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DD11-5B55-4C2C-9B9E-32337B29A0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814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A74668-21FF-0884-C814-30A2803FB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B038D-54E4-2393-F0A9-239431479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F1D19-FB71-3258-A5C0-3D42C352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012-5A1E-44A8-9831-D56E85E7B17C}" type="datetimeFigureOut">
              <a:rPr lang="en-NZ" smtClean="0"/>
              <a:t>6/08/2025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84C1A-E897-785D-433E-1E6C7F27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F19E5-E6A1-7401-D322-6BDA6F51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DD11-5B55-4C2C-9B9E-32337B29A0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87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95B0-2EC0-F64E-65B6-4F39F67E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9742D-7B93-BAB4-DF21-0DE0AB45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E8D14-C5AC-E3D7-FFAB-0BECF22E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012-5A1E-44A8-9831-D56E85E7B17C}" type="datetimeFigureOut">
              <a:rPr lang="en-NZ" smtClean="0"/>
              <a:t>6/08/2025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42D69-607A-42BF-BA8D-43922E05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3B39-C631-22ED-21CC-35F11188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DD11-5B55-4C2C-9B9E-32337B29A0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236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D95A-FECA-6EA6-C28E-922AD8A8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55BB6-500A-3A13-084E-88503A53B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CD190-B7D2-CD3D-9440-732B54DF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012-5A1E-44A8-9831-D56E85E7B17C}" type="datetimeFigureOut">
              <a:rPr lang="en-NZ" smtClean="0"/>
              <a:t>6/08/2025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E1BD5-9D1C-4E80-3C4E-B2904E2A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54F92-D542-F6E3-698F-8AB8DC09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DD11-5B55-4C2C-9B9E-32337B29A0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891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7129-4375-AF37-6BE2-F2BD14C8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CAA5E-82D5-61B1-B612-A1C4314A7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5CB41-B9E3-8993-E343-D7824E3E7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DF3DD-6AD8-44F8-6F79-AA0D1E75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012-5A1E-44A8-9831-D56E85E7B17C}" type="datetimeFigureOut">
              <a:rPr lang="en-NZ" smtClean="0"/>
              <a:t>6/08/2025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2ABAE-00A6-AB85-5F67-EBC5307F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B9CEA-C57E-40E4-ED91-E485CBC4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DD11-5B55-4C2C-9B9E-32337B29A0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646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7EEC-318B-E30E-3ADA-7DF1C162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D978F-5C1D-78F1-6104-8BFBCDB12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52CF0-AAB5-61BC-677C-BB5E314DC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E2A7C-4D5D-C019-7A35-8BA2F8C8B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F8D2D-EA81-72C4-F91F-B935F7295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F12C9-828A-BF20-881D-A1D8C75B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012-5A1E-44A8-9831-D56E85E7B17C}" type="datetimeFigureOut">
              <a:rPr lang="en-NZ" smtClean="0"/>
              <a:t>6/08/2025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AFD2A9-681C-DE77-8434-BBB40A7F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89296-F699-1457-31F5-5D1FCEC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DD11-5B55-4C2C-9B9E-32337B29A0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37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290F-9308-226F-D854-73D9217E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8F29B-407D-BDB2-5B79-730F27BE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012-5A1E-44A8-9831-D56E85E7B17C}" type="datetimeFigureOut">
              <a:rPr lang="en-NZ" smtClean="0"/>
              <a:t>6/08/2025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7C609-381B-4CFA-5CF7-C78E3088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220BB-6C66-FD01-77CA-76E5FD54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DD11-5B55-4C2C-9B9E-32337B29A0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686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5A3AD-0F7E-28F8-40CC-9171CC41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012-5A1E-44A8-9831-D56E85E7B17C}" type="datetimeFigureOut">
              <a:rPr lang="en-NZ" smtClean="0"/>
              <a:t>6/08/2025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79DAD-1A21-64B5-81E3-6B22038A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00710-4C1D-84E6-2436-466DD98E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DD11-5B55-4C2C-9B9E-32337B29A0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856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871D-3122-526A-2221-037A8751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1D36A-E72F-89ED-0A98-5B39AA49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3FFA6-011A-4E77-253F-5F31593C0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18E57-2B72-287F-C082-D9F884D5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012-5A1E-44A8-9831-D56E85E7B17C}" type="datetimeFigureOut">
              <a:rPr lang="en-NZ" smtClean="0"/>
              <a:t>6/08/2025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F704C-792E-B5C3-8531-B77F1E5B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F6C8E-FDE3-6EE6-9FED-0729750E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DD11-5B55-4C2C-9B9E-32337B29A0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826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9DFC-52AB-6DAB-8F2E-7BC9DD8C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2BF1FF-976B-20AD-C02B-8DD88328D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EBEC9-2643-992A-D161-0E0406E2E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3AB95-83E8-5E94-BAEE-0067386D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012-5A1E-44A8-9831-D56E85E7B17C}" type="datetimeFigureOut">
              <a:rPr lang="en-NZ" smtClean="0"/>
              <a:t>6/08/2025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0EC75-CC91-677E-02ED-781D135D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7FFB6-42CE-D67E-9109-2803964E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DD11-5B55-4C2C-9B9E-32337B29A0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705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B84D5-4FF4-5D7E-CB25-0561616B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3D20B-EF20-4CDE-0398-8B557D235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49E09-5A7C-4DB7-5E92-4E0F4954E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967012-5A1E-44A8-9831-D56E85E7B17C}" type="datetimeFigureOut">
              <a:rPr lang="en-NZ" smtClean="0"/>
              <a:t>6/08/2025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2F23-65C3-8E27-A9F7-39977B264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E5929-7B56-4693-9E40-168146B9C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FDD11-5B55-4C2C-9B9E-32337B29A0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104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business.school.nz/course/view.php?id=20" TargetMode="External"/><Relationship Id="rId2" Type="http://schemas.openxmlformats.org/officeDocument/2006/relationships/hyperlink" Target="https://hata.nz/course/view.php?id=9&amp;notifyediting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DFD8EA3-497F-3A08-A52F-F1436600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908051"/>
            <a:ext cx="77597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C43D8-9481-B5A1-7E0F-1DF092F46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1A9A2-CCA2-3801-CB53-FBABDC7F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NZ" sz="3400"/>
              <a:t>Factors you need to consider when planning a vegetable garden.</a:t>
            </a:r>
          </a:p>
        </p:txBody>
      </p:sp>
      <p:sp>
        <p:nvSpPr>
          <p:cNvPr id="8201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3E5D2-EE3B-5926-9320-C81C7EAF4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NZ" sz="2200"/>
              <a:t>How many factors did you get?</a:t>
            </a:r>
          </a:p>
          <a:p>
            <a:r>
              <a:rPr lang="en-NZ" sz="2200"/>
              <a:t>Discuss why each factor is important for plant growth.</a:t>
            </a:r>
          </a:p>
        </p:txBody>
      </p:sp>
      <p:pic>
        <p:nvPicPr>
          <p:cNvPr id="8194" name="Picture 2" descr="Mark's Veg Plot: The Beans are in...">
            <a:extLst>
              <a:ext uri="{FF2B5EF4-FFF2-40B4-BE49-F238E27FC236}">
                <a16:creationId xmlns:a16="http://schemas.microsoft.com/office/drawing/2014/main" id="{722977FE-8837-27D5-AA55-CF1D6B6F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12" y="3028950"/>
            <a:ext cx="44099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90B4994-C8F1-945A-BCB7-0D8620A056F4}"/>
              </a:ext>
            </a:extLst>
          </p:cNvPr>
          <p:cNvGrpSpPr/>
          <p:nvPr/>
        </p:nvGrpSpPr>
        <p:grpSpPr>
          <a:xfrm>
            <a:off x="5239511" y="2386584"/>
            <a:ext cx="6695313" cy="3547491"/>
            <a:chOff x="0" y="0"/>
            <a:chExt cx="7762875" cy="3514725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AB33344-0F9D-53C2-E361-911C26C4396C}"/>
                </a:ext>
              </a:extLst>
            </p:cNvPr>
            <p:cNvSpPr/>
            <p:nvPr/>
          </p:nvSpPr>
          <p:spPr>
            <a:xfrm>
              <a:off x="2438400" y="1152525"/>
              <a:ext cx="2752725" cy="98107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0080">
                <a:lnSpc>
                  <a:spcPct val="115000"/>
                </a:lnSpc>
                <a:spcAft>
                  <a:spcPts val="560"/>
                </a:spcAft>
              </a:pPr>
              <a:r>
                <a:rPr lang="en-NZ" sz="1260" b="1" kern="1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Times New Roman" panose="02020603050405020304" pitchFamily="18" charset="0"/>
                </a:rPr>
                <a:t>Planning a vegetable garden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86717CA-9366-C62E-F4A3-6D17B4D65A81}"/>
                </a:ext>
              </a:extLst>
            </p:cNvPr>
            <p:cNvGrpSpPr/>
            <p:nvPr/>
          </p:nvGrpSpPr>
          <p:grpSpPr>
            <a:xfrm>
              <a:off x="0" y="0"/>
              <a:ext cx="7762875" cy="3514725"/>
              <a:chOff x="0" y="0"/>
              <a:chExt cx="7762875" cy="3514725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C78AF78-91F4-05FB-9E36-C603AB6A731F}"/>
                  </a:ext>
                </a:extLst>
              </p:cNvPr>
              <p:cNvGrpSpPr/>
              <p:nvPr/>
            </p:nvGrpSpPr>
            <p:grpSpPr>
              <a:xfrm>
                <a:off x="0" y="0"/>
                <a:ext cx="7762875" cy="3514725"/>
                <a:chOff x="0" y="0"/>
                <a:chExt cx="7762875" cy="3514725"/>
              </a:xfrm>
            </p:grpSpPr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113E7DF6-D38E-FAC7-4320-A055E5A9631F}"/>
                    </a:ext>
                  </a:extLst>
                </p:cNvPr>
                <p:cNvSpPr/>
                <p:nvPr/>
              </p:nvSpPr>
              <p:spPr>
                <a:xfrm>
                  <a:off x="6172200" y="1962150"/>
                  <a:ext cx="1066800" cy="447675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Drainage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6DD1C63E-26C3-59DA-EEF0-C43B0090B936}"/>
                    </a:ext>
                  </a:extLst>
                </p:cNvPr>
                <p:cNvSpPr/>
                <p:nvPr/>
              </p:nvSpPr>
              <p:spPr>
                <a:xfrm>
                  <a:off x="5962650" y="2533650"/>
                  <a:ext cx="1009650" cy="40005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50000"/>
                    </a:lnSpc>
                    <a:spcBef>
                      <a:spcPts val="210"/>
                    </a:spcBef>
                    <a:spcAft>
                      <a:spcPts val="21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Soil</a:t>
                  </a:r>
                  <a:endParaRPr lang="en-NZ" sz="840" kern="100">
                    <a:solidFill>
                      <a:schemeClr val="lt1"/>
                    </a:solidFill>
                    <a:latin typeface="+mn-lt"/>
                    <a:ea typeface="+mn-ea"/>
                    <a:cs typeface="Times New Roman" panose="02020603050405020304" pitchFamily="18" charset="0"/>
                  </a:endParaRPr>
                </a:p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84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Times New Roman" panose="02020603050405020304" pitchFamily="18" charset="0"/>
                    </a:rPr>
                    <a:t> 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059D587F-11EE-ADCF-2B49-4A902EA7DF93}"/>
                    </a:ext>
                  </a:extLst>
                </p:cNvPr>
                <p:cNvSpPr/>
                <p:nvPr/>
              </p:nvSpPr>
              <p:spPr>
                <a:xfrm>
                  <a:off x="3371850" y="3009900"/>
                  <a:ext cx="1504950" cy="47625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Weed control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46CE9C14-BA5F-C6E1-0188-8655B9DAFBBC}"/>
                    </a:ext>
                  </a:extLst>
                </p:cNvPr>
                <p:cNvSpPr/>
                <p:nvPr/>
              </p:nvSpPr>
              <p:spPr>
                <a:xfrm>
                  <a:off x="228600" y="1190625"/>
                  <a:ext cx="1066800" cy="428625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Aspect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B5E6BC44-633A-F787-98B1-4FDBC2FD633C}"/>
                    </a:ext>
                  </a:extLst>
                </p:cNvPr>
                <p:cNvSpPr/>
                <p:nvPr/>
              </p:nvSpPr>
              <p:spPr>
                <a:xfrm>
                  <a:off x="542925" y="581025"/>
                  <a:ext cx="1400175" cy="40005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Fertiliser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19B726E-0729-1757-13B5-14682E21AE48}"/>
                    </a:ext>
                  </a:extLst>
                </p:cNvPr>
                <p:cNvSpPr/>
                <p:nvPr/>
              </p:nvSpPr>
              <p:spPr>
                <a:xfrm>
                  <a:off x="2990850" y="0"/>
                  <a:ext cx="2495550" cy="542925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Control of pests &amp; diseases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3A33AAF4-FF4F-7B8A-F676-845F7927C3A5}"/>
                    </a:ext>
                  </a:extLst>
                </p:cNvPr>
                <p:cNvSpPr/>
                <p:nvPr/>
              </p:nvSpPr>
              <p:spPr>
                <a:xfrm>
                  <a:off x="0" y="1828800"/>
                  <a:ext cx="1143000" cy="4572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Shading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E29BD4CB-A85F-2E38-21AA-4F7DE577382C}"/>
                    </a:ext>
                  </a:extLst>
                </p:cNvPr>
                <p:cNvSpPr/>
                <p:nvPr/>
              </p:nvSpPr>
              <p:spPr>
                <a:xfrm>
                  <a:off x="180975" y="2457450"/>
                  <a:ext cx="1066800" cy="428625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Shelter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D214C15-E0BE-218C-EE8E-5792C574C8E4}"/>
                    </a:ext>
                  </a:extLst>
                </p:cNvPr>
                <p:cNvSpPr/>
                <p:nvPr/>
              </p:nvSpPr>
              <p:spPr>
                <a:xfrm>
                  <a:off x="2095500" y="3009900"/>
                  <a:ext cx="1038225" cy="504825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Irrigation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5FC5CDC7-04DA-141F-0BC0-25FB1EEFAF12}"/>
                    </a:ext>
                  </a:extLst>
                </p:cNvPr>
                <p:cNvSpPr/>
                <p:nvPr/>
              </p:nvSpPr>
              <p:spPr>
                <a:xfrm>
                  <a:off x="381000" y="3000375"/>
                  <a:ext cx="1581150" cy="47625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Growing season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A0E5A21E-00DC-FB1B-9D51-63ACAF78D8AA}"/>
                    </a:ext>
                  </a:extLst>
                </p:cNvPr>
                <p:cNvSpPr/>
                <p:nvPr/>
              </p:nvSpPr>
              <p:spPr>
                <a:xfrm>
                  <a:off x="6000750" y="733425"/>
                  <a:ext cx="1323975" cy="43815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Harvesting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20BED0FB-8916-2C17-1EEC-C3520F98F24C}"/>
                    </a:ext>
                  </a:extLst>
                </p:cNvPr>
                <p:cNvSpPr/>
                <p:nvPr/>
              </p:nvSpPr>
              <p:spPr>
                <a:xfrm>
                  <a:off x="5067300" y="3038475"/>
                  <a:ext cx="1781175" cy="447675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Staking &amp; Training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456D85A3-8C6A-DB98-C7C0-DC054427AC43}"/>
                    </a:ext>
                  </a:extLst>
                </p:cNvPr>
                <p:cNvSpPr/>
                <p:nvPr/>
              </p:nvSpPr>
              <p:spPr>
                <a:xfrm>
                  <a:off x="6038850" y="1323975"/>
                  <a:ext cx="1724025" cy="466725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Planting distances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B8E6E5CC-17C5-1737-C3DF-3BA3505787A1}"/>
                    </a:ext>
                  </a:extLst>
                </p:cNvPr>
                <p:cNvSpPr/>
                <p:nvPr/>
              </p:nvSpPr>
              <p:spPr>
                <a:xfrm>
                  <a:off x="866775" y="0"/>
                  <a:ext cx="2000250" cy="4953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Successional sowing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78683C2D-CC1E-29D7-2BF2-7A5480F3D8CB}"/>
                    </a:ext>
                  </a:extLst>
                </p:cNvPr>
                <p:cNvSpPr/>
                <p:nvPr/>
              </p:nvSpPr>
              <p:spPr>
                <a:xfrm>
                  <a:off x="5676900" y="47625"/>
                  <a:ext cx="1495425" cy="466725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0080">
                    <a:lnSpc>
                      <a:spcPct val="115000"/>
                    </a:lnSpc>
                    <a:spcAft>
                      <a:spcPts val="560"/>
                    </a:spcAft>
                  </a:pPr>
                  <a:r>
                    <a:rPr lang="en-NZ" sz="980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+mn-ea"/>
                      <a:cs typeface="Times New Roman" panose="02020603050405020304" pitchFamily="18" charset="0"/>
                    </a:rPr>
                    <a:t>Crop rotation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5A4EB6A-DAE8-EBF0-B6D4-64C80A025A15}"/>
                  </a:ext>
                </a:extLst>
              </p:cNvPr>
              <p:cNvGrpSpPr/>
              <p:nvPr/>
            </p:nvGrpSpPr>
            <p:grpSpPr>
              <a:xfrm>
                <a:off x="1209675" y="495300"/>
                <a:ext cx="4981575" cy="2505075"/>
                <a:chOff x="0" y="0"/>
                <a:chExt cx="4981575" cy="2505075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914FB8C5-ED7A-4E89-3620-2C2125742B14}"/>
                    </a:ext>
                  </a:extLst>
                </p:cNvPr>
                <p:cNvCxnSpPr/>
                <p:nvPr/>
              </p:nvCxnSpPr>
              <p:spPr>
                <a:xfrm flipV="1">
                  <a:off x="1514475" y="1647825"/>
                  <a:ext cx="581025" cy="85725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48D543CB-CB17-4FA8-A991-FB113E8C657C}"/>
                    </a:ext>
                  </a:extLst>
                </p:cNvPr>
                <p:cNvCxnSpPr/>
                <p:nvPr/>
              </p:nvCxnSpPr>
              <p:spPr>
                <a:xfrm flipH="1" flipV="1">
                  <a:off x="2809875" y="1676400"/>
                  <a:ext cx="19050" cy="7905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2B59DCC7-1D5B-FB10-898A-8E2C465BABBF}"/>
                    </a:ext>
                  </a:extLst>
                </p:cNvPr>
                <p:cNvCxnSpPr/>
                <p:nvPr/>
              </p:nvCxnSpPr>
              <p:spPr>
                <a:xfrm flipV="1">
                  <a:off x="714375" y="1676400"/>
                  <a:ext cx="704850" cy="78105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D3A7BD70-7188-5FCE-E4C0-EC19C42C7883}"/>
                    </a:ext>
                  </a:extLst>
                </p:cNvPr>
                <p:cNvCxnSpPr/>
                <p:nvPr/>
              </p:nvCxnSpPr>
              <p:spPr>
                <a:xfrm flipV="1">
                  <a:off x="47625" y="1504950"/>
                  <a:ext cx="1219200" cy="4572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C62A111F-5666-437C-1933-737B87900468}"/>
                    </a:ext>
                  </a:extLst>
                </p:cNvPr>
                <p:cNvCxnSpPr/>
                <p:nvPr/>
              </p:nvCxnSpPr>
              <p:spPr>
                <a:xfrm flipV="1">
                  <a:off x="0" y="1362075"/>
                  <a:ext cx="1285875" cy="13335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39E6675F-1FD9-5FD7-CE0A-82D53A7C397C}"/>
                    </a:ext>
                  </a:extLst>
                </p:cNvPr>
                <p:cNvCxnSpPr/>
                <p:nvPr/>
              </p:nvCxnSpPr>
              <p:spPr>
                <a:xfrm>
                  <a:off x="180975" y="876300"/>
                  <a:ext cx="1085850" cy="20955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86DC4600-C7ED-B708-FAC5-5655245337CC}"/>
                    </a:ext>
                  </a:extLst>
                </p:cNvPr>
                <p:cNvCxnSpPr/>
                <p:nvPr/>
              </p:nvCxnSpPr>
              <p:spPr>
                <a:xfrm>
                  <a:off x="742950" y="476250"/>
                  <a:ext cx="523875" cy="3524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FBAAEC09-1F37-6D8A-E8F7-8BD31242A371}"/>
                    </a:ext>
                  </a:extLst>
                </p:cNvPr>
                <p:cNvCxnSpPr/>
                <p:nvPr/>
              </p:nvCxnSpPr>
              <p:spPr>
                <a:xfrm>
                  <a:off x="1314450" y="0"/>
                  <a:ext cx="371475" cy="6381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B71632BC-9540-F419-D8D4-9FB50D694220}"/>
                    </a:ext>
                  </a:extLst>
                </p:cNvPr>
                <p:cNvCxnSpPr/>
                <p:nvPr/>
              </p:nvCxnSpPr>
              <p:spPr>
                <a:xfrm>
                  <a:off x="2724150" y="76200"/>
                  <a:ext cx="0" cy="5429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F4EB48C9-8D37-2D28-7A46-521B8C88F164}"/>
                    </a:ext>
                  </a:extLst>
                </p:cNvPr>
                <p:cNvCxnSpPr/>
                <p:nvPr/>
              </p:nvCxnSpPr>
              <p:spPr>
                <a:xfrm flipH="1">
                  <a:off x="3971925" y="19050"/>
                  <a:ext cx="619125" cy="6477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3DEE0EB7-AD75-2C1A-80E4-B344A4DF66EE}"/>
                    </a:ext>
                  </a:extLst>
                </p:cNvPr>
                <p:cNvCxnSpPr/>
                <p:nvPr/>
              </p:nvCxnSpPr>
              <p:spPr>
                <a:xfrm flipH="1">
                  <a:off x="4048125" y="638175"/>
                  <a:ext cx="771525" cy="2571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5F43BBC1-8339-876B-D34E-81A1C3ECD573}"/>
                    </a:ext>
                  </a:extLst>
                </p:cNvPr>
                <p:cNvCxnSpPr/>
                <p:nvPr/>
              </p:nvCxnSpPr>
              <p:spPr>
                <a:xfrm flipH="1">
                  <a:off x="4029075" y="1181100"/>
                  <a:ext cx="81915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D12E82C3-7B1E-6274-F689-2D82702712CB}"/>
                    </a:ext>
                  </a:extLst>
                </p:cNvPr>
                <p:cNvCxnSpPr/>
                <p:nvPr/>
              </p:nvCxnSpPr>
              <p:spPr>
                <a:xfrm flipH="1" flipV="1">
                  <a:off x="4038600" y="1524000"/>
                  <a:ext cx="942975" cy="2762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F296AB4A-DFC4-3891-2628-9AB3AF655A1C}"/>
                    </a:ext>
                  </a:extLst>
                </p:cNvPr>
                <p:cNvCxnSpPr/>
                <p:nvPr/>
              </p:nvCxnSpPr>
              <p:spPr>
                <a:xfrm flipH="1" flipV="1">
                  <a:off x="3933825" y="1647825"/>
                  <a:ext cx="819150" cy="4667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D1EC7ABF-6D7C-F6BC-5A14-6ABE5EEC4C6E}"/>
                    </a:ext>
                  </a:extLst>
                </p:cNvPr>
                <p:cNvCxnSpPr/>
                <p:nvPr/>
              </p:nvCxnSpPr>
              <p:spPr>
                <a:xfrm flipH="1" flipV="1">
                  <a:off x="3514725" y="1676400"/>
                  <a:ext cx="771525" cy="8286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47301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57179-32DC-7D46-B166-DCD5E4E8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NZ" sz="5400" dirty="0"/>
              <a:t>Name these tools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0" descr="Kent &amp; Stowe Stainless Steel Digging Fork">
            <a:extLst>
              <a:ext uri="{FF2B5EF4-FFF2-40B4-BE49-F238E27FC236}">
                <a16:creationId xmlns:a16="http://schemas.microsoft.com/office/drawing/2014/main" id="{1E8B0E6F-985A-3961-E415-D79500CC5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882" y="2548636"/>
            <a:ext cx="2455391" cy="24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DBD9BC5-823C-59CF-8183-5B1AFD498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4" y="2548637"/>
            <a:ext cx="1647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neeboer Large Spade with Steps T ...">
            <a:extLst>
              <a:ext uri="{FF2B5EF4-FFF2-40B4-BE49-F238E27FC236}">
                <a16:creationId xmlns:a16="http://schemas.microsoft.com/office/drawing/2014/main" id="{2DFA308D-8505-0D21-29A4-D4389599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45" y="226903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Gardeners Advantage Hand Spade - Garden ...">
            <a:extLst>
              <a:ext uri="{FF2B5EF4-FFF2-40B4-BE49-F238E27FC236}">
                <a16:creationId xmlns:a16="http://schemas.microsoft.com/office/drawing/2014/main" id="{72E47CDD-0825-64B6-AF64-FAB60052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04" y="43856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Not Coated 100 X 30 X 20 Cm Wooden ...">
            <a:extLst>
              <a:ext uri="{FF2B5EF4-FFF2-40B4-BE49-F238E27FC236}">
                <a16:creationId xmlns:a16="http://schemas.microsoft.com/office/drawing/2014/main" id="{077025AD-9D56-71B3-37BA-2AA14956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6" y="4779815"/>
            <a:ext cx="1918788" cy="191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OFXDD Garden Fork - Stainless Digging ...">
            <a:extLst>
              <a:ext uri="{FF2B5EF4-FFF2-40B4-BE49-F238E27FC236}">
                <a16:creationId xmlns:a16="http://schemas.microsoft.com/office/drawing/2014/main" id="{E75CCC03-3BFB-6519-5306-8D4BD8690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72" y="3975327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Dibber - Seed and bulb planter tool ...">
            <a:extLst>
              <a:ext uri="{FF2B5EF4-FFF2-40B4-BE49-F238E27FC236}">
                <a16:creationId xmlns:a16="http://schemas.microsoft.com/office/drawing/2014/main" id="{B1D52822-C7C8-A89D-23D7-330CC237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68" y="25020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B3DA37-6313-DF05-7687-A274B69E88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0927" y="2693878"/>
            <a:ext cx="2409359" cy="2310150"/>
          </a:xfrm>
          <a:prstGeom prst="rect">
            <a:avLst/>
          </a:prstGeom>
        </p:spPr>
      </p:pic>
      <p:pic>
        <p:nvPicPr>
          <p:cNvPr id="15" name="Picture 14" descr="Weed Slice | Burgon &amp; Ball – Burgon and ...">
            <a:extLst>
              <a:ext uri="{FF2B5EF4-FFF2-40B4-BE49-F238E27FC236}">
                <a16:creationId xmlns:a16="http://schemas.microsoft.com/office/drawing/2014/main" id="{64A0C3E8-5F7F-4B58-4F6B-0A473AEB0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51" y="33195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Bahco Steel Handle Secateurs, 15mm ...">
            <a:extLst>
              <a:ext uri="{FF2B5EF4-FFF2-40B4-BE49-F238E27FC236}">
                <a16:creationId xmlns:a16="http://schemas.microsoft.com/office/drawing/2014/main" id="{525CFE2F-952F-57C9-446E-7374F2FC5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87" y="2425227"/>
            <a:ext cx="2606312" cy="14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30 mm Professional Bypass Loppers with ...">
            <a:extLst>
              <a:ext uri="{FF2B5EF4-FFF2-40B4-BE49-F238E27FC236}">
                <a16:creationId xmlns:a16="http://schemas.microsoft.com/office/drawing/2014/main" id="{D4FFFF27-2AE7-1110-8F61-18155320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37" y="5068888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1A6297-97DD-0B6E-D8FE-CEB1BA1D6068}"/>
              </a:ext>
            </a:extLst>
          </p:cNvPr>
          <p:cNvSpPr txBox="1"/>
          <p:nvPr/>
        </p:nvSpPr>
        <p:spPr>
          <a:xfrm>
            <a:off x="495530" y="2548636"/>
            <a:ext cx="5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D899B9-643B-1D7C-0A60-1FD7C1FD0F37}"/>
              </a:ext>
            </a:extLst>
          </p:cNvPr>
          <p:cNvSpPr txBox="1"/>
          <p:nvPr/>
        </p:nvSpPr>
        <p:spPr>
          <a:xfrm>
            <a:off x="2316026" y="2548636"/>
            <a:ext cx="5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8A280D-93DA-A268-EBC2-646707A6A374}"/>
              </a:ext>
            </a:extLst>
          </p:cNvPr>
          <p:cNvSpPr txBox="1"/>
          <p:nvPr/>
        </p:nvSpPr>
        <p:spPr>
          <a:xfrm>
            <a:off x="3982987" y="2608312"/>
            <a:ext cx="5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1B4925-44B8-D61D-D021-9C4CB3A81039}"/>
              </a:ext>
            </a:extLst>
          </p:cNvPr>
          <p:cNvSpPr txBox="1"/>
          <p:nvPr/>
        </p:nvSpPr>
        <p:spPr>
          <a:xfrm>
            <a:off x="7424492" y="314109"/>
            <a:ext cx="5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424C13-F7A1-829A-3FFB-284BB1F3CB3C}"/>
              </a:ext>
            </a:extLst>
          </p:cNvPr>
          <p:cNvSpPr txBox="1"/>
          <p:nvPr/>
        </p:nvSpPr>
        <p:spPr>
          <a:xfrm>
            <a:off x="9842960" y="144518"/>
            <a:ext cx="5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4B55EB-A33C-E9C9-BF22-A0F78CB7C834}"/>
              </a:ext>
            </a:extLst>
          </p:cNvPr>
          <p:cNvSpPr txBox="1"/>
          <p:nvPr/>
        </p:nvSpPr>
        <p:spPr>
          <a:xfrm>
            <a:off x="2191755" y="4679272"/>
            <a:ext cx="5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381C6D-2D4F-2D76-E80F-458696572ADB}"/>
              </a:ext>
            </a:extLst>
          </p:cNvPr>
          <p:cNvSpPr txBox="1"/>
          <p:nvPr/>
        </p:nvSpPr>
        <p:spPr>
          <a:xfrm>
            <a:off x="4237232" y="4236909"/>
            <a:ext cx="5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564B1-548C-0FBB-8CF5-B45A820EFB66}"/>
              </a:ext>
            </a:extLst>
          </p:cNvPr>
          <p:cNvSpPr txBox="1"/>
          <p:nvPr/>
        </p:nvSpPr>
        <p:spPr>
          <a:xfrm>
            <a:off x="5306309" y="3747819"/>
            <a:ext cx="5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9D5F06-52AF-A527-66DC-908A79C301DA}"/>
              </a:ext>
            </a:extLst>
          </p:cNvPr>
          <p:cNvSpPr txBox="1"/>
          <p:nvPr/>
        </p:nvSpPr>
        <p:spPr>
          <a:xfrm>
            <a:off x="7338826" y="2885553"/>
            <a:ext cx="5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F7C03C-22EC-67EF-CAE5-B27C6A35FD03}"/>
              </a:ext>
            </a:extLst>
          </p:cNvPr>
          <p:cNvSpPr txBox="1"/>
          <p:nvPr/>
        </p:nvSpPr>
        <p:spPr>
          <a:xfrm>
            <a:off x="11215575" y="2683980"/>
            <a:ext cx="35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J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49710B-ACDA-31AB-E071-32BEC0C5BC4C}"/>
              </a:ext>
            </a:extLst>
          </p:cNvPr>
          <p:cNvSpPr txBox="1"/>
          <p:nvPr/>
        </p:nvSpPr>
        <p:spPr>
          <a:xfrm>
            <a:off x="8943709" y="4852976"/>
            <a:ext cx="5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1833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DA9800-67CB-24D0-31D6-FC8D5BFBB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C12FB46-61F3-49E7-8D43-536BA7A1A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B4934-EC37-20BC-2C4E-2F19F196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NZ" sz="3600" dirty="0"/>
              <a:t>How many did you get correct?</a:t>
            </a:r>
            <a:br>
              <a:rPr lang="en-NZ" sz="3600" dirty="0"/>
            </a:br>
            <a:r>
              <a:rPr lang="en-NZ" sz="3600" dirty="0"/>
              <a:t>What is each tool used for?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881095D1-DF45-725A-F0F4-5C0439126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0" descr="Kent &amp; Stowe Stainless Steel Digging Fork">
            <a:extLst>
              <a:ext uri="{FF2B5EF4-FFF2-40B4-BE49-F238E27FC236}">
                <a16:creationId xmlns:a16="http://schemas.microsoft.com/office/drawing/2014/main" id="{F384724D-E4FE-36A7-F2E4-645A090B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882" y="2548636"/>
            <a:ext cx="2455391" cy="24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63E2E68-29D5-D352-3FA6-2F1B7BC2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4" y="2548637"/>
            <a:ext cx="1647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neeboer Large Spade with Steps T ...">
            <a:extLst>
              <a:ext uri="{FF2B5EF4-FFF2-40B4-BE49-F238E27FC236}">
                <a16:creationId xmlns:a16="http://schemas.microsoft.com/office/drawing/2014/main" id="{99387A7E-310E-377F-3B43-1F427675F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45" y="226903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Gardeners Advantage Hand Spade - Garden ...">
            <a:extLst>
              <a:ext uri="{FF2B5EF4-FFF2-40B4-BE49-F238E27FC236}">
                <a16:creationId xmlns:a16="http://schemas.microsoft.com/office/drawing/2014/main" id="{9B0F74EF-0C38-30DE-8EC6-0E080EFE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04" y="43856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Not Coated 100 X 30 X 20 Cm Wooden ...">
            <a:extLst>
              <a:ext uri="{FF2B5EF4-FFF2-40B4-BE49-F238E27FC236}">
                <a16:creationId xmlns:a16="http://schemas.microsoft.com/office/drawing/2014/main" id="{4A12F1D7-212C-69A6-1D62-B54E57496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6" y="4779815"/>
            <a:ext cx="1918788" cy="191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OFXDD Garden Fork - Stainless Digging ...">
            <a:extLst>
              <a:ext uri="{FF2B5EF4-FFF2-40B4-BE49-F238E27FC236}">
                <a16:creationId xmlns:a16="http://schemas.microsoft.com/office/drawing/2014/main" id="{25B4E94B-0D9E-8DA2-AEC4-1238D595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72" y="3975327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Dibber - Seed and bulb planter tool ...">
            <a:extLst>
              <a:ext uri="{FF2B5EF4-FFF2-40B4-BE49-F238E27FC236}">
                <a16:creationId xmlns:a16="http://schemas.microsoft.com/office/drawing/2014/main" id="{0C4F0F5A-6692-A95B-DC93-5FDBF20C1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68" y="25020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5EF131-EAF5-970A-5ABE-E2F18B1BA6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0927" y="2693878"/>
            <a:ext cx="2409359" cy="2310150"/>
          </a:xfrm>
          <a:prstGeom prst="rect">
            <a:avLst/>
          </a:prstGeom>
        </p:spPr>
      </p:pic>
      <p:pic>
        <p:nvPicPr>
          <p:cNvPr id="15" name="Picture 14" descr="Weed Slice | Burgon &amp; Ball – Burgon and ...">
            <a:extLst>
              <a:ext uri="{FF2B5EF4-FFF2-40B4-BE49-F238E27FC236}">
                <a16:creationId xmlns:a16="http://schemas.microsoft.com/office/drawing/2014/main" id="{6AA44B11-8A9F-CDA5-A333-1C309831A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51" y="33195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Bahco Steel Handle Secateurs, 15mm ...">
            <a:extLst>
              <a:ext uri="{FF2B5EF4-FFF2-40B4-BE49-F238E27FC236}">
                <a16:creationId xmlns:a16="http://schemas.microsoft.com/office/drawing/2014/main" id="{98E6D43A-A354-C66B-10E5-E6A942AF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87" y="2425227"/>
            <a:ext cx="2606312" cy="14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30 mm Professional Bypass Loppers with ...">
            <a:extLst>
              <a:ext uri="{FF2B5EF4-FFF2-40B4-BE49-F238E27FC236}">
                <a16:creationId xmlns:a16="http://schemas.microsoft.com/office/drawing/2014/main" id="{91C650C6-F8B4-35FA-C215-E254038C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37" y="5068888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80D3A2-5C22-0A55-823D-31651465C3FC}"/>
              </a:ext>
            </a:extLst>
          </p:cNvPr>
          <p:cNvSpPr txBox="1"/>
          <p:nvPr/>
        </p:nvSpPr>
        <p:spPr>
          <a:xfrm>
            <a:off x="495530" y="2548636"/>
            <a:ext cx="109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Leaf rake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31B419-35DC-C1F0-E486-F0A94C534D65}"/>
              </a:ext>
            </a:extLst>
          </p:cNvPr>
          <p:cNvSpPr txBox="1"/>
          <p:nvPr/>
        </p:nvSpPr>
        <p:spPr>
          <a:xfrm>
            <a:off x="2257200" y="2864582"/>
            <a:ext cx="93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Bibber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F33497-8398-3342-076B-F91C30D7219C}"/>
              </a:ext>
            </a:extLst>
          </p:cNvPr>
          <p:cNvSpPr txBox="1"/>
          <p:nvPr/>
        </p:nvSpPr>
        <p:spPr>
          <a:xfrm>
            <a:off x="3982986" y="2608312"/>
            <a:ext cx="126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Secateurs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694656-3E30-DEED-AFF1-3A70B4B691BD}"/>
              </a:ext>
            </a:extLst>
          </p:cNvPr>
          <p:cNvSpPr txBox="1"/>
          <p:nvPr/>
        </p:nvSpPr>
        <p:spPr>
          <a:xfrm>
            <a:off x="7424492" y="314109"/>
            <a:ext cx="93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Spade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96BB41-0FD2-FBA1-598E-7358BF61E26D}"/>
              </a:ext>
            </a:extLst>
          </p:cNvPr>
          <p:cNvSpPr txBox="1"/>
          <p:nvPr/>
        </p:nvSpPr>
        <p:spPr>
          <a:xfrm>
            <a:off x="9842959" y="144518"/>
            <a:ext cx="119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Push hoe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1ECF19-A888-68BB-0F30-D15E648834D6}"/>
              </a:ext>
            </a:extLst>
          </p:cNvPr>
          <p:cNvSpPr txBox="1"/>
          <p:nvPr/>
        </p:nvSpPr>
        <p:spPr>
          <a:xfrm>
            <a:off x="1752600" y="4679272"/>
            <a:ext cx="129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Push hoe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2F662D-CD88-6DCE-0B10-16F1C69D45D6}"/>
              </a:ext>
            </a:extLst>
          </p:cNvPr>
          <p:cNvSpPr txBox="1"/>
          <p:nvPr/>
        </p:nvSpPr>
        <p:spPr>
          <a:xfrm>
            <a:off x="3718709" y="4236909"/>
            <a:ext cx="105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Trowel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D09108-64A9-5008-F8D2-9FD0E136147C}"/>
              </a:ext>
            </a:extLst>
          </p:cNvPr>
          <p:cNvSpPr txBox="1"/>
          <p:nvPr/>
        </p:nvSpPr>
        <p:spPr>
          <a:xfrm>
            <a:off x="5306308" y="3747819"/>
            <a:ext cx="116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Hand fork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03AA8D-55D9-6544-7E0A-52AADDE76119}"/>
              </a:ext>
            </a:extLst>
          </p:cNvPr>
          <p:cNvSpPr txBox="1"/>
          <p:nvPr/>
        </p:nvSpPr>
        <p:spPr>
          <a:xfrm>
            <a:off x="7338825" y="2885553"/>
            <a:ext cx="71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Fork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6B3D41-B30A-96CE-C680-66CBFA9DCB19}"/>
              </a:ext>
            </a:extLst>
          </p:cNvPr>
          <p:cNvSpPr txBox="1"/>
          <p:nvPr/>
        </p:nvSpPr>
        <p:spPr>
          <a:xfrm>
            <a:off x="10620627" y="2679916"/>
            <a:ext cx="91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Rake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D19BCE-CB12-76C0-E90C-DBA6417CF9D4}"/>
              </a:ext>
            </a:extLst>
          </p:cNvPr>
          <p:cNvSpPr txBox="1"/>
          <p:nvPr/>
        </p:nvSpPr>
        <p:spPr>
          <a:xfrm>
            <a:off x="8943708" y="4852976"/>
            <a:ext cx="117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Loppers</a:t>
            </a:r>
          </a:p>
        </p:txBody>
      </p:sp>
    </p:spTree>
    <p:extLst>
      <p:ext uri="{BB962C8B-B14F-4D97-AF65-F5344CB8AC3E}">
        <p14:creationId xmlns:p14="http://schemas.microsoft.com/office/powerpoint/2010/main" val="971460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64199-155F-74E1-D318-0AE31572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FF896E80-E970-542E-D96C-0C53A9833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30E4A-3E64-F8F9-A5C0-16B84A1F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294156"/>
          </a:xfrm>
        </p:spPr>
        <p:txBody>
          <a:bodyPr anchor="b">
            <a:normAutofit/>
          </a:bodyPr>
          <a:lstStyle/>
          <a:p>
            <a:r>
              <a:rPr lang="en-NZ" sz="5400" dirty="0"/>
              <a:t>Quiz</a:t>
            </a:r>
          </a:p>
        </p:txBody>
      </p:sp>
      <p:sp>
        <p:nvSpPr>
          <p:cNvPr id="5136" name="sketch line">
            <a:extLst>
              <a:ext uri="{FF2B5EF4-FFF2-40B4-BE49-F238E27FC236}">
                <a16:creationId xmlns:a16="http://schemas.microsoft.com/office/drawing/2014/main" id="{948C8C4C-036F-425C-E85F-7F412C0D8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EF152-ADE1-8D44-5C2F-20E3C22DC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86051"/>
            <a:ext cx="7293865" cy="3857624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sz="1400" dirty="0"/>
              <a:t>Which part of a spade makes it easier to push the spade in with your foot?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400" dirty="0"/>
              <a:t>Which gardening tool has fine strong tines?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400" dirty="0"/>
              <a:t>How would you use a rake to make a drill for sowing seeds?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400" dirty="0"/>
              <a:t>Which tool is used to cut through soil just below the surface.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400" dirty="0"/>
              <a:t>Should you walk backwards or forward when you are using a chop hoe?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400" dirty="0"/>
              <a:t>When would you use a hand fork?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400" dirty="0"/>
              <a:t>How should gardening tools be stored?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400" dirty="0"/>
              <a:t>Which tool would be best to use for these activities</a:t>
            </a:r>
          </a:p>
          <a:p>
            <a:pPr lvl="1"/>
            <a:r>
              <a:rPr lang="en-NZ" sz="1400" dirty="0"/>
              <a:t>Breaking large clumps of soil into smaller clumps?</a:t>
            </a:r>
          </a:p>
          <a:p>
            <a:pPr lvl="1"/>
            <a:r>
              <a:rPr lang="en-NZ" sz="1400" dirty="0"/>
              <a:t>Making a pile of dead leaves?</a:t>
            </a:r>
          </a:p>
          <a:p>
            <a:pPr lvl="1"/>
            <a:r>
              <a:rPr lang="en-NZ" sz="1400" dirty="0"/>
              <a:t>Digging a hole to plant an apple tree?</a:t>
            </a:r>
          </a:p>
          <a:p>
            <a:pPr lvl="1"/>
            <a:r>
              <a:rPr lang="en-NZ" sz="1400" dirty="0"/>
              <a:t>Trimming a hedge?</a:t>
            </a:r>
          </a:p>
          <a:p>
            <a:pPr lvl="1"/>
            <a:r>
              <a:rPr lang="en-NZ" sz="1400" dirty="0"/>
              <a:t>Pruning a grape vine?</a:t>
            </a:r>
          </a:p>
        </p:txBody>
      </p:sp>
      <p:pic>
        <p:nvPicPr>
          <p:cNvPr id="4" name="Picture 22" descr="OFXDD Garden Fork - Stainless Digging ...">
            <a:extLst>
              <a:ext uri="{FF2B5EF4-FFF2-40B4-BE49-F238E27FC236}">
                <a16:creationId xmlns:a16="http://schemas.microsoft.com/office/drawing/2014/main" id="{3AD391BB-2997-98B0-2A9A-D70CF6DCB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52" y="729457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Gardeners Advantage Hand Spade - Garden ...">
            <a:extLst>
              <a:ext uri="{FF2B5EF4-FFF2-40B4-BE49-F238E27FC236}">
                <a16:creationId xmlns:a16="http://schemas.microsoft.com/office/drawing/2014/main" id="{75F1B66A-4BB0-8466-E8EE-AC2A42D4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829" y="37726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5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A7284F-EBE2-1CEA-D1C5-2FB89A75D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86DD46AB-06DF-E7F4-0A0D-4BEE4B22D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D0A66-AB81-DD32-1E7B-C21A11A3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294156"/>
          </a:xfrm>
        </p:spPr>
        <p:txBody>
          <a:bodyPr anchor="b">
            <a:normAutofit/>
          </a:bodyPr>
          <a:lstStyle/>
          <a:p>
            <a:r>
              <a:rPr lang="en-NZ" sz="5400" dirty="0"/>
              <a:t>Answers</a:t>
            </a:r>
          </a:p>
        </p:txBody>
      </p:sp>
      <p:sp>
        <p:nvSpPr>
          <p:cNvPr id="5136" name="sketch line">
            <a:extLst>
              <a:ext uri="{FF2B5EF4-FFF2-40B4-BE49-F238E27FC236}">
                <a16:creationId xmlns:a16="http://schemas.microsoft.com/office/drawing/2014/main" id="{55044B8A-1342-C155-44C7-4A2F30C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5EE22-E546-0A2E-CD12-E67031BF5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86051"/>
            <a:ext cx="7293865" cy="3857624"/>
          </a:xfrm>
        </p:spPr>
        <p:txBody>
          <a:bodyPr anchor="t"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The tread (the top edge of the blade where you place your foot).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  fork or hand fork or a rake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Turn the rake onto the back edge to draw a straight shallow line in the soil.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 push hoe 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Walk backwards, so you don’t step on the area you’ve just hoed.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For loosening soil, or weeding around plants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Clean and dry them before storing. Store them in a dry, sheltered place, ideally hung up or placed securely to avoid rust and accidents.</a:t>
            </a:r>
          </a:p>
          <a:p>
            <a:pPr marL="0" indent="0">
              <a:buNone/>
            </a:pPr>
            <a:r>
              <a:rPr lang="en-NZ" i="1" dirty="0"/>
              <a:t>8</a:t>
            </a:r>
          </a:p>
          <a:p>
            <a:pPr lvl="1"/>
            <a:r>
              <a:rPr lang="en-NZ" i="1" dirty="0"/>
              <a:t>A garden fork or hoe.</a:t>
            </a:r>
          </a:p>
          <a:p>
            <a:pPr lvl="1"/>
            <a:r>
              <a:rPr lang="en-NZ" i="1" dirty="0"/>
              <a:t>A leaf rake </a:t>
            </a:r>
          </a:p>
          <a:p>
            <a:pPr lvl="1"/>
            <a:r>
              <a:rPr lang="en-NZ" i="1" dirty="0"/>
              <a:t>A spade.</a:t>
            </a:r>
          </a:p>
          <a:p>
            <a:pPr lvl="1"/>
            <a:r>
              <a:rPr lang="en-NZ" i="1" dirty="0"/>
              <a:t>Hedge shears </a:t>
            </a:r>
          </a:p>
          <a:p>
            <a:pPr lvl="1"/>
            <a:r>
              <a:rPr lang="en-NZ" i="1" dirty="0"/>
              <a:t>Secateurs</a:t>
            </a:r>
            <a:endParaRPr lang="en-NZ" dirty="0"/>
          </a:p>
        </p:txBody>
      </p:sp>
      <p:pic>
        <p:nvPicPr>
          <p:cNvPr id="7" name="Picture 6" descr="TRAMITEC Garden Hedge Shears, Manual ...">
            <a:extLst>
              <a:ext uri="{FF2B5EF4-FFF2-40B4-BE49-F238E27FC236}">
                <a16:creationId xmlns:a16="http://schemas.microsoft.com/office/drawing/2014/main" id="{74E56CBB-B5B7-3263-787D-DAF5B3F0E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407" y="2896394"/>
            <a:ext cx="3691696" cy="24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ow to Use a Hedge Trimmer | Hirepool">
            <a:extLst>
              <a:ext uri="{FF2B5EF4-FFF2-40B4-BE49-F238E27FC236}">
                <a16:creationId xmlns:a16="http://schemas.microsoft.com/office/drawing/2014/main" id="{13752496-0C1F-E074-CDC6-857729DCE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53" y="94280"/>
            <a:ext cx="4203171" cy="280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8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4E65-00FA-4C04-8B96-2FA85BAA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3500" cy="1325563"/>
          </a:xfrm>
        </p:spPr>
        <p:txBody>
          <a:bodyPr/>
          <a:lstStyle/>
          <a:p>
            <a:r>
              <a:rPr lang="en-NZ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8C72F-CDBD-6EC8-E6FC-8F13E8FC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77025" cy="4351338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The tread (the top edge of the blade where you place your foot).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  fork or hand fork or a rake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Turn the rake onto the back edge to draw a straight shallow line in the soil.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 push hoe 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Walk backwards, so you don’t step on the area you’ve just hoed.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For loosening soil, or weeding around plants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Clean and dry them before storing. Store them in a dry, sheltered place, ideally hung up or placed securely to avoid rust and accidents.</a:t>
            </a:r>
          </a:p>
          <a:p>
            <a:pPr marL="0" indent="0">
              <a:buNone/>
            </a:pPr>
            <a:r>
              <a:rPr lang="en-NZ" i="1" dirty="0"/>
              <a:t>8</a:t>
            </a:r>
          </a:p>
          <a:p>
            <a:pPr lvl="1"/>
            <a:r>
              <a:rPr lang="en-NZ" i="1" dirty="0"/>
              <a:t>A garden fork or hoe.</a:t>
            </a:r>
          </a:p>
          <a:p>
            <a:pPr lvl="1"/>
            <a:r>
              <a:rPr lang="en-NZ" i="1" dirty="0"/>
              <a:t>A leaf rake </a:t>
            </a:r>
          </a:p>
          <a:p>
            <a:pPr lvl="1"/>
            <a:r>
              <a:rPr lang="en-NZ" i="1" dirty="0"/>
              <a:t>A spade.</a:t>
            </a:r>
          </a:p>
          <a:p>
            <a:pPr lvl="1"/>
            <a:r>
              <a:rPr lang="en-NZ" i="1" dirty="0"/>
              <a:t>Hedge shears </a:t>
            </a:r>
          </a:p>
          <a:p>
            <a:pPr lvl="1"/>
            <a:r>
              <a:rPr lang="en-NZ" i="1" dirty="0"/>
              <a:t>Secateurs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0244" name="Picture 4" descr="STIHL HS 45 Petrol Hedge Trimmer (600mm ...">
            <a:extLst>
              <a:ext uri="{FF2B5EF4-FFF2-40B4-BE49-F238E27FC236}">
                <a16:creationId xmlns:a16="http://schemas.microsoft.com/office/drawing/2014/main" id="{72424FD3-F724-8301-1A23-8BC477AB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1" y="552451"/>
            <a:ext cx="3419474" cy="34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RAMITEC Garden Hedge Shears, Manual ...">
            <a:extLst>
              <a:ext uri="{FF2B5EF4-FFF2-40B4-BE49-F238E27FC236}">
                <a16:creationId xmlns:a16="http://schemas.microsoft.com/office/drawing/2014/main" id="{3F6BBD87-ADB0-0E82-4126-4D7855E2D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7" y="400129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9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356AF-5224-8DAA-055B-8430A57F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NZ">
                <a:solidFill>
                  <a:srgbClr val="FFFFFF"/>
                </a:solidFill>
              </a:rPr>
              <a:t>Test yourself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CB8AB-E12B-7F6C-5BF8-7B34420A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NZ" sz="1800" dirty="0"/>
              <a:t>Name two</a:t>
            </a:r>
          </a:p>
          <a:p>
            <a:pPr lvl="1"/>
            <a:r>
              <a:rPr lang="en-NZ" sz="1800" dirty="0"/>
              <a:t>Root vegetables</a:t>
            </a:r>
          </a:p>
          <a:p>
            <a:pPr lvl="1"/>
            <a:r>
              <a:rPr lang="en-NZ" sz="1800" dirty="0"/>
              <a:t>Legume vegetables</a:t>
            </a:r>
          </a:p>
          <a:p>
            <a:pPr lvl="1"/>
            <a:r>
              <a:rPr lang="en-NZ" sz="1800" dirty="0"/>
              <a:t>Leaf vegetables</a:t>
            </a:r>
          </a:p>
          <a:p>
            <a:pPr lvl="1"/>
            <a:r>
              <a:rPr lang="en-NZ" sz="1800" dirty="0"/>
              <a:t>Tuber vegetables</a:t>
            </a:r>
          </a:p>
          <a:p>
            <a:pPr lvl="1"/>
            <a:r>
              <a:rPr lang="en-NZ" sz="1800" dirty="0"/>
              <a:t>Flower vegetables</a:t>
            </a:r>
          </a:p>
          <a:p>
            <a:pPr marL="514350" indent="-514350">
              <a:buAutoNum type="arabicPeriod" startAt="2"/>
            </a:pPr>
            <a:r>
              <a:rPr lang="en-NZ" sz="1800" dirty="0"/>
              <a:t>Which tool would you use to</a:t>
            </a:r>
          </a:p>
          <a:p>
            <a:pPr lvl="1"/>
            <a:r>
              <a:rPr lang="en-US" sz="1800" dirty="0"/>
              <a:t>level the ground before making a seed drill?</a:t>
            </a:r>
          </a:p>
          <a:p>
            <a:pPr lvl="1"/>
            <a:r>
              <a:rPr lang="en-US" sz="1800" dirty="0"/>
              <a:t>harvest potatoes?</a:t>
            </a:r>
          </a:p>
          <a:p>
            <a:pPr lvl="1"/>
            <a:r>
              <a:rPr lang="en-US" sz="1800" dirty="0"/>
              <a:t>prick out seedling?</a:t>
            </a:r>
          </a:p>
          <a:p>
            <a:pPr lvl="1"/>
            <a:r>
              <a:rPr lang="en-US" sz="1800" dirty="0"/>
              <a:t>prune a tomato plant?</a:t>
            </a:r>
          </a:p>
          <a:p>
            <a:pPr marL="0" indent="0">
              <a:buNone/>
            </a:pPr>
            <a:r>
              <a:rPr lang="en-US" sz="1800" dirty="0"/>
              <a:t>3.       Describe two reasons why a crop rotation is important?</a:t>
            </a:r>
          </a:p>
        </p:txBody>
      </p:sp>
    </p:spTree>
    <p:extLst>
      <p:ext uri="{BB962C8B-B14F-4D97-AF65-F5344CB8AC3E}">
        <p14:creationId xmlns:p14="http://schemas.microsoft.com/office/powerpoint/2010/main" val="164284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442DB-86AD-81BB-AACE-FC5C6B3B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4362461" cy="1783080"/>
          </a:xfrm>
        </p:spPr>
        <p:txBody>
          <a:bodyPr anchor="b">
            <a:normAutofit/>
          </a:bodyPr>
          <a:lstStyle/>
          <a:p>
            <a:r>
              <a:rPr lang="en-NZ" sz="5400" dirty="0"/>
              <a:t>Seed packet </a:t>
            </a:r>
            <a:br>
              <a:rPr lang="en-NZ" sz="5400" dirty="0"/>
            </a:br>
            <a:r>
              <a:rPr lang="en-NZ" sz="5400" dirty="0"/>
              <a:t>Activity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0E8E-1B36-B02A-1C7B-68AC6E337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5027295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Use the information on the seed packet and your own knowledge to answer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Before what date should the seeds be sown.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How deep should you sow the seeds?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How far apart should the seedling be planted?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700" dirty="0"/>
              <a:t>Why are seeds stored in foil? </a:t>
            </a:r>
          </a:p>
          <a:p>
            <a:pPr marL="0" indent="0">
              <a:buNone/>
            </a:pPr>
            <a:endParaRPr lang="en-GB" sz="1700" i="1" dirty="0"/>
          </a:p>
          <a:p>
            <a:pPr marL="0" indent="0">
              <a:buNone/>
            </a:pPr>
            <a:endParaRPr lang="en-GB" sz="1700" i="1" dirty="0"/>
          </a:p>
          <a:p>
            <a:pPr marL="0" indent="0">
              <a:buNone/>
            </a:pPr>
            <a:r>
              <a:rPr lang="en-GB" sz="1700" i="1" dirty="0"/>
              <a:t>Activity- Design your own seed packet for seed you have collected</a:t>
            </a:r>
            <a:endParaRPr lang="en-NZ" sz="17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D7988-926A-9F50-23F9-EB4A3875D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174" y="157734"/>
            <a:ext cx="2879433" cy="4447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4EBD6F-1249-16A5-F63F-FCE0EAC77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599" y="1581044"/>
            <a:ext cx="3630071" cy="5094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75689E-36A1-78C1-7490-76AEFDEA1E62}"/>
              </a:ext>
            </a:extLst>
          </p:cNvPr>
          <p:cNvSpPr txBox="1"/>
          <p:nvPr/>
        </p:nvSpPr>
        <p:spPr>
          <a:xfrm>
            <a:off x="7268805" y="1676400"/>
            <a:ext cx="438150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800" dirty="0"/>
              <a:t>2027</a:t>
            </a:r>
          </a:p>
        </p:txBody>
      </p:sp>
    </p:spTree>
    <p:extLst>
      <p:ext uri="{BB962C8B-B14F-4D97-AF65-F5344CB8AC3E}">
        <p14:creationId xmlns:p14="http://schemas.microsoft.com/office/powerpoint/2010/main" val="428893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FA401-2891-2BB5-45E0-193E1EA7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322064" cy="1719072"/>
          </a:xfrm>
        </p:spPr>
        <p:txBody>
          <a:bodyPr anchor="b">
            <a:normAutofit fontScale="90000"/>
          </a:bodyPr>
          <a:lstStyle/>
          <a:p>
            <a:r>
              <a:rPr lang="en-NZ" sz="5000" dirty="0"/>
              <a:t>Study a vegetable crop Potatoes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C10CB22-8F13-22C8-FDEE-9E772B0F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NZ" sz="2900" dirty="0"/>
              <a:t>For information and activities on growing potatoes</a:t>
            </a:r>
            <a:r>
              <a:rPr lang="en-US" sz="2900" dirty="0"/>
              <a:t> - </a:t>
            </a:r>
            <a:r>
              <a:rPr lang="en-US" dirty="0"/>
              <a:t>link to junior resource</a:t>
            </a:r>
            <a:r>
              <a:rPr lang="en-NZ" dirty="0"/>
              <a:t>, either visit </a:t>
            </a:r>
          </a:p>
          <a:p>
            <a:pPr lvl="0"/>
            <a:r>
              <a:rPr lang="en-NZ" dirty="0"/>
              <a:t>For HATA members (restricted to members only), </a:t>
            </a:r>
            <a:r>
              <a:rPr lang="en-NZ" u="sng" dirty="0">
                <a:hlinkClick r:id="rId2"/>
              </a:rPr>
              <a:t>https://hata.nz/course/view.php?id=9&amp;notifyeditingon=1</a:t>
            </a:r>
            <a:r>
              <a:rPr lang="en-US" dirty="0"/>
              <a:t> </a:t>
            </a:r>
            <a:endParaRPr lang="en-NZ" dirty="0"/>
          </a:p>
          <a:p>
            <a:r>
              <a:rPr lang="en-NZ" dirty="0"/>
              <a:t>Agribusiness in Schools website (not restricted) </a:t>
            </a:r>
            <a:r>
              <a:rPr lang="en-NZ" u="sng" dirty="0">
                <a:hlinkClick r:id="rId3"/>
              </a:rPr>
              <a:t>https://www.agribusiness.school.nz/course/view.php?id=20</a:t>
            </a:r>
            <a:endParaRPr lang="en-NZ" sz="2200" dirty="0">
              <a:highlight>
                <a:srgbClr val="FFFF00"/>
              </a:highlight>
            </a:endParaRPr>
          </a:p>
        </p:txBody>
      </p:sp>
      <p:pic>
        <p:nvPicPr>
          <p:cNvPr id="4" name="Picture 3" descr="Parts of a Potato Labeling and Writing Graphic Organizer Leveled Lined Paper">
            <a:extLst>
              <a:ext uri="{FF2B5EF4-FFF2-40B4-BE49-F238E27FC236}">
                <a16:creationId xmlns:a16="http://schemas.microsoft.com/office/drawing/2014/main" id="{3962F11C-1092-A904-ECDE-4F6C232BB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766137"/>
            <a:ext cx="6605016" cy="5325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243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DFD8EA3-497F-3A08-A52F-F1436600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908051"/>
            <a:ext cx="77597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FA87-D16A-477C-A8EB-4D480FAFA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Plant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9BE92-8A24-4842-70EE-FDAF0994D8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011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7C74FD-317B-008A-158F-FEA336157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E5F21-456C-92E2-8472-AB9EC55E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NZ" sz="5400"/>
              <a:t>Discussion activity</a:t>
            </a:r>
          </a:p>
        </p:txBody>
      </p:sp>
      <p:sp>
        <p:nvSpPr>
          <p:cNvPr id="103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E5FE-5751-BA1C-6C00-9A7F4CFD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2200" dirty="0"/>
              <a:t>What are the advantages and disadvantages of growing a vegetable garden?</a:t>
            </a:r>
          </a:p>
          <a:p>
            <a:pPr marL="0" indent="0">
              <a:buNone/>
            </a:pPr>
            <a:r>
              <a:rPr lang="en-NZ" sz="2200" dirty="0"/>
              <a:t>Make list of factors that would be needed for a vegetable garden to be productive?</a:t>
            </a:r>
          </a:p>
          <a:p>
            <a:pPr marL="0" indent="0">
              <a:buNone/>
            </a:pPr>
            <a:r>
              <a:rPr lang="en-NZ" sz="2200" dirty="0"/>
              <a:t>Why are these factors important?</a:t>
            </a:r>
          </a:p>
        </p:txBody>
      </p:sp>
      <p:pic>
        <p:nvPicPr>
          <p:cNvPr id="1028" name="Picture 4" descr="Monty Don's tips for building raised beds in the garden | Homes and Gardens">
            <a:extLst>
              <a:ext uri="{FF2B5EF4-FFF2-40B4-BE49-F238E27FC236}">
                <a16:creationId xmlns:a16="http://schemas.microsoft.com/office/drawing/2014/main" id="{05D9D174-84E1-5175-5701-331932F7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87329"/>
            <a:ext cx="6903720" cy="38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3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1DEF78-A35F-5C75-2CBC-61179381C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96CC7-DA54-153D-E2A7-3A85E5B0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NZ" sz="5400" dirty="0"/>
              <a:t>Growing vegetables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FD70916-589B-C9A5-A124-F1F0EFF036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510467"/>
              </p:ext>
            </p:extLst>
          </p:nvPr>
        </p:nvGraphicFramePr>
        <p:xfrm>
          <a:off x="4690872" y="1675750"/>
          <a:ext cx="6903721" cy="454217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37780">
                  <a:extLst>
                    <a:ext uri="{9D8B030D-6E8A-4147-A177-3AD203B41FA5}">
                      <a16:colId xmlns:a16="http://schemas.microsoft.com/office/drawing/2014/main" val="2848357048"/>
                    </a:ext>
                  </a:extLst>
                </a:gridCol>
                <a:gridCol w="3065941">
                  <a:extLst>
                    <a:ext uri="{9D8B030D-6E8A-4147-A177-3AD203B41FA5}">
                      <a16:colId xmlns:a16="http://schemas.microsoft.com/office/drawing/2014/main" val="1235956207"/>
                    </a:ext>
                  </a:extLst>
                </a:gridCol>
              </a:tblGrid>
              <a:tr h="615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25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Advantages	</a:t>
                      </a:r>
                      <a:endParaRPr lang="en-NZ" sz="25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34" marR="71734" marT="0" marB="143468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25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Disadvantages</a:t>
                      </a:r>
                      <a:endParaRPr lang="en-NZ" sz="25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34" marR="71734" marT="0" marB="143468" anchor="b"/>
                </a:tc>
                <a:extLst>
                  <a:ext uri="{0D108BD9-81ED-4DB2-BD59-A6C34878D82A}">
                    <a16:rowId xmlns:a16="http://schemas.microsoft.com/office/drawing/2014/main" val="2834447904"/>
                  </a:ext>
                </a:extLst>
              </a:tr>
              <a:tr h="39264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Cheaper vegetables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Fresh vegetables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No chemicals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Good exercise/ hobby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Can sell of give surplus vegetables away</a:t>
                      </a:r>
                      <a:endParaRPr lang="en-NZ" sz="1600" b="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34" marR="71734" marT="0" marB="143468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Time consuming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Land availability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Initial cost of 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NZ" sz="16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equipment,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NZ" sz="16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seeds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NZ" sz="16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fertiliser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NZ" sz="16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plants</a:t>
                      </a:r>
                      <a:endParaRPr lang="en-NZ" sz="16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34" marR="71734" marT="0" marB="143468"/>
                </a:tc>
                <a:extLst>
                  <a:ext uri="{0D108BD9-81ED-4DB2-BD59-A6C34878D82A}">
                    <a16:rowId xmlns:a16="http://schemas.microsoft.com/office/drawing/2014/main" val="4209400811"/>
                  </a:ext>
                </a:extLst>
              </a:tr>
            </a:tbl>
          </a:graphicData>
        </a:graphic>
      </p:graphicFrame>
      <p:pic>
        <p:nvPicPr>
          <p:cNvPr id="2050" name="Picture 2" descr="Vegetable Gardening Tips - Gasper ...">
            <a:extLst>
              <a:ext uri="{FF2B5EF4-FFF2-40B4-BE49-F238E27FC236}">
                <a16:creationId xmlns:a16="http://schemas.microsoft.com/office/drawing/2014/main" id="{12895FFE-37D2-FE29-8ACA-E80707306D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9" y="3118160"/>
            <a:ext cx="3907310" cy="23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9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DFF3F-0564-CBCF-AA87-13EA511B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n-NZ" sz="3200"/>
              <a:t>Discussion activity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B899C-F0C1-2DF6-0016-5DF551269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28" y="586822"/>
            <a:ext cx="6254472" cy="1867620"/>
          </a:xfrm>
        </p:spPr>
        <p:txBody>
          <a:bodyPr anchor="ctr">
            <a:normAutofit/>
          </a:bodyPr>
          <a:lstStyle/>
          <a:p>
            <a:r>
              <a:rPr lang="en-NZ" sz="1600" dirty="0"/>
              <a:t>Make a list of vegetables. </a:t>
            </a:r>
          </a:p>
          <a:p>
            <a:r>
              <a:rPr lang="en-NZ" sz="1600" dirty="0"/>
              <a:t>Group the vegetables under the heading below.</a:t>
            </a:r>
          </a:p>
          <a:p>
            <a:r>
              <a:rPr lang="en-NZ" sz="1600" dirty="0"/>
              <a:t>Which vegetables can you grow outdoors in</a:t>
            </a:r>
          </a:p>
          <a:p>
            <a:pPr lvl="1"/>
            <a:r>
              <a:rPr lang="en-NZ" sz="1200" dirty="0"/>
              <a:t>Summer</a:t>
            </a:r>
          </a:p>
          <a:p>
            <a:pPr lvl="1"/>
            <a:r>
              <a:rPr lang="en-NZ" sz="1200" dirty="0"/>
              <a:t>Winter</a:t>
            </a:r>
          </a:p>
          <a:p>
            <a:pPr lvl="1"/>
            <a:r>
              <a:rPr lang="en-NZ" sz="1200" dirty="0"/>
              <a:t>All year round</a:t>
            </a:r>
          </a:p>
          <a:p>
            <a:endParaRPr lang="en-NZ" sz="7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F4595B-C8D0-06FF-556D-A894C1E6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03080"/>
              </p:ext>
            </p:extLst>
          </p:nvPr>
        </p:nvGraphicFramePr>
        <p:xfrm>
          <a:off x="557035" y="2767579"/>
          <a:ext cx="11164828" cy="159439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567630">
                  <a:extLst>
                    <a:ext uri="{9D8B030D-6E8A-4147-A177-3AD203B41FA5}">
                      <a16:colId xmlns:a16="http://schemas.microsoft.com/office/drawing/2014/main" val="506919142"/>
                    </a:ext>
                  </a:extLst>
                </a:gridCol>
                <a:gridCol w="2147752">
                  <a:extLst>
                    <a:ext uri="{9D8B030D-6E8A-4147-A177-3AD203B41FA5}">
                      <a16:colId xmlns:a16="http://schemas.microsoft.com/office/drawing/2014/main" val="477858699"/>
                    </a:ext>
                  </a:extLst>
                </a:gridCol>
                <a:gridCol w="1498598">
                  <a:extLst>
                    <a:ext uri="{9D8B030D-6E8A-4147-A177-3AD203B41FA5}">
                      <a16:colId xmlns:a16="http://schemas.microsoft.com/office/drawing/2014/main" val="1539973920"/>
                    </a:ext>
                  </a:extLst>
                </a:gridCol>
                <a:gridCol w="1328392">
                  <a:extLst>
                    <a:ext uri="{9D8B030D-6E8A-4147-A177-3AD203B41FA5}">
                      <a16:colId xmlns:a16="http://schemas.microsoft.com/office/drawing/2014/main" val="3229543703"/>
                    </a:ext>
                  </a:extLst>
                </a:gridCol>
                <a:gridCol w="1728177">
                  <a:extLst>
                    <a:ext uri="{9D8B030D-6E8A-4147-A177-3AD203B41FA5}">
                      <a16:colId xmlns:a16="http://schemas.microsoft.com/office/drawing/2014/main" val="1420265113"/>
                    </a:ext>
                  </a:extLst>
                </a:gridCol>
                <a:gridCol w="1352141">
                  <a:extLst>
                    <a:ext uri="{9D8B030D-6E8A-4147-A177-3AD203B41FA5}">
                      <a16:colId xmlns:a16="http://schemas.microsoft.com/office/drawing/2014/main" val="118335731"/>
                    </a:ext>
                  </a:extLst>
                </a:gridCol>
                <a:gridCol w="1542138">
                  <a:extLst>
                    <a:ext uri="{9D8B030D-6E8A-4147-A177-3AD203B41FA5}">
                      <a16:colId xmlns:a16="http://schemas.microsoft.com/office/drawing/2014/main" val="3195568339"/>
                    </a:ext>
                  </a:extLst>
                </a:gridCol>
              </a:tblGrid>
              <a:tr h="58550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3000" kern="100" dirty="0">
                          <a:effectLst/>
                        </a:rPr>
                        <a:t>Vegetable crops</a:t>
                      </a:r>
                      <a:endParaRPr lang="en-NZ" sz="3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59633"/>
                  </a:ext>
                </a:extLst>
              </a:tr>
              <a:tr h="42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b="0" kern="100" dirty="0">
                          <a:effectLst/>
                        </a:rPr>
                        <a:t>Tuber</a:t>
                      </a:r>
                      <a:endParaRPr lang="en-NZ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 dirty="0">
                          <a:effectLst/>
                        </a:rPr>
                        <a:t>Legume</a:t>
                      </a:r>
                      <a:endParaRPr lang="en-N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 dirty="0">
                          <a:effectLst/>
                        </a:rPr>
                        <a:t>Root </a:t>
                      </a:r>
                      <a:endParaRPr lang="en-N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>
                          <a:effectLst/>
                        </a:rPr>
                        <a:t>Leaf</a:t>
                      </a:r>
                      <a:endParaRPr lang="en-NZ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>
                          <a:effectLst/>
                        </a:rPr>
                        <a:t>Flower</a:t>
                      </a:r>
                      <a:endParaRPr lang="en-NZ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>
                          <a:effectLst/>
                        </a:rPr>
                        <a:t>Fruit</a:t>
                      </a:r>
                      <a:endParaRPr lang="en-NZ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 dirty="0">
                          <a:effectLst/>
                        </a:rPr>
                        <a:t>Other</a:t>
                      </a:r>
                      <a:endParaRPr lang="en-N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extLst>
                  <a:ext uri="{0D108BD9-81ED-4DB2-BD59-A6C34878D82A}">
                    <a16:rowId xmlns:a16="http://schemas.microsoft.com/office/drawing/2014/main" val="1524227177"/>
                  </a:ext>
                </a:extLst>
              </a:tr>
              <a:tr h="58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3000" kern="100" dirty="0">
                          <a:effectLst/>
                        </a:rPr>
                        <a:t> </a:t>
                      </a:r>
                      <a:endParaRPr lang="en-NZ" sz="3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3000" kern="100" dirty="0">
                          <a:effectLst/>
                        </a:rPr>
                        <a:t> </a:t>
                      </a:r>
                      <a:endParaRPr lang="en-NZ" sz="3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3000" kern="100" dirty="0">
                          <a:effectLst/>
                        </a:rPr>
                        <a:t> </a:t>
                      </a:r>
                      <a:endParaRPr lang="en-NZ" sz="3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3000" kern="100" dirty="0">
                          <a:effectLst/>
                        </a:rPr>
                        <a:t> </a:t>
                      </a:r>
                      <a:endParaRPr lang="en-NZ" sz="3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3000" kern="100" dirty="0">
                          <a:effectLst/>
                        </a:rPr>
                        <a:t> </a:t>
                      </a:r>
                      <a:endParaRPr lang="en-NZ" sz="3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3000" kern="100" dirty="0">
                          <a:effectLst/>
                        </a:rPr>
                        <a:t> </a:t>
                      </a:r>
                      <a:endParaRPr lang="en-NZ" sz="3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3000" kern="100" dirty="0">
                          <a:effectLst/>
                        </a:rPr>
                        <a:t> </a:t>
                      </a:r>
                      <a:endParaRPr lang="en-NZ" sz="3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997" marR="170997" marT="0" marB="0"/>
                </a:tc>
                <a:extLst>
                  <a:ext uri="{0D108BD9-81ED-4DB2-BD59-A6C34878D82A}">
                    <a16:rowId xmlns:a16="http://schemas.microsoft.com/office/drawing/2014/main" val="21300728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EE4707-DF50-C51B-7BDC-99512FD84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21743"/>
              </p:ext>
            </p:extLst>
          </p:nvPr>
        </p:nvGraphicFramePr>
        <p:xfrm>
          <a:off x="2949956" y="4675115"/>
          <a:ext cx="5725160" cy="136760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570908588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3584747144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16506880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 dirty="0">
                          <a:effectLst/>
                        </a:rPr>
                        <a:t>Vegetable crops</a:t>
                      </a:r>
                      <a:endParaRPr lang="en-N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22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b="0" kern="100" dirty="0">
                          <a:effectLst/>
                        </a:rPr>
                        <a:t>Summer</a:t>
                      </a:r>
                      <a:endParaRPr lang="en-NZ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 dirty="0">
                          <a:effectLst/>
                        </a:rPr>
                        <a:t>Winter</a:t>
                      </a:r>
                      <a:endParaRPr lang="en-N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>
                          <a:effectLst/>
                        </a:rPr>
                        <a:t>All year</a:t>
                      </a:r>
                      <a:endParaRPr lang="en-NZ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215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>
                          <a:effectLst/>
                        </a:rPr>
                        <a:t> </a:t>
                      </a:r>
                      <a:endParaRPr lang="en-NZ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N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 dirty="0">
                          <a:effectLst/>
                        </a:rPr>
                        <a:t> </a:t>
                      </a:r>
                      <a:endParaRPr lang="en-N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06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55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32920-944D-151A-7DC4-71D88F27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n-NZ" sz="3200" dirty="0"/>
              <a:t>A few suggestions to get you started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B60E5-2B89-CBB7-0C72-7FFC91E85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/>
          </a:bodyPr>
          <a:lstStyle/>
          <a:p>
            <a:endParaRPr lang="en-NZ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517076-1674-2BDD-9D97-E70272EE2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74376"/>
              </p:ext>
            </p:extLst>
          </p:nvPr>
        </p:nvGraphicFramePr>
        <p:xfrm>
          <a:off x="691576" y="2545879"/>
          <a:ext cx="11164828" cy="256901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594847">
                  <a:extLst>
                    <a:ext uri="{9D8B030D-6E8A-4147-A177-3AD203B41FA5}">
                      <a16:colId xmlns:a16="http://schemas.microsoft.com/office/drawing/2014/main" val="506919142"/>
                    </a:ext>
                  </a:extLst>
                </a:gridCol>
                <a:gridCol w="2022435">
                  <a:extLst>
                    <a:ext uri="{9D8B030D-6E8A-4147-A177-3AD203B41FA5}">
                      <a16:colId xmlns:a16="http://schemas.microsoft.com/office/drawing/2014/main" val="477858699"/>
                    </a:ext>
                  </a:extLst>
                </a:gridCol>
                <a:gridCol w="1518822">
                  <a:extLst>
                    <a:ext uri="{9D8B030D-6E8A-4147-A177-3AD203B41FA5}">
                      <a16:colId xmlns:a16="http://schemas.microsoft.com/office/drawing/2014/main" val="1539973920"/>
                    </a:ext>
                  </a:extLst>
                </a:gridCol>
                <a:gridCol w="1334280">
                  <a:extLst>
                    <a:ext uri="{9D8B030D-6E8A-4147-A177-3AD203B41FA5}">
                      <a16:colId xmlns:a16="http://schemas.microsoft.com/office/drawing/2014/main" val="3229543703"/>
                    </a:ext>
                  </a:extLst>
                </a:gridCol>
                <a:gridCol w="1770628">
                  <a:extLst>
                    <a:ext uri="{9D8B030D-6E8A-4147-A177-3AD203B41FA5}">
                      <a16:colId xmlns:a16="http://schemas.microsoft.com/office/drawing/2014/main" val="1420265113"/>
                    </a:ext>
                  </a:extLst>
                </a:gridCol>
                <a:gridCol w="1358426">
                  <a:extLst>
                    <a:ext uri="{9D8B030D-6E8A-4147-A177-3AD203B41FA5}">
                      <a16:colId xmlns:a16="http://schemas.microsoft.com/office/drawing/2014/main" val="118335731"/>
                    </a:ext>
                  </a:extLst>
                </a:gridCol>
                <a:gridCol w="1565390">
                  <a:extLst>
                    <a:ext uri="{9D8B030D-6E8A-4147-A177-3AD203B41FA5}">
                      <a16:colId xmlns:a16="http://schemas.microsoft.com/office/drawing/2014/main" val="3195568339"/>
                    </a:ext>
                  </a:extLst>
                </a:gridCol>
              </a:tblGrid>
              <a:tr h="55340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3300" kern="100">
                          <a:effectLst/>
                        </a:rPr>
                        <a:t>Vegetable crops</a:t>
                      </a:r>
                      <a:endParaRPr lang="en-NZ" sz="3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75" marR="185775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59633"/>
                  </a:ext>
                </a:extLst>
              </a:tr>
              <a:tr h="45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b="0" kern="100" dirty="0">
                          <a:effectLst/>
                        </a:rPr>
                        <a:t>Tuber</a:t>
                      </a:r>
                      <a:endParaRPr lang="en-NZ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75" marR="18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 dirty="0">
                          <a:effectLst/>
                        </a:rPr>
                        <a:t>Legume</a:t>
                      </a:r>
                      <a:endParaRPr lang="en-N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75" marR="18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 dirty="0">
                          <a:effectLst/>
                        </a:rPr>
                        <a:t>Root </a:t>
                      </a:r>
                      <a:endParaRPr lang="en-N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75" marR="18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 dirty="0">
                          <a:effectLst/>
                        </a:rPr>
                        <a:t>Leaf</a:t>
                      </a:r>
                      <a:endParaRPr lang="en-N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75" marR="18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 dirty="0">
                          <a:effectLst/>
                        </a:rPr>
                        <a:t>Flower</a:t>
                      </a:r>
                      <a:endParaRPr lang="en-N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75" marR="18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 dirty="0">
                          <a:effectLst/>
                        </a:rPr>
                        <a:t>Fruit</a:t>
                      </a:r>
                      <a:endParaRPr lang="en-N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75" marR="18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kern="100" dirty="0">
                          <a:effectLst/>
                        </a:rPr>
                        <a:t>Other</a:t>
                      </a:r>
                      <a:endParaRPr lang="en-N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75" marR="185775" marT="0" marB="0"/>
                </a:tc>
                <a:extLst>
                  <a:ext uri="{0D108BD9-81ED-4DB2-BD59-A6C34878D82A}">
                    <a16:rowId xmlns:a16="http://schemas.microsoft.com/office/drawing/2014/main" val="1524227177"/>
                  </a:ext>
                </a:extLst>
              </a:tr>
              <a:tr h="1406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 Potatoes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Kumara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Yams</a:t>
                      </a:r>
                    </a:p>
                  </a:txBody>
                  <a:tcPr marL="185775" marR="18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 Peas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Beans</a:t>
                      </a:r>
                    </a:p>
                  </a:txBody>
                  <a:tcPr marL="185775" marR="18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 Carrots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Parsnips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Beetroot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NZ" sz="1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75" marR="18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 Lettuce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Cabbage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Silverbeet</a:t>
                      </a:r>
                      <a:endParaRPr lang="en-NZ" sz="1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75" marR="18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 Cauliflower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Broccoli</a:t>
                      </a:r>
                    </a:p>
                  </a:txBody>
                  <a:tcPr marL="185775" marR="18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 Tomatoes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Pumpkin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Courgette</a:t>
                      </a:r>
                    </a:p>
                  </a:txBody>
                  <a:tcPr marL="185775" marR="18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</a:rPr>
                        <a:t> Sweetcorn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Asparagus</a:t>
                      </a:r>
                    </a:p>
                  </a:txBody>
                  <a:tcPr marL="185775" marR="185775" marT="0" marB="0"/>
                </a:tc>
                <a:extLst>
                  <a:ext uri="{0D108BD9-81ED-4DB2-BD59-A6C34878D82A}">
                    <a16:rowId xmlns:a16="http://schemas.microsoft.com/office/drawing/2014/main" val="2130072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35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24FB5-B83F-DC58-2C52-5B1ACB94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NZ" sz="5400"/>
              <a:t>Discussion Activity</a:t>
            </a:r>
          </a:p>
        </p:txBody>
      </p:sp>
      <p:sp>
        <p:nvSpPr>
          <p:cNvPr id="513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934C1-EDA1-DAE7-E54D-8A3B80316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115993" cy="3410712"/>
          </a:xfrm>
        </p:spPr>
        <p:txBody>
          <a:bodyPr anchor="t">
            <a:normAutofit/>
          </a:bodyPr>
          <a:lstStyle/>
          <a:p>
            <a:r>
              <a:rPr lang="en-NZ" sz="1800" dirty="0"/>
              <a:t>Make a list of factors that plants require for growth.</a:t>
            </a:r>
          </a:p>
          <a:p>
            <a:r>
              <a:rPr lang="en-NZ" sz="1800" dirty="0"/>
              <a:t>Make a list of factors that harm or slow down plant growth.</a:t>
            </a:r>
          </a:p>
          <a:p>
            <a:r>
              <a:rPr lang="en-NZ" sz="1800" dirty="0"/>
              <a:t>Discuss why they harm or slow down plant growth.</a:t>
            </a:r>
          </a:p>
          <a:p>
            <a:r>
              <a:rPr lang="en-NZ" sz="1800" dirty="0"/>
              <a:t>Make a list of factors you need to consider when planning a vegetable garden.</a:t>
            </a:r>
          </a:p>
        </p:txBody>
      </p:sp>
      <p:pic>
        <p:nvPicPr>
          <p:cNvPr id="5122" name="Picture 2" descr="plant set up in kitchen garden">
            <a:extLst>
              <a:ext uri="{FF2B5EF4-FFF2-40B4-BE49-F238E27FC236}">
                <a16:creationId xmlns:a16="http://schemas.microsoft.com/office/drawing/2014/main" id="{DFB6D18A-664D-7606-6914-A232481B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630" y="640080"/>
            <a:ext cx="372320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2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28AD64-EB18-CE24-5577-498646493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em Ormond's vegetable garden: How to ...">
            <a:extLst>
              <a:ext uri="{FF2B5EF4-FFF2-40B4-BE49-F238E27FC236}">
                <a16:creationId xmlns:a16="http://schemas.microsoft.com/office/drawing/2014/main" id="{8E9FBCF5-1986-A9C0-7366-715C4820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695" y="891485"/>
            <a:ext cx="3111646" cy="206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ow To Prevent Pests &amp; Disease in Your ...">
            <a:extLst>
              <a:ext uri="{FF2B5EF4-FFF2-40B4-BE49-F238E27FC236}">
                <a16:creationId xmlns:a16="http://schemas.microsoft.com/office/drawing/2014/main" id="{B552A35A-6952-0E86-973C-C91B4B1C2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651" y="3942558"/>
            <a:ext cx="3091136" cy="20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B13C36B-D642-6F74-9B6E-84FA05103D21}"/>
              </a:ext>
            </a:extLst>
          </p:cNvPr>
          <p:cNvGrpSpPr/>
          <p:nvPr/>
        </p:nvGrpSpPr>
        <p:grpSpPr>
          <a:xfrm>
            <a:off x="4800604" y="409575"/>
            <a:ext cx="6867520" cy="6095999"/>
            <a:chOff x="0" y="0"/>
            <a:chExt cx="6753225" cy="55245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351A163-BFE0-2912-FDBE-71A965E6B4E5}"/>
                </a:ext>
              </a:extLst>
            </p:cNvPr>
            <p:cNvGrpSpPr/>
            <p:nvPr/>
          </p:nvGrpSpPr>
          <p:grpSpPr>
            <a:xfrm>
              <a:off x="0" y="0"/>
              <a:ext cx="6753225" cy="5524500"/>
              <a:chOff x="0" y="0"/>
              <a:chExt cx="6753225" cy="552450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6A96B06-FD2E-BE0E-5B71-EA11B0A6B6B7}"/>
                  </a:ext>
                </a:extLst>
              </p:cNvPr>
              <p:cNvSpPr/>
              <p:nvPr/>
            </p:nvSpPr>
            <p:spPr>
              <a:xfrm>
                <a:off x="2533650" y="1733550"/>
                <a:ext cx="1838325" cy="157162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1152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Factors that harm or slow down plant growth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1152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6648C66-91A2-88A4-968D-3B20F3CCF9B2}"/>
                  </a:ext>
                </a:extLst>
              </p:cNvPr>
              <p:cNvSpPr/>
              <p:nvPr/>
            </p:nvSpPr>
            <p:spPr>
              <a:xfrm>
                <a:off x="2581275" y="47625"/>
                <a:ext cx="1724025" cy="10096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Weeds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Complete for light, water and nutrients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755ED2A-F2BA-BF1E-176C-A5A8CB21B684}"/>
                  </a:ext>
                </a:extLst>
              </p:cNvPr>
              <p:cNvSpPr/>
              <p:nvPr/>
            </p:nvSpPr>
            <p:spPr>
              <a:xfrm>
                <a:off x="4629150" y="1371600"/>
                <a:ext cx="2124075" cy="273367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endParaRPr lang="en-NZ" sz="864" b="1" kern="1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endParaRPr>
              </a:p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Wind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246888" indent="-246888" defTabSz="658368">
                  <a:lnSpc>
                    <a:spcPct val="115000"/>
                  </a:lnSpc>
                  <a:spcAft>
                    <a:spcPts val="576"/>
                  </a:spcAft>
                  <a:buFont typeface="Symbol" panose="05050102010706020507" pitchFamily="18" charset="2"/>
                  <a:buChar char=""/>
                  <a:tabLst>
                    <a:tab pos="164592" algn="l"/>
                  </a:tabLs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Damages stems and branches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246888" indent="-246888" defTabSz="658368">
                  <a:lnSpc>
                    <a:spcPct val="115000"/>
                  </a:lnSpc>
                  <a:spcAft>
                    <a:spcPts val="576"/>
                  </a:spcAft>
                  <a:buFont typeface="Symbol" panose="05050102010706020507" pitchFamily="18" charset="2"/>
                  <a:buChar char=""/>
                  <a:tabLst>
                    <a:tab pos="164592" algn="l"/>
                  </a:tabLs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Increases loss of water from leaves through transpiration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246888" indent="-246888" defTabSz="658368">
                  <a:lnSpc>
                    <a:spcPct val="115000"/>
                  </a:lnSpc>
                  <a:spcAft>
                    <a:spcPts val="576"/>
                  </a:spcAft>
                  <a:buFont typeface="Symbol" panose="05050102010706020507" pitchFamily="18" charset="2"/>
                  <a:buChar char=""/>
                  <a:tabLst>
                    <a:tab pos="164592" algn="l"/>
                  </a:tabLs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Cools plant down and can slow growth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246888" indent="-246888" defTabSz="658368">
                  <a:lnSpc>
                    <a:spcPct val="115000"/>
                  </a:lnSpc>
                  <a:spcAft>
                    <a:spcPts val="576"/>
                  </a:spcAft>
                  <a:buFont typeface="Symbol" panose="05050102010706020507" pitchFamily="18" charset="2"/>
                  <a:buChar char=""/>
                  <a:tabLst>
                    <a:tab pos="164592" algn="l"/>
                  </a:tabLs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Reduces the number of bees affecting pollination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kern="100">
                    <a:solidFill>
                      <a:schemeClr val="lt1"/>
                    </a:solidFill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EE8F395-D1A4-3264-C655-ADFA7FD64BBB}"/>
                  </a:ext>
                </a:extLst>
              </p:cNvPr>
              <p:cNvSpPr/>
              <p:nvPr/>
            </p:nvSpPr>
            <p:spPr>
              <a:xfrm>
                <a:off x="0" y="47625"/>
                <a:ext cx="2352675" cy="140017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Pests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246888" indent="-246888" defTabSz="658368">
                  <a:lnSpc>
                    <a:spcPct val="115000"/>
                  </a:lnSpc>
                  <a:spcAft>
                    <a:spcPts val="576"/>
                  </a:spcAft>
                  <a:buFont typeface="Symbol" panose="05050102010706020507" pitchFamily="18" charset="2"/>
                  <a:buChar char=""/>
                  <a:tabLst>
                    <a:tab pos="164592" algn="l"/>
                  </a:tabLs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Damage the leaves, stems and fruit 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246888" indent="-246888" defTabSz="658368">
                  <a:lnSpc>
                    <a:spcPct val="115000"/>
                  </a:lnSpc>
                  <a:spcAft>
                    <a:spcPts val="576"/>
                  </a:spcAft>
                  <a:buFont typeface="Symbol" panose="05050102010706020507" pitchFamily="18" charset="2"/>
                  <a:buChar char=""/>
                  <a:tabLst>
                    <a:tab pos="164592" algn="l"/>
                  </a:tabLs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Cause the spread of diseases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EB83239-F35F-99CC-EF86-4F9330704ACD}"/>
                  </a:ext>
                </a:extLst>
              </p:cNvPr>
              <p:cNvSpPr/>
              <p:nvPr/>
            </p:nvSpPr>
            <p:spPr>
              <a:xfrm>
                <a:off x="66675" y="1733550"/>
                <a:ext cx="2228850" cy="153352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Diseases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Damage the leaves, stems and fruit decreasing the</a:t>
                </a:r>
                <a:r>
                  <a:rPr lang="en-NZ" sz="1152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value of the product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EEB8D50D-40EA-7741-0AA0-330DF0702B3D}"/>
                  </a:ext>
                </a:extLst>
              </p:cNvPr>
              <p:cNvSpPr/>
              <p:nvPr/>
            </p:nvSpPr>
            <p:spPr>
              <a:xfrm>
                <a:off x="4514850" y="0"/>
                <a:ext cx="2143125" cy="122872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High humidity (above 80%)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Increases the risk of bacterial and fungal diseases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3C3B41F-5E8F-B218-8912-FEA05793504E}"/>
                  </a:ext>
                </a:extLst>
              </p:cNvPr>
              <p:cNvSpPr/>
              <p:nvPr/>
            </p:nvSpPr>
            <p:spPr>
              <a:xfrm>
                <a:off x="2933700" y="4133850"/>
                <a:ext cx="2362200" cy="13906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Cold temperature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246888" indent="-246888" defTabSz="658368">
                  <a:lnSpc>
                    <a:spcPct val="115000"/>
                  </a:lnSpc>
                  <a:spcAft>
                    <a:spcPts val="576"/>
                  </a:spcAft>
                  <a:buFont typeface="Symbol" panose="05050102010706020507" pitchFamily="18" charset="2"/>
                  <a:buChar char=""/>
                  <a:tabLst>
                    <a:tab pos="164592" algn="l"/>
                  </a:tabLs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Slows down the rate of photosynthesis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246888" indent="-246888" defTabSz="658368">
                  <a:lnSpc>
                    <a:spcPct val="115000"/>
                  </a:lnSpc>
                  <a:spcAft>
                    <a:spcPts val="576"/>
                  </a:spcAft>
                  <a:buFont typeface="Symbol" panose="05050102010706020507" pitchFamily="18" charset="2"/>
                  <a:buChar char=""/>
                  <a:tabLst>
                    <a:tab pos="164592" algn="l"/>
                  </a:tabLs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Frosts damage new growth, flowers and fruit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6C49C3E-903B-1107-1597-BBE0B8620A9D}"/>
                  </a:ext>
                </a:extLst>
              </p:cNvPr>
              <p:cNvSpPr/>
              <p:nvPr/>
            </p:nvSpPr>
            <p:spPr>
              <a:xfrm>
                <a:off x="104775" y="3581400"/>
                <a:ext cx="2733675" cy="120967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Low light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246888" indent="-246888" defTabSz="658368">
                  <a:lnSpc>
                    <a:spcPct val="115000"/>
                  </a:lnSpc>
                  <a:spcAft>
                    <a:spcPts val="576"/>
                  </a:spcAft>
                  <a:buFont typeface="Symbol" panose="05050102010706020507" pitchFamily="18" charset="2"/>
                  <a:buChar char=""/>
                  <a:tabLst>
                    <a:tab pos="164592" algn="l"/>
                  </a:tabLs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low rate of photosynthesis, slow plant growth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246888" indent="-246888" defTabSz="658368">
                  <a:lnSpc>
                    <a:spcPct val="115000"/>
                  </a:lnSpc>
                  <a:spcAft>
                    <a:spcPts val="576"/>
                  </a:spcAft>
                  <a:buFont typeface="Symbol" panose="05050102010706020507" pitchFamily="18" charset="2"/>
                  <a:buChar char=""/>
                  <a:tabLst>
                    <a:tab pos="164592" algn="l"/>
                  </a:tabLs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cause etiolation of plants</a:t>
                </a:r>
                <a:endParaRPr lang="en-NZ" sz="864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658368">
                  <a:lnSpc>
                    <a:spcPct val="115000"/>
                  </a:lnSpc>
                  <a:spcAft>
                    <a:spcPts val="576"/>
                  </a:spcAft>
                </a:pPr>
                <a:r>
                  <a:rPr lang="en-NZ" sz="86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9F2FE0-7790-7D1B-73A2-3552737B10E1}"/>
                </a:ext>
              </a:extLst>
            </p:cNvPr>
            <p:cNvGrpSpPr/>
            <p:nvPr/>
          </p:nvGrpSpPr>
          <p:grpSpPr>
            <a:xfrm>
              <a:off x="2314575" y="1047750"/>
              <a:ext cx="2324100" cy="3067050"/>
              <a:chOff x="0" y="0"/>
              <a:chExt cx="2324100" cy="306705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8E2BD440-CF15-A5EC-CC3F-F4E032CD044E}"/>
                  </a:ext>
                </a:extLst>
              </p:cNvPr>
              <p:cNvCxnSpPr/>
              <p:nvPr/>
            </p:nvCxnSpPr>
            <p:spPr>
              <a:xfrm>
                <a:off x="0" y="304800"/>
                <a:ext cx="333375" cy="35242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06FCA95-75C3-2D1B-04D9-8339156430E4}"/>
                  </a:ext>
                </a:extLst>
              </p:cNvPr>
              <p:cNvCxnSpPr/>
              <p:nvPr/>
            </p:nvCxnSpPr>
            <p:spPr>
              <a:xfrm>
                <a:off x="1123950" y="0"/>
                <a:ext cx="9525" cy="62865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D28DED0-CA92-5FB5-C885-DEEC334F7DDA}"/>
                  </a:ext>
                </a:extLst>
              </p:cNvPr>
              <p:cNvCxnSpPr/>
              <p:nvPr/>
            </p:nvCxnSpPr>
            <p:spPr>
              <a:xfrm flipH="1">
                <a:off x="1971675" y="171450"/>
                <a:ext cx="304800" cy="5334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1C61FA2-9386-62CD-BF5B-C5D9919CCAED}"/>
                  </a:ext>
                </a:extLst>
              </p:cNvPr>
              <p:cNvCxnSpPr/>
              <p:nvPr/>
            </p:nvCxnSpPr>
            <p:spPr>
              <a:xfrm>
                <a:off x="0" y="1466850"/>
                <a:ext cx="180975" cy="952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A981BB7-9AC5-FC9C-6DBA-B85A31B3873D}"/>
                  </a:ext>
                </a:extLst>
              </p:cNvPr>
              <p:cNvCxnSpPr/>
              <p:nvPr/>
            </p:nvCxnSpPr>
            <p:spPr>
              <a:xfrm flipV="1">
                <a:off x="352425" y="2286000"/>
                <a:ext cx="104775" cy="21907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F413614-6F09-8DA1-4857-FB799708C9D9}"/>
                  </a:ext>
                </a:extLst>
              </p:cNvPr>
              <p:cNvCxnSpPr/>
              <p:nvPr/>
            </p:nvCxnSpPr>
            <p:spPr>
              <a:xfrm flipH="1" flipV="1">
                <a:off x="1409700" y="2276475"/>
                <a:ext cx="295275" cy="79057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C49B8CC-CC4B-18D3-F424-5CF5FDF322AF}"/>
                  </a:ext>
                </a:extLst>
              </p:cNvPr>
              <p:cNvCxnSpPr/>
              <p:nvPr/>
            </p:nvCxnSpPr>
            <p:spPr>
              <a:xfrm flipH="1">
                <a:off x="2133600" y="1543050"/>
                <a:ext cx="1905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078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Start off tasty, tender beans">
            <a:extLst>
              <a:ext uri="{FF2B5EF4-FFF2-40B4-BE49-F238E27FC236}">
                <a16:creationId xmlns:a16="http://schemas.microsoft.com/office/drawing/2014/main" id="{5EC32FEB-E7C7-3EC9-C579-AC01833DA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692" y="1123527"/>
            <a:ext cx="3100372" cy="206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Getting started with vegetables ...">
            <a:extLst>
              <a:ext uri="{FF2B5EF4-FFF2-40B4-BE49-F238E27FC236}">
                <a16:creationId xmlns:a16="http://schemas.microsoft.com/office/drawing/2014/main" id="{B0DFD5C8-2AA4-6710-031F-962533A6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059" y="3671316"/>
            <a:ext cx="3091136" cy="20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1" name="Straight Connector 7180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813D028-FFFE-4F65-9F21-34037ED556CB}"/>
              </a:ext>
            </a:extLst>
          </p:cNvPr>
          <p:cNvGrpSpPr/>
          <p:nvPr/>
        </p:nvGrpSpPr>
        <p:grpSpPr>
          <a:xfrm>
            <a:off x="4848227" y="571500"/>
            <a:ext cx="7019917" cy="6067425"/>
            <a:chOff x="0" y="0"/>
            <a:chExt cx="6210300" cy="48958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1A6A3CE-BCBD-D1E5-EF46-1B194646F13A}"/>
                </a:ext>
              </a:extLst>
            </p:cNvPr>
            <p:cNvGrpSpPr/>
            <p:nvPr/>
          </p:nvGrpSpPr>
          <p:grpSpPr>
            <a:xfrm>
              <a:off x="0" y="0"/>
              <a:ext cx="6210300" cy="4895850"/>
              <a:chOff x="0" y="0"/>
              <a:chExt cx="6210300" cy="489585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275452F-7F3B-8E0C-1123-84AA86594C8D}"/>
                  </a:ext>
                </a:extLst>
              </p:cNvPr>
              <p:cNvSpPr/>
              <p:nvPr/>
            </p:nvSpPr>
            <p:spPr>
              <a:xfrm>
                <a:off x="2314575" y="1485900"/>
                <a:ext cx="1590675" cy="151447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504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Plant requirements for growth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3615287-9687-C62F-F000-B7422A45D641}"/>
                  </a:ext>
                </a:extLst>
              </p:cNvPr>
              <p:cNvSpPr/>
              <p:nvPr/>
            </p:nvSpPr>
            <p:spPr>
              <a:xfrm>
                <a:off x="38100" y="0"/>
                <a:ext cx="1981200" cy="12573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b="1" kern="10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Training and Pruning</a:t>
                </a:r>
                <a:endParaRPr lang="en-NZ" sz="1128" kern="100" dirty="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kern="10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Increase the light available for photosynthesis</a:t>
                </a:r>
                <a:endParaRPr lang="en-NZ" sz="1128" kern="100" dirty="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kern="10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B4BED506-E709-7D0D-8DC4-F06EF1EB9BFB}"/>
                  </a:ext>
                </a:extLst>
              </p:cNvPr>
              <p:cNvSpPr/>
              <p:nvPr/>
            </p:nvSpPr>
            <p:spPr>
              <a:xfrm>
                <a:off x="4114800" y="28575"/>
                <a:ext cx="2095500" cy="151447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Air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322326" indent="-322326" defTabSz="859536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Oxygen- respiration for energy for growth 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322326" indent="-322326" defTabSz="859536">
                  <a:lnSpc>
                    <a:spcPct val="115000"/>
                  </a:lnSpc>
                  <a:spcAft>
                    <a:spcPts val="752"/>
                  </a:spcAft>
                  <a:buFont typeface="Symbol" panose="05050102010706020507" pitchFamily="18" charset="2"/>
                  <a:buChar char=""/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Carbon dioxide- photosynthesis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98F1D6D-F0D5-A242-1FBA-06CF641DD52B}"/>
                  </a:ext>
                </a:extLst>
              </p:cNvPr>
              <p:cNvSpPr/>
              <p:nvPr/>
            </p:nvSpPr>
            <p:spPr>
              <a:xfrm>
                <a:off x="2381250" y="38100"/>
                <a:ext cx="1466850" cy="84772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Light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Photosynthesis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74CB38-14BD-0A4F-4C25-B62B71936A4D}"/>
                  </a:ext>
                </a:extLst>
              </p:cNvPr>
              <p:cNvSpPr/>
              <p:nvPr/>
            </p:nvSpPr>
            <p:spPr>
              <a:xfrm>
                <a:off x="0" y="1409700"/>
                <a:ext cx="2066925" cy="176212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Water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322326" indent="-322326" defTabSz="859536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Photosynthesis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322326" indent="-322326" defTabSz="859536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Transport nutrients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322326" indent="-322326" defTabSz="859536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Keep plant cool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322326" indent="-322326" defTabSz="859536">
                  <a:lnSpc>
                    <a:spcPct val="115000"/>
                  </a:lnSpc>
                  <a:spcAft>
                    <a:spcPts val="752"/>
                  </a:spcAft>
                  <a:buFont typeface="Symbol" panose="05050102010706020507" pitchFamily="18" charset="2"/>
                  <a:buChar char=""/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Keep plant cells fill</a:t>
                </a:r>
                <a:r>
                  <a:rPr lang="en-NZ" sz="1504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for support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F5A772AF-847D-A293-1F14-4A38EFAF5975}"/>
                  </a:ext>
                </a:extLst>
              </p:cNvPr>
              <p:cNvSpPr/>
              <p:nvPr/>
            </p:nvSpPr>
            <p:spPr>
              <a:xfrm>
                <a:off x="3295650" y="3419475"/>
                <a:ext cx="1943100" cy="126682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Humidity (60-80%)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Reduces loss of water through leaves (transpiration)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3A8ACBC-A48E-975A-A28C-AB7DD1E8D767}"/>
                  </a:ext>
                </a:extLst>
              </p:cNvPr>
              <p:cNvSpPr/>
              <p:nvPr/>
            </p:nvSpPr>
            <p:spPr>
              <a:xfrm>
                <a:off x="771525" y="3400425"/>
                <a:ext cx="2247900" cy="149542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Temperature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322326" indent="-322326" defTabSz="859536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Warm temps increase plant growth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marL="322326" indent="-322326" defTabSz="859536">
                  <a:lnSpc>
                    <a:spcPct val="115000"/>
                  </a:lnSpc>
                  <a:spcAft>
                    <a:spcPts val="752"/>
                  </a:spcAft>
                  <a:buFont typeface="Symbol" panose="05050102010706020507" pitchFamily="18" charset="2"/>
                  <a:buChar char=""/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Cold temps slow down plant growth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975CB08-F0B5-7C4A-C67E-CA5FD46F28C1}"/>
                  </a:ext>
                </a:extLst>
              </p:cNvPr>
              <p:cNvSpPr/>
              <p:nvPr/>
            </p:nvSpPr>
            <p:spPr>
              <a:xfrm>
                <a:off x="4133850" y="1962150"/>
                <a:ext cx="2076450" cy="111442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b="1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Nutrients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Fertiliser to supply nutrients for plant growth</a:t>
                </a:r>
                <a:endParaRPr lang="en-NZ" sz="1128" kern="100">
                  <a:solidFill>
                    <a:schemeClr val="lt1"/>
                  </a:solidFill>
                  <a:latin typeface="+mn-lt"/>
                  <a:ea typeface="+mn-ea"/>
                  <a:cs typeface="Times New Roman" panose="02020603050405020304" pitchFamily="18" charset="0"/>
                </a:endParaRPr>
              </a:p>
              <a:p>
                <a:pPr algn="ctr" defTabSz="859536">
                  <a:lnSpc>
                    <a:spcPct val="115000"/>
                  </a:lnSpc>
                  <a:spcAft>
                    <a:spcPts val="752"/>
                  </a:spcAft>
                </a:pPr>
                <a:r>
                  <a:rPr lang="en-NZ" sz="1128" kern="10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Times New Roman" panose="02020603050405020304" pitchFamily="18" charset="0"/>
                  </a:rPr>
                  <a:t> 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D5A3A9-4164-89A4-50C2-952738B54824}"/>
                </a:ext>
              </a:extLst>
            </p:cNvPr>
            <p:cNvGrpSpPr/>
            <p:nvPr/>
          </p:nvGrpSpPr>
          <p:grpSpPr>
            <a:xfrm>
              <a:off x="2028825" y="904875"/>
              <a:ext cx="2114550" cy="2505075"/>
              <a:chOff x="0" y="0"/>
              <a:chExt cx="2114550" cy="2505075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4C8E3B32-DB71-2868-A93E-A2F3B612456C}"/>
                  </a:ext>
                </a:extLst>
              </p:cNvPr>
              <p:cNvCxnSpPr/>
              <p:nvPr/>
            </p:nvCxnSpPr>
            <p:spPr>
              <a:xfrm>
                <a:off x="1047750" y="0"/>
                <a:ext cx="9525" cy="56197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5233073-59C6-DAF6-1428-549976461F88}"/>
                  </a:ext>
                </a:extLst>
              </p:cNvPr>
              <p:cNvCxnSpPr/>
              <p:nvPr/>
            </p:nvCxnSpPr>
            <p:spPr>
              <a:xfrm>
                <a:off x="0" y="257175"/>
                <a:ext cx="361950" cy="32385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EFEC05-0AC5-5A03-863E-B4C5A9941549}"/>
                  </a:ext>
                </a:extLst>
              </p:cNvPr>
              <p:cNvCxnSpPr/>
              <p:nvPr/>
            </p:nvCxnSpPr>
            <p:spPr>
              <a:xfrm>
                <a:off x="19050" y="1390650"/>
                <a:ext cx="200025" cy="952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36529C7-4414-3F98-F90E-549F358A33C3}"/>
                  </a:ext>
                </a:extLst>
              </p:cNvPr>
              <p:cNvCxnSpPr/>
              <p:nvPr/>
            </p:nvCxnSpPr>
            <p:spPr>
              <a:xfrm flipV="1">
                <a:off x="0" y="2085975"/>
                <a:ext cx="381000" cy="39052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AB765B3-452D-B2CF-46F4-2E0769422EB6}"/>
                  </a:ext>
                </a:extLst>
              </p:cNvPr>
              <p:cNvCxnSpPr/>
              <p:nvPr/>
            </p:nvCxnSpPr>
            <p:spPr>
              <a:xfrm flipH="1">
                <a:off x="1914525" y="561975"/>
                <a:ext cx="200025" cy="21907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941BD7E-D6AC-99AA-060B-C60892EBB032}"/>
                  </a:ext>
                </a:extLst>
              </p:cNvPr>
              <p:cNvCxnSpPr/>
              <p:nvPr/>
            </p:nvCxnSpPr>
            <p:spPr>
              <a:xfrm flipH="1" flipV="1">
                <a:off x="1866900" y="1524000"/>
                <a:ext cx="209550" cy="952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A23E3CC-EC2D-1FA7-ECF0-92C58F1717CA}"/>
                  </a:ext>
                </a:extLst>
              </p:cNvPr>
              <p:cNvCxnSpPr/>
              <p:nvPr/>
            </p:nvCxnSpPr>
            <p:spPr>
              <a:xfrm flipH="1" flipV="1">
                <a:off x="1733550" y="2114550"/>
                <a:ext cx="228600" cy="39052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4617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1060</Words>
  <Application>Microsoft Office PowerPoint</Application>
  <PresentationFormat>Widescreen</PresentationFormat>
  <Paragraphs>253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Courier New</vt:lpstr>
      <vt:lpstr>Symbol</vt:lpstr>
      <vt:lpstr>Office Theme</vt:lpstr>
      <vt:lpstr>PowerPoint Presentation</vt:lpstr>
      <vt:lpstr>Plant Management</vt:lpstr>
      <vt:lpstr>Discussion activity</vt:lpstr>
      <vt:lpstr>Growing vegetables</vt:lpstr>
      <vt:lpstr>Discussion activity</vt:lpstr>
      <vt:lpstr>A few suggestions to get you started</vt:lpstr>
      <vt:lpstr>Discussion Activity</vt:lpstr>
      <vt:lpstr>PowerPoint Presentation</vt:lpstr>
      <vt:lpstr>PowerPoint Presentation</vt:lpstr>
      <vt:lpstr>Factors you need to consider when planning a vegetable garden.</vt:lpstr>
      <vt:lpstr>Name these tools</vt:lpstr>
      <vt:lpstr>How many did you get correct? What is each tool used for?</vt:lpstr>
      <vt:lpstr>Quiz</vt:lpstr>
      <vt:lpstr>Answers</vt:lpstr>
      <vt:lpstr>Answers</vt:lpstr>
      <vt:lpstr>Test yourself</vt:lpstr>
      <vt:lpstr>Seed packet  Activity</vt:lpstr>
      <vt:lpstr>Study a vegetable crop Potatoes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Kerry Allen</cp:lastModifiedBy>
  <cp:revision>9</cp:revision>
  <dcterms:created xsi:type="dcterms:W3CDTF">2025-08-04T01:20:36Z</dcterms:created>
  <dcterms:modified xsi:type="dcterms:W3CDTF">2025-08-05T15:05:26Z</dcterms:modified>
</cp:coreProperties>
</file>