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77" r:id="rId2"/>
    <p:sldId id="279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58" r:id="rId23"/>
  </p:sldIdLst>
  <p:sldSz cx="12192000" cy="6858000"/>
  <p:notesSz cx="6858000" cy="9144000"/>
  <p:embeddedFontLs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00E895BD-0911-017C-9FB4-97612227C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34383FB4-86F8-4EB9-3384-20BDA47D61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5AF65536-0FD0-D8C3-6BDF-42A003917A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48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30419E70-4FE2-D26B-388E-4F55155C2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8C1419BC-2168-4C6B-4E6C-94EA5DF07B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5CB5036D-21C7-B059-B123-4BB443759C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782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F46DBA5B-6A2B-2923-10F7-08ACA4F50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1C28D2DC-5475-D271-456B-80FAC989C3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4727CE44-40BF-87ED-3725-242531FC8E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543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74B41002-E545-A141-F45F-61268A3EA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BF737A17-8BCC-6D97-D848-6D0203EE09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B6B0BDE9-B0AD-47AB-18D1-6911B59077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812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384E7CB2-1A6D-1BAB-2B00-E6ED3BBEE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0DF93C62-AFD7-34D3-3F12-672A4E9997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C449E98A-50CD-16C1-4515-78DAF199CC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785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3A6654F8-F2B5-EA80-2257-E422E749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49FC9E59-13ED-2319-F162-FE9C8A8DC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660FADEA-D400-83FF-00B2-3DFEA4410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6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E9CF9900-8B03-DBA1-596C-ED6AAA170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E01E08F2-44BB-5C17-22A7-6129755CB8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12476835-5AC6-8DA0-815F-5CDB7A06AD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515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B09B94A6-B71A-7698-19A7-F0D7E168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5BE7D4EB-1317-B5D3-D7CC-96DB1CD30D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EBF40EBD-6C18-23DE-427A-4D1E6D61D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719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A1EAA895-A2B8-6559-04CD-7FF791099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5482632F-3AA4-D424-0385-3BC30D8591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FCEF15C1-090F-C86F-E934-04867BE073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5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AC077803-F4A1-26BC-5552-9CB47D66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2262DC02-CA48-BC43-3EC5-704589C3AD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1258AD20-AE2B-D1BC-CB44-F654ECFA1D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71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CB3AABFE-8AF1-9718-6BE1-2B64B75F0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6691CEE4-1A57-0B25-C536-17C2CBA788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05BB2FC2-AC9A-EE91-677A-6EF74F9B7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872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6EED129C-B1E2-EAAC-95AF-278345D67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9BE02FCA-F838-3962-D662-4F22582B6A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1D0211A5-8895-55B6-78F1-FB73E3D1D8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538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5CD3350E-328C-7E55-2EED-9247718B0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FBEB7BA5-F960-C1B7-97E7-00B23C875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76888814-547B-AC26-6A4E-C235F623A8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191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5CD3350E-328C-7E55-2EED-9247718B0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FBEB7BA5-F960-C1B7-97E7-00B23C875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76888814-547B-AC26-6A4E-C235F623A8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60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9C34BC67-3A78-35FC-933F-CD03C2E6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34039D6E-C604-0F19-3595-27E319EF99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75518E78-D89B-EFF9-2585-672509643C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04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67623F7B-4CC5-6AE9-0812-46D372BA1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6D7D884C-2EB9-2ACB-73E0-A3BB28FFC7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F0208F2E-D914-A52A-0CEA-D5CDF5DE6D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356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045676AB-FBBB-F923-2EAF-C4E5832A9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18A3C696-99CA-44F1-50D3-388A2A68D4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94E165BA-96B8-D3FB-9B7E-27E8F15129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7287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002473F2-70C1-BB20-AE29-A668E3BC7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6B7CBADD-A691-5036-514F-30A14B3879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B688E1B0-D59F-03E9-B3D8-4F57FC6D57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07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A0775EB4-8121-F5E2-8BE5-09345F5A5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>
            <a:extLst>
              <a:ext uri="{FF2B5EF4-FFF2-40B4-BE49-F238E27FC236}">
                <a16:creationId xmlns:a16="http://schemas.microsoft.com/office/drawing/2014/main" id="{7B68F74D-CD8B-FEF9-5329-23B33FEFE6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>
            <a:extLst>
              <a:ext uri="{FF2B5EF4-FFF2-40B4-BE49-F238E27FC236}">
                <a16:creationId xmlns:a16="http://schemas.microsoft.com/office/drawing/2014/main" id="{149692DF-00B3-17AF-D5E5-DAE450A600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26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255" y="1497732"/>
            <a:ext cx="8040117" cy="3023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23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748A9F70-E37F-DEB5-5C5F-5CC304F41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40CECB74-761A-7888-54C7-C836DEAE43BD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81543F06-5152-33C2-EF0E-C90F3991CF3A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F1F158-8795-9D1E-BBDC-5590F7E80BDB}"/>
              </a:ext>
            </a:extLst>
          </p:cNvPr>
          <p:cNvSpPr txBox="1"/>
          <p:nvPr/>
        </p:nvSpPr>
        <p:spPr>
          <a:xfrm>
            <a:off x="411451" y="136518"/>
            <a:ext cx="83442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Environmental influences 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9E094B62-69F0-6D55-582D-254D46130480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0757A6-19D1-523F-3282-79CA64C0F7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21EA17-20F4-1852-E0F5-8A39F4E3C751}"/>
              </a:ext>
            </a:extLst>
          </p:cNvPr>
          <p:cNvSpPr txBox="1"/>
          <p:nvPr/>
        </p:nvSpPr>
        <p:spPr>
          <a:xfrm>
            <a:off x="411451" y="928018"/>
            <a:ext cx="11616918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78460"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Is about maintaining the integrity of life support systems. </a:t>
            </a:r>
            <a:endParaRPr lang="en-US" sz="1800" dirty="0"/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It incorporated the important notions of biodiversity and ecosystem services. 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Climate change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 contamination e.g. pesticide residue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Biosecurity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Biodiversity – loss of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GAP (Global Agricultural Practices)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Over-exploitation of natural resources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Carbon emissions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Pollution levels</a:t>
            </a: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E0D00-9A3E-0252-448D-309F08AE9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630" y="-21666"/>
            <a:ext cx="3215919" cy="922100"/>
          </a:xfrm>
          <a:prstGeom prst="rect">
            <a:avLst/>
          </a:prstGeom>
        </p:spPr>
      </p:pic>
      <p:pic>
        <p:nvPicPr>
          <p:cNvPr id="6" name="Google Shape;119;p22">
            <a:extLst>
              <a:ext uri="{FF2B5EF4-FFF2-40B4-BE49-F238E27FC236}">
                <a16:creationId xmlns:a16="http://schemas.microsoft.com/office/drawing/2014/main" id="{B0C3515A-3DC6-D751-2AB7-ADC18677B58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5124" y="2835341"/>
            <a:ext cx="5726876" cy="246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57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795FCD40-41F7-CFF1-6D61-638BA4B7E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52837CE2-8623-11CA-028A-6AFB670393D5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12069CC3-1B80-E065-B464-5DFF76739D73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0858A6-6D37-B348-6E13-2815A8908216}"/>
              </a:ext>
            </a:extLst>
          </p:cNvPr>
          <p:cNvSpPr txBox="1"/>
          <p:nvPr/>
        </p:nvSpPr>
        <p:spPr>
          <a:xfrm>
            <a:off x="411451" y="136518"/>
            <a:ext cx="83442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Technological influences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CEF40E5E-E589-1DDA-104C-2929692AD847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DB76F3-10A5-B94E-477F-F7577877A9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77A2A2-0CFA-FD27-2805-A4F440918D5E}"/>
              </a:ext>
            </a:extLst>
          </p:cNvPr>
          <p:cNvSpPr txBox="1"/>
          <p:nvPr/>
        </p:nvSpPr>
        <p:spPr>
          <a:xfrm>
            <a:off x="411451" y="1041062"/>
            <a:ext cx="11616918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65760">
              <a:buClrTx/>
              <a:buSzPts val="1800"/>
              <a:buFont typeface="Noto Sans Symbols"/>
              <a:buChar char="▶"/>
            </a:pPr>
            <a:r>
              <a:rPr lang="en-US" sz="16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 impact on how a business operates that are related to the equipment used or a product made within the business’s environment. </a:t>
            </a:r>
          </a:p>
          <a:p>
            <a:pPr marL="342900" lvl="0" indent="-365760">
              <a:spcBef>
                <a:spcPts val="1000"/>
              </a:spcBef>
              <a:buClrTx/>
              <a:buSzPts val="1800"/>
              <a:buFont typeface="Noto Sans Symbols"/>
              <a:buChar char="▶"/>
            </a:pPr>
            <a:r>
              <a:rPr lang="en-US" sz="16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Due to increased reliance on equipment, technological factors currently exert a considerably more important effect on the success of a business than they did.</a:t>
            </a:r>
            <a:endParaRPr lang="en-US" sz="1600" dirty="0"/>
          </a:p>
          <a:p>
            <a:pPr marL="342900" lvl="0" indent="-365760">
              <a:spcBef>
                <a:spcPts val="1000"/>
              </a:spcBef>
              <a:buClrTx/>
              <a:buSzPts val="1800"/>
              <a:buFont typeface="Noto Sans Symbols"/>
              <a:buChar char="▶"/>
            </a:pPr>
            <a:r>
              <a:rPr lang="en-US" sz="16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lang="en-US" sz="1600" dirty="0"/>
          </a:p>
          <a:p>
            <a:pPr marL="742950" lvl="1" indent="-318769">
              <a:spcBef>
                <a:spcPts val="1000"/>
              </a:spcBef>
              <a:buClrTx/>
              <a:buSzPts val="1800"/>
              <a:buFont typeface="Noto Sans Symbols"/>
              <a:buChar char="▶"/>
            </a:pPr>
            <a:r>
              <a:rPr lang="en-US" sz="16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Precision Agriculture.</a:t>
            </a:r>
            <a:endParaRPr lang="en-US" sz="1600" dirty="0"/>
          </a:p>
          <a:p>
            <a:pPr marL="742950" lvl="1" indent="-318769">
              <a:spcBef>
                <a:spcPts val="1000"/>
              </a:spcBef>
              <a:buClrTx/>
              <a:buSzPts val="1800"/>
              <a:buFont typeface="Noto Sans Symbols"/>
              <a:buChar char="▶"/>
            </a:pPr>
            <a:r>
              <a:rPr lang="en-US" sz="16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Sensors (data).</a:t>
            </a:r>
            <a:endParaRPr lang="en-US" sz="1600" dirty="0"/>
          </a:p>
          <a:p>
            <a:pPr marL="742950" lvl="1" indent="-318769">
              <a:spcBef>
                <a:spcPts val="1000"/>
              </a:spcBef>
              <a:buClrTx/>
              <a:buSzPts val="1800"/>
              <a:buFont typeface="Noto Sans Symbols"/>
              <a:buChar char="▶"/>
            </a:pPr>
            <a:r>
              <a:rPr lang="en-US" sz="16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More efficient production. </a:t>
            </a:r>
            <a:endParaRPr lang="en-US" sz="1600" dirty="0"/>
          </a:p>
          <a:p>
            <a:pPr marL="742950" lvl="1" indent="-318769">
              <a:spcBef>
                <a:spcPts val="1000"/>
              </a:spcBef>
              <a:buClrTx/>
              <a:buSzPts val="1800"/>
              <a:buFont typeface="Noto Sans Symbols"/>
              <a:buChar char="▶"/>
            </a:pPr>
            <a:r>
              <a:rPr lang="en-US" sz="16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Robotic technology.</a:t>
            </a:r>
            <a:endParaRPr lang="en-US" sz="1600" dirty="0"/>
          </a:p>
          <a:p>
            <a:pPr marL="742950" lvl="1" indent="-318769">
              <a:spcBef>
                <a:spcPts val="1000"/>
              </a:spcBef>
              <a:buClrTx/>
              <a:buSzPts val="1800"/>
              <a:buFont typeface="Noto Sans Symbols"/>
              <a:buChar char="▶"/>
            </a:pPr>
            <a:r>
              <a:rPr lang="en-US" sz="16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Drones.</a:t>
            </a:r>
            <a:endParaRPr lang="en-US" sz="1600" dirty="0"/>
          </a:p>
          <a:p>
            <a:pPr marL="742950" lvl="1" indent="-318769">
              <a:spcBef>
                <a:spcPts val="1000"/>
              </a:spcBef>
              <a:buClrTx/>
              <a:buSzPts val="1800"/>
              <a:buFont typeface="Noto Sans Symbols"/>
              <a:buChar char="▶"/>
            </a:pPr>
            <a:r>
              <a:rPr lang="en-US" sz="16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Technology disruptions.</a:t>
            </a:r>
            <a:endParaRPr lang="en-US" sz="1600" dirty="0"/>
          </a:p>
          <a:p>
            <a:pPr marL="742950" lvl="1" indent="-318769">
              <a:spcBef>
                <a:spcPts val="1000"/>
              </a:spcBef>
              <a:buClrTx/>
              <a:buSzPts val="1800"/>
              <a:buFont typeface="Noto Sans Symbols"/>
              <a:buChar char="▶"/>
            </a:pPr>
            <a:r>
              <a:rPr lang="en-US" sz="16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Manipulation of information from </a:t>
            </a:r>
            <a:r>
              <a:rPr lang="en-US" sz="1600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agri</a:t>
            </a:r>
            <a:r>
              <a:rPr lang="en-US" sz="16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-tech-automation &amp; smart data devices</a:t>
            </a:r>
          </a:p>
          <a:p>
            <a:endParaRPr lang="en-NZ" sz="2000" dirty="0"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302FD7-6CF5-0CDA-07E7-60F4BD481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170" y="0"/>
            <a:ext cx="3025402" cy="960203"/>
          </a:xfrm>
          <a:prstGeom prst="rect">
            <a:avLst/>
          </a:prstGeom>
        </p:spPr>
      </p:pic>
      <p:pic>
        <p:nvPicPr>
          <p:cNvPr id="6" name="Google Shape;126;p23">
            <a:extLst>
              <a:ext uri="{FF2B5EF4-FFF2-40B4-BE49-F238E27FC236}">
                <a16:creationId xmlns:a16="http://schemas.microsoft.com/office/drawing/2014/main" id="{2FBE934F-6C71-11DA-3AA3-103B99916F3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3675" y="2333493"/>
            <a:ext cx="5528325" cy="240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96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52AC6462-0964-1FA5-F35E-68FFA73DB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F28256D9-D0C0-7F3D-D0B9-5835A9E9404E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D054925F-4B53-BA31-6218-C4F12DB15C4B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7A931A-86B5-8EFB-DEBC-7D1AE73A6105}"/>
              </a:ext>
            </a:extLst>
          </p:cNvPr>
          <p:cNvSpPr txBox="1"/>
          <p:nvPr/>
        </p:nvSpPr>
        <p:spPr>
          <a:xfrm>
            <a:off x="411451" y="136518"/>
            <a:ext cx="8344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Social influences 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5425DC60-081A-7C6C-306C-25B7125EAA41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6301EA-4A15-791D-BEC3-1AF73FE2B7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C8A33F-4973-E756-FEC6-2B020CB207CF}"/>
              </a:ext>
            </a:extLst>
          </p:cNvPr>
          <p:cNvSpPr txBox="1"/>
          <p:nvPr/>
        </p:nvSpPr>
        <p:spPr>
          <a:xfrm>
            <a:off x="287541" y="1013681"/>
            <a:ext cx="11616918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78460"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Is about equity within &amp; between generations, &amp; within &amp; between ethnic &amp; social groups.</a:t>
            </a:r>
            <a:endParaRPr lang="en-US" sz="1800" dirty="0"/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 is inclusive of people’s mental &amp; physical well-being &amp; the cohesion of their communities based on a fair distribution of natural resources. </a:t>
            </a:r>
            <a:endParaRPr lang="en-US" sz="1800" dirty="0"/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Animal welfare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Traceability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Conscientious consumer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Market requirements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Negative publicity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Food safety</a:t>
            </a:r>
            <a:endParaRPr lang="en-US" sz="1800" dirty="0"/>
          </a:p>
          <a:p>
            <a:pPr marL="742950" lvl="1" indent="-331469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Food losses and waste.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572FB4-FDEA-3BD3-2CCE-ACC000E93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144" y="6127"/>
            <a:ext cx="2339543" cy="899238"/>
          </a:xfrm>
          <a:prstGeom prst="rect">
            <a:avLst/>
          </a:prstGeom>
        </p:spPr>
      </p:pic>
      <p:pic>
        <p:nvPicPr>
          <p:cNvPr id="6" name="Google Shape;133;p24">
            <a:extLst>
              <a:ext uri="{FF2B5EF4-FFF2-40B4-BE49-F238E27FC236}">
                <a16:creationId xmlns:a16="http://schemas.microsoft.com/office/drawing/2014/main" id="{77F1B0A2-E2E2-FB1F-17AB-19A6A084EF0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9578" y="2157989"/>
            <a:ext cx="4258651" cy="338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60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AE2E85F7-E2D4-50AD-2419-CBC3FB172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4AD657F4-2A68-B973-A7FC-880EA9185A29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274A1C4E-5B94-DFA6-3AAA-0201D596DA72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8D2FC-8B5F-9786-C3FB-54787F48FA67}"/>
              </a:ext>
            </a:extLst>
          </p:cNvPr>
          <p:cNvSpPr txBox="1"/>
          <p:nvPr/>
        </p:nvSpPr>
        <p:spPr>
          <a:xfrm>
            <a:off x="394300" y="139761"/>
            <a:ext cx="8344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Cultural influences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83783F4B-8C1D-E64B-CB29-E5E2D0ABFEB9}"/>
              </a:ext>
            </a:extLst>
          </p:cNvPr>
          <p:cNvSpPr/>
          <p:nvPr/>
        </p:nvSpPr>
        <p:spPr>
          <a:xfrm>
            <a:off x="0" y="5261347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5CCD3A3-CEF4-7E64-75D8-0E728CCE64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0687F-8116-9EB4-6912-27766940A8D3}"/>
              </a:ext>
            </a:extLst>
          </p:cNvPr>
          <p:cNvSpPr txBox="1"/>
          <p:nvPr/>
        </p:nvSpPr>
        <p:spPr>
          <a:xfrm>
            <a:off x="287541" y="1703999"/>
            <a:ext cx="6932498" cy="1821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78460"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Is the nourishment &amp; sharing of attitudes &amp; values that represent diverse ways of viewing the world.</a:t>
            </a:r>
            <a:endParaRPr lang="en-US" sz="1800" dirty="0"/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 sustainability is inclusive of political sustainability, which is about all citizens having the opportunity to express their views freely &amp; participate in decision making.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>
              <a:highlight>
                <a:srgbClr val="FFFF00"/>
              </a:highlight>
            </a:endParaRPr>
          </a:p>
        </p:txBody>
      </p:sp>
      <p:pic>
        <p:nvPicPr>
          <p:cNvPr id="2" name="Google Shape;140;p25">
            <a:extLst>
              <a:ext uri="{FF2B5EF4-FFF2-40B4-BE49-F238E27FC236}">
                <a16:creationId xmlns:a16="http://schemas.microsoft.com/office/drawing/2014/main" id="{5C9871DA-13A3-759C-E6C9-F578EB0D72E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8362" y="2467728"/>
            <a:ext cx="4922800" cy="27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2" descr="Image preview">
            <a:extLst>
              <a:ext uri="{FF2B5EF4-FFF2-40B4-BE49-F238E27FC236}">
                <a16:creationId xmlns:a16="http://schemas.microsoft.com/office/drawing/2014/main" id="{DBEEFFD0-1DE0-FADC-4485-095814344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2" name="Picture 11" descr="A blue and purple text&#10;&#10;AI-generated content may be incorrect.">
            <a:extLst>
              <a:ext uri="{FF2B5EF4-FFF2-40B4-BE49-F238E27FC236}">
                <a16:creationId xmlns:a16="http://schemas.microsoft.com/office/drawing/2014/main" id="{E1802120-926A-E037-BA23-F6ACD92D6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515" y="139761"/>
            <a:ext cx="2872989" cy="10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107C4C30-69C0-2FB4-4D6D-75896A41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43BD0365-EA90-4370-31F9-3FBE544B89AE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3766704F-F91E-8E8F-36D7-8B57C92393A8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B51565-7DEA-E508-70EC-0BABA64C2C49}"/>
              </a:ext>
            </a:extLst>
          </p:cNvPr>
          <p:cNvSpPr txBox="1"/>
          <p:nvPr/>
        </p:nvSpPr>
        <p:spPr>
          <a:xfrm>
            <a:off x="411451" y="136518"/>
            <a:ext cx="8344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Economic influences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A3C57CDD-D847-C7D0-9737-D8D0BCA90141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280DBD-7AD4-BF96-8B0B-EB4779355A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2E321-664D-EFD1-401D-8A6C91C1E4DA}"/>
              </a:ext>
            </a:extLst>
          </p:cNvPr>
          <p:cNvSpPr txBox="1"/>
          <p:nvPr/>
        </p:nvSpPr>
        <p:spPr>
          <a:xfrm>
            <a:off x="287541" y="1011474"/>
            <a:ext cx="11616918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78460"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Using resources to provide necessary &amp; desirable products &amp; services for the present generation without compromising the ability of future generations to do the same.</a:t>
            </a:r>
            <a:endParaRPr lang="en-US" sz="2000" dirty="0"/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lang="en-US" sz="2000" dirty="0"/>
          </a:p>
          <a:p>
            <a:pPr marL="742950" lvl="1" indent="-32131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Financial risks. </a:t>
            </a:r>
            <a:endParaRPr lang="en-US" sz="2000" dirty="0"/>
          </a:p>
          <a:p>
            <a:pPr marL="742950" lvl="1" indent="-32131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Trade agreements. </a:t>
            </a:r>
            <a:endParaRPr lang="en-US" sz="2000" dirty="0"/>
          </a:p>
          <a:p>
            <a:pPr marL="742950" lvl="1" indent="-32131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Global economic trends.</a:t>
            </a:r>
            <a:endParaRPr lang="en-US" sz="2000" dirty="0"/>
          </a:p>
          <a:p>
            <a:pPr marL="742950" lvl="1" indent="-32131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Reduced demand. </a:t>
            </a:r>
            <a:endParaRPr lang="en-US" sz="2000" dirty="0"/>
          </a:p>
          <a:p>
            <a:pPr marL="742950" lvl="1" indent="-32131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Volatility of income. </a:t>
            </a:r>
            <a:endParaRPr lang="en-US" sz="2000" dirty="0"/>
          </a:p>
          <a:p>
            <a:pPr marL="742950" lvl="1" indent="-32131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Market requirements.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69558-24A1-D22A-EFB0-F1080432C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131" y="0"/>
            <a:ext cx="2834886" cy="922100"/>
          </a:xfrm>
          <a:prstGeom prst="rect">
            <a:avLst/>
          </a:prstGeom>
        </p:spPr>
      </p:pic>
      <p:pic>
        <p:nvPicPr>
          <p:cNvPr id="6" name="Google Shape;147;p26">
            <a:extLst>
              <a:ext uri="{FF2B5EF4-FFF2-40B4-BE49-F238E27FC236}">
                <a16:creationId xmlns:a16="http://schemas.microsoft.com/office/drawing/2014/main" id="{680FBEF1-24E4-B8CE-CD42-49DD9B5A0BF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5472" y="2199808"/>
            <a:ext cx="4986528" cy="3039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50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602C3074-CE9C-983B-F834-D1C3E38EB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68F9FD19-5DF1-EE2F-C53F-84707F65318B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64DFDFC1-09F1-A520-32D0-4879AB03598A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D4F10-1DC6-4D77-97DC-127F6C3212BD}"/>
              </a:ext>
            </a:extLst>
          </p:cNvPr>
          <p:cNvSpPr txBox="1"/>
          <p:nvPr/>
        </p:nvSpPr>
        <p:spPr>
          <a:xfrm>
            <a:off x="411451" y="136518"/>
            <a:ext cx="8344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Political influences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4F66CA38-3B85-CC3F-92A1-0978BBB59B57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B2E205-D43C-B0E2-2347-FC43EBD3AD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EFF1-81A1-1BBC-36AA-C4CACAFBEFDB}"/>
              </a:ext>
            </a:extLst>
          </p:cNvPr>
          <p:cNvSpPr txBox="1"/>
          <p:nvPr/>
        </p:nvSpPr>
        <p:spPr>
          <a:xfrm>
            <a:off x="287541" y="1224086"/>
            <a:ext cx="11616918" cy="319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78460"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Government policy &amp; its administrative practices that can have an effect on businesses or which could have a substantial impact on how their business operated &amp; its bottom line. </a:t>
            </a:r>
            <a:endParaRPr lang="en-US" sz="2000" dirty="0"/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lang="en-US" sz="2000" dirty="0"/>
          </a:p>
          <a:p>
            <a:pPr marL="742950" lvl="1" indent="-32131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Legislation. </a:t>
            </a:r>
          </a:p>
          <a:p>
            <a:pPr marL="742950" lvl="1" indent="-32131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Regulatory shifts or changes.  </a:t>
            </a:r>
          </a:p>
          <a:p>
            <a:pPr marL="742950" lvl="1" indent="-32131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Geopolitical.</a:t>
            </a:r>
          </a:p>
          <a:p>
            <a:pPr marL="742950" lvl="1" indent="-32131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Globalisation</a:t>
            </a: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of trade.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sz="2000" dirty="0"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C9A78B-211A-0BBF-FA64-1D075C61F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658" y="100921"/>
            <a:ext cx="3010161" cy="891617"/>
          </a:xfrm>
          <a:prstGeom prst="rect">
            <a:avLst/>
          </a:prstGeom>
        </p:spPr>
      </p:pic>
      <p:pic>
        <p:nvPicPr>
          <p:cNvPr id="6" name="Google Shape;154;p27">
            <a:extLst>
              <a:ext uri="{FF2B5EF4-FFF2-40B4-BE49-F238E27FC236}">
                <a16:creationId xmlns:a16="http://schemas.microsoft.com/office/drawing/2014/main" id="{BF48681D-B449-4225-7677-DB77DA2B4BC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1816" y="2375654"/>
            <a:ext cx="4520184" cy="2843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12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D0E0F8FE-D10D-3965-AB4B-F94F2AA50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6A0C45B3-AC2F-01ED-CFEC-9C6502C35110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22D46484-6F09-67C7-9865-DA78A67DEA51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9BA44B-9A8A-8508-19B4-169097E7B30F}"/>
              </a:ext>
            </a:extLst>
          </p:cNvPr>
          <p:cNvSpPr txBox="1"/>
          <p:nvPr/>
        </p:nvSpPr>
        <p:spPr>
          <a:xfrm>
            <a:off x="411451" y="136518"/>
            <a:ext cx="8344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Ethical influences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A6764ACC-B0CB-6320-D57D-D5931BC9EB06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62C090-ED42-3AB1-50A0-CEC078F738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80724-8B77-020A-C6F4-3DFEAEA34CFF}"/>
              </a:ext>
            </a:extLst>
          </p:cNvPr>
          <p:cNvSpPr txBox="1"/>
          <p:nvPr/>
        </p:nvSpPr>
        <p:spPr>
          <a:xfrm>
            <a:off x="163631" y="1120737"/>
            <a:ext cx="1161691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78460">
              <a:lnSpc>
                <a:spcPct val="90000"/>
              </a:lnSpc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Morals or values that are attributed to a system of beliefs, i.e. religious, political or philosophical.</a:t>
            </a:r>
            <a:endParaRPr lang="en-US" sz="2000" dirty="0"/>
          </a:p>
          <a:p>
            <a:pPr marL="342900" lvl="0" indent="-378460">
              <a:lnSpc>
                <a:spcPct val="90000"/>
              </a:lnSpc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Businesses must apply these beliefs in short or long term decisions. </a:t>
            </a:r>
            <a:endParaRPr lang="en-US" sz="2000" dirty="0"/>
          </a:p>
          <a:p>
            <a:pPr marL="342900" lvl="0" indent="-378460">
              <a:lnSpc>
                <a:spcPct val="90000"/>
              </a:lnSpc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These concepts inevitably are intertwined &amp; must be applied carefully to maintain an image of professionalism &amp; accountability. </a:t>
            </a:r>
            <a:endParaRPr lang="en-US" sz="2000" dirty="0"/>
          </a:p>
          <a:p>
            <a:pPr marL="342900" lvl="0" indent="-378460">
              <a:lnSpc>
                <a:spcPct val="90000"/>
              </a:lnSpc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lang="en-US" sz="2000" dirty="0"/>
          </a:p>
          <a:p>
            <a:pPr marL="742950" lvl="1" indent="-331469">
              <a:lnSpc>
                <a:spcPct val="90000"/>
              </a:lnSpc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Bioethics e.g. genetically modified food</a:t>
            </a:r>
            <a:endParaRPr lang="en-US" sz="2000" dirty="0"/>
          </a:p>
          <a:p>
            <a:pPr marL="742950" lvl="1" indent="-331469">
              <a:lnSpc>
                <a:spcPct val="90000"/>
              </a:lnSpc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Nuclear free.</a:t>
            </a:r>
            <a:endParaRPr lang="en-US" sz="2000" dirty="0"/>
          </a:p>
          <a:p>
            <a:pPr marL="742950" lvl="1" indent="-331469">
              <a:lnSpc>
                <a:spcPct val="90000"/>
              </a:lnSpc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US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Synthetic food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8ED7F6-08C3-5F0D-183C-8D03CD87B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353" y="-31793"/>
            <a:ext cx="2728196" cy="990686"/>
          </a:xfrm>
          <a:prstGeom prst="rect">
            <a:avLst/>
          </a:prstGeom>
        </p:spPr>
      </p:pic>
      <p:pic>
        <p:nvPicPr>
          <p:cNvPr id="6" name="Google Shape;161;p28">
            <a:extLst>
              <a:ext uri="{FF2B5EF4-FFF2-40B4-BE49-F238E27FC236}">
                <a16:creationId xmlns:a16="http://schemas.microsoft.com/office/drawing/2014/main" id="{4823A9D5-51E6-6325-ADC6-1C23E64BDED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4134" y="2674133"/>
            <a:ext cx="4157866" cy="2628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75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E5987D7C-ECAC-FAD2-67A8-1620DAA1D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19235F68-0E2C-66EB-8C56-6FFCE69463CE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DC279DE5-264F-7188-9764-9A3A93BC0490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EA7824-4E0A-5F55-7FD6-428FFEA91B9E}"/>
              </a:ext>
            </a:extLst>
          </p:cNvPr>
          <p:cNvSpPr txBox="1"/>
          <p:nvPr/>
        </p:nvSpPr>
        <p:spPr>
          <a:xfrm>
            <a:off x="411451" y="136518"/>
            <a:ext cx="8344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Biological influences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7FF6F1A0-B3BA-CC41-011C-234126F0788B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2CB636-0CFA-FDD8-2FC8-43F9B105F4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091E8D-70D1-F78B-F7DB-7F3AEA55135B}"/>
              </a:ext>
            </a:extLst>
          </p:cNvPr>
          <p:cNvSpPr txBox="1"/>
          <p:nvPr/>
        </p:nvSpPr>
        <p:spPr>
          <a:xfrm>
            <a:off x="163631" y="1120737"/>
            <a:ext cx="11616918" cy="3318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73380">
              <a:buClrTx/>
              <a:buSzPts val="2400"/>
              <a:buFont typeface="Trebuchet M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Manipulates or affects the function or </a:t>
            </a:r>
            <a:r>
              <a:rPr lang="en-US" sz="2400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behaviour</a:t>
            </a: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of a living organism.  Can be physical, physiological, chemical, neurological, or genetic.</a:t>
            </a:r>
            <a:endParaRPr lang="en-US"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73380">
              <a:spcBef>
                <a:spcPts val="1000"/>
              </a:spcBef>
              <a:buClrTx/>
              <a:buSzPts val="2400"/>
              <a:buFont typeface="Trebuchet M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Examples include;</a:t>
            </a:r>
            <a:endParaRPr lang="en-US"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316230">
              <a:spcBef>
                <a:spcPts val="1000"/>
              </a:spcBef>
              <a:buClrTx/>
              <a:buSzPts val="2400"/>
              <a:buFont typeface="Trebuchet M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 contamination e.g. pesticide residue. </a:t>
            </a:r>
            <a:endParaRPr lang="en-US"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316230">
              <a:spcBef>
                <a:spcPts val="1000"/>
              </a:spcBef>
              <a:buClrTx/>
              <a:buSzPts val="2400"/>
              <a:buFont typeface="Trebuchet M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Genetically modified organisms.</a:t>
            </a:r>
            <a:endParaRPr lang="en-US"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316230">
              <a:spcBef>
                <a:spcPts val="1000"/>
              </a:spcBef>
              <a:buClrTx/>
              <a:buSzPts val="2400"/>
              <a:buFont typeface="Trebuchet M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Natural resistances.</a:t>
            </a:r>
            <a:endParaRPr lang="en-US"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316230">
              <a:spcBef>
                <a:spcPts val="1000"/>
              </a:spcBef>
              <a:buClrTx/>
              <a:buSzPts val="2400"/>
              <a:buFont typeface="Trebuchet M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Probiotics.</a:t>
            </a:r>
          </a:p>
        </p:txBody>
      </p:sp>
      <p:pic>
        <p:nvPicPr>
          <p:cNvPr id="2" name="Google Shape;168;p29">
            <a:extLst>
              <a:ext uri="{FF2B5EF4-FFF2-40B4-BE49-F238E27FC236}">
                <a16:creationId xmlns:a16="http://schemas.microsoft.com/office/drawing/2014/main" id="{A66419C1-30BB-0881-01C9-3A2445636A6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702" r="18718"/>
          <a:stretch/>
        </p:blipFill>
        <p:spPr>
          <a:xfrm>
            <a:off x="8657373" y="1939934"/>
            <a:ext cx="3534627" cy="331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0F8BA-7582-9B58-ACBA-1A1040434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1536" y="43518"/>
            <a:ext cx="2766300" cy="8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5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68093795-1E8E-DFA7-6735-C466D1429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57D05E2F-51C9-B97C-B809-356E185252C4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138530B0-AB5C-9C43-2D52-231806DDBCC6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198735-03CD-74D0-4FA3-74684AC25AA3}"/>
              </a:ext>
            </a:extLst>
          </p:cNvPr>
          <p:cNvSpPr txBox="1"/>
          <p:nvPr/>
        </p:nvSpPr>
        <p:spPr>
          <a:xfrm>
            <a:off x="0" y="298363"/>
            <a:ext cx="8344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Scientific influences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AD5C0366-C075-E58B-CBEA-31E8B56A83A5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03CA42-11F0-93EA-4DBB-DD80CE564D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68C1D7-5E49-BF83-268B-A84B13A0309B}"/>
              </a:ext>
            </a:extLst>
          </p:cNvPr>
          <p:cNvSpPr txBox="1"/>
          <p:nvPr/>
        </p:nvSpPr>
        <p:spPr>
          <a:xfrm>
            <a:off x="163631" y="1120737"/>
            <a:ext cx="11616918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Tx/>
              <a:buSzPts val="2240"/>
              <a:buFont typeface="Noto Sans Symbols"/>
              <a:buChar char="▶"/>
            </a:pPr>
            <a:r>
              <a:rPr lang="en-US" sz="2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 or </a:t>
            </a:r>
            <a:r>
              <a:rPr lang="en-US" sz="2800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characterised</a:t>
            </a:r>
            <a:r>
              <a:rPr lang="en-US" sz="2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by the methods &amp; principles of science.</a:t>
            </a:r>
            <a:endParaRPr lang="en-US" dirty="0"/>
          </a:p>
          <a:p>
            <a:pPr marL="342900" lvl="0" indent="-342900">
              <a:spcBef>
                <a:spcPts val="1000"/>
              </a:spcBef>
              <a:buClrTx/>
              <a:buSzPts val="2240"/>
              <a:buFont typeface="Noto Sans Symbols"/>
              <a:buChar char="▶"/>
            </a:pPr>
            <a:r>
              <a:rPr lang="en-US" sz="2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lang="en-US" dirty="0"/>
          </a:p>
          <a:p>
            <a:pPr marL="742950" lvl="1" indent="-285750">
              <a:spcBef>
                <a:spcPts val="1000"/>
              </a:spcBef>
              <a:buClrTx/>
              <a:buSzPts val="2240"/>
              <a:buFont typeface="Noto Sans Symbols"/>
              <a:buChar char="▶"/>
            </a:pPr>
            <a:r>
              <a:rPr lang="en-US" sz="2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Biocontrol.</a:t>
            </a:r>
            <a:endParaRPr lang="en-US" dirty="0"/>
          </a:p>
          <a:p>
            <a:pPr marL="742950" lvl="1" indent="-285750">
              <a:spcBef>
                <a:spcPts val="1000"/>
              </a:spcBef>
              <a:buClrTx/>
              <a:buSzPts val="2240"/>
              <a:buFont typeface="Noto Sans Symbols"/>
              <a:buChar char="▶"/>
            </a:pPr>
            <a:r>
              <a:rPr lang="en-US" sz="2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Biotechnology.</a:t>
            </a:r>
            <a:endParaRPr lang="en-US" dirty="0"/>
          </a:p>
        </p:txBody>
      </p:sp>
      <p:pic>
        <p:nvPicPr>
          <p:cNvPr id="2" name="Google Shape;175;p30">
            <a:extLst>
              <a:ext uri="{FF2B5EF4-FFF2-40B4-BE49-F238E27FC236}">
                <a16:creationId xmlns:a16="http://schemas.microsoft.com/office/drawing/2014/main" id="{1D82BB12-AF3D-2AFD-2EB3-E1AEDBC3D55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8729" y="2214533"/>
            <a:ext cx="5513844" cy="304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33ECB2-0A50-B620-1726-F51C62087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9117" y="0"/>
            <a:ext cx="2834886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3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BCDC7CD1-3A30-01D0-1BA8-925B10C06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74C14B38-0552-B9BB-BD38-CC32E051208F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23E181D5-2785-65F0-1936-ECBB07C3C733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F43AAF-8466-186D-3BFB-3411E209D04D}"/>
              </a:ext>
            </a:extLst>
          </p:cNvPr>
          <p:cNvSpPr txBox="1"/>
          <p:nvPr/>
        </p:nvSpPr>
        <p:spPr>
          <a:xfrm>
            <a:off x="411451" y="136518"/>
            <a:ext cx="8344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Legal influences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7CF16A4C-FF86-42FA-947F-6E476B0E4C54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1531A9-D2A7-AC4C-65AF-304FC57BEC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E73606-BEE5-D335-07BE-5F4F848864D2}"/>
              </a:ext>
            </a:extLst>
          </p:cNvPr>
          <p:cNvSpPr txBox="1"/>
          <p:nvPr/>
        </p:nvSpPr>
        <p:spPr>
          <a:xfrm>
            <a:off x="163631" y="1120737"/>
            <a:ext cx="11616918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Tx/>
              <a:buSzPts val="1920"/>
              <a:buFont typeface="Noto Sans Symbol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Allowable or enforceable by being in conformity with the law of the land &amp; / or the public policy.   </a:t>
            </a:r>
            <a:endParaRPr lang="en-US" dirty="0"/>
          </a:p>
          <a:p>
            <a:pPr marL="342900" lvl="0" indent="-342900">
              <a:spcBef>
                <a:spcPts val="1000"/>
              </a:spcBef>
              <a:buClrTx/>
              <a:buSzPts val="1920"/>
              <a:buFont typeface="Noto Sans Symbol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Examples include;</a:t>
            </a:r>
            <a:endParaRPr lang="en-US" dirty="0"/>
          </a:p>
          <a:p>
            <a:pPr marL="742950" lvl="1" indent="-285750">
              <a:spcBef>
                <a:spcPts val="1000"/>
              </a:spcBef>
              <a:buClrTx/>
              <a:buSzPts val="1920"/>
              <a:buFont typeface="Noto Sans Symbol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Cybersecurity. </a:t>
            </a:r>
            <a:endParaRPr lang="en-US" dirty="0"/>
          </a:p>
          <a:p>
            <a:pPr marL="742950" lvl="1" indent="-285750">
              <a:spcBef>
                <a:spcPts val="1000"/>
              </a:spcBef>
              <a:buClrTx/>
              <a:buSzPts val="1920"/>
              <a:buFont typeface="Noto Sans Symbol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Food safety.</a:t>
            </a:r>
            <a:endParaRPr lang="en-US" dirty="0"/>
          </a:p>
          <a:p>
            <a:pPr marL="742950" lvl="1" indent="-285750">
              <a:spcBef>
                <a:spcPts val="1000"/>
              </a:spcBef>
              <a:buClrTx/>
              <a:buSzPts val="1920"/>
              <a:buFont typeface="Noto Sans Symbol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Certification processes.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06FE55-B1FD-24CB-61CD-DF0E85D36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915" y="0"/>
            <a:ext cx="2537680" cy="967824"/>
          </a:xfrm>
          <a:prstGeom prst="rect">
            <a:avLst/>
          </a:prstGeom>
        </p:spPr>
      </p:pic>
      <p:pic>
        <p:nvPicPr>
          <p:cNvPr id="6" name="Google Shape;189;p32">
            <a:extLst>
              <a:ext uri="{FF2B5EF4-FFF2-40B4-BE49-F238E27FC236}">
                <a16:creationId xmlns:a16="http://schemas.microsoft.com/office/drawing/2014/main" id="{E53A5E76-A236-B401-A1DD-5F8E250CF76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5579" y="2666489"/>
            <a:ext cx="4026421" cy="2592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77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/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18562C-319B-74B6-634A-AB9092778D9D}"/>
              </a:ext>
            </a:extLst>
          </p:cNvPr>
          <p:cNvSpPr txBox="1"/>
          <p:nvPr/>
        </p:nvSpPr>
        <p:spPr>
          <a:xfrm>
            <a:off x="1647825" y="399441"/>
            <a:ext cx="9105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0" dirty="0"/>
              <a:t> Future Proofing to Ensure Business Viability.</a:t>
            </a:r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8F1C2DD9-8369-BB3E-0B0A-63C43173D57C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606CCF-580A-3002-FBF5-40ECAB700F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1;p14">
            <a:extLst>
              <a:ext uri="{FF2B5EF4-FFF2-40B4-BE49-F238E27FC236}">
                <a16:creationId xmlns:a16="http://schemas.microsoft.com/office/drawing/2014/main" id="{5FD65388-64B9-1572-6052-73C725F9C0C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3530" y="2736040"/>
            <a:ext cx="6148968" cy="2522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409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B76133A8-E6C9-F18B-E5C2-F97A75831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D115BE1D-85DE-2B2D-1FF3-406B5C274AED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32DA3082-D960-37CF-44EF-0292C7DF8BCE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A0E8C-3641-7756-ADB0-8FB57FF3D6BA}"/>
              </a:ext>
            </a:extLst>
          </p:cNvPr>
          <p:cNvSpPr txBox="1"/>
          <p:nvPr/>
        </p:nvSpPr>
        <p:spPr>
          <a:xfrm>
            <a:off x="411451" y="136518"/>
            <a:ext cx="8344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Influence Examples.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13154CF4-052F-9210-773B-C251F5F2FEE9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A258C0-1DA3-A997-B704-274A13FB77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78EF4-D627-2392-93ED-13BC71E66183}"/>
              </a:ext>
            </a:extLst>
          </p:cNvPr>
          <p:cNvSpPr txBox="1"/>
          <p:nvPr/>
        </p:nvSpPr>
        <p:spPr>
          <a:xfrm>
            <a:off x="313128" y="1014434"/>
            <a:ext cx="11467421" cy="442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600" dirty="0"/>
              <a:t>Give New Zealand real life examples for each of the these influences impacting on the viability of a business.</a:t>
            </a:r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Economic</a:t>
            </a:r>
            <a:endParaRPr lang="en-NZ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E69138"/>
                </a:solidFill>
              </a:rPr>
              <a:t>TPP, tariffs, dairy global auctions, stockpiling products</a:t>
            </a:r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NZ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lang="en-NZ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Ethical</a:t>
            </a:r>
            <a:endParaRPr lang="en-NZ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E69138"/>
                </a:solidFill>
              </a:rPr>
              <a:t>Bioethics (horsemeat, genetically modified organisms or not)</a:t>
            </a:r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Technological</a:t>
            </a:r>
            <a:endParaRPr lang="en-NZ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E69138"/>
                </a:solidFill>
              </a:rPr>
              <a:t>Drones for mapping and ground analysis</a:t>
            </a:r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Environmental</a:t>
            </a:r>
            <a:endParaRPr lang="en-NZ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Biosecurity </a:t>
            </a:r>
            <a:r>
              <a:rPr lang="en-NZ" b="1" dirty="0">
                <a:solidFill>
                  <a:srgbClr val="E69138"/>
                </a:solidFill>
              </a:rPr>
              <a:t>(painted apple moth) </a:t>
            </a:r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Carbon footprints</a:t>
            </a:r>
            <a:r>
              <a:rPr lang="en-NZ" b="1" dirty="0">
                <a:solidFill>
                  <a:srgbClr val="E69138"/>
                </a:solidFill>
              </a:rPr>
              <a:t> re transport exporting</a:t>
            </a:r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Climate change  i.e. </a:t>
            </a:r>
            <a:r>
              <a:rPr lang="en-NZ" b="1" dirty="0">
                <a:solidFill>
                  <a:srgbClr val="E69138"/>
                </a:solidFill>
              </a:rPr>
              <a:t>grapes growing in different regions than before</a:t>
            </a:r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Pollution example i.e</a:t>
            </a:r>
            <a:r>
              <a:rPr lang="en-NZ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NZ" b="1" dirty="0">
                <a:solidFill>
                  <a:srgbClr val="E69138"/>
                </a:solidFill>
              </a:rPr>
              <a:t>nitrogen leaching into Lake Taupo.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07696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3ACA16C0-0C48-299F-D55B-8ABE445FC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D5927D96-A01F-DDD9-EFED-994D9807CECF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01E1E60E-7F91-2E0E-4691-1F65B0989D1A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07DB91-41B0-0BE1-5450-ED78855C213E}"/>
              </a:ext>
            </a:extLst>
          </p:cNvPr>
          <p:cNvSpPr txBox="1"/>
          <p:nvPr/>
        </p:nvSpPr>
        <p:spPr>
          <a:xfrm>
            <a:off x="411451" y="136518"/>
            <a:ext cx="109743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Influence Example Answers.</a:t>
            </a:r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D761BC1E-9370-446B-19A5-FC634B4387B4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7400B7-1270-6B91-541B-D762B4851B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7E1C59-6246-0424-4EDE-0FF299BE7177}"/>
              </a:ext>
            </a:extLst>
          </p:cNvPr>
          <p:cNvSpPr txBox="1"/>
          <p:nvPr/>
        </p:nvSpPr>
        <p:spPr>
          <a:xfrm>
            <a:off x="313128" y="1476887"/>
            <a:ext cx="11682226" cy="361637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lvl="0" indent="-378460">
              <a:buClrTx/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Social</a:t>
            </a:r>
            <a:endParaRPr lang="en-NZ" dirty="0"/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Animal welfare </a:t>
            </a:r>
            <a:r>
              <a:rPr lang="en-NZ" b="1" dirty="0">
                <a:solidFill>
                  <a:srgbClr val="E69138"/>
                </a:solidFill>
              </a:rPr>
              <a:t>(bobby calves)</a:t>
            </a:r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Traceability </a:t>
            </a:r>
            <a:r>
              <a:rPr lang="en-NZ" b="1" dirty="0">
                <a:solidFill>
                  <a:srgbClr val="E69138"/>
                </a:solidFill>
              </a:rPr>
              <a:t>(cattle drenching and tags)</a:t>
            </a:r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Negative publicity </a:t>
            </a:r>
            <a:r>
              <a:rPr lang="en-NZ" b="1" dirty="0">
                <a:solidFill>
                  <a:srgbClr val="E69138"/>
                </a:solidFill>
              </a:rPr>
              <a:t>(melanin in milk formula - China)</a:t>
            </a:r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</a:t>
            </a:r>
            <a:endParaRPr lang="en-NZ" dirty="0"/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Food usage and preparation </a:t>
            </a:r>
            <a:r>
              <a:rPr lang="en-NZ" b="1" dirty="0">
                <a:solidFill>
                  <a:srgbClr val="E69138"/>
                </a:solidFill>
              </a:rPr>
              <a:t>(fruit in Japan, Halal meat, roasts in China)</a:t>
            </a:r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Legal</a:t>
            </a:r>
            <a:endParaRPr lang="en-NZ" dirty="0"/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E69138"/>
                </a:solidFill>
              </a:rPr>
              <a:t>Health and safety regulations e.g. hairnets. </a:t>
            </a:r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Scientific</a:t>
            </a:r>
            <a:endParaRPr lang="en-NZ" dirty="0"/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E69138"/>
                </a:solidFill>
              </a:rPr>
              <a:t>Biocontrol e.g. rabbit haemorrhagic disease. </a:t>
            </a:r>
          </a:p>
          <a:p>
            <a:pPr marL="342900" lvl="0" indent="-378460">
              <a:spcBef>
                <a:spcPts val="1000"/>
              </a:spcBef>
              <a:buClrTx/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Biological  </a:t>
            </a:r>
            <a:endParaRPr lang="en-NZ" dirty="0"/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E69138"/>
                </a:solidFill>
              </a:rPr>
              <a:t>Genetically modified organisms / food.</a:t>
            </a:r>
            <a:r>
              <a:rPr lang="en-NZ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NZ" dirty="0"/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FF9900"/>
                </a:solidFill>
              </a:rPr>
              <a:t>New species. </a:t>
            </a:r>
          </a:p>
          <a:p>
            <a:pPr marL="742950" lvl="1" indent="-331469">
              <a:spcBef>
                <a:spcPts val="1000"/>
              </a:spcBef>
              <a:buClr>
                <a:srgbClr val="E69138"/>
              </a:buClr>
              <a:buSzPts val="2000"/>
              <a:buFont typeface="Noto Sans Symbols"/>
              <a:buChar char="▶"/>
            </a:pPr>
            <a:r>
              <a:rPr lang="en-NZ" b="1" dirty="0">
                <a:solidFill>
                  <a:srgbClr val="E69138"/>
                </a:solidFill>
              </a:rPr>
              <a:t>Modification of Methanogens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1B7F8-5525-3F4A-A039-C699CB7BE0A0}"/>
              </a:ext>
            </a:extLst>
          </p:cNvPr>
          <p:cNvSpPr txBox="1"/>
          <p:nvPr/>
        </p:nvSpPr>
        <p:spPr>
          <a:xfrm>
            <a:off x="313128" y="1014434"/>
            <a:ext cx="11467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dirty="0"/>
              <a:t>Give New Zealand real life examples for each of the these influences impacting on the viability of a business.</a:t>
            </a:r>
          </a:p>
        </p:txBody>
      </p:sp>
    </p:spTree>
    <p:extLst>
      <p:ext uri="{BB962C8B-B14F-4D97-AF65-F5344CB8AC3E}">
        <p14:creationId xmlns:p14="http://schemas.microsoft.com/office/powerpoint/2010/main" val="254565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0" y="0"/>
            <a:ext cx="12192000" cy="19203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4173" y="286746"/>
            <a:ext cx="3524441" cy="132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0" y="1904359"/>
            <a:ext cx="12192000" cy="577500"/>
          </a:xfrm>
          <a:prstGeom prst="rect">
            <a:avLst/>
          </a:prstGeom>
          <a:solidFill>
            <a:srgbClr val="8FC8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PARTNERS IN THE DELIVERY OF THE NATIONAL AGRIBUSINESS IN SCHOOLS PROGRAMME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t="24460" b="20915"/>
          <a:stretch/>
        </p:blipFill>
        <p:spPr>
          <a:xfrm>
            <a:off x="838200" y="2695375"/>
            <a:ext cx="10515600" cy="40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D18D1778-25CF-B73C-2B5C-93C787D85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2AB44A1F-D86F-F332-CCA0-8328ACB83FF4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1CDDF831-14C4-C39C-E34E-7FABB78BD2CC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F2220747-612F-5B2E-1B24-48EE628959B9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6D31B0-71A5-1908-8AA8-8B0ECE8631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6360CB-2636-1026-7E27-61E4719D2C2F}"/>
              </a:ext>
            </a:extLst>
          </p:cNvPr>
          <p:cNvSpPr txBox="1"/>
          <p:nvPr/>
        </p:nvSpPr>
        <p:spPr>
          <a:xfrm>
            <a:off x="647867" y="1043504"/>
            <a:ext cx="90862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Discuss this statement by Charles Darwin and its relevance to future proofing businesses. </a:t>
            </a:r>
          </a:p>
          <a:p>
            <a:endParaRPr lang="en-NZ" sz="2800" dirty="0"/>
          </a:p>
          <a:p>
            <a:endParaRPr lang="en-NZ" sz="2800" dirty="0"/>
          </a:p>
          <a:p>
            <a:r>
              <a:rPr lang="en-NZ" sz="2800" dirty="0"/>
              <a:t>“It is not the strongest that survive, nor the most intelligent, but the ones most responsive to change”.</a:t>
            </a:r>
          </a:p>
        </p:txBody>
      </p:sp>
      <p:pic>
        <p:nvPicPr>
          <p:cNvPr id="1030" name="Picture 6" descr="Charles Darwin - Theory, Book &amp; Quotes">
            <a:extLst>
              <a:ext uri="{FF2B5EF4-FFF2-40B4-BE49-F238E27FC236}">
                <a16:creationId xmlns:a16="http://schemas.microsoft.com/office/drawing/2014/main" id="{55243F32-B9DE-759A-DE1F-4235E005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616" y="1009817"/>
            <a:ext cx="2890425" cy="28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D18D1778-25CF-B73C-2B5C-93C787D85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2AB44A1F-D86F-F332-CCA0-8328ACB83FF4}"/>
              </a:ext>
            </a:extLst>
          </p:cNvPr>
          <p:cNvSpPr/>
          <p:nvPr/>
        </p:nvSpPr>
        <p:spPr>
          <a:xfrm>
            <a:off x="0" y="0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1CDDF831-14C4-C39C-E34E-7FABB78BD2CC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90D8A-A1BD-A51A-F430-CBA6FA9EB4CE}"/>
              </a:ext>
            </a:extLst>
          </p:cNvPr>
          <p:cNvSpPr txBox="1"/>
          <p:nvPr/>
        </p:nvSpPr>
        <p:spPr>
          <a:xfrm>
            <a:off x="1514128" y="545252"/>
            <a:ext cx="87726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So what is future proofing?</a:t>
            </a:r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F2220747-612F-5B2E-1B24-48EE628959B9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6D31B0-71A5-1908-8AA8-8B0ECE8631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6360CB-2636-1026-7E27-61E4719D2C2F}"/>
              </a:ext>
            </a:extLst>
          </p:cNvPr>
          <p:cNvSpPr txBox="1"/>
          <p:nvPr/>
        </p:nvSpPr>
        <p:spPr>
          <a:xfrm>
            <a:off x="2434197" y="1720378"/>
            <a:ext cx="6932508" cy="324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2560"/>
            </a:pPr>
            <a:r>
              <a:rPr lang="en-US" sz="2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Future proofing is the understanding of the impacts of outside influences on businesses &amp; their ability to meet present &amp; future needs to ensure business viability for future generations.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768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CF89F513-E495-1F39-3F20-5CD53EDD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EC49152C-61FE-7D26-AC6F-56C4809BAB1A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5756C8AB-DD39-9E26-7BEB-387F909A8366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3C816A-E200-795E-BACA-5D5687BAE6ED}"/>
              </a:ext>
            </a:extLst>
          </p:cNvPr>
          <p:cNvSpPr txBox="1"/>
          <p:nvPr/>
        </p:nvSpPr>
        <p:spPr>
          <a:xfrm>
            <a:off x="313128" y="181841"/>
            <a:ext cx="83442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So, why is it important?</a:t>
            </a:r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1F6AA0EB-5BC0-20A4-7B47-B12E60010539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2C4721-A155-6123-1EC3-E30C62A043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BA6BD1-4DD9-0D3E-0960-F6B00B920BC8}"/>
              </a:ext>
            </a:extLst>
          </p:cNvPr>
          <p:cNvSpPr txBox="1"/>
          <p:nvPr/>
        </p:nvSpPr>
        <p:spPr>
          <a:xfrm>
            <a:off x="313128" y="1181838"/>
            <a:ext cx="11616918" cy="40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93700">
              <a:buClrTx/>
              <a:buSzPts val="2400"/>
              <a:buFont typeface="Noto Sans Symbol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business will be progressively impacted by resource scarcity, climate change, supply chain insecurity, stakeholder demands, increased regulations &amp; rising costs for resources, insurance &amp; finance &amp; sustaining by itself is not enough. The business wants to thrive. This drives change.</a:t>
            </a:r>
            <a:endParaRPr lang="en-US" sz="2400" dirty="0"/>
          </a:p>
          <a:p>
            <a:pPr marL="342900" lvl="0" indent="-393700">
              <a:spcBef>
                <a:spcPts val="1000"/>
              </a:spcBef>
              <a:buClrTx/>
              <a:buSzPts val="2400"/>
              <a:buFont typeface="Noto Sans Symbol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consequences if we don’t future proof? </a:t>
            </a:r>
          </a:p>
          <a:p>
            <a:pPr marL="742950" lvl="1" indent="-336550">
              <a:spcBef>
                <a:spcPts val="1000"/>
              </a:spcBef>
              <a:buClrTx/>
              <a:buSzPts val="2400"/>
              <a:buFont typeface="Noto Sans Symbol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Reputation, </a:t>
            </a:r>
          </a:p>
          <a:p>
            <a:pPr marL="742950" lvl="1" indent="-336550">
              <a:spcBef>
                <a:spcPts val="1000"/>
              </a:spcBef>
              <a:buClrTx/>
              <a:buSzPts val="2400"/>
              <a:buFont typeface="Noto Sans Symbol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Profitability, </a:t>
            </a:r>
          </a:p>
          <a:p>
            <a:pPr marL="742950" lvl="1" indent="-336550">
              <a:spcBef>
                <a:spcPts val="1000"/>
              </a:spcBef>
              <a:buClrTx/>
              <a:buSzPts val="2400"/>
              <a:buFont typeface="Noto Sans Symbol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Innovation &amp; </a:t>
            </a:r>
          </a:p>
          <a:p>
            <a:pPr marL="742950" lvl="1" indent="-336550">
              <a:spcBef>
                <a:spcPts val="1000"/>
              </a:spcBef>
              <a:buClrTx/>
              <a:buSzPts val="2400"/>
              <a:buFont typeface="Noto Sans Symbols"/>
              <a:buChar char="▶"/>
            </a:pPr>
            <a:r>
              <a:rPr lang="en-US" sz="24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Unviability.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748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AA35411D-C8BE-3DFE-2715-87F6A4B79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11983C00-FEE1-F996-8A11-C0C50358BB00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1673B-B050-6819-0B67-DC5C33C8A287}"/>
              </a:ext>
            </a:extLst>
          </p:cNvPr>
          <p:cNvSpPr txBox="1"/>
          <p:nvPr/>
        </p:nvSpPr>
        <p:spPr>
          <a:xfrm>
            <a:off x="313128" y="181841"/>
            <a:ext cx="8344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Funnel effect.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86CDA919-AFC9-B28F-BD86-48AF090B5166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62404E-5925-30EC-E5B4-2FD2D55CEA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89FBC-0491-C056-1506-62A6D7D45A23}"/>
              </a:ext>
            </a:extLst>
          </p:cNvPr>
          <p:cNvSpPr txBox="1"/>
          <p:nvPr/>
        </p:nvSpPr>
        <p:spPr>
          <a:xfrm>
            <a:off x="313128" y="1333795"/>
            <a:ext cx="4871520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NZ" sz="2400" dirty="0"/>
              <a:t>Discuss how this Funnel Effect image is relevant to future proofing a business.</a:t>
            </a:r>
          </a:p>
        </p:txBody>
      </p:sp>
      <p:pic>
        <p:nvPicPr>
          <p:cNvPr id="6" name="Google Shape;95;p18" descr="Image result for TNS funnel the sustainability challenge">
            <a:extLst>
              <a:ext uri="{FF2B5EF4-FFF2-40B4-BE49-F238E27FC236}">
                <a16:creationId xmlns:a16="http://schemas.microsoft.com/office/drawing/2014/main" id="{43657B2E-B9ED-571A-6EA5-0DD7A68ACFC9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20224" y="-26268"/>
            <a:ext cx="6736200" cy="518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76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580E65CC-556F-529B-D68F-14E5116F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C1D1FE20-21E5-1177-E8A0-196C946B0814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161FDCAE-624D-F684-2CA0-36428900C88C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5D617236-340D-55C0-AA8C-61F2A3583444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54B51E-9393-48D2-0F08-DD58220A9E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Image result for TNS funnel the sustainability challenge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17" y="-130627"/>
            <a:ext cx="7441681" cy="5389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23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3F23213A-A50D-DA69-FA95-4E2A6E72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D58A3A62-AE42-64FB-3C4C-DCF3517518D7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CCF05964-281B-756C-AD25-3789FA587642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7C21283C-CB09-FAF8-65DF-6F6FD6B88FC9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DAD23FD-C0F0-11A0-0C55-89459D167F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3" descr="Image result for TNS funnel the sustainability challenge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1" y="115909"/>
            <a:ext cx="8152326" cy="6272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33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30929323-D517-5EDE-3060-F3EB62937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>
            <a:extLst>
              <a:ext uri="{FF2B5EF4-FFF2-40B4-BE49-F238E27FC236}">
                <a16:creationId xmlns:a16="http://schemas.microsoft.com/office/drawing/2014/main" id="{4580368A-E800-589F-5272-03D59505A4AD}"/>
              </a:ext>
            </a:extLst>
          </p:cNvPr>
          <p:cNvSpPr/>
          <p:nvPr/>
        </p:nvSpPr>
        <p:spPr>
          <a:xfrm>
            <a:off x="0" y="-130627"/>
            <a:ext cx="12192000" cy="5389418"/>
          </a:xfrm>
          <a:prstGeom prst="rect">
            <a:avLst/>
          </a:prstGeom>
          <a:solidFill>
            <a:srgbClr val="ABD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 descr="A black and grey background with circles with Solomon R. Guggenheim Museum in the background&#10;&#10;Description automatically generated">
            <a:extLst>
              <a:ext uri="{FF2B5EF4-FFF2-40B4-BE49-F238E27FC236}">
                <a16:creationId xmlns:a16="http://schemas.microsoft.com/office/drawing/2014/main" id="{639A68C8-8770-EFC8-41B4-7B57B931ADA1}"/>
              </a:ext>
            </a:extLst>
          </p:cNvPr>
          <p:cNvPicPr preferRelativeResize="0"/>
          <p:nvPr/>
        </p:nvPicPr>
        <p:blipFill rotWithShape="1">
          <a:blip r:embed="rId3">
            <a:alphaModFix amt="47000"/>
          </a:blip>
          <a:srcRect/>
          <a:stretch/>
        </p:blipFill>
        <p:spPr>
          <a:xfrm>
            <a:off x="3143530" y="797048"/>
            <a:ext cx="5513843" cy="404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E43AE-8FF8-FF93-3E7B-98C135F0D9EA}"/>
              </a:ext>
            </a:extLst>
          </p:cNvPr>
          <p:cNvSpPr txBox="1"/>
          <p:nvPr/>
        </p:nvSpPr>
        <p:spPr>
          <a:xfrm>
            <a:off x="313128" y="181841"/>
            <a:ext cx="8344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5400" dirty="0"/>
              <a:t>Long term viability	</a:t>
            </a:r>
            <a:br>
              <a:rPr lang="en-NZ" sz="5400" dirty="0"/>
            </a:br>
            <a:endParaRPr lang="en-NZ" sz="5400" dirty="0"/>
          </a:p>
        </p:txBody>
      </p:sp>
      <p:sp>
        <p:nvSpPr>
          <p:cNvPr id="4" name="Google Shape;123;p6">
            <a:extLst>
              <a:ext uri="{FF2B5EF4-FFF2-40B4-BE49-F238E27FC236}">
                <a16:creationId xmlns:a16="http://schemas.microsoft.com/office/drawing/2014/main" id="{7942728F-3ABC-259B-18DA-659D53542295}"/>
              </a:ext>
            </a:extLst>
          </p:cNvPr>
          <p:cNvSpPr/>
          <p:nvPr/>
        </p:nvSpPr>
        <p:spPr>
          <a:xfrm>
            <a:off x="0" y="5258791"/>
            <a:ext cx="12192000" cy="15992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4;p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AF883D-3A41-0AE5-2B90-C8B38D4FB4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498" y="5656398"/>
            <a:ext cx="2374482" cy="8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0D603-E496-EF45-9A0B-0E067CF2835B}"/>
              </a:ext>
            </a:extLst>
          </p:cNvPr>
          <p:cNvSpPr txBox="1"/>
          <p:nvPr/>
        </p:nvSpPr>
        <p:spPr>
          <a:xfrm>
            <a:off x="313128" y="1373110"/>
            <a:ext cx="11616918" cy="346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7338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ts val="2400"/>
              <a:buFont typeface="Trebuchet MS"/>
              <a:buChar char="▶"/>
            </a:pPr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Viability refers to ensuring the continuity of a business to meet current &amp; future needs.</a:t>
            </a:r>
          </a:p>
          <a:p>
            <a:pPr marL="342900" lvl="0" indent="-37338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ts val="2400"/>
              <a:buFont typeface="Trebuchet MS"/>
              <a:buChar char="▶"/>
            </a:pPr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The viability of a business is measured by its long-term survival, &amp; its ability to have sustainable profits over a period of time.</a:t>
            </a:r>
            <a:endParaRPr lang="en-US" sz="2400" dirty="0">
              <a:solidFill>
                <a:schemeClr val="tx1"/>
              </a:solidFill>
              <a:ea typeface="Trebuchet MS"/>
            </a:endParaRPr>
          </a:p>
          <a:p>
            <a:pPr marL="342900" lvl="0" indent="-37338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ts val="2400"/>
              <a:buFont typeface="Trebuchet MS"/>
              <a:buChar char="▶"/>
            </a:pPr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If a business is viable, it is able to survive for many years, because it continues to make a profit year after year. The longer a company can stay profitable, the better it's viability.</a:t>
            </a:r>
            <a:endParaRPr lang="en-US" sz="2400" dirty="0">
              <a:solidFill>
                <a:schemeClr val="tx1"/>
              </a:solidFill>
              <a:ea typeface="Trebuchet MS"/>
            </a:endParaRPr>
          </a:p>
          <a:p>
            <a:pPr marL="342900" lvl="0" indent="-37338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ts val="2400"/>
              <a:buFont typeface="Trebuchet MS"/>
              <a:buChar char="▶"/>
            </a:pPr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A business demonstrates its viability by making a profit every year of its existence.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5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1013</Words>
  <Application>Microsoft Office PowerPoint</Application>
  <PresentationFormat>Widescreen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Trebuchet MS</vt:lpstr>
      <vt:lpstr>Calibri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Proofing to ensure Business Viability.</dc:title>
  <dc:creator>Kerry Allen</dc:creator>
  <cp:lastModifiedBy>Susan Stokes</cp:lastModifiedBy>
  <cp:revision>7</cp:revision>
  <dcterms:modified xsi:type="dcterms:W3CDTF">2025-10-14T18:32:33Z</dcterms:modified>
</cp:coreProperties>
</file>