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69" r:id="rId3"/>
    <p:sldId id="273" r:id="rId4"/>
    <p:sldId id="275" r:id="rId5"/>
    <p:sldId id="274" r:id="rId6"/>
    <p:sldId id="272" r:id="rId7"/>
    <p:sldId id="283" r:id="rId8"/>
    <p:sldId id="287" r:id="rId9"/>
    <p:sldId id="286" r:id="rId10"/>
    <p:sldId id="285" r:id="rId11"/>
    <p:sldId id="258" r:id="rId1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2" roundtripDataSignature="AMtx7mg3Rtgkxj7s1jZCFGO8sBxnqce6B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0" d="100"/>
          <a:sy n="100" d="100"/>
        </p:scale>
        <p:origin x="9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26"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23"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22"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NZ"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a:extLst>
            <a:ext uri="{FF2B5EF4-FFF2-40B4-BE49-F238E27FC236}">
              <a16:creationId xmlns:a16="http://schemas.microsoft.com/office/drawing/2014/main" id="{13145B69-622C-E561-C267-2515B8C071F9}"/>
            </a:ext>
          </a:extLst>
        </p:cNvPr>
        <p:cNvGrpSpPr/>
        <p:nvPr/>
      </p:nvGrpSpPr>
      <p:grpSpPr>
        <a:xfrm>
          <a:off x="0" y="0"/>
          <a:ext cx="0" cy="0"/>
          <a:chOff x="0" y="0"/>
          <a:chExt cx="0" cy="0"/>
        </a:xfrm>
      </p:grpSpPr>
      <p:sp>
        <p:nvSpPr>
          <p:cNvPr id="173" name="Google Shape;173;p14:notes">
            <a:extLst>
              <a:ext uri="{FF2B5EF4-FFF2-40B4-BE49-F238E27FC236}">
                <a16:creationId xmlns:a16="http://schemas.microsoft.com/office/drawing/2014/main" id="{0AF987F2-86F5-F34E-2F29-5D86FBD34B65}"/>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4" name="Google Shape;174;p14:notes">
            <a:extLst>
              <a:ext uri="{FF2B5EF4-FFF2-40B4-BE49-F238E27FC236}">
                <a16:creationId xmlns:a16="http://schemas.microsoft.com/office/drawing/2014/main" id="{6A9CA8B8-E95F-8F09-0F61-F98AA29FE2D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526188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4" name="Google Shape;174;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a:extLst>
            <a:ext uri="{FF2B5EF4-FFF2-40B4-BE49-F238E27FC236}">
              <a16:creationId xmlns:a16="http://schemas.microsoft.com/office/drawing/2014/main" id="{3AF09ED9-3A29-9EE8-B97D-89DF84D939EF}"/>
            </a:ext>
          </a:extLst>
        </p:cNvPr>
        <p:cNvGrpSpPr/>
        <p:nvPr/>
      </p:nvGrpSpPr>
      <p:grpSpPr>
        <a:xfrm>
          <a:off x="0" y="0"/>
          <a:ext cx="0" cy="0"/>
          <a:chOff x="0" y="0"/>
          <a:chExt cx="0" cy="0"/>
        </a:xfrm>
      </p:grpSpPr>
      <p:sp>
        <p:nvSpPr>
          <p:cNvPr id="173" name="Google Shape;173;p14:notes">
            <a:extLst>
              <a:ext uri="{FF2B5EF4-FFF2-40B4-BE49-F238E27FC236}">
                <a16:creationId xmlns:a16="http://schemas.microsoft.com/office/drawing/2014/main" id="{A2A7BA62-4E12-51A4-25B1-B2DD1F0241A4}"/>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4" name="Google Shape;174;p14:notes">
            <a:extLst>
              <a:ext uri="{FF2B5EF4-FFF2-40B4-BE49-F238E27FC236}">
                <a16:creationId xmlns:a16="http://schemas.microsoft.com/office/drawing/2014/main" id="{7363E54D-7A4F-F758-CA06-8805BACF487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380183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a:extLst>
            <a:ext uri="{FF2B5EF4-FFF2-40B4-BE49-F238E27FC236}">
              <a16:creationId xmlns:a16="http://schemas.microsoft.com/office/drawing/2014/main" id="{2EA9DD12-BAF7-0470-E0F2-0B5D68A5E02F}"/>
            </a:ext>
          </a:extLst>
        </p:cNvPr>
        <p:cNvGrpSpPr/>
        <p:nvPr/>
      </p:nvGrpSpPr>
      <p:grpSpPr>
        <a:xfrm>
          <a:off x="0" y="0"/>
          <a:ext cx="0" cy="0"/>
          <a:chOff x="0" y="0"/>
          <a:chExt cx="0" cy="0"/>
        </a:xfrm>
      </p:grpSpPr>
      <p:sp>
        <p:nvSpPr>
          <p:cNvPr id="173" name="Google Shape;173;p14:notes">
            <a:extLst>
              <a:ext uri="{FF2B5EF4-FFF2-40B4-BE49-F238E27FC236}">
                <a16:creationId xmlns:a16="http://schemas.microsoft.com/office/drawing/2014/main" id="{5DBA126B-643F-E390-A31B-C297A9683DFB}"/>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4" name="Google Shape;174;p14:notes">
            <a:extLst>
              <a:ext uri="{FF2B5EF4-FFF2-40B4-BE49-F238E27FC236}">
                <a16:creationId xmlns:a16="http://schemas.microsoft.com/office/drawing/2014/main" id="{EDC60BE7-F704-6256-DF8F-181C0E2D526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477187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a:extLst>
            <a:ext uri="{FF2B5EF4-FFF2-40B4-BE49-F238E27FC236}">
              <a16:creationId xmlns:a16="http://schemas.microsoft.com/office/drawing/2014/main" id="{ABCED410-22BE-AD4E-2969-CE5BF7C5E175}"/>
            </a:ext>
          </a:extLst>
        </p:cNvPr>
        <p:cNvGrpSpPr/>
        <p:nvPr/>
      </p:nvGrpSpPr>
      <p:grpSpPr>
        <a:xfrm>
          <a:off x="0" y="0"/>
          <a:ext cx="0" cy="0"/>
          <a:chOff x="0" y="0"/>
          <a:chExt cx="0" cy="0"/>
        </a:xfrm>
      </p:grpSpPr>
      <p:sp>
        <p:nvSpPr>
          <p:cNvPr id="173" name="Google Shape;173;p14:notes">
            <a:extLst>
              <a:ext uri="{FF2B5EF4-FFF2-40B4-BE49-F238E27FC236}">
                <a16:creationId xmlns:a16="http://schemas.microsoft.com/office/drawing/2014/main" id="{D4E6C2D9-D3B3-652A-3E14-C44992E09D9C}"/>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4" name="Google Shape;174;p14:notes">
            <a:extLst>
              <a:ext uri="{FF2B5EF4-FFF2-40B4-BE49-F238E27FC236}">
                <a16:creationId xmlns:a16="http://schemas.microsoft.com/office/drawing/2014/main" id="{2811915F-5782-F5C7-C9F3-8F7248B4081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1961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a:extLst>
            <a:ext uri="{FF2B5EF4-FFF2-40B4-BE49-F238E27FC236}">
              <a16:creationId xmlns:a16="http://schemas.microsoft.com/office/drawing/2014/main" id="{DEE19FE2-0D2A-A16D-E6F2-25494CBD5EEA}"/>
            </a:ext>
          </a:extLst>
        </p:cNvPr>
        <p:cNvGrpSpPr/>
        <p:nvPr/>
      </p:nvGrpSpPr>
      <p:grpSpPr>
        <a:xfrm>
          <a:off x="0" y="0"/>
          <a:ext cx="0" cy="0"/>
          <a:chOff x="0" y="0"/>
          <a:chExt cx="0" cy="0"/>
        </a:xfrm>
      </p:grpSpPr>
      <p:sp>
        <p:nvSpPr>
          <p:cNvPr id="173" name="Google Shape;173;p14:notes">
            <a:extLst>
              <a:ext uri="{FF2B5EF4-FFF2-40B4-BE49-F238E27FC236}">
                <a16:creationId xmlns:a16="http://schemas.microsoft.com/office/drawing/2014/main" id="{B2BD4485-E0DC-96ED-C87C-F22E24E85F67}"/>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4" name="Google Shape;174;p14:notes">
            <a:extLst>
              <a:ext uri="{FF2B5EF4-FFF2-40B4-BE49-F238E27FC236}">
                <a16:creationId xmlns:a16="http://schemas.microsoft.com/office/drawing/2014/main" id="{564EDA4B-03C2-E373-C3AB-5808DD6BC4A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745285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a:extLst>
            <a:ext uri="{FF2B5EF4-FFF2-40B4-BE49-F238E27FC236}">
              <a16:creationId xmlns:a16="http://schemas.microsoft.com/office/drawing/2014/main" id="{51BC5D0E-0614-5EAF-DC82-E02739A79D54}"/>
            </a:ext>
          </a:extLst>
        </p:cNvPr>
        <p:cNvGrpSpPr/>
        <p:nvPr/>
      </p:nvGrpSpPr>
      <p:grpSpPr>
        <a:xfrm>
          <a:off x="0" y="0"/>
          <a:ext cx="0" cy="0"/>
          <a:chOff x="0" y="0"/>
          <a:chExt cx="0" cy="0"/>
        </a:xfrm>
      </p:grpSpPr>
      <p:sp>
        <p:nvSpPr>
          <p:cNvPr id="173" name="Google Shape;173;p14:notes">
            <a:extLst>
              <a:ext uri="{FF2B5EF4-FFF2-40B4-BE49-F238E27FC236}">
                <a16:creationId xmlns:a16="http://schemas.microsoft.com/office/drawing/2014/main" id="{D64A6C9F-7BCA-8519-EF86-B4973A64FAEC}"/>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4" name="Google Shape;174;p14:notes">
            <a:extLst>
              <a:ext uri="{FF2B5EF4-FFF2-40B4-BE49-F238E27FC236}">
                <a16:creationId xmlns:a16="http://schemas.microsoft.com/office/drawing/2014/main" id="{D542FCA1-5679-D965-A004-F583EB46DC8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415594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a:extLst>
            <a:ext uri="{FF2B5EF4-FFF2-40B4-BE49-F238E27FC236}">
              <a16:creationId xmlns:a16="http://schemas.microsoft.com/office/drawing/2014/main" id="{765293E8-791E-9C84-2C27-DCA39F37F18F}"/>
            </a:ext>
          </a:extLst>
        </p:cNvPr>
        <p:cNvGrpSpPr/>
        <p:nvPr/>
      </p:nvGrpSpPr>
      <p:grpSpPr>
        <a:xfrm>
          <a:off x="0" y="0"/>
          <a:ext cx="0" cy="0"/>
          <a:chOff x="0" y="0"/>
          <a:chExt cx="0" cy="0"/>
        </a:xfrm>
      </p:grpSpPr>
      <p:sp>
        <p:nvSpPr>
          <p:cNvPr id="173" name="Google Shape;173;p14:notes">
            <a:extLst>
              <a:ext uri="{FF2B5EF4-FFF2-40B4-BE49-F238E27FC236}">
                <a16:creationId xmlns:a16="http://schemas.microsoft.com/office/drawing/2014/main" id="{60921CAF-7120-7C49-F149-5467439E14EC}"/>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74" name="Google Shape;174;p14:notes">
            <a:extLst>
              <a:ext uri="{FF2B5EF4-FFF2-40B4-BE49-F238E27FC236}">
                <a16:creationId xmlns:a16="http://schemas.microsoft.com/office/drawing/2014/main" id="{DAB6699C-D10E-5751-6DAA-77A9A4C49FA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88079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a:extLst>
            <a:ext uri="{FF2B5EF4-FFF2-40B4-BE49-F238E27FC236}">
              <a16:creationId xmlns:a16="http://schemas.microsoft.com/office/drawing/2014/main" id="{8859B0BF-AF3C-E38E-6171-C9C868EB20A3}"/>
            </a:ext>
          </a:extLst>
        </p:cNvPr>
        <p:cNvGrpSpPr/>
        <p:nvPr/>
      </p:nvGrpSpPr>
      <p:grpSpPr>
        <a:xfrm>
          <a:off x="0" y="0"/>
          <a:ext cx="0" cy="0"/>
          <a:chOff x="0" y="0"/>
          <a:chExt cx="0" cy="0"/>
        </a:xfrm>
      </p:grpSpPr>
      <p:sp>
        <p:nvSpPr>
          <p:cNvPr id="173" name="Google Shape;173;p14:notes">
            <a:extLst>
              <a:ext uri="{FF2B5EF4-FFF2-40B4-BE49-F238E27FC236}">
                <a16:creationId xmlns:a16="http://schemas.microsoft.com/office/drawing/2014/main" id="{3C9E0B3D-1970-B1C9-412C-709FEE18438F}"/>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4" name="Google Shape;174;p14:notes">
            <a:extLst>
              <a:ext uri="{FF2B5EF4-FFF2-40B4-BE49-F238E27FC236}">
                <a16:creationId xmlns:a16="http://schemas.microsoft.com/office/drawing/2014/main" id="{AEA9C00A-7037-1CA2-8144-CF03794A5ED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85675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29"/>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9"/>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21"/>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1"/>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2"/>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2"/>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2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23"/>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3"/>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6"/>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6"/>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7"/>
          <p:cNvSpPr>
            <a:spLocks noGrp="1"/>
          </p:cNvSpPr>
          <p:nvPr>
            <p:ph type="pic" idx="2"/>
          </p:nvPr>
        </p:nvSpPr>
        <p:spPr>
          <a:xfrm>
            <a:off x="5183188" y="987425"/>
            <a:ext cx="6172200" cy="4873625"/>
          </a:xfrm>
          <a:prstGeom prst="rect">
            <a:avLst/>
          </a:prstGeom>
          <a:noFill/>
          <a:ln>
            <a:noFill/>
          </a:ln>
        </p:spPr>
      </p:sp>
      <p:sp>
        <p:nvSpPr>
          <p:cNvPr id="68" name="Google Shape;68;p27"/>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8"/>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NZ"/>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p:nvPr/>
        </p:nvSpPr>
        <p:spPr>
          <a:xfrm>
            <a:off x="0" y="0"/>
            <a:ext cx="12192000" cy="6858000"/>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89" name="Google Shape;89;p1" descr="A picture containing text, clipart&#10;&#10;Description automatically generated"/>
          <p:cNvPicPr preferRelativeResize="0"/>
          <p:nvPr/>
        </p:nvPicPr>
        <p:blipFill rotWithShape="1">
          <a:blip r:embed="rId3">
            <a:alphaModFix/>
          </a:blip>
          <a:srcRect/>
          <a:stretch/>
        </p:blipFill>
        <p:spPr>
          <a:xfrm>
            <a:off x="2159255" y="1497732"/>
            <a:ext cx="8040117" cy="302393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5">
          <a:extLst>
            <a:ext uri="{FF2B5EF4-FFF2-40B4-BE49-F238E27FC236}">
              <a16:creationId xmlns:a16="http://schemas.microsoft.com/office/drawing/2014/main" id="{B274C5CC-F194-B05B-CB41-4ED96EB7FAC9}"/>
            </a:ext>
          </a:extLst>
        </p:cNvPr>
        <p:cNvGrpSpPr/>
        <p:nvPr/>
      </p:nvGrpSpPr>
      <p:grpSpPr>
        <a:xfrm>
          <a:off x="0" y="0"/>
          <a:ext cx="0" cy="0"/>
          <a:chOff x="0" y="0"/>
          <a:chExt cx="0" cy="0"/>
        </a:xfrm>
      </p:grpSpPr>
      <p:sp>
        <p:nvSpPr>
          <p:cNvPr id="176" name="Google Shape;176;p14">
            <a:extLst>
              <a:ext uri="{FF2B5EF4-FFF2-40B4-BE49-F238E27FC236}">
                <a16:creationId xmlns:a16="http://schemas.microsoft.com/office/drawing/2014/main" id="{BDD8F0CE-01B2-DA63-C225-4FB7441DC580}"/>
              </a:ext>
            </a:extLst>
          </p:cNvPr>
          <p:cNvSpPr/>
          <p:nvPr/>
        </p:nvSpPr>
        <p:spPr>
          <a:xfrm>
            <a:off x="0" y="0"/>
            <a:ext cx="12192000" cy="6858000"/>
          </a:xfrm>
          <a:prstGeom prst="rect">
            <a:avLst/>
          </a:prstGeom>
          <a:solidFill>
            <a:srgbClr val="95BA3D">
              <a:alpha val="46666"/>
            </a:srgbClr>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77" name="Google Shape;177;p14" descr="A black and grey background with circles with Solomon R. Guggenheim Museum in the background&#10;&#10;Description automatically generated">
            <a:extLst>
              <a:ext uri="{FF2B5EF4-FFF2-40B4-BE49-F238E27FC236}">
                <a16:creationId xmlns:a16="http://schemas.microsoft.com/office/drawing/2014/main" id="{5FDCF61A-BF1B-28A3-DB91-1F216D61C82B}"/>
              </a:ext>
            </a:extLst>
          </p:cNvPr>
          <p:cNvPicPr preferRelativeResize="0"/>
          <p:nvPr/>
        </p:nvPicPr>
        <p:blipFill rotWithShape="1">
          <a:blip r:embed="rId3">
            <a:alphaModFix amt="47000"/>
          </a:blip>
          <a:srcRect/>
          <a:stretch/>
        </p:blipFill>
        <p:spPr>
          <a:xfrm>
            <a:off x="3143530" y="1406648"/>
            <a:ext cx="5513843" cy="4044704"/>
          </a:xfrm>
          <a:prstGeom prst="rect">
            <a:avLst/>
          </a:prstGeom>
          <a:noFill/>
          <a:ln>
            <a:noFill/>
          </a:ln>
        </p:spPr>
      </p:pic>
      <p:sp>
        <p:nvSpPr>
          <p:cNvPr id="2" name="Title 1">
            <a:extLst>
              <a:ext uri="{FF2B5EF4-FFF2-40B4-BE49-F238E27FC236}">
                <a16:creationId xmlns:a16="http://schemas.microsoft.com/office/drawing/2014/main" id="{571649E2-EDBA-4261-3DC7-DD774EC1F816}"/>
              </a:ext>
            </a:extLst>
          </p:cNvPr>
          <p:cNvSpPr>
            <a:spLocks noGrp="1"/>
          </p:cNvSpPr>
          <p:nvPr>
            <p:ph type="title"/>
          </p:nvPr>
        </p:nvSpPr>
        <p:spPr>
          <a:xfrm>
            <a:off x="838200" y="365125"/>
            <a:ext cx="10515600" cy="1325563"/>
          </a:xfrm>
        </p:spPr>
        <p:txBody>
          <a:bodyPr/>
          <a:lstStyle/>
          <a:p>
            <a:r>
              <a:rPr lang="en-NZ" b="1" dirty="0"/>
              <a:t>Resources</a:t>
            </a:r>
          </a:p>
        </p:txBody>
      </p:sp>
      <p:sp>
        <p:nvSpPr>
          <p:cNvPr id="3" name="Content Placeholder 2">
            <a:extLst>
              <a:ext uri="{FF2B5EF4-FFF2-40B4-BE49-F238E27FC236}">
                <a16:creationId xmlns:a16="http://schemas.microsoft.com/office/drawing/2014/main" id="{41B044C7-242D-74C4-ACA3-1F357C0A1E15}"/>
              </a:ext>
            </a:extLst>
          </p:cNvPr>
          <p:cNvSpPr txBox="1">
            <a:spLocks/>
          </p:cNvSpPr>
          <p:nvPr/>
        </p:nvSpPr>
        <p:spPr>
          <a:xfrm>
            <a:off x="838200" y="1508284"/>
            <a:ext cx="10731573" cy="384143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342900"/>
            <a:r>
              <a:rPr lang="en-US" sz="2000" dirty="0"/>
              <a:t>A burgeoning apple industry in Canterbury L3</a:t>
            </a:r>
          </a:p>
          <a:p>
            <a:pPr marL="342900"/>
            <a:r>
              <a:rPr lang="en-NZ" sz="2000" dirty="0"/>
              <a:t>Conscious Valley L3</a:t>
            </a:r>
          </a:p>
        </p:txBody>
      </p:sp>
    </p:spTree>
    <p:extLst>
      <p:ext uri="{BB962C8B-B14F-4D97-AF65-F5344CB8AC3E}">
        <p14:creationId xmlns:p14="http://schemas.microsoft.com/office/powerpoint/2010/main" val="440122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3"/>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endParaRPr/>
          </a:p>
        </p:txBody>
      </p:sp>
      <p:sp>
        <p:nvSpPr>
          <p:cNvPr id="100" name="Google Shape;100;p3"/>
          <p:cNvSpPr/>
          <p:nvPr/>
        </p:nvSpPr>
        <p:spPr>
          <a:xfrm>
            <a:off x="0" y="0"/>
            <a:ext cx="12192000" cy="1920300"/>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01" name="Google Shape;101;p3" descr="A picture containing text, clipart&#10;&#10;Description automatically generated"/>
          <p:cNvPicPr preferRelativeResize="0"/>
          <p:nvPr/>
        </p:nvPicPr>
        <p:blipFill rotWithShape="1">
          <a:blip r:embed="rId3">
            <a:alphaModFix/>
          </a:blip>
          <a:srcRect/>
          <a:stretch/>
        </p:blipFill>
        <p:spPr>
          <a:xfrm>
            <a:off x="4464173" y="286746"/>
            <a:ext cx="3524441" cy="1325561"/>
          </a:xfrm>
          <a:prstGeom prst="rect">
            <a:avLst/>
          </a:prstGeom>
          <a:noFill/>
          <a:ln>
            <a:noFill/>
          </a:ln>
        </p:spPr>
      </p:pic>
      <p:sp>
        <p:nvSpPr>
          <p:cNvPr id="102" name="Google Shape;102;p3"/>
          <p:cNvSpPr/>
          <p:nvPr/>
        </p:nvSpPr>
        <p:spPr>
          <a:xfrm>
            <a:off x="0" y="1904359"/>
            <a:ext cx="12192000" cy="577500"/>
          </a:xfrm>
          <a:prstGeom prst="rect">
            <a:avLst/>
          </a:prstGeom>
          <a:solidFill>
            <a:srgbClr val="8FC8C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NZ" sz="1800" b="0" i="0" u="none" strike="noStrike" cap="none">
                <a:solidFill>
                  <a:schemeClr val="lt1"/>
                </a:solidFill>
                <a:latin typeface="Arial"/>
                <a:ea typeface="Arial"/>
                <a:cs typeface="Arial"/>
                <a:sym typeface="Arial"/>
              </a:rPr>
              <a:t>PARTNERS IN THE DELIVERY OF THE NATIONAL AGRIBUSINESS IN SCHOOLS PROGRAMME</a:t>
            </a:r>
            <a:endParaRPr/>
          </a:p>
        </p:txBody>
      </p:sp>
      <p:pic>
        <p:nvPicPr>
          <p:cNvPr id="103" name="Google Shape;103;p3"/>
          <p:cNvPicPr preferRelativeResize="0"/>
          <p:nvPr/>
        </p:nvPicPr>
        <p:blipFill rotWithShape="1">
          <a:blip r:embed="rId4">
            <a:alphaModFix/>
          </a:blip>
          <a:srcRect t="24460" b="20915"/>
          <a:stretch/>
        </p:blipFill>
        <p:spPr>
          <a:xfrm>
            <a:off x="838200" y="2695375"/>
            <a:ext cx="10515600" cy="40610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14"/>
          <p:cNvSpPr/>
          <p:nvPr/>
        </p:nvSpPr>
        <p:spPr>
          <a:xfrm>
            <a:off x="0" y="0"/>
            <a:ext cx="12192000" cy="6858000"/>
          </a:xfrm>
          <a:prstGeom prst="rect">
            <a:avLst/>
          </a:prstGeom>
          <a:solidFill>
            <a:srgbClr val="95BA3D">
              <a:alpha val="46666"/>
            </a:srgbClr>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77" name="Google Shape;177;p14" descr="A black and grey background with circles with Solomon R. Guggenheim Museum in the background&#10;&#10;Description automatically generated"/>
          <p:cNvPicPr preferRelativeResize="0"/>
          <p:nvPr/>
        </p:nvPicPr>
        <p:blipFill rotWithShape="1">
          <a:blip r:embed="rId3">
            <a:alphaModFix amt="47000"/>
          </a:blip>
          <a:srcRect/>
          <a:stretch/>
        </p:blipFill>
        <p:spPr>
          <a:xfrm>
            <a:off x="3143530" y="1406648"/>
            <a:ext cx="5513843" cy="4044704"/>
          </a:xfrm>
          <a:prstGeom prst="rect">
            <a:avLst/>
          </a:prstGeom>
          <a:noFill/>
          <a:ln>
            <a:noFill/>
          </a:ln>
        </p:spPr>
      </p:pic>
      <p:sp>
        <p:nvSpPr>
          <p:cNvPr id="2" name="Title 1">
            <a:extLst>
              <a:ext uri="{FF2B5EF4-FFF2-40B4-BE49-F238E27FC236}">
                <a16:creationId xmlns:a16="http://schemas.microsoft.com/office/drawing/2014/main" id="{E860F1C9-E3F3-B01B-316A-0A0451B104DB}"/>
              </a:ext>
            </a:extLst>
          </p:cNvPr>
          <p:cNvSpPr txBox="1">
            <a:spLocks/>
          </p:cNvSpPr>
          <p:nvPr/>
        </p:nvSpPr>
        <p:spPr>
          <a:xfrm>
            <a:off x="1328451" y="583409"/>
            <a:ext cx="9144000" cy="1529397"/>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t>What are future proofing strategies?</a:t>
            </a:r>
          </a:p>
        </p:txBody>
      </p:sp>
      <p:sp>
        <p:nvSpPr>
          <p:cNvPr id="3" name="Subtitle 2">
            <a:extLst>
              <a:ext uri="{FF2B5EF4-FFF2-40B4-BE49-F238E27FC236}">
                <a16:creationId xmlns:a16="http://schemas.microsoft.com/office/drawing/2014/main" id="{08F02DDB-6233-9872-3367-34831D3E3A97}"/>
              </a:ext>
            </a:extLst>
          </p:cNvPr>
          <p:cNvSpPr txBox="1">
            <a:spLocks/>
          </p:cNvSpPr>
          <p:nvPr/>
        </p:nvSpPr>
        <p:spPr>
          <a:xfrm>
            <a:off x="1328451" y="2531623"/>
            <a:ext cx="9260301" cy="2632388"/>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spcAft>
                <a:spcPts val="600"/>
              </a:spcAft>
              <a:buNone/>
            </a:pPr>
            <a:r>
              <a:rPr lang="en-NZ" dirty="0"/>
              <a:t>Future proofing is the process of anticipating the future and developing strategies to minimise the negative effects while taking advantage of the positive effects of shocks and stresses due to future influences, events or issues</a:t>
            </a:r>
          </a:p>
          <a:p>
            <a:endParaRPr lang="en-NZ" dirty="0"/>
          </a:p>
          <a:p>
            <a:endParaRPr lang="en-NZ"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5">
          <a:extLst>
            <a:ext uri="{FF2B5EF4-FFF2-40B4-BE49-F238E27FC236}">
              <a16:creationId xmlns:a16="http://schemas.microsoft.com/office/drawing/2014/main" id="{893788A0-9499-E6B3-DC27-FFF44DE27A2C}"/>
            </a:ext>
          </a:extLst>
        </p:cNvPr>
        <p:cNvGrpSpPr/>
        <p:nvPr/>
      </p:nvGrpSpPr>
      <p:grpSpPr>
        <a:xfrm>
          <a:off x="0" y="0"/>
          <a:ext cx="0" cy="0"/>
          <a:chOff x="0" y="0"/>
          <a:chExt cx="0" cy="0"/>
        </a:xfrm>
      </p:grpSpPr>
      <p:sp>
        <p:nvSpPr>
          <p:cNvPr id="176" name="Google Shape;176;p14">
            <a:extLst>
              <a:ext uri="{FF2B5EF4-FFF2-40B4-BE49-F238E27FC236}">
                <a16:creationId xmlns:a16="http://schemas.microsoft.com/office/drawing/2014/main" id="{660B0581-2DF0-6B79-4B6D-F69268C51C2C}"/>
              </a:ext>
            </a:extLst>
          </p:cNvPr>
          <p:cNvSpPr/>
          <p:nvPr/>
        </p:nvSpPr>
        <p:spPr>
          <a:xfrm>
            <a:off x="0" y="0"/>
            <a:ext cx="12192000" cy="6858000"/>
          </a:xfrm>
          <a:prstGeom prst="rect">
            <a:avLst/>
          </a:prstGeom>
          <a:solidFill>
            <a:srgbClr val="95BA3D">
              <a:alpha val="46666"/>
            </a:srgbClr>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77" name="Google Shape;177;p14" descr="A black and grey background with circles with Solomon R. Guggenheim Museum in the background&#10;&#10;Description automatically generated">
            <a:extLst>
              <a:ext uri="{FF2B5EF4-FFF2-40B4-BE49-F238E27FC236}">
                <a16:creationId xmlns:a16="http://schemas.microsoft.com/office/drawing/2014/main" id="{F18CC5AA-FDAA-D5A7-FDC5-5E36FA9E9C98}"/>
              </a:ext>
            </a:extLst>
          </p:cNvPr>
          <p:cNvPicPr preferRelativeResize="0"/>
          <p:nvPr/>
        </p:nvPicPr>
        <p:blipFill rotWithShape="1">
          <a:blip r:embed="rId3">
            <a:alphaModFix amt="47000"/>
          </a:blip>
          <a:srcRect/>
          <a:stretch/>
        </p:blipFill>
        <p:spPr>
          <a:xfrm>
            <a:off x="3143530" y="1406648"/>
            <a:ext cx="5513843" cy="4044704"/>
          </a:xfrm>
          <a:prstGeom prst="rect">
            <a:avLst/>
          </a:prstGeom>
          <a:noFill/>
          <a:ln>
            <a:noFill/>
          </a:ln>
        </p:spPr>
      </p:pic>
      <p:sp>
        <p:nvSpPr>
          <p:cNvPr id="2" name="Title 1">
            <a:extLst>
              <a:ext uri="{FF2B5EF4-FFF2-40B4-BE49-F238E27FC236}">
                <a16:creationId xmlns:a16="http://schemas.microsoft.com/office/drawing/2014/main" id="{49736E0F-2332-900B-88D9-815879CF0809}"/>
              </a:ext>
            </a:extLst>
          </p:cNvPr>
          <p:cNvSpPr>
            <a:spLocks noGrp="1"/>
          </p:cNvSpPr>
          <p:nvPr>
            <p:ph type="title"/>
          </p:nvPr>
        </p:nvSpPr>
        <p:spPr>
          <a:xfrm>
            <a:off x="642651" y="355029"/>
            <a:ext cx="10515600" cy="1325563"/>
          </a:xfrm>
        </p:spPr>
        <p:txBody>
          <a:bodyPr/>
          <a:lstStyle/>
          <a:p>
            <a:r>
              <a:rPr lang="en-NZ" b="1" dirty="0"/>
              <a:t>What are future proofing strategies?</a:t>
            </a:r>
          </a:p>
        </p:txBody>
      </p:sp>
      <p:sp>
        <p:nvSpPr>
          <p:cNvPr id="3" name="Content Placeholder 2">
            <a:extLst>
              <a:ext uri="{FF2B5EF4-FFF2-40B4-BE49-F238E27FC236}">
                <a16:creationId xmlns:a16="http://schemas.microsoft.com/office/drawing/2014/main" id="{442FBD8C-5103-4A48-9BDF-ED81C9D13467}"/>
              </a:ext>
            </a:extLst>
          </p:cNvPr>
          <p:cNvSpPr txBox="1">
            <a:spLocks/>
          </p:cNvSpPr>
          <p:nvPr/>
        </p:nvSpPr>
        <p:spPr>
          <a:xfrm>
            <a:off x="336804" y="1680592"/>
            <a:ext cx="11518392" cy="4885508"/>
          </a:xfrm>
          <a:prstGeom prst="rect">
            <a:avLst/>
          </a:prstGeom>
          <a:noFill/>
          <a:ln>
            <a:noFill/>
          </a:ln>
        </p:spPr>
        <p:txBody>
          <a:bodyPr spcFirstLastPara="1" wrap="square" lIns="91425" tIns="45700" rIns="91425" bIns="45700" anchor="t" anchorCtr="0">
            <a:normAutofit fontScale="92500" lnSpcReduction="10000"/>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r>
              <a:rPr lang="en-NZ" sz="2400" dirty="0"/>
              <a:t>Future proofing strategies are courses of action that influence a business and may effect long-term viability.  The strategies could be innovative and revolutionary.</a:t>
            </a:r>
          </a:p>
          <a:p>
            <a:r>
              <a:rPr lang="en-NZ" sz="2400" dirty="0"/>
              <a:t>Outside influences must be predicted, prevented, limited, minimised, enhanced or corrected to ensure long-term business viability.</a:t>
            </a:r>
          </a:p>
          <a:p>
            <a:r>
              <a:rPr lang="en-NZ" sz="2400" dirty="0"/>
              <a:t>Businesses need to show leadership by example and to contribute by making decisions that lead to actions for a viable future. </a:t>
            </a:r>
          </a:p>
          <a:p>
            <a:r>
              <a:rPr lang="en-NZ" sz="2400" dirty="0"/>
              <a:t>Identify how these strategies mitigate the high probability and / or high impacts of the influences.</a:t>
            </a:r>
          </a:p>
          <a:p>
            <a:r>
              <a:rPr lang="en-NZ" sz="2400" dirty="0"/>
              <a:t>Analyse the strategies to ensure that they met the long-term viability of the business. </a:t>
            </a:r>
          </a:p>
          <a:p>
            <a:r>
              <a:rPr lang="en-NZ" sz="2400" dirty="0"/>
              <a:t>Think about the possible outcomes that are likely to occur under each given strategy.</a:t>
            </a:r>
          </a:p>
          <a:p>
            <a:r>
              <a:rPr lang="en-NZ" sz="2400" dirty="0"/>
              <a:t>What will the consequences of each outcome be for each strategy?</a:t>
            </a:r>
          </a:p>
          <a:p>
            <a:r>
              <a:rPr lang="en-NZ" sz="2400" dirty="0"/>
              <a:t>Recommend strategies that will best meet the future needs of the business to ensure long-term viability. </a:t>
            </a:r>
          </a:p>
          <a:p>
            <a:endParaRPr lang="en-NZ" dirty="0"/>
          </a:p>
          <a:p>
            <a:endParaRPr lang="en-NZ" dirty="0"/>
          </a:p>
          <a:p>
            <a:endParaRPr lang="en-NZ" dirty="0"/>
          </a:p>
        </p:txBody>
      </p:sp>
    </p:spTree>
    <p:extLst>
      <p:ext uri="{BB962C8B-B14F-4D97-AF65-F5344CB8AC3E}">
        <p14:creationId xmlns:p14="http://schemas.microsoft.com/office/powerpoint/2010/main" val="2117289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heel(1)">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heel(1)">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heel(1)">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heel(1)">
                                      <p:cBhvr>
                                        <p:cTn id="4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5">
          <a:extLst>
            <a:ext uri="{FF2B5EF4-FFF2-40B4-BE49-F238E27FC236}">
              <a16:creationId xmlns:a16="http://schemas.microsoft.com/office/drawing/2014/main" id="{653DF97A-EDD7-5D1B-C5A6-1F54FBB23AD3}"/>
            </a:ext>
          </a:extLst>
        </p:cNvPr>
        <p:cNvGrpSpPr/>
        <p:nvPr/>
      </p:nvGrpSpPr>
      <p:grpSpPr>
        <a:xfrm>
          <a:off x="0" y="0"/>
          <a:ext cx="0" cy="0"/>
          <a:chOff x="0" y="0"/>
          <a:chExt cx="0" cy="0"/>
        </a:xfrm>
      </p:grpSpPr>
      <p:sp>
        <p:nvSpPr>
          <p:cNvPr id="176" name="Google Shape;176;p14">
            <a:extLst>
              <a:ext uri="{FF2B5EF4-FFF2-40B4-BE49-F238E27FC236}">
                <a16:creationId xmlns:a16="http://schemas.microsoft.com/office/drawing/2014/main" id="{397A6C93-729E-1623-358E-DD2CD05246CD}"/>
              </a:ext>
            </a:extLst>
          </p:cNvPr>
          <p:cNvSpPr/>
          <p:nvPr/>
        </p:nvSpPr>
        <p:spPr>
          <a:xfrm>
            <a:off x="0" y="0"/>
            <a:ext cx="12192000" cy="6858000"/>
          </a:xfrm>
          <a:prstGeom prst="rect">
            <a:avLst/>
          </a:prstGeom>
          <a:solidFill>
            <a:srgbClr val="95BA3D">
              <a:alpha val="46666"/>
            </a:srgbClr>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77" name="Google Shape;177;p14" descr="A black and grey background with circles with Solomon R. Guggenheim Museum in the background&#10;&#10;Description automatically generated">
            <a:extLst>
              <a:ext uri="{FF2B5EF4-FFF2-40B4-BE49-F238E27FC236}">
                <a16:creationId xmlns:a16="http://schemas.microsoft.com/office/drawing/2014/main" id="{3446AD10-E221-060B-F9EA-E8F5902B2C9A}"/>
              </a:ext>
            </a:extLst>
          </p:cNvPr>
          <p:cNvPicPr preferRelativeResize="0"/>
          <p:nvPr/>
        </p:nvPicPr>
        <p:blipFill rotWithShape="1">
          <a:blip r:embed="rId3">
            <a:alphaModFix amt="47000"/>
          </a:blip>
          <a:srcRect/>
          <a:stretch/>
        </p:blipFill>
        <p:spPr>
          <a:xfrm>
            <a:off x="3143530" y="1406648"/>
            <a:ext cx="5513843" cy="4044704"/>
          </a:xfrm>
          <a:prstGeom prst="rect">
            <a:avLst/>
          </a:prstGeom>
          <a:noFill/>
          <a:ln>
            <a:noFill/>
          </a:ln>
        </p:spPr>
      </p:pic>
      <p:sp>
        <p:nvSpPr>
          <p:cNvPr id="2" name="Title 1">
            <a:extLst>
              <a:ext uri="{FF2B5EF4-FFF2-40B4-BE49-F238E27FC236}">
                <a16:creationId xmlns:a16="http://schemas.microsoft.com/office/drawing/2014/main" id="{4318C6EF-E173-814F-58AF-018CD2A6679D}"/>
              </a:ext>
            </a:extLst>
          </p:cNvPr>
          <p:cNvSpPr>
            <a:spLocks noGrp="1"/>
          </p:cNvSpPr>
          <p:nvPr>
            <p:ph type="title"/>
          </p:nvPr>
        </p:nvSpPr>
        <p:spPr>
          <a:xfrm>
            <a:off x="341376" y="452328"/>
            <a:ext cx="11119104" cy="1325563"/>
          </a:xfrm>
        </p:spPr>
        <p:txBody>
          <a:bodyPr/>
          <a:lstStyle/>
          <a:p>
            <a:r>
              <a:rPr lang="en-NZ" b="1" dirty="0"/>
              <a:t>Example strategies to mitigate future proofing</a:t>
            </a:r>
            <a:r>
              <a:rPr lang="en-NZ" dirty="0"/>
              <a:t>.</a:t>
            </a:r>
          </a:p>
        </p:txBody>
      </p:sp>
      <p:sp>
        <p:nvSpPr>
          <p:cNvPr id="4" name="Content Placeholder 2">
            <a:extLst>
              <a:ext uri="{FF2B5EF4-FFF2-40B4-BE49-F238E27FC236}">
                <a16:creationId xmlns:a16="http://schemas.microsoft.com/office/drawing/2014/main" id="{220BF83F-B6DB-92E1-7B8A-2045007F0305}"/>
              </a:ext>
            </a:extLst>
          </p:cNvPr>
          <p:cNvSpPr txBox="1">
            <a:spLocks/>
          </p:cNvSpPr>
          <p:nvPr/>
        </p:nvSpPr>
        <p:spPr>
          <a:xfrm>
            <a:off x="295656" y="1777891"/>
            <a:ext cx="11554968" cy="4635713"/>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buFont typeface="Arial"/>
              <a:buNone/>
            </a:pPr>
            <a:r>
              <a:rPr lang="en-NZ" b="1" dirty="0"/>
              <a:t>General:</a:t>
            </a:r>
          </a:p>
          <a:p>
            <a:r>
              <a:rPr lang="en-NZ" sz="2400" dirty="0"/>
              <a:t>Awareness, knowledge and advice. Seek help if required. </a:t>
            </a:r>
          </a:p>
          <a:p>
            <a:r>
              <a:rPr lang="en-NZ" sz="2400" dirty="0"/>
              <a:t>Show leadership by example and contribute to collective decisions that lead to actions for a sustainable future.</a:t>
            </a:r>
          </a:p>
          <a:p>
            <a:r>
              <a:rPr lang="en-NZ" sz="2400" dirty="0"/>
              <a:t>Stimulate flexibility and adaptability.  Adaptability to the environment, uses, occupant needs, and future technologies is critical to the long-term viability of a business.</a:t>
            </a:r>
          </a:p>
          <a:p>
            <a:r>
              <a:rPr lang="en-NZ" sz="2400" dirty="0"/>
              <a:t>Consider long-term life-cycle benefits. Embodied energy in existing structures and products should be incorporated in environmental, economic, social, and cultural costs for any business.</a:t>
            </a:r>
          </a:p>
          <a:p>
            <a:endParaRPr lang="en-NZ" sz="2400" dirty="0"/>
          </a:p>
        </p:txBody>
      </p:sp>
    </p:spTree>
    <p:extLst>
      <p:ext uri="{BB962C8B-B14F-4D97-AF65-F5344CB8AC3E}">
        <p14:creationId xmlns:p14="http://schemas.microsoft.com/office/powerpoint/2010/main" val="3754807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80">
                                          <p:stCondLst>
                                            <p:cond delay="0"/>
                                          </p:stCondLst>
                                        </p:cTn>
                                        <p:tgtEl>
                                          <p:spTgt spid="4">
                                            <p:txEl>
                                              <p:pRg st="0" end="0"/>
                                            </p:txEl>
                                          </p:spTgt>
                                        </p:tgtEl>
                                      </p:cBhvr>
                                    </p:animEffect>
                                    <p:anim calcmode="lin" valueType="num">
                                      <p:cBhvr>
                                        <p:cTn id="8"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xEl>
                                              <p:pRg st="0" end="0"/>
                                            </p:txEl>
                                          </p:spTgt>
                                        </p:tgtEl>
                                      </p:cBhvr>
                                      <p:to x="100000" y="60000"/>
                                    </p:animScale>
                                    <p:animScale>
                                      <p:cBhvr>
                                        <p:cTn id="14" dur="166" decel="50000">
                                          <p:stCondLst>
                                            <p:cond delay="676"/>
                                          </p:stCondLst>
                                        </p:cTn>
                                        <p:tgtEl>
                                          <p:spTgt spid="4">
                                            <p:txEl>
                                              <p:pRg st="0" end="0"/>
                                            </p:txEl>
                                          </p:spTgt>
                                        </p:tgtEl>
                                      </p:cBhvr>
                                      <p:to x="100000" y="100000"/>
                                    </p:animScale>
                                    <p:animScale>
                                      <p:cBhvr>
                                        <p:cTn id="15" dur="26">
                                          <p:stCondLst>
                                            <p:cond delay="1312"/>
                                          </p:stCondLst>
                                        </p:cTn>
                                        <p:tgtEl>
                                          <p:spTgt spid="4">
                                            <p:txEl>
                                              <p:pRg st="0" end="0"/>
                                            </p:txEl>
                                          </p:spTgt>
                                        </p:tgtEl>
                                      </p:cBhvr>
                                      <p:to x="100000" y="80000"/>
                                    </p:animScale>
                                    <p:animScale>
                                      <p:cBhvr>
                                        <p:cTn id="16" dur="166" decel="50000">
                                          <p:stCondLst>
                                            <p:cond delay="1338"/>
                                          </p:stCondLst>
                                        </p:cTn>
                                        <p:tgtEl>
                                          <p:spTgt spid="4">
                                            <p:txEl>
                                              <p:pRg st="0" end="0"/>
                                            </p:txEl>
                                          </p:spTgt>
                                        </p:tgtEl>
                                      </p:cBhvr>
                                      <p:to x="100000" y="100000"/>
                                    </p:animScale>
                                    <p:animScale>
                                      <p:cBhvr>
                                        <p:cTn id="17" dur="26">
                                          <p:stCondLst>
                                            <p:cond delay="1642"/>
                                          </p:stCondLst>
                                        </p:cTn>
                                        <p:tgtEl>
                                          <p:spTgt spid="4">
                                            <p:txEl>
                                              <p:pRg st="0" end="0"/>
                                            </p:txEl>
                                          </p:spTgt>
                                        </p:tgtEl>
                                      </p:cBhvr>
                                      <p:to x="100000" y="90000"/>
                                    </p:animScale>
                                    <p:animScale>
                                      <p:cBhvr>
                                        <p:cTn id="18" dur="166" decel="50000">
                                          <p:stCondLst>
                                            <p:cond delay="1668"/>
                                          </p:stCondLst>
                                        </p:cTn>
                                        <p:tgtEl>
                                          <p:spTgt spid="4">
                                            <p:txEl>
                                              <p:pRg st="0" end="0"/>
                                            </p:txEl>
                                          </p:spTgt>
                                        </p:tgtEl>
                                      </p:cBhvr>
                                      <p:to x="100000" y="100000"/>
                                    </p:animScale>
                                    <p:animScale>
                                      <p:cBhvr>
                                        <p:cTn id="19" dur="26">
                                          <p:stCondLst>
                                            <p:cond delay="1808"/>
                                          </p:stCondLst>
                                        </p:cTn>
                                        <p:tgtEl>
                                          <p:spTgt spid="4">
                                            <p:txEl>
                                              <p:pRg st="0" end="0"/>
                                            </p:txEl>
                                          </p:spTgt>
                                        </p:tgtEl>
                                      </p:cBhvr>
                                      <p:to x="100000" y="95000"/>
                                    </p:animScale>
                                    <p:animScale>
                                      <p:cBhvr>
                                        <p:cTn id="20" dur="166" decel="50000">
                                          <p:stCondLst>
                                            <p:cond delay="1834"/>
                                          </p:stCondLst>
                                        </p:cTn>
                                        <p:tgtEl>
                                          <p:spTgt spid="4">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Effect transition="in" filter="wipe(down)">
                                      <p:cBhvr>
                                        <p:cTn id="25" dur="580">
                                          <p:stCondLst>
                                            <p:cond delay="0"/>
                                          </p:stCondLst>
                                        </p:cTn>
                                        <p:tgtEl>
                                          <p:spTgt spid="4">
                                            <p:txEl>
                                              <p:pRg st="1" end="1"/>
                                            </p:txEl>
                                          </p:spTgt>
                                        </p:tgtEl>
                                      </p:cBhvr>
                                    </p:animEffect>
                                    <p:anim calcmode="lin" valueType="num">
                                      <p:cBhvr>
                                        <p:cTn id="26" dur="1822" tmFilter="0,0; 0.14,0.36; 0.43,0.73; 0.71,0.91; 1.0,1.0">
                                          <p:stCondLst>
                                            <p:cond delay="0"/>
                                          </p:stCondLst>
                                        </p:cTn>
                                        <p:tgtEl>
                                          <p:spTgt spid="4">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4">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4">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4">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4">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4">
                                            <p:txEl>
                                              <p:pRg st="1" end="1"/>
                                            </p:txEl>
                                          </p:spTgt>
                                        </p:tgtEl>
                                      </p:cBhvr>
                                      <p:to x="100000" y="60000"/>
                                    </p:animScale>
                                    <p:animScale>
                                      <p:cBhvr>
                                        <p:cTn id="32" dur="166" decel="50000">
                                          <p:stCondLst>
                                            <p:cond delay="676"/>
                                          </p:stCondLst>
                                        </p:cTn>
                                        <p:tgtEl>
                                          <p:spTgt spid="4">
                                            <p:txEl>
                                              <p:pRg st="1" end="1"/>
                                            </p:txEl>
                                          </p:spTgt>
                                        </p:tgtEl>
                                      </p:cBhvr>
                                      <p:to x="100000" y="100000"/>
                                    </p:animScale>
                                    <p:animScale>
                                      <p:cBhvr>
                                        <p:cTn id="33" dur="26">
                                          <p:stCondLst>
                                            <p:cond delay="1312"/>
                                          </p:stCondLst>
                                        </p:cTn>
                                        <p:tgtEl>
                                          <p:spTgt spid="4">
                                            <p:txEl>
                                              <p:pRg st="1" end="1"/>
                                            </p:txEl>
                                          </p:spTgt>
                                        </p:tgtEl>
                                      </p:cBhvr>
                                      <p:to x="100000" y="80000"/>
                                    </p:animScale>
                                    <p:animScale>
                                      <p:cBhvr>
                                        <p:cTn id="34" dur="166" decel="50000">
                                          <p:stCondLst>
                                            <p:cond delay="1338"/>
                                          </p:stCondLst>
                                        </p:cTn>
                                        <p:tgtEl>
                                          <p:spTgt spid="4">
                                            <p:txEl>
                                              <p:pRg st="1" end="1"/>
                                            </p:txEl>
                                          </p:spTgt>
                                        </p:tgtEl>
                                      </p:cBhvr>
                                      <p:to x="100000" y="100000"/>
                                    </p:animScale>
                                    <p:animScale>
                                      <p:cBhvr>
                                        <p:cTn id="35" dur="26">
                                          <p:stCondLst>
                                            <p:cond delay="1642"/>
                                          </p:stCondLst>
                                        </p:cTn>
                                        <p:tgtEl>
                                          <p:spTgt spid="4">
                                            <p:txEl>
                                              <p:pRg st="1" end="1"/>
                                            </p:txEl>
                                          </p:spTgt>
                                        </p:tgtEl>
                                      </p:cBhvr>
                                      <p:to x="100000" y="90000"/>
                                    </p:animScale>
                                    <p:animScale>
                                      <p:cBhvr>
                                        <p:cTn id="36" dur="166" decel="50000">
                                          <p:stCondLst>
                                            <p:cond delay="1668"/>
                                          </p:stCondLst>
                                        </p:cTn>
                                        <p:tgtEl>
                                          <p:spTgt spid="4">
                                            <p:txEl>
                                              <p:pRg st="1" end="1"/>
                                            </p:txEl>
                                          </p:spTgt>
                                        </p:tgtEl>
                                      </p:cBhvr>
                                      <p:to x="100000" y="100000"/>
                                    </p:animScale>
                                    <p:animScale>
                                      <p:cBhvr>
                                        <p:cTn id="37" dur="26">
                                          <p:stCondLst>
                                            <p:cond delay="1808"/>
                                          </p:stCondLst>
                                        </p:cTn>
                                        <p:tgtEl>
                                          <p:spTgt spid="4">
                                            <p:txEl>
                                              <p:pRg st="1" end="1"/>
                                            </p:txEl>
                                          </p:spTgt>
                                        </p:tgtEl>
                                      </p:cBhvr>
                                      <p:to x="100000" y="95000"/>
                                    </p:animScale>
                                    <p:animScale>
                                      <p:cBhvr>
                                        <p:cTn id="38" dur="166" decel="50000">
                                          <p:stCondLst>
                                            <p:cond delay="1834"/>
                                          </p:stCondLst>
                                        </p:cTn>
                                        <p:tgtEl>
                                          <p:spTgt spid="4">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4">
                                            <p:txEl>
                                              <p:pRg st="2" end="2"/>
                                            </p:txEl>
                                          </p:spTgt>
                                        </p:tgtEl>
                                        <p:attrNameLst>
                                          <p:attrName>style.visibility</p:attrName>
                                        </p:attrNameLst>
                                      </p:cBhvr>
                                      <p:to>
                                        <p:strVal val="visible"/>
                                      </p:to>
                                    </p:set>
                                    <p:animEffect transition="in" filter="wipe(down)">
                                      <p:cBhvr>
                                        <p:cTn id="43" dur="580">
                                          <p:stCondLst>
                                            <p:cond delay="0"/>
                                          </p:stCondLst>
                                        </p:cTn>
                                        <p:tgtEl>
                                          <p:spTgt spid="4">
                                            <p:txEl>
                                              <p:pRg st="2" end="2"/>
                                            </p:txEl>
                                          </p:spTgt>
                                        </p:tgtEl>
                                      </p:cBhvr>
                                    </p:animEffect>
                                    <p:anim calcmode="lin" valueType="num">
                                      <p:cBhvr>
                                        <p:cTn id="44" dur="1822" tmFilter="0,0; 0.14,0.36; 0.43,0.73; 0.71,0.91; 1.0,1.0">
                                          <p:stCondLst>
                                            <p:cond delay="0"/>
                                          </p:stCondLst>
                                        </p:cTn>
                                        <p:tgtEl>
                                          <p:spTgt spid="4">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4">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4">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4">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4">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4">
                                            <p:txEl>
                                              <p:pRg st="2" end="2"/>
                                            </p:txEl>
                                          </p:spTgt>
                                        </p:tgtEl>
                                      </p:cBhvr>
                                      <p:to x="100000" y="60000"/>
                                    </p:animScale>
                                    <p:animScale>
                                      <p:cBhvr>
                                        <p:cTn id="50" dur="166" decel="50000">
                                          <p:stCondLst>
                                            <p:cond delay="676"/>
                                          </p:stCondLst>
                                        </p:cTn>
                                        <p:tgtEl>
                                          <p:spTgt spid="4">
                                            <p:txEl>
                                              <p:pRg st="2" end="2"/>
                                            </p:txEl>
                                          </p:spTgt>
                                        </p:tgtEl>
                                      </p:cBhvr>
                                      <p:to x="100000" y="100000"/>
                                    </p:animScale>
                                    <p:animScale>
                                      <p:cBhvr>
                                        <p:cTn id="51" dur="26">
                                          <p:stCondLst>
                                            <p:cond delay="1312"/>
                                          </p:stCondLst>
                                        </p:cTn>
                                        <p:tgtEl>
                                          <p:spTgt spid="4">
                                            <p:txEl>
                                              <p:pRg st="2" end="2"/>
                                            </p:txEl>
                                          </p:spTgt>
                                        </p:tgtEl>
                                      </p:cBhvr>
                                      <p:to x="100000" y="80000"/>
                                    </p:animScale>
                                    <p:animScale>
                                      <p:cBhvr>
                                        <p:cTn id="52" dur="166" decel="50000">
                                          <p:stCondLst>
                                            <p:cond delay="1338"/>
                                          </p:stCondLst>
                                        </p:cTn>
                                        <p:tgtEl>
                                          <p:spTgt spid="4">
                                            <p:txEl>
                                              <p:pRg st="2" end="2"/>
                                            </p:txEl>
                                          </p:spTgt>
                                        </p:tgtEl>
                                      </p:cBhvr>
                                      <p:to x="100000" y="100000"/>
                                    </p:animScale>
                                    <p:animScale>
                                      <p:cBhvr>
                                        <p:cTn id="53" dur="26">
                                          <p:stCondLst>
                                            <p:cond delay="1642"/>
                                          </p:stCondLst>
                                        </p:cTn>
                                        <p:tgtEl>
                                          <p:spTgt spid="4">
                                            <p:txEl>
                                              <p:pRg st="2" end="2"/>
                                            </p:txEl>
                                          </p:spTgt>
                                        </p:tgtEl>
                                      </p:cBhvr>
                                      <p:to x="100000" y="90000"/>
                                    </p:animScale>
                                    <p:animScale>
                                      <p:cBhvr>
                                        <p:cTn id="54" dur="166" decel="50000">
                                          <p:stCondLst>
                                            <p:cond delay="1668"/>
                                          </p:stCondLst>
                                        </p:cTn>
                                        <p:tgtEl>
                                          <p:spTgt spid="4">
                                            <p:txEl>
                                              <p:pRg st="2" end="2"/>
                                            </p:txEl>
                                          </p:spTgt>
                                        </p:tgtEl>
                                      </p:cBhvr>
                                      <p:to x="100000" y="100000"/>
                                    </p:animScale>
                                    <p:animScale>
                                      <p:cBhvr>
                                        <p:cTn id="55" dur="26">
                                          <p:stCondLst>
                                            <p:cond delay="1808"/>
                                          </p:stCondLst>
                                        </p:cTn>
                                        <p:tgtEl>
                                          <p:spTgt spid="4">
                                            <p:txEl>
                                              <p:pRg st="2" end="2"/>
                                            </p:txEl>
                                          </p:spTgt>
                                        </p:tgtEl>
                                      </p:cBhvr>
                                      <p:to x="100000" y="95000"/>
                                    </p:animScale>
                                    <p:animScale>
                                      <p:cBhvr>
                                        <p:cTn id="56" dur="166" decel="50000">
                                          <p:stCondLst>
                                            <p:cond delay="1834"/>
                                          </p:stCondLst>
                                        </p:cTn>
                                        <p:tgtEl>
                                          <p:spTgt spid="4">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4">
                                            <p:txEl>
                                              <p:pRg st="3" end="3"/>
                                            </p:txEl>
                                          </p:spTgt>
                                        </p:tgtEl>
                                        <p:attrNameLst>
                                          <p:attrName>style.visibility</p:attrName>
                                        </p:attrNameLst>
                                      </p:cBhvr>
                                      <p:to>
                                        <p:strVal val="visible"/>
                                      </p:to>
                                    </p:set>
                                    <p:animEffect transition="in" filter="wipe(down)">
                                      <p:cBhvr>
                                        <p:cTn id="61" dur="580">
                                          <p:stCondLst>
                                            <p:cond delay="0"/>
                                          </p:stCondLst>
                                        </p:cTn>
                                        <p:tgtEl>
                                          <p:spTgt spid="4">
                                            <p:txEl>
                                              <p:pRg st="3" end="3"/>
                                            </p:txEl>
                                          </p:spTgt>
                                        </p:tgtEl>
                                      </p:cBhvr>
                                    </p:animEffect>
                                    <p:anim calcmode="lin" valueType="num">
                                      <p:cBhvr>
                                        <p:cTn id="62" dur="1822" tmFilter="0,0; 0.14,0.36; 0.43,0.73; 0.71,0.91; 1.0,1.0">
                                          <p:stCondLst>
                                            <p:cond delay="0"/>
                                          </p:stCondLst>
                                        </p:cTn>
                                        <p:tgtEl>
                                          <p:spTgt spid="4">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4">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4">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4">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4">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4">
                                            <p:txEl>
                                              <p:pRg st="3" end="3"/>
                                            </p:txEl>
                                          </p:spTgt>
                                        </p:tgtEl>
                                      </p:cBhvr>
                                      <p:to x="100000" y="60000"/>
                                    </p:animScale>
                                    <p:animScale>
                                      <p:cBhvr>
                                        <p:cTn id="68" dur="166" decel="50000">
                                          <p:stCondLst>
                                            <p:cond delay="676"/>
                                          </p:stCondLst>
                                        </p:cTn>
                                        <p:tgtEl>
                                          <p:spTgt spid="4">
                                            <p:txEl>
                                              <p:pRg st="3" end="3"/>
                                            </p:txEl>
                                          </p:spTgt>
                                        </p:tgtEl>
                                      </p:cBhvr>
                                      <p:to x="100000" y="100000"/>
                                    </p:animScale>
                                    <p:animScale>
                                      <p:cBhvr>
                                        <p:cTn id="69" dur="26">
                                          <p:stCondLst>
                                            <p:cond delay="1312"/>
                                          </p:stCondLst>
                                        </p:cTn>
                                        <p:tgtEl>
                                          <p:spTgt spid="4">
                                            <p:txEl>
                                              <p:pRg st="3" end="3"/>
                                            </p:txEl>
                                          </p:spTgt>
                                        </p:tgtEl>
                                      </p:cBhvr>
                                      <p:to x="100000" y="80000"/>
                                    </p:animScale>
                                    <p:animScale>
                                      <p:cBhvr>
                                        <p:cTn id="70" dur="166" decel="50000">
                                          <p:stCondLst>
                                            <p:cond delay="1338"/>
                                          </p:stCondLst>
                                        </p:cTn>
                                        <p:tgtEl>
                                          <p:spTgt spid="4">
                                            <p:txEl>
                                              <p:pRg st="3" end="3"/>
                                            </p:txEl>
                                          </p:spTgt>
                                        </p:tgtEl>
                                      </p:cBhvr>
                                      <p:to x="100000" y="100000"/>
                                    </p:animScale>
                                    <p:animScale>
                                      <p:cBhvr>
                                        <p:cTn id="71" dur="26">
                                          <p:stCondLst>
                                            <p:cond delay="1642"/>
                                          </p:stCondLst>
                                        </p:cTn>
                                        <p:tgtEl>
                                          <p:spTgt spid="4">
                                            <p:txEl>
                                              <p:pRg st="3" end="3"/>
                                            </p:txEl>
                                          </p:spTgt>
                                        </p:tgtEl>
                                      </p:cBhvr>
                                      <p:to x="100000" y="90000"/>
                                    </p:animScale>
                                    <p:animScale>
                                      <p:cBhvr>
                                        <p:cTn id="72" dur="166" decel="50000">
                                          <p:stCondLst>
                                            <p:cond delay="1668"/>
                                          </p:stCondLst>
                                        </p:cTn>
                                        <p:tgtEl>
                                          <p:spTgt spid="4">
                                            <p:txEl>
                                              <p:pRg st="3" end="3"/>
                                            </p:txEl>
                                          </p:spTgt>
                                        </p:tgtEl>
                                      </p:cBhvr>
                                      <p:to x="100000" y="100000"/>
                                    </p:animScale>
                                    <p:animScale>
                                      <p:cBhvr>
                                        <p:cTn id="73" dur="26">
                                          <p:stCondLst>
                                            <p:cond delay="1808"/>
                                          </p:stCondLst>
                                        </p:cTn>
                                        <p:tgtEl>
                                          <p:spTgt spid="4">
                                            <p:txEl>
                                              <p:pRg st="3" end="3"/>
                                            </p:txEl>
                                          </p:spTgt>
                                        </p:tgtEl>
                                      </p:cBhvr>
                                      <p:to x="100000" y="95000"/>
                                    </p:animScale>
                                    <p:animScale>
                                      <p:cBhvr>
                                        <p:cTn id="74" dur="166" decel="50000">
                                          <p:stCondLst>
                                            <p:cond delay="1834"/>
                                          </p:stCondLst>
                                        </p:cTn>
                                        <p:tgtEl>
                                          <p:spTgt spid="4">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4">
                                            <p:txEl>
                                              <p:pRg st="4" end="4"/>
                                            </p:txEl>
                                          </p:spTgt>
                                        </p:tgtEl>
                                        <p:attrNameLst>
                                          <p:attrName>style.visibility</p:attrName>
                                        </p:attrNameLst>
                                      </p:cBhvr>
                                      <p:to>
                                        <p:strVal val="visible"/>
                                      </p:to>
                                    </p:set>
                                    <p:animEffect transition="in" filter="wipe(down)">
                                      <p:cBhvr>
                                        <p:cTn id="79" dur="580">
                                          <p:stCondLst>
                                            <p:cond delay="0"/>
                                          </p:stCondLst>
                                        </p:cTn>
                                        <p:tgtEl>
                                          <p:spTgt spid="4">
                                            <p:txEl>
                                              <p:pRg st="4" end="4"/>
                                            </p:txEl>
                                          </p:spTgt>
                                        </p:tgtEl>
                                      </p:cBhvr>
                                    </p:animEffect>
                                    <p:anim calcmode="lin" valueType="num">
                                      <p:cBhvr>
                                        <p:cTn id="80" dur="1822" tmFilter="0,0; 0.14,0.36; 0.43,0.73; 0.71,0.91; 1.0,1.0">
                                          <p:stCondLst>
                                            <p:cond delay="0"/>
                                          </p:stCondLst>
                                        </p:cTn>
                                        <p:tgtEl>
                                          <p:spTgt spid="4">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4">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4">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4">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4">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4">
                                            <p:txEl>
                                              <p:pRg st="4" end="4"/>
                                            </p:txEl>
                                          </p:spTgt>
                                        </p:tgtEl>
                                      </p:cBhvr>
                                      <p:to x="100000" y="60000"/>
                                    </p:animScale>
                                    <p:animScale>
                                      <p:cBhvr>
                                        <p:cTn id="86" dur="166" decel="50000">
                                          <p:stCondLst>
                                            <p:cond delay="676"/>
                                          </p:stCondLst>
                                        </p:cTn>
                                        <p:tgtEl>
                                          <p:spTgt spid="4">
                                            <p:txEl>
                                              <p:pRg st="4" end="4"/>
                                            </p:txEl>
                                          </p:spTgt>
                                        </p:tgtEl>
                                      </p:cBhvr>
                                      <p:to x="100000" y="100000"/>
                                    </p:animScale>
                                    <p:animScale>
                                      <p:cBhvr>
                                        <p:cTn id="87" dur="26">
                                          <p:stCondLst>
                                            <p:cond delay="1312"/>
                                          </p:stCondLst>
                                        </p:cTn>
                                        <p:tgtEl>
                                          <p:spTgt spid="4">
                                            <p:txEl>
                                              <p:pRg st="4" end="4"/>
                                            </p:txEl>
                                          </p:spTgt>
                                        </p:tgtEl>
                                      </p:cBhvr>
                                      <p:to x="100000" y="80000"/>
                                    </p:animScale>
                                    <p:animScale>
                                      <p:cBhvr>
                                        <p:cTn id="88" dur="166" decel="50000">
                                          <p:stCondLst>
                                            <p:cond delay="1338"/>
                                          </p:stCondLst>
                                        </p:cTn>
                                        <p:tgtEl>
                                          <p:spTgt spid="4">
                                            <p:txEl>
                                              <p:pRg st="4" end="4"/>
                                            </p:txEl>
                                          </p:spTgt>
                                        </p:tgtEl>
                                      </p:cBhvr>
                                      <p:to x="100000" y="100000"/>
                                    </p:animScale>
                                    <p:animScale>
                                      <p:cBhvr>
                                        <p:cTn id="89" dur="26">
                                          <p:stCondLst>
                                            <p:cond delay="1642"/>
                                          </p:stCondLst>
                                        </p:cTn>
                                        <p:tgtEl>
                                          <p:spTgt spid="4">
                                            <p:txEl>
                                              <p:pRg st="4" end="4"/>
                                            </p:txEl>
                                          </p:spTgt>
                                        </p:tgtEl>
                                      </p:cBhvr>
                                      <p:to x="100000" y="90000"/>
                                    </p:animScale>
                                    <p:animScale>
                                      <p:cBhvr>
                                        <p:cTn id="90" dur="166" decel="50000">
                                          <p:stCondLst>
                                            <p:cond delay="1668"/>
                                          </p:stCondLst>
                                        </p:cTn>
                                        <p:tgtEl>
                                          <p:spTgt spid="4">
                                            <p:txEl>
                                              <p:pRg st="4" end="4"/>
                                            </p:txEl>
                                          </p:spTgt>
                                        </p:tgtEl>
                                      </p:cBhvr>
                                      <p:to x="100000" y="100000"/>
                                    </p:animScale>
                                    <p:animScale>
                                      <p:cBhvr>
                                        <p:cTn id="91" dur="26">
                                          <p:stCondLst>
                                            <p:cond delay="1808"/>
                                          </p:stCondLst>
                                        </p:cTn>
                                        <p:tgtEl>
                                          <p:spTgt spid="4">
                                            <p:txEl>
                                              <p:pRg st="4" end="4"/>
                                            </p:txEl>
                                          </p:spTgt>
                                        </p:tgtEl>
                                      </p:cBhvr>
                                      <p:to x="100000" y="95000"/>
                                    </p:animScale>
                                    <p:animScale>
                                      <p:cBhvr>
                                        <p:cTn id="92" dur="166" decel="50000">
                                          <p:stCondLst>
                                            <p:cond delay="1834"/>
                                          </p:stCondLst>
                                        </p:cTn>
                                        <p:tgtEl>
                                          <p:spTgt spid="4">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5">
          <a:extLst>
            <a:ext uri="{FF2B5EF4-FFF2-40B4-BE49-F238E27FC236}">
              <a16:creationId xmlns:a16="http://schemas.microsoft.com/office/drawing/2014/main" id="{54875116-B4CF-5D8A-BD27-C2C6B511914E}"/>
            </a:ext>
          </a:extLst>
        </p:cNvPr>
        <p:cNvGrpSpPr/>
        <p:nvPr/>
      </p:nvGrpSpPr>
      <p:grpSpPr>
        <a:xfrm>
          <a:off x="0" y="0"/>
          <a:ext cx="0" cy="0"/>
          <a:chOff x="0" y="0"/>
          <a:chExt cx="0" cy="0"/>
        </a:xfrm>
      </p:grpSpPr>
      <p:sp>
        <p:nvSpPr>
          <p:cNvPr id="176" name="Google Shape;176;p14">
            <a:extLst>
              <a:ext uri="{FF2B5EF4-FFF2-40B4-BE49-F238E27FC236}">
                <a16:creationId xmlns:a16="http://schemas.microsoft.com/office/drawing/2014/main" id="{114B9C95-CC15-A6F3-A7FB-A070F3DAF73B}"/>
              </a:ext>
            </a:extLst>
          </p:cNvPr>
          <p:cNvSpPr/>
          <p:nvPr/>
        </p:nvSpPr>
        <p:spPr>
          <a:xfrm>
            <a:off x="0" y="0"/>
            <a:ext cx="12192000" cy="6858000"/>
          </a:xfrm>
          <a:prstGeom prst="rect">
            <a:avLst/>
          </a:prstGeom>
          <a:solidFill>
            <a:srgbClr val="95BA3D">
              <a:alpha val="46666"/>
            </a:srgbClr>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77" name="Google Shape;177;p14" descr="A black and grey background with circles with Solomon R. Guggenheim Museum in the background&#10;&#10;Description automatically generated">
            <a:extLst>
              <a:ext uri="{FF2B5EF4-FFF2-40B4-BE49-F238E27FC236}">
                <a16:creationId xmlns:a16="http://schemas.microsoft.com/office/drawing/2014/main" id="{0BD068DE-4780-55A8-13B2-97A330E60C40}"/>
              </a:ext>
            </a:extLst>
          </p:cNvPr>
          <p:cNvPicPr preferRelativeResize="0"/>
          <p:nvPr/>
        </p:nvPicPr>
        <p:blipFill rotWithShape="1">
          <a:blip r:embed="rId3">
            <a:alphaModFix amt="47000"/>
          </a:blip>
          <a:srcRect/>
          <a:stretch/>
        </p:blipFill>
        <p:spPr>
          <a:xfrm>
            <a:off x="3143530" y="1406648"/>
            <a:ext cx="5513843" cy="4044704"/>
          </a:xfrm>
          <a:prstGeom prst="rect">
            <a:avLst/>
          </a:prstGeom>
          <a:noFill/>
          <a:ln>
            <a:noFill/>
          </a:ln>
        </p:spPr>
      </p:pic>
      <p:sp>
        <p:nvSpPr>
          <p:cNvPr id="2" name="Title 1">
            <a:extLst>
              <a:ext uri="{FF2B5EF4-FFF2-40B4-BE49-F238E27FC236}">
                <a16:creationId xmlns:a16="http://schemas.microsoft.com/office/drawing/2014/main" id="{3B4F47A4-498B-EFF8-33E8-ECA9837A1953}"/>
              </a:ext>
            </a:extLst>
          </p:cNvPr>
          <p:cNvSpPr>
            <a:spLocks noGrp="1"/>
          </p:cNvSpPr>
          <p:nvPr>
            <p:ph type="title"/>
          </p:nvPr>
        </p:nvSpPr>
        <p:spPr>
          <a:xfrm>
            <a:off x="548640" y="365125"/>
            <a:ext cx="11155680" cy="1325563"/>
          </a:xfrm>
        </p:spPr>
        <p:txBody>
          <a:bodyPr/>
          <a:lstStyle/>
          <a:p>
            <a:r>
              <a:rPr lang="en-NZ" b="1" dirty="0"/>
              <a:t>Example strategies to mitigate future proofing.</a:t>
            </a:r>
          </a:p>
        </p:txBody>
      </p:sp>
      <p:sp>
        <p:nvSpPr>
          <p:cNvPr id="4" name="Content Placeholder 2">
            <a:extLst>
              <a:ext uri="{FF2B5EF4-FFF2-40B4-BE49-F238E27FC236}">
                <a16:creationId xmlns:a16="http://schemas.microsoft.com/office/drawing/2014/main" id="{86D72F4E-7A80-6A6F-9792-1E3B8696EEC8}"/>
              </a:ext>
            </a:extLst>
          </p:cNvPr>
          <p:cNvSpPr txBox="1">
            <a:spLocks/>
          </p:cNvSpPr>
          <p:nvPr/>
        </p:nvSpPr>
        <p:spPr>
          <a:xfrm>
            <a:off x="406754" y="1690688"/>
            <a:ext cx="10987393" cy="4802187"/>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b="1" dirty="0"/>
              <a:t>Technological </a:t>
            </a:r>
          </a:p>
          <a:p>
            <a:r>
              <a:rPr lang="en-US" sz="1800" dirty="0"/>
              <a:t>An impact on how a business operates that are related to the equipment used or a product made within the business’ environment. </a:t>
            </a:r>
          </a:p>
          <a:p>
            <a:r>
              <a:rPr lang="en-US" sz="1800" dirty="0"/>
              <a:t>Due to increased reliance on equipment, technological factors currently exert a considerably more important effect on the success of a business than they did. </a:t>
            </a:r>
          </a:p>
          <a:p>
            <a:r>
              <a:rPr lang="en-US" sz="1800" dirty="0"/>
              <a:t>Examples include; </a:t>
            </a:r>
          </a:p>
          <a:p>
            <a:pPr lvl="1">
              <a:buFont typeface="+mj-lt"/>
              <a:buAutoNum type="arabicPeriod"/>
            </a:pPr>
            <a:r>
              <a:rPr lang="en-US" sz="1800" dirty="0"/>
              <a:t>Direct marketing - using internet to miss out the ‘middleman’.  </a:t>
            </a:r>
          </a:p>
          <a:p>
            <a:pPr lvl="1">
              <a:buFont typeface="+mj-lt"/>
              <a:buAutoNum type="arabicPeriod"/>
            </a:pPr>
            <a:r>
              <a:rPr lang="en-US" sz="1800" dirty="0"/>
              <a:t>Precision Agriculture</a:t>
            </a:r>
          </a:p>
          <a:p>
            <a:pPr lvl="1">
              <a:buFont typeface="+mj-lt"/>
              <a:buAutoNum type="arabicPeriod"/>
            </a:pPr>
            <a:r>
              <a:rPr lang="en-US" sz="1800" dirty="0"/>
              <a:t>Sensors (data)</a:t>
            </a:r>
          </a:p>
          <a:p>
            <a:pPr lvl="1">
              <a:buFont typeface="+mj-lt"/>
              <a:buAutoNum type="arabicPeriod"/>
            </a:pPr>
            <a:r>
              <a:rPr lang="en-US" sz="1800" dirty="0"/>
              <a:t>More efficient production. </a:t>
            </a:r>
          </a:p>
          <a:p>
            <a:pPr lvl="1">
              <a:buFont typeface="+mj-lt"/>
              <a:buAutoNum type="arabicPeriod"/>
            </a:pPr>
            <a:r>
              <a:rPr lang="en-US" sz="1800" dirty="0"/>
              <a:t>Robotic technology</a:t>
            </a:r>
          </a:p>
          <a:p>
            <a:pPr lvl="1">
              <a:buFont typeface="+mj-lt"/>
              <a:buAutoNum type="arabicPeriod"/>
            </a:pPr>
            <a:r>
              <a:rPr lang="en-NZ" sz="1800" dirty="0"/>
              <a:t>Drones</a:t>
            </a:r>
          </a:p>
          <a:p>
            <a:pPr lvl="1">
              <a:buFont typeface="+mj-lt"/>
              <a:buAutoNum type="arabicPeriod"/>
            </a:pPr>
            <a:r>
              <a:rPr lang="en-NZ" sz="1800" dirty="0"/>
              <a:t>Manipulation of information from </a:t>
            </a:r>
            <a:r>
              <a:rPr lang="en-NZ" sz="1800" dirty="0" err="1"/>
              <a:t>agri</a:t>
            </a:r>
            <a:r>
              <a:rPr lang="en-NZ" sz="1800" dirty="0"/>
              <a:t>-tech automation and smart data device. </a:t>
            </a:r>
          </a:p>
          <a:p>
            <a:pPr>
              <a:buFont typeface="+mj-lt"/>
              <a:buAutoNum type="arabicPeriod"/>
            </a:pPr>
            <a:endParaRPr lang="en-NZ" dirty="0"/>
          </a:p>
        </p:txBody>
      </p:sp>
    </p:spTree>
    <p:extLst>
      <p:ext uri="{BB962C8B-B14F-4D97-AF65-F5344CB8AC3E}">
        <p14:creationId xmlns:p14="http://schemas.microsoft.com/office/powerpoint/2010/main" val="4180684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5">
          <a:extLst>
            <a:ext uri="{FF2B5EF4-FFF2-40B4-BE49-F238E27FC236}">
              <a16:creationId xmlns:a16="http://schemas.microsoft.com/office/drawing/2014/main" id="{82D4AAAB-BD6B-5186-8BEF-9C317F9652C6}"/>
            </a:ext>
          </a:extLst>
        </p:cNvPr>
        <p:cNvGrpSpPr/>
        <p:nvPr/>
      </p:nvGrpSpPr>
      <p:grpSpPr>
        <a:xfrm>
          <a:off x="0" y="0"/>
          <a:ext cx="0" cy="0"/>
          <a:chOff x="0" y="0"/>
          <a:chExt cx="0" cy="0"/>
        </a:xfrm>
      </p:grpSpPr>
      <p:sp>
        <p:nvSpPr>
          <p:cNvPr id="176" name="Google Shape;176;p14">
            <a:extLst>
              <a:ext uri="{FF2B5EF4-FFF2-40B4-BE49-F238E27FC236}">
                <a16:creationId xmlns:a16="http://schemas.microsoft.com/office/drawing/2014/main" id="{A9D6CD79-BFAD-A536-ED26-C42AE28374A9}"/>
              </a:ext>
            </a:extLst>
          </p:cNvPr>
          <p:cNvSpPr/>
          <p:nvPr/>
        </p:nvSpPr>
        <p:spPr>
          <a:xfrm>
            <a:off x="0" y="0"/>
            <a:ext cx="12192000" cy="6858000"/>
          </a:xfrm>
          <a:prstGeom prst="rect">
            <a:avLst/>
          </a:prstGeom>
          <a:solidFill>
            <a:srgbClr val="95BA3D">
              <a:alpha val="46666"/>
            </a:srgbClr>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77" name="Google Shape;177;p14" descr="A black and grey background with circles with Solomon R. Guggenheim Museum in the background&#10;&#10;Description automatically generated">
            <a:extLst>
              <a:ext uri="{FF2B5EF4-FFF2-40B4-BE49-F238E27FC236}">
                <a16:creationId xmlns:a16="http://schemas.microsoft.com/office/drawing/2014/main" id="{CFCFDD4A-AFF4-1AFE-0C4E-80C720B5901C}"/>
              </a:ext>
            </a:extLst>
          </p:cNvPr>
          <p:cNvPicPr preferRelativeResize="0"/>
          <p:nvPr/>
        </p:nvPicPr>
        <p:blipFill rotWithShape="1">
          <a:blip r:embed="rId3">
            <a:alphaModFix amt="47000"/>
          </a:blip>
          <a:srcRect/>
          <a:stretch/>
        </p:blipFill>
        <p:spPr>
          <a:xfrm>
            <a:off x="3143530" y="1406648"/>
            <a:ext cx="5513843" cy="4044704"/>
          </a:xfrm>
          <a:prstGeom prst="rect">
            <a:avLst/>
          </a:prstGeom>
          <a:noFill/>
          <a:ln>
            <a:noFill/>
          </a:ln>
        </p:spPr>
      </p:pic>
      <p:sp>
        <p:nvSpPr>
          <p:cNvPr id="2" name="Title 1">
            <a:extLst>
              <a:ext uri="{FF2B5EF4-FFF2-40B4-BE49-F238E27FC236}">
                <a16:creationId xmlns:a16="http://schemas.microsoft.com/office/drawing/2014/main" id="{4EC47CFE-1389-DDBC-AAB5-BE064522D518}"/>
              </a:ext>
            </a:extLst>
          </p:cNvPr>
          <p:cNvSpPr>
            <a:spLocks noGrp="1"/>
          </p:cNvSpPr>
          <p:nvPr>
            <p:ph type="title"/>
          </p:nvPr>
        </p:nvSpPr>
        <p:spPr>
          <a:xfrm>
            <a:off x="838200" y="365125"/>
            <a:ext cx="10515600" cy="1325563"/>
          </a:xfrm>
        </p:spPr>
        <p:txBody>
          <a:bodyPr/>
          <a:lstStyle/>
          <a:p>
            <a:r>
              <a:rPr lang="en-NZ" sz="4000" b="1" dirty="0"/>
              <a:t>Sustaining and disruptive technologies</a:t>
            </a:r>
            <a:endParaRPr lang="en-NZ" b="1" dirty="0"/>
          </a:p>
        </p:txBody>
      </p:sp>
      <p:sp>
        <p:nvSpPr>
          <p:cNvPr id="3" name="Content Placeholder 2">
            <a:extLst>
              <a:ext uri="{FF2B5EF4-FFF2-40B4-BE49-F238E27FC236}">
                <a16:creationId xmlns:a16="http://schemas.microsoft.com/office/drawing/2014/main" id="{D6B79C85-52ED-C500-62A2-912151519106}"/>
              </a:ext>
            </a:extLst>
          </p:cNvPr>
          <p:cNvSpPr txBox="1">
            <a:spLocks/>
          </p:cNvSpPr>
          <p:nvPr/>
        </p:nvSpPr>
        <p:spPr>
          <a:xfrm>
            <a:off x="276837" y="1814841"/>
            <a:ext cx="10987392" cy="4156191"/>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742950" lvl="1" indent="-285750">
              <a:buFont typeface="Arial" panose="020B0604020202020204" pitchFamily="34" charset="0"/>
              <a:buChar char="•"/>
            </a:pPr>
            <a:r>
              <a:rPr lang="en-NZ" sz="2000" dirty="0"/>
              <a:t>Sustaining technologies relies on incremental improvement to an already established technology.  Large corporations are designed to work with sustaining technologies.  They excel at knowing their market, staying close to their customers, and having a mechanism in place to develop existing technology.  Conversely, they have trouble capitalising on the potential efficiencies, cost savings or new marketing opportunities created by low margin disruptive technologies. </a:t>
            </a:r>
          </a:p>
          <a:p>
            <a:pPr marL="457200" lvl="1" indent="0">
              <a:buNone/>
            </a:pPr>
            <a:endParaRPr lang="en-NZ" sz="2000" dirty="0"/>
          </a:p>
          <a:p>
            <a:pPr marL="742950" lvl="1" indent="-285750">
              <a:buFont typeface="Arial" panose="020B0604020202020204" pitchFamily="34" charset="0"/>
              <a:buChar char="•"/>
            </a:pPr>
            <a:r>
              <a:rPr lang="en-NZ" sz="2000" dirty="0"/>
              <a:t>A disruptive technology is one that displaces an established technology and shakes up the industry or a ground-breaking product that creates a completely new industry. </a:t>
            </a:r>
          </a:p>
          <a:p>
            <a:pPr marL="742950" lvl="1" indent="-285750">
              <a:buFont typeface="Arial" panose="020B0604020202020204" pitchFamily="34" charset="0"/>
              <a:buChar char="•"/>
            </a:pPr>
            <a:endParaRPr lang="en-NZ" sz="2000" dirty="0"/>
          </a:p>
          <a:p>
            <a:pPr marL="742950" lvl="1" indent="-285750">
              <a:buFont typeface="Arial" panose="020B0604020202020204" pitchFamily="34" charset="0"/>
              <a:buChar char="•"/>
            </a:pPr>
            <a:r>
              <a:rPr lang="en-NZ" sz="2000" dirty="0"/>
              <a:t>Examples are;  PC, Windows operating system, email, cell phones, social media, Uber, Airbnb, the internet. </a:t>
            </a:r>
          </a:p>
          <a:p>
            <a:endParaRPr lang="en-NZ" dirty="0"/>
          </a:p>
        </p:txBody>
      </p:sp>
    </p:spTree>
    <p:extLst>
      <p:ext uri="{BB962C8B-B14F-4D97-AF65-F5344CB8AC3E}">
        <p14:creationId xmlns:p14="http://schemas.microsoft.com/office/powerpoint/2010/main" val="1946435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5">
          <a:extLst>
            <a:ext uri="{FF2B5EF4-FFF2-40B4-BE49-F238E27FC236}">
              <a16:creationId xmlns:a16="http://schemas.microsoft.com/office/drawing/2014/main" id="{DD9D8383-3B37-7E24-CD8F-98807D46D42D}"/>
            </a:ext>
          </a:extLst>
        </p:cNvPr>
        <p:cNvGrpSpPr/>
        <p:nvPr/>
      </p:nvGrpSpPr>
      <p:grpSpPr>
        <a:xfrm>
          <a:off x="0" y="0"/>
          <a:ext cx="0" cy="0"/>
          <a:chOff x="0" y="0"/>
          <a:chExt cx="0" cy="0"/>
        </a:xfrm>
      </p:grpSpPr>
      <p:sp>
        <p:nvSpPr>
          <p:cNvPr id="176" name="Google Shape;176;p14">
            <a:extLst>
              <a:ext uri="{FF2B5EF4-FFF2-40B4-BE49-F238E27FC236}">
                <a16:creationId xmlns:a16="http://schemas.microsoft.com/office/drawing/2014/main" id="{E4460117-DB58-7931-BEDD-094BE0EC455A}"/>
              </a:ext>
            </a:extLst>
          </p:cNvPr>
          <p:cNvSpPr/>
          <p:nvPr/>
        </p:nvSpPr>
        <p:spPr>
          <a:xfrm>
            <a:off x="0" y="0"/>
            <a:ext cx="12192000" cy="6858000"/>
          </a:xfrm>
          <a:prstGeom prst="rect">
            <a:avLst/>
          </a:prstGeom>
          <a:solidFill>
            <a:srgbClr val="95BA3D">
              <a:alpha val="46666"/>
            </a:srgbClr>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77" name="Google Shape;177;p14" descr="A black and grey background with circles with Solomon R. Guggenheim Museum in the background&#10;&#10;Description automatically generated">
            <a:extLst>
              <a:ext uri="{FF2B5EF4-FFF2-40B4-BE49-F238E27FC236}">
                <a16:creationId xmlns:a16="http://schemas.microsoft.com/office/drawing/2014/main" id="{6BEBF586-F982-C35A-580B-129DC78B1645}"/>
              </a:ext>
            </a:extLst>
          </p:cNvPr>
          <p:cNvPicPr preferRelativeResize="0"/>
          <p:nvPr/>
        </p:nvPicPr>
        <p:blipFill rotWithShape="1">
          <a:blip r:embed="rId3">
            <a:alphaModFix amt="47000"/>
          </a:blip>
          <a:srcRect/>
          <a:stretch/>
        </p:blipFill>
        <p:spPr>
          <a:xfrm>
            <a:off x="3143530" y="1406648"/>
            <a:ext cx="5513843" cy="4044704"/>
          </a:xfrm>
          <a:prstGeom prst="rect">
            <a:avLst/>
          </a:prstGeom>
          <a:noFill/>
          <a:ln>
            <a:noFill/>
          </a:ln>
        </p:spPr>
      </p:pic>
      <p:sp>
        <p:nvSpPr>
          <p:cNvPr id="8" name="Title 1">
            <a:extLst>
              <a:ext uri="{FF2B5EF4-FFF2-40B4-BE49-F238E27FC236}">
                <a16:creationId xmlns:a16="http://schemas.microsoft.com/office/drawing/2014/main" id="{0FF895C3-4985-6723-0FAE-407648E9CF07}"/>
              </a:ext>
            </a:extLst>
          </p:cNvPr>
          <p:cNvSpPr>
            <a:spLocks noGrp="1"/>
          </p:cNvSpPr>
          <p:nvPr>
            <p:ph type="title"/>
          </p:nvPr>
        </p:nvSpPr>
        <p:spPr>
          <a:xfrm>
            <a:off x="493776" y="365125"/>
            <a:ext cx="11164824" cy="1325563"/>
          </a:xfrm>
        </p:spPr>
        <p:txBody>
          <a:bodyPr/>
          <a:lstStyle/>
          <a:p>
            <a:r>
              <a:rPr lang="en-NZ" b="1" dirty="0"/>
              <a:t>Example strategies to mitigate future proofing</a:t>
            </a:r>
            <a:r>
              <a:rPr lang="en-NZ" dirty="0"/>
              <a:t>.</a:t>
            </a:r>
          </a:p>
        </p:txBody>
      </p:sp>
      <p:sp>
        <p:nvSpPr>
          <p:cNvPr id="9" name="Content Placeholder 2">
            <a:extLst>
              <a:ext uri="{FF2B5EF4-FFF2-40B4-BE49-F238E27FC236}">
                <a16:creationId xmlns:a16="http://schemas.microsoft.com/office/drawing/2014/main" id="{4958FA9F-20C9-C3C5-A41D-671F2CF4B03C}"/>
              </a:ext>
            </a:extLst>
          </p:cNvPr>
          <p:cNvSpPr txBox="1">
            <a:spLocks/>
          </p:cNvSpPr>
          <p:nvPr/>
        </p:nvSpPr>
        <p:spPr>
          <a:xfrm>
            <a:off x="493776" y="1436044"/>
            <a:ext cx="11164824" cy="5056831"/>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buFont typeface="Arial"/>
              <a:buNone/>
            </a:pPr>
            <a:r>
              <a:rPr lang="en-NZ" sz="3200" b="1" dirty="0"/>
              <a:t>Economic.</a:t>
            </a:r>
          </a:p>
          <a:p>
            <a:r>
              <a:rPr lang="en-NZ" sz="2000" dirty="0"/>
              <a:t>Being in financial control of your business by using cashflow forecasting. </a:t>
            </a:r>
          </a:p>
          <a:p>
            <a:r>
              <a:rPr lang="en-NZ" sz="2000" dirty="0"/>
              <a:t>Fix loan interest rates for a defined period reducing the uncertainty of fluctuations on cash flows.</a:t>
            </a:r>
          </a:p>
          <a:p>
            <a:r>
              <a:rPr lang="en-NZ" sz="2000" dirty="0"/>
              <a:t>Diversify into different products or services so the business income is not dependent upon returns from just one source.</a:t>
            </a:r>
          </a:p>
          <a:p>
            <a:r>
              <a:rPr lang="en-NZ" sz="2000" dirty="0"/>
              <a:t>Taking out insurance policies e.g. fire, health, damage, public liability, loss of profit, contamination.</a:t>
            </a:r>
          </a:p>
          <a:p>
            <a:r>
              <a:rPr lang="en-NZ" sz="2000" dirty="0"/>
              <a:t>Spreading sales if possible throughout the year rather than at peak times. </a:t>
            </a:r>
          </a:p>
          <a:p>
            <a:r>
              <a:rPr lang="en-NZ" sz="2000" dirty="0"/>
              <a:t>Hedging or forwarding sales.  This involves agreeing on a sale or purchase price at some time before the transaction actually takes place. This technique removes price uncertainty but can also reduce the opportunity to increase returns should prices improve later in the year.</a:t>
            </a:r>
          </a:p>
          <a:p>
            <a:r>
              <a:rPr lang="en-NZ" sz="2000" dirty="0"/>
              <a:t>Reduce the likelihood of obsolescence. A product should be able to continue to be used for centuries into the future. </a:t>
            </a:r>
          </a:p>
          <a:p>
            <a:endParaRPr lang="en-NZ" sz="2000" dirty="0"/>
          </a:p>
        </p:txBody>
      </p:sp>
    </p:spTree>
    <p:extLst>
      <p:ext uri="{BB962C8B-B14F-4D97-AF65-F5344CB8AC3E}">
        <p14:creationId xmlns:p14="http://schemas.microsoft.com/office/powerpoint/2010/main" val="2680409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p:cTn id="7"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9">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9">
                                            <p:txEl>
                                              <p:pRg st="1" end="1"/>
                                            </p:txEl>
                                          </p:spTgt>
                                        </p:tgtEl>
                                        <p:attrNameLst>
                                          <p:attrName>style.visibility</p:attrName>
                                        </p:attrNameLst>
                                      </p:cBhvr>
                                      <p:to>
                                        <p:strVal val="visible"/>
                                      </p:to>
                                    </p:set>
                                    <p:anim calcmode="lin" valueType="num">
                                      <p:cBhvr>
                                        <p:cTn id="14" dur="500" fill="hold"/>
                                        <p:tgtEl>
                                          <p:spTgt spid="9">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9">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9">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9">
                                            <p:txEl>
                                              <p:pRg st="2" end="2"/>
                                            </p:txEl>
                                          </p:spTgt>
                                        </p:tgtEl>
                                        <p:attrNameLst>
                                          <p:attrName>style.visibility</p:attrName>
                                        </p:attrNameLst>
                                      </p:cBhvr>
                                      <p:to>
                                        <p:strVal val="visible"/>
                                      </p:to>
                                    </p:set>
                                    <p:anim calcmode="lin" valueType="num">
                                      <p:cBhvr>
                                        <p:cTn id="21" dur="500" fill="hold"/>
                                        <p:tgtEl>
                                          <p:spTgt spid="9">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9">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9">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9">
                                            <p:txEl>
                                              <p:pRg st="3" end="3"/>
                                            </p:txEl>
                                          </p:spTgt>
                                        </p:tgtEl>
                                        <p:attrNameLst>
                                          <p:attrName>style.visibility</p:attrName>
                                        </p:attrNameLst>
                                      </p:cBhvr>
                                      <p:to>
                                        <p:strVal val="visible"/>
                                      </p:to>
                                    </p:set>
                                    <p:anim calcmode="lin" valueType="num">
                                      <p:cBhvr>
                                        <p:cTn id="28" dur="500" fill="hold"/>
                                        <p:tgtEl>
                                          <p:spTgt spid="9">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9">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9">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9">
                                            <p:txEl>
                                              <p:pRg st="4" end="4"/>
                                            </p:txEl>
                                          </p:spTgt>
                                        </p:tgtEl>
                                        <p:attrNameLst>
                                          <p:attrName>style.visibility</p:attrName>
                                        </p:attrNameLst>
                                      </p:cBhvr>
                                      <p:to>
                                        <p:strVal val="visible"/>
                                      </p:to>
                                    </p:set>
                                    <p:anim calcmode="lin" valueType="num">
                                      <p:cBhvr>
                                        <p:cTn id="35" dur="500" fill="hold"/>
                                        <p:tgtEl>
                                          <p:spTgt spid="9">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9">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9">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9">
                                            <p:txEl>
                                              <p:pRg st="5" end="5"/>
                                            </p:txEl>
                                          </p:spTgt>
                                        </p:tgtEl>
                                        <p:attrNameLst>
                                          <p:attrName>style.visibility</p:attrName>
                                        </p:attrNameLst>
                                      </p:cBhvr>
                                      <p:to>
                                        <p:strVal val="visible"/>
                                      </p:to>
                                    </p:set>
                                    <p:anim calcmode="lin" valueType="num">
                                      <p:cBhvr>
                                        <p:cTn id="42" dur="500" fill="hold"/>
                                        <p:tgtEl>
                                          <p:spTgt spid="9">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9">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9">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9">
                                            <p:txEl>
                                              <p:pRg st="6" end="6"/>
                                            </p:txEl>
                                          </p:spTgt>
                                        </p:tgtEl>
                                        <p:attrNameLst>
                                          <p:attrName>style.visibility</p:attrName>
                                        </p:attrNameLst>
                                      </p:cBhvr>
                                      <p:to>
                                        <p:strVal val="visible"/>
                                      </p:to>
                                    </p:set>
                                    <p:anim calcmode="lin" valueType="num">
                                      <p:cBhvr>
                                        <p:cTn id="49" dur="500" fill="hold"/>
                                        <p:tgtEl>
                                          <p:spTgt spid="9">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9">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9">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9">
                                            <p:txEl>
                                              <p:pRg st="7" end="7"/>
                                            </p:txEl>
                                          </p:spTgt>
                                        </p:tgtEl>
                                        <p:attrNameLst>
                                          <p:attrName>style.visibility</p:attrName>
                                        </p:attrNameLst>
                                      </p:cBhvr>
                                      <p:to>
                                        <p:strVal val="visible"/>
                                      </p:to>
                                    </p:set>
                                    <p:anim calcmode="lin" valueType="num">
                                      <p:cBhvr>
                                        <p:cTn id="56" dur="500" fill="hold"/>
                                        <p:tgtEl>
                                          <p:spTgt spid="9">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9">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5">
          <a:extLst>
            <a:ext uri="{FF2B5EF4-FFF2-40B4-BE49-F238E27FC236}">
              <a16:creationId xmlns:a16="http://schemas.microsoft.com/office/drawing/2014/main" id="{535EFF65-A349-2E09-CA0C-267B0881E8E5}"/>
            </a:ext>
          </a:extLst>
        </p:cNvPr>
        <p:cNvGrpSpPr/>
        <p:nvPr/>
      </p:nvGrpSpPr>
      <p:grpSpPr>
        <a:xfrm>
          <a:off x="0" y="0"/>
          <a:ext cx="0" cy="0"/>
          <a:chOff x="0" y="0"/>
          <a:chExt cx="0" cy="0"/>
        </a:xfrm>
      </p:grpSpPr>
      <p:sp>
        <p:nvSpPr>
          <p:cNvPr id="176" name="Google Shape;176;p14">
            <a:extLst>
              <a:ext uri="{FF2B5EF4-FFF2-40B4-BE49-F238E27FC236}">
                <a16:creationId xmlns:a16="http://schemas.microsoft.com/office/drawing/2014/main" id="{FB88CE72-78A1-683A-D7D9-1AC694103FD8}"/>
              </a:ext>
            </a:extLst>
          </p:cNvPr>
          <p:cNvSpPr/>
          <p:nvPr/>
        </p:nvSpPr>
        <p:spPr>
          <a:xfrm>
            <a:off x="0" y="0"/>
            <a:ext cx="12192000" cy="6858000"/>
          </a:xfrm>
          <a:prstGeom prst="rect">
            <a:avLst/>
          </a:prstGeom>
          <a:solidFill>
            <a:srgbClr val="95BA3D">
              <a:alpha val="46666"/>
            </a:srgbClr>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77" name="Google Shape;177;p14" descr="A black and grey background with circles with Solomon R. Guggenheim Museum in the background&#10;&#10;Description automatically generated">
            <a:extLst>
              <a:ext uri="{FF2B5EF4-FFF2-40B4-BE49-F238E27FC236}">
                <a16:creationId xmlns:a16="http://schemas.microsoft.com/office/drawing/2014/main" id="{9B5F688D-2C5B-7B33-622B-CCFE28847F7E}"/>
              </a:ext>
            </a:extLst>
          </p:cNvPr>
          <p:cNvPicPr preferRelativeResize="0"/>
          <p:nvPr/>
        </p:nvPicPr>
        <p:blipFill rotWithShape="1">
          <a:blip r:embed="rId3">
            <a:alphaModFix amt="47000"/>
          </a:blip>
          <a:srcRect/>
          <a:stretch/>
        </p:blipFill>
        <p:spPr>
          <a:xfrm>
            <a:off x="3143530" y="1406648"/>
            <a:ext cx="5513843" cy="4044704"/>
          </a:xfrm>
          <a:prstGeom prst="rect">
            <a:avLst/>
          </a:prstGeom>
          <a:noFill/>
          <a:ln>
            <a:noFill/>
          </a:ln>
        </p:spPr>
      </p:pic>
      <p:sp>
        <p:nvSpPr>
          <p:cNvPr id="2" name="Title 1">
            <a:extLst>
              <a:ext uri="{FF2B5EF4-FFF2-40B4-BE49-F238E27FC236}">
                <a16:creationId xmlns:a16="http://schemas.microsoft.com/office/drawing/2014/main" id="{E98B7266-9F45-0189-F09C-2937098F9979}"/>
              </a:ext>
            </a:extLst>
          </p:cNvPr>
          <p:cNvSpPr>
            <a:spLocks noGrp="1"/>
          </p:cNvSpPr>
          <p:nvPr>
            <p:ph type="title"/>
          </p:nvPr>
        </p:nvSpPr>
        <p:spPr>
          <a:xfrm>
            <a:off x="329184" y="365125"/>
            <a:ext cx="11320272" cy="1325563"/>
          </a:xfrm>
        </p:spPr>
        <p:txBody>
          <a:bodyPr/>
          <a:lstStyle/>
          <a:p>
            <a:r>
              <a:rPr lang="en-NZ" b="1" dirty="0"/>
              <a:t>Example strategies to mitigate future proofing.</a:t>
            </a:r>
          </a:p>
        </p:txBody>
      </p:sp>
      <p:sp>
        <p:nvSpPr>
          <p:cNvPr id="3" name="Content Placeholder 2">
            <a:extLst>
              <a:ext uri="{FF2B5EF4-FFF2-40B4-BE49-F238E27FC236}">
                <a16:creationId xmlns:a16="http://schemas.microsoft.com/office/drawing/2014/main" id="{7F9120DB-0894-E703-40C9-53CF06F3264B}"/>
              </a:ext>
            </a:extLst>
          </p:cNvPr>
          <p:cNvSpPr txBox="1">
            <a:spLocks/>
          </p:cNvSpPr>
          <p:nvPr/>
        </p:nvSpPr>
        <p:spPr>
          <a:xfrm>
            <a:off x="286077" y="1505749"/>
            <a:ext cx="11363379" cy="5277394"/>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buFont typeface="Arial"/>
              <a:buNone/>
            </a:pPr>
            <a:r>
              <a:rPr lang="en-NZ" sz="3200" b="1" dirty="0"/>
              <a:t>Environmental</a:t>
            </a:r>
          </a:p>
          <a:p>
            <a:r>
              <a:rPr lang="en-NZ" sz="2000" dirty="0"/>
              <a:t>Adopt stability strategies that reduce the effects of the most variable influences that you can control within the business. An example is the installation of an irrigation system on dairy farms to reduce the impact of drought on production</a:t>
            </a:r>
          </a:p>
          <a:p>
            <a:r>
              <a:rPr lang="en-NZ" sz="2000" dirty="0"/>
              <a:t>Reduce deterioration of product materials. Future proofed structures and products should not accelerate the deterioration of existing materials.</a:t>
            </a:r>
          </a:p>
          <a:p>
            <a:r>
              <a:rPr lang="en-NZ" sz="2000" dirty="0"/>
              <a:t>Extend service life. Help to make the product usable for the long-term.</a:t>
            </a:r>
          </a:p>
          <a:p>
            <a:r>
              <a:rPr lang="en-NZ" sz="2000" dirty="0"/>
              <a:t>Fortify against extreme weather and shortages of materials and energy.  Prepare structures and products for the impacts of climate change by reducing energy consumption, reducing consumption of materials through durable material selections and be able to be fortified against extreme natural events such as hurricanes and tornadoes.</a:t>
            </a:r>
          </a:p>
          <a:p>
            <a:r>
              <a:rPr lang="en-NZ" sz="2000" dirty="0"/>
              <a:t>Increase durability and redundancy. Use durable materials.</a:t>
            </a:r>
          </a:p>
          <a:p>
            <a:endParaRPr lang="en-NZ" sz="2000" dirty="0"/>
          </a:p>
        </p:txBody>
      </p:sp>
    </p:spTree>
    <p:extLst>
      <p:ext uri="{BB962C8B-B14F-4D97-AF65-F5344CB8AC3E}">
        <p14:creationId xmlns:p14="http://schemas.microsoft.com/office/powerpoint/2010/main" val="1373260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5">
          <a:extLst>
            <a:ext uri="{FF2B5EF4-FFF2-40B4-BE49-F238E27FC236}">
              <a16:creationId xmlns:a16="http://schemas.microsoft.com/office/drawing/2014/main" id="{0475BB7A-D6FF-5C18-8ABE-1F5B23D840BB}"/>
            </a:ext>
          </a:extLst>
        </p:cNvPr>
        <p:cNvGrpSpPr/>
        <p:nvPr/>
      </p:nvGrpSpPr>
      <p:grpSpPr>
        <a:xfrm>
          <a:off x="0" y="0"/>
          <a:ext cx="0" cy="0"/>
          <a:chOff x="0" y="0"/>
          <a:chExt cx="0" cy="0"/>
        </a:xfrm>
      </p:grpSpPr>
      <p:sp>
        <p:nvSpPr>
          <p:cNvPr id="176" name="Google Shape;176;p14">
            <a:extLst>
              <a:ext uri="{FF2B5EF4-FFF2-40B4-BE49-F238E27FC236}">
                <a16:creationId xmlns:a16="http://schemas.microsoft.com/office/drawing/2014/main" id="{1D61F7EC-FCA4-F27C-34AE-739EC5EDD5CA}"/>
              </a:ext>
            </a:extLst>
          </p:cNvPr>
          <p:cNvSpPr/>
          <p:nvPr/>
        </p:nvSpPr>
        <p:spPr>
          <a:xfrm>
            <a:off x="0" y="-55816"/>
            <a:ext cx="12192000" cy="6858000"/>
          </a:xfrm>
          <a:prstGeom prst="rect">
            <a:avLst/>
          </a:prstGeom>
          <a:solidFill>
            <a:srgbClr val="95BA3D">
              <a:alpha val="46666"/>
            </a:srgbClr>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77" name="Google Shape;177;p14" descr="A black and grey background with circles with Solomon R. Guggenheim Museum in the background&#10;&#10;Description automatically generated">
            <a:extLst>
              <a:ext uri="{FF2B5EF4-FFF2-40B4-BE49-F238E27FC236}">
                <a16:creationId xmlns:a16="http://schemas.microsoft.com/office/drawing/2014/main" id="{086E76F8-16D5-76D4-44FA-8367FDD6E3F3}"/>
              </a:ext>
            </a:extLst>
          </p:cNvPr>
          <p:cNvPicPr preferRelativeResize="0"/>
          <p:nvPr/>
        </p:nvPicPr>
        <p:blipFill rotWithShape="1">
          <a:blip r:embed="rId3">
            <a:alphaModFix amt="47000"/>
          </a:blip>
          <a:srcRect/>
          <a:stretch/>
        </p:blipFill>
        <p:spPr>
          <a:xfrm>
            <a:off x="3143530" y="1406648"/>
            <a:ext cx="5513843" cy="4044704"/>
          </a:xfrm>
          <a:prstGeom prst="rect">
            <a:avLst/>
          </a:prstGeom>
          <a:noFill/>
          <a:ln>
            <a:noFill/>
          </a:ln>
        </p:spPr>
      </p:pic>
      <p:sp>
        <p:nvSpPr>
          <p:cNvPr id="2" name="Title 1">
            <a:extLst>
              <a:ext uri="{FF2B5EF4-FFF2-40B4-BE49-F238E27FC236}">
                <a16:creationId xmlns:a16="http://schemas.microsoft.com/office/drawing/2014/main" id="{1AF7780C-A135-6B62-C5C2-34B5A83E3C1E}"/>
              </a:ext>
            </a:extLst>
          </p:cNvPr>
          <p:cNvSpPr>
            <a:spLocks noGrp="1"/>
          </p:cNvSpPr>
          <p:nvPr>
            <p:ph type="title"/>
          </p:nvPr>
        </p:nvSpPr>
        <p:spPr>
          <a:xfrm>
            <a:off x="347472" y="365125"/>
            <a:ext cx="11274552" cy="1325563"/>
          </a:xfrm>
        </p:spPr>
        <p:txBody>
          <a:bodyPr/>
          <a:lstStyle/>
          <a:p>
            <a:r>
              <a:rPr lang="en-NZ" b="1" dirty="0"/>
              <a:t>Example strategies to mitigate future proofing</a:t>
            </a:r>
            <a:r>
              <a:rPr lang="en-NZ" dirty="0"/>
              <a:t>.</a:t>
            </a:r>
          </a:p>
        </p:txBody>
      </p:sp>
      <p:sp>
        <p:nvSpPr>
          <p:cNvPr id="3" name="Content Placeholder 2">
            <a:extLst>
              <a:ext uri="{FF2B5EF4-FFF2-40B4-BE49-F238E27FC236}">
                <a16:creationId xmlns:a16="http://schemas.microsoft.com/office/drawing/2014/main" id="{15A893B1-C962-7A0C-37C0-C808640D8854}"/>
              </a:ext>
            </a:extLst>
          </p:cNvPr>
          <p:cNvSpPr txBox="1">
            <a:spLocks/>
          </p:cNvSpPr>
          <p:nvPr/>
        </p:nvSpPr>
        <p:spPr>
          <a:xfrm>
            <a:off x="387531" y="1715452"/>
            <a:ext cx="10731573" cy="384143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buFont typeface="Arial"/>
              <a:buNone/>
            </a:pPr>
            <a:r>
              <a:rPr lang="en-NZ" sz="3200" b="1" dirty="0"/>
              <a:t>Social </a:t>
            </a:r>
            <a:r>
              <a:rPr lang="en-NZ" sz="3200" dirty="0"/>
              <a:t> </a:t>
            </a:r>
          </a:p>
          <a:p>
            <a:r>
              <a:rPr lang="en-NZ" sz="2000" dirty="0"/>
              <a:t>Incorporate local materials, parts and labour. The parts and materials used in future proof structures and products should be available locally and installed by local labour. This means that the materials and manufacturing capabilities will be readily available in the future for efficient repairs.</a:t>
            </a:r>
          </a:p>
        </p:txBody>
      </p:sp>
    </p:spTree>
    <p:extLst>
      <p:ext uri="{BB962C8B-B14F-4D97-AF65-F5344CB8AC3E}">
        <p14:creationId xmlns:p14="http://schemas.microsoft.com/office/powerpoint/2010/main" val="2202732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889</Words>
  <Application>Microsoft Office PowerPoint</Application>
  <PresentationFormat>Widescreen</PresentationFormat>
  <Paragraphs>59</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PowerPoint Presentation</vt:lpstr>
      <vt:lpstr>PowerPoint Presentation</vt:lpstr>
      <vt:lpstr>What are future proofing strategies?</vt:lpstr>
      <vt:lpstr>Example strategies to mitigate future proofing.</vt:lpstr>
      <vt:lpstr>Example strategies to mitigate future proofing.</vt:lpstr>
      <vt:lpstr>Sustaining and disruptive technologies</vt:lpstr>
      <vt:lpstr>Example strategies to mitigate future proofing.</vt:lpstr>
      <vt:lpstr>Example strategies to mitigate future proofing.</vt:lpstr>
      <vt:lpstr>Example strategies to mitigate future proofing.</vt:lpstr>
      <vt:lpstr>Resources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Michelle Smith</dc:creator>
  <cp:lastModifiedBy>Kerry Allen</cp:lastModifiedBy>
  <cp:revision>5</cp:revision>
  <dcterms:created xsi:type="dcterms:W3CDTF">2014-11-27T05:26:09Z</dcterms:created>
  <dcterms:modified xsi:type="dcterms:W3CDTF">2025-10-20T01:56:09Z</dcterms:modified>
</cp:coreProperties>
</file>