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BA54"/>
    <a:srgbClr val="0099CC"/>
    <a:srgbClr val="FF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6" autoAdjust="0"/>
    <p:restoredTop sz="94660"/>
  </p:normalViewPr>
  <p:slideViewPr>
    <p:cSldViewPr snapToGrid="0">
      <p:cViewPr varScale="1">
        <p:scale>
          <a:sx n="77" d="100"/>
          <a:sy n="77" d="100"/>
        </p:scale>
        <p:origin x="378"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p:cNvSpPr>
            <a:spLocks noGrp="1"/>
          </p:cNvSpPr>
          <p:nvPr>
            <p:ph type="dt" sz="half" idx="10"/>
          </p:nvPr>
        </p:nvSpPr>
        <p:spPr/>
        <p:txBody>
          <a:bodyPr/>
          <a:lstStyle/>
          <a:p>
            <a:fld id="{6AF55A8F-A1A7-4242-BCCB-58E75195ED0B}" type="datetimeFigureOut">
              <a:rPr lang="en-NZ" smtClean="0"/>
              <a:t>23/06/2017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89DFCD4E-832A-43F5-B727-141F901EEBF9}" type="slidenum">
              <a:rPr lang="en-NZ" smtClean="0"/>
              <a:t>‹#›</a:t>
            </a:fld>
            <a:endParaRPr lang="en-NZ"/>
          </a:p>
        </p:txBody>
      </p:sp>
    </p:spTree>
    <p:extLst>
      <p:ext uri="{BB962C8B-B14F-4D97-AF65-F5344CB8AC3E}">
        <p14:creationId xmlns:p14="http://schemas.microsoft.com/office/powerpoint/2010/main" val="3091900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p>
            <a:fld id="{6AF55A8F-A1A7-4242-BCCB-58E75195ED0B}" type="datetimeFigureOut">
              <a:rPr lang="en-NZ" smtClean="0"/>
              <a:t>23/06/2017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89DFCD4E-832A-43F5-B727-141F901EEBF9}" type="slidenum">
              <a:rPr lang="en-NZ" smtClean="0"/>
              <a:t>‹#›</a:t>
            </a:fld>
            <a:endParaRPr lang="en-NZ"/>
          </a:p>
        </p:txBody>
      </p:sp>
    </p:spTree>
    <p:extLst>
      <p:ext uri="{BB962C8B-B14F-4D97-AF65-F5344CB8AC3E}">
        <p14:creationId xmlns:p14="http://schemas.microsoft.com/office/powerpoint/2010/main" val="2818006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p>
            <a:fld id="{6AF55A8F-A1A7-4242-BCCB-58E75195ED0B}" type="datetimeFigureOut">
              <a:rPr lang="en-NZ" smtClean="0"/>
              <a:t>23/06/2017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89DFCD4E-832A-43F5-B727-141F901EEBF9}" type="slidenum">
              <a:rPr lang="en-NZ" smtClean="0"/>
              <a:t>‹#›</a:t>
            </a:fld>
            <a:endParaRPr lang="en-NZ"/>
          </a:p>
        </p:txBody>
      </p:sp>
    </p:spTree>
    <p:extLst>
      <p:ext uri="{BB962C8B-B14F-4D97-AF65-F5344CB8AC3E}">
        <p14:creationId xmlns:p14="http://schemas.microsoft.com/office/powerpoint/2010/main" val="4237112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p>
            <a:fld id="{6AF55A8F-A1A7-4242-BCCB-58E75195ED0B}" type="datetimeFigureOut">
              <a:rPr lang="en-NZ" smtClean="0"/>
              <a:t>23/06/2017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89DFCD4E-832A-43F5-B727-141F901EEBF9}" type="slidenum">
              <a:rPr lang="en-NZ" smtClean="0"/>
              <a:t>‹#›</a:t>
            </a:fld>
            <a:endParaRPr lang="en-NZ"/>
          </a:p>
        </p:txBody>
      </p:sp>
    </p:spTree>
    <p:extLst>
      <p:ext uri="{BB962C8B-B14F-4D97-AF65-F5344CB8AC3E}">
        <p14:creationId xmlns:p14="http://schemas.microsoft.com/office/powerpoint/2010/main" val="3818167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F55A8F-A1A7-4242-BCCB-58E75195ED0B}" type="datetimeFigureOut">
              <a:rPr lang="en-NZ" smtClean="0"/>
              <a:t>23/06/2017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89DFCD4E-832A-43F5-B727-141F901EEBF9}" type="slidenum">
              <a:rPr lang="en-NZ" smtClean="0"/>
              <a:t>‹#›</a:t>
            </a:fld>
            <a:endParaRPr lang="en-NZ"/>
          </a:p>
        </p:txBody>
      </p:sp>
    </p:spTree>
    <p:extLst>
      <p:ext uri="{BB962C8B-B14F-4D97-AF65-F5344CB8AC3E}">
        <p14:creationId xmlns:p14="http://schemas.microsoft.com/office/powerpoint/2010/main" val="656603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p:cNvSpPr>
            <a:spLocks noGrp="1"/>
          </p:cNvSpPr>
          <p:nvPr>
            <p:ph type="dt" sz="half" idx="10"/>
          </p:nvPr>
        </p:nvSpPr>
        <p:spPr/>
        <p:txBody>
          <a:bodyPr/>
          <a:lstStyle/>
          <a:p>
            <a:fld id="{6AF55A8F-A1A7-4242-BCCB-58E75195ED0B}" type="datetimeFigureOut">
              <a:rPr lang="en-NZ" smtClean="0"/>
              <a:t>23/06/2017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89DFCD4E-832A-43F5-B727-141F901EEBF9}" type="slidenum">
              <a:rPr lang="en-NZ" smtClean="0"/>
              <a:t>‹#›</a:t>
            </a:fld>
            <a:endParaRPr lang="en-NZ"/>
          </a:p>
        </p:txBody>
      </p:sp>
    </p:spTree>
    <p:extLst>
      <p:ext uri="{BB962C8B-B14F-4D97-AF65-F5344CB8AC3E}">
        <p14:creationId xmlns:p14="http://schemas.microsoft.com/office/powerpoint/2010/main" val="186651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p:cNvSpPr>
            <a:spLocks noGrp="1"/>
          </p:cNvSpPr>
          <p:nvPr>
            <p:ph type="dt" sz="half" idx="10"/>
          </p:nvPr>
        </p:nvSpPr>
        <p:spPr/>
        <p:txBody>
          <a:bodyPr/>
          <a:lstStyle/>
          <a:p>
            <a:fld id="{6AF55A8F-A1A7-4242-BCCB-58E75195ED0B}" type="datetimeFigureOut">
              <a:rPr lang="en-NZ" smtClean="0"/>
              <a:t>23/06/2017</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89DFCD4E-832A-43F5-B727-141F901EEBF9}" type="slidenum">
              <a:rPr lang="en-NZ" smtClean="0"/>
              <a:t>‹#›</a:t>
            </a:fld>
            <a:endParaRPr lang="en-NZ"/>
          </a:p>
        </p:txBody>
      </p:sp>
    </p:spTree>
    <p:extLst>
      <p:ext uri="{BB962C8B-B14F-4D97-AF65-F5344CB8AC3E}">
        <p14:creationId xmlns:p14="http://schemas.microsoft.com/office/powerpoint/2010/main" val="4290479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Date Placeholder 2"/>
          <p:cNvSpPr>
            <a:spLocks noGrp="1"/>
          </p:cNvSpPr>
          <p:nvPr>
            <p:ph type="dt" sz="half" idx="10"/>
          </p:nvPr>
        </p:nvSpPr>
        <p:spPr/>
        <p:txBody>
          <a:bodyPr/>
          <a:lstStyle/>
          <a:p>
            <a:fld id="{6AF55A8F-A1A7-4242-BCCB-58E75195ED0B}" type="datetimeFigureOut">
              <a:rPr lang="en-NZ" smtClean="0"/>
              <a:t>23/06/2017</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89DFCD4E-832A-43F5-B727-141F901EEBF9}" type="slidenum">
              <a:rPr lang="en-NZ" smtClean="0"/>
              <a:t>‹#›</a:t>
            </a:fld>
            <a:endParaRPr lang="en-NZ"/>
          </a:p>
        </p:txBody>
      </p:sp>
    </p:spTree>
    <p:extLst>
      <p:ext uri="{BB962C8B-B14F-4D97-AF65-F5344CB8AC3E}">
        <p14:creationId xmlns:p14="http://schemas.microsoft.com/office/powerpoint/2010/main" val="331129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F55A8F-A1A7-4242-BCCB-58E75195ED0B}" type="datetimeFigureOut">
              <a:rPr lang="en-NZ" smtClean="0"/>
              <a:t>23/06/2017</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89DFCD4E-832A-43F5-B727-141F901EEBF9}" type="slidenum">
              <a:rPr lang="en-NZ" smtClean="0"/>
              <a:t>‹#›</a:t>
            </a:fld>
            <a:endParaRPr lang="en-NZ"/>
          </a:p>
        </p:txBody>
      </p:sp>
    </p:spTree>
    <p:extLst>
      <p:ext uri="{BB962C8B-B14F-4D97-AF65-F5344CB8AC3E}">
        <p14:creationId xmlns:p14="http://schemas.microsoft.com/office/powerpoint/2010/main" val="3054641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F55A8F-A1A7-4242-BCCB-58E75195ED0B}" type="datetimeFigureOut">
              <a:rPr lang="en-NZ" smtClean="0"/>
              <a:t>23/06/2017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89DFCD4E-832A-43F5-B727-141F901EEBF9}" type="slidenum">
              <a:rPr lang="en-NZ" smtClean="0"/>
              <a:t>‹#›</a:t>
            </a:fld>
            <a:endParaRPr lang="en-NZ"/>
          </a:p>
        </p:txBody>
      </p:sp>
    </p:spTree>
    <p:extLst>
      <p:ext uri="{BB962C8B-B14F-4D97-AF65-F5344CB8AC3E}">
        <p14:creationId xmlns:p14="http://schemas.microsoft.com/office/powerpoint/2010/main" val="863988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F55A8F-A1A7-4242-BCCB-58E75195ED0B}" type="datetimeFigureOut">
              <a:rPr lang="en-NZ" smtClean="0"/>
              <a:t>23/06/2017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89DFCD4E-832A-43F5-B727-141F901EEBF9}" type="slidenum">
              <a:rPr lang="en-NZ" smtClean="0"/>
              <a:t>‹#›</a:t>
            </a:fld>
            <a:endParaRPr lang="en-NZ"/>
          </a:p>
        </p:txBody>
      </p:sp>
    </p:spTree>
    <p:extLst>
      <p:ext uri="{BB962C8B-B14F-4D97-AF65-F5344CB8AC3E}">
        <p14:creationId xmlns:p14="http://schemas.microsoft.com/office/powerpoint/2010/main" val="1743771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F55A8F-A1A7-4242-BCCB-58E75195ED0B}" type="datetimeFigureOut">
              <a:rPr lang="en-NZ" smtClean="0"/>
              <a:t>23/06/2017</a:t>
            </a:fld>
            <a:endParaRPr lang="en-NZ"/>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FCD4E-832A-43F5-B727-141F901EEBF9}" type="slidenum">
              <a:rPr lang="en-NZ" smtClean="0"/>
              <a:t>‹#›</a:t>
            </a:fld>
            <a:endParaRPr lang="en-NZ"/>
          </a:p>
        </p:txBody>
      </p:sp>
    </p:spTree>
    <p:extLst>
      <p:ext uri="{BB962C8B-B14F-4D97-AF65-F5344CB8AC3E}">
        <p14:creationId xmlns:p14="http://schemas.microsoft.com/office/powerpoint/2010/main" val="3655286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7229" y="6183772"/>
            <a:ext cx="761606" cy="657751"/>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59523008"/>
              </p:ext>
            </p:extLst>
          </p:nvPr>
        </p:nvGraphicFramePr>
        <p:xfrm>
          <a:off x="4250720" y="0"/>
          <a:ext cx="7941280" cy="6869684"/>
        </p:xfrm>
        <a:graphic>
          <a:graphicData uri="http://schemas.openxmlformats.org/drawingml/2006/table">
            <a:tbl>
              <a:tblPr bandRow="1">
                <a:tableStyleId>{5C22544A-7EE6-4342-B048-85BDC9FD1C3A}</a:tableStyleId>
              </a:tblPr>
              <a:tblGrid>
                <a:gridCol w="992660">
                  <a:extLst>
                    <a:ext uri="{9D8B030D-6E8A-4147-A177-3AD203B41FA5}">
                      <a16:colId xmlns:a16="http://schemas.microsoft.com/office/drawing/2014/main" val="20000"/>
                    </a:ext>
                  </a:extLst>
                </a:gridCol>
                <a:gridCol w="992660">
                  <a:extLst>
                    <a:ext uri="{9D8B030D-6E8A-4147-A177-3AD203B41FA5}">
                      <a16:colId xmlns:a16="http://schemas.microsoft.com/office/drawing/2014/main" val="20001"/>
                    </a:ext>
                  </a:extLst>
                </a:gridCol>
                <a:gridCol w="992660">
                  <a:extLst>
                    <a:ext uri="{9D8B030D-6E8A-4147-A177-3AD203B41FA5}">
                      <a16:colId xmlns:a16="http://schemas.microsoft.com/office/drawing/2014/main" val="20002"/>
                    </a:ext>
                  </a:extLst>
                </a:gridCol>
                <a:gridCol w="992660">
                  <a:extLst>
                    <a:ext uri="{9D8B030D-6E8A-4147-A177-3AD203B41FA5}">
                      <a16:colId xmlns:a16="http://schemas.microsoft.com/office/drawing/2014/main" val="20003"/>
                    </a:ext>
                  </a:extLst>
                </a:gridCol>
                <a:gridCol w="992660">
                  <a:extLst>
                    <a:ext uri="{9D8B030D-6E8A-4147-A177-3AD203B41FA5}">
                      <a16:colId xmlns:a16="http://schemas.microsoft.com/office/drawing/2014/main" val="20004"/>
                    </a:ext>
                  </a:extLst>
                </a:gridCol>
                <a:gridCol w="992660">
                  <a:extLst>
                    <a:ext uri="{9D8B030D-6E8A-4147-A177-3AD203B41FA5}">
                      <a16:colId xmlns:a16="http://schemas.microsoft.com/office/drawing/2014/main" val="20005"/>
                    </a:ext>
                  </a:extLst>
                </a:gridCol>
                <a:gridCol w="992660">
                  <a:extLst>
                    <a:ext uri="{9D8B030D-6E8A-4147-A177-3AD203B41FA5}">
                      <a16:colId xmlns:a16="http://schemas.microsoft.com/office/drawing/2014/main" val="20006"/>
                    </a:ext>
                  </a:extLst>
                </a:gridCol>
                <a:gridCol w="992660">
                  <a:extLst>
                    <a:ext uri="{9D8B030D-6E8A-4147-A177-3AD203B41FA5}">
                      <a16:colId xmlns:a16="http://schemas.microsoft.com/office/drawing/2014/main" val="20007"/>
                    </a:ext>
                  </a:extLst>
                </a:gridCol>
              </a:tblGrid>
              <a:tr h="857250">
                <a:tc>
                  <a:txBody>
                    <a:bodyPr/>
                    <a:lstStyle/>
                    <a:p>
                      <a:pPr algn="ctr">
                        <a:lnSpc>
                          <a:spcPts val="1200"/>
                        </a:lnSpc>
                      </a:pPr>
                      <a:endParaRPr lang="en-NZ" sz="1600" b="1" dirty="0"/>
                    </a:p>
                    <a:p>
                      <a:pPr algn="ctr">
                        <a:lnSpc>
                          <a:spcPts val="1200"/>
                        </a:lnSpc>
                      </a:pPr>
                      <a:endParaRPr lang="en-NZ" sz="1600" b="1" dirty="0"/>
                    </a:p>
                    <a:p>
                      <a:pPr algn="ctr">
                        <a:lnSpc>
                          <a:spcPts val="1200"/>
                        </a:lnSpc>
                      </a:pPr>
                      <a:r>
                        <a:rPr lang="en-NZ" sz="1600" b="1" dirty="0"/>
                        <a:t>Finish</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6666">
                        <a:alpha val="20000"/>
                      </a:srgbClr>
                    </a:solidFill>
                  </a:tcPr>
                </a:tc>
                <a:tc>
                  <a:txBody>
                    <a:bodyPr/>
                    <a:lstStyle/>
                    <a:p>
                      <a:pPr algn="ctr">
                        <a:lnSpc>
                          <a:spcPts val="1200"/>
                        </a:lnSpc>
                      </a:pPr>
                      <a:r>
                        <a:rPr lang="en-NZ" sz="1600" dirty="0"/>
                        <a:t>63</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62 </a:t>
                      </a:r>
                      <a:r>
                        <a:rPr lang="en-NZ" sz="1100" dirty="0"/>
                        <a:t>little fire </a:t>
                      </a:r>
                      <a:r>
                        <a:rPr lang="en-NZ" sz="1100" kern="1200" dirty="0">
                          <a:solidFill>
                            <a:schemeClr val="dk1"/>
                          </a:solidFill>
                          <a:effectLst/>
                          <a:latin typeface="+mn-lt"/>
                          <a:ea typeface="+mn-ea"/>
                          <a:cs typeface="+mn-cs"/>
                        </a:rPr>
                        <a:t>ants hiding in undeclared fruit. $50 fine</a:t>
                      </a:r>
                      <a:endParaRPr lang="en-NZ" sz="1100" dirty="0"/>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30196"/>
                      </a:srgbClr>
                    </a:solidFill>
                  </a:tcPr>
                </a:tc>
                <a:tc>
                  <a:txBody>
                    <a:bodyPr/>
                    <a:lstStyle/>
                    <a:p>
                      <a:pPr algn="ctr">
                        <a:lnSpc>
                          <a:spcPts val="1200"/>
                        </a:lnSpc>
                      </a:pPr>
                      <a:r>
                        <a:rPr lang="en-NZ" sz="1600" dirty="0"/>
                        <a:t>61</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60</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algn="ctr">
                        <a:lnSpc>
                          <a:spcPts val="1200"/>
                        </a:lnSpc>
                      </a:pPr>
                      <a:r>
                        <a:rPr lang="en-NZ" sz="1600" dirty="0"/>
                        <a:t>59</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58</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20000"/>
                      </a:srgbClr>
                    </a:solidFill>
                  </a:tcPr>
                </a:tc>
                <a:tc>
                  <a:txBody>
                    <a:bodyPr/>
                    <a:lstStyle/>
                    <a:p>
                      <a:pPr algn="ctr">
                        <a:lnSpc>
                          <a:spcPts val="1200"/>
                        </a:lnSpc>
                      </a:pPr>
                      <a:r>
                        <a:rPr lang="en-NZ" sz="1600" dirty="0"/>
                        <a:t>57</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69804"/>
                      </a:srgbClr>
                    </a:solidFill>
                  </a:tcPr>
                </a:tc>
                <a:extLst>
                  <a:ext uri="{0D108BD9-81ED-4DB2-BD59-A6C34878D82A}">
                    <a16:rowId xmlns:a16="http://schemas.microsoft.com/office/drawing/2014/main" val="10000"/>
                  </a:ext>
                </a:extLst>
              </a:tr>
              <a:tr h="857250">
                <a:tc>
                  <a:txBody>
                    <a:bodyPr/>
                    <a:lstStyle/>
                    <a:p>
                      <a:pPr algn="ctr">
                        <a:lnSpc>
                          <a:spcPts val="1200"/>
                        </a:lnSpc>
                      </a:pPr>
                      <a:r>
                        <a:rPr lang="en-NZ" sz="1600" dirty="0"/>
                        <a:t>49</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algn="ctr">
                        <a:lnSpc>
                          <a:spcPts val="1200"/>
                        </a:lnSpc>
                      </a:pPr>
                      <a:r>
                        <a:rPr lang="en-NZ" sz="1600" dirty="0"/>
                        <a:t>50</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51</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52</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algn="ctr">
                        <a:lnSpc>
                          <a:spcPts val="1200"/>
                        </a:lnSpc>
                      </a:pPr>
                      <a:r>
                        <a:rPr lang="en-NZ" sz="1600" dirty="0"/>
                        <a:t>53 </a:t>
                      </a:r>
                      <a:r>
                        <a:rPr lang="en-NZ" sz="1100" dirty="0"/>
                        <a:t>too many little</a:t>
                      </a:r>
                      <a:r>
                        <a:rPr lang="en-NZ" sz="1100" baseline="0" dirty="0"/>
                        <a:t> fire ants. You lose your crops</a:t>
                      </a:r>
                      <a:endParaRPr lang="en-NZ" sz="1100" dirty="0"/>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54 </a:t>
                      </a:r>
                      <a:r>
                        <a:rPr lang="en-NZ" sz="1100" dirty="0"/>
                        <a:t>machinery treated with insecticide before shipping</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algn="ctr">
                        <a:lnSpc>
                          <a:spcPts val="1200"/>
                        </a:lnSpc>
                      </a:pPr>
                      <a:r>
                        <a:rPr lang="en-NZ" sz="1600" dirty="0"/>
                        <a:t>55</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56</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extLst>
                  <a:ext uri="{0D108BD9-81ED-4DB2-BD59-A6C34878D82A}">
                    <a16:rowId xmlns:a16="http://schemas.microsoft.com/office/drawing/2014/main" val="10001"/>
                  </a:ext>
                </a:extLst>
              </a:tr>
              <a:tr h="857250">
                <a:tc>
                  <a:txBody>
                    <a:bodyPr/>
                    <a:lstStyle/>
                    <a:p>
                      <a:pPr algn="ctr">
                        <a:lnSpc>
                          <a:spcPts val="1200"/>
                        </a:lnSpc>
                      </a:pPr>
                      <a:r>
                        <a:rPr lang="en-NZ" sz="1600" dirty="0"/>
                        <a:t>48</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30196"/>
                      </a:srgbClr>
                    </a:solidFill>
                  </a:tcPr>
                </a:tc>
                <a:tc>
                  <a:txBody>
                    <a:bodyPr/>
                    <a:lstStyle/>
                    <a:p>
                      <a:pPr algn="ctr">
                        <a:lnSpc>
                          <a:spcPts val="1200"/>
                        </a:lnSpc>
                      </a:pPr>
                      <a:r>
                        <a:rPr lang="en-NZ" sz="1600" dirty="0"/>
                        <a:t>47 </a:t>
                      </a:r>
                      <a:r>
                        <a:rPr lang="en-NZ" sz="1100" dirty="0"/>
                        <a:t>rubbish moved from yellow crazy ant infested area</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algn="ctr">
                        <a:lnSpc>
                          <a:spcPts val="1200"/>
                        </a:lnSpc>
                      </a:pPr>
                      <a:r>
                        <a:rPr lang="en-NZ" sz="1600" dirty="0"/>
                        <a:t>46</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45</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44</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69804"/>
                      </a:srgbClr>
                    </a:solidFill>
                  </a:tcPr>
                </a:tc>
                <a:tc>
                  <a:txBody>
                    <a:bodyPr/>
                    <a:lstStyle/>
                    <a:p>
                      <a:pPr algn="ctr">
                        <a:lnSpc>
                          <a:spcPts val="1200"/>
                        </a:lnSpc>
                      </a:pPr>
                      <a:r>
                        <a:rPr lang="en-NZ" sz="1600" dirty="0"/>
                        <a:t>43</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42</a:t>
                      </a:r>
                      <a:endParaRPr lang="en-NZ" sz="1100" dirty="0"/>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lang="en-NZ" sz="1600" dirty="0"/>
                        <a:t>41 </a:t>
                      </a:r>
                      <a:r>
                        <a:rPr lang="en-NZ" sz="1100" dirty="0"/>
                        <a:t>yellow crazy ants stole</a:t>
                      </a:r>
                      <a:r>
                        <a:rPr lang="en-NZ" sz="1100" baseline="0" dirty="0"/>
                        <a:t> </a:t>
                      </a:r>
                      <a:r>
                        <a:rPr lang="en-NZ" sz="1100" dirty="0"/>
                        <a:t>your dinner!</a:t>
                      </a:r>
                    </a:p>
                    <a:p>
                      <a:pPr algn="ctr">
                        <a:lnSpc>
                          <a:spcPts val="1200"/>
                        </a:lnSpc>
                      </a:pPr>
                      <a:endParaRPr lang="en-NZ" sz="1600" dirty="0"/>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extLst>
                  <a:ext uri="{0D108BD9-81ED-4DB2-BD59-A6C34878D82A}">
                    <a16:rowId xmlns:a16="http://schemas.microsoft.com/office/drawing/2014/main" val="10002"/>
                  </a:ext>
                </a:extLst>
              </a:tr>
              <a:tr h="857250">
                <a:tc>
                  <a:txBody>
                    <a:bodyPr/>
                    <a:lstStyle/>
                    <a:p>
                      <a:pPr algn="ctr">
                        <a:lnSpc>
                          <a:spcPts val="1200"/>
                        </a:lnSpc>
                      </a:pPr>
                      <a:r>
                        <a:rPr lang="en-NZ" sz="1600" dirty="0"/>
                        <a:t>33</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34</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lang="en-NZ" sz="1600" dirty="0"/>
                        <a:t>35 </a:t>
                      </a:r>
                      <a:r>
                        <a:rPr lang="en-NZ" sz="1100" dirty="0"/>
                        <a:t>yellow crazy ants  invade</a:t>
                      </a:r>
                      <a:r>
                        <a:rPr lang="en-NZ" sz="1100" baseline="0" dirty="0"/>
                        <a:t>  a nature reserve</a:t>
                      </a:r>
                      <a:endParaRPr lang="en-NZ" sz="1100" dirty="0"/>
                    </a:p>
                    <a:p>
                      <a:pPr algn="ctr">
                        <a:lnSpc>
                          <a:spcPts val="1200"/>
                        </a:lnSpc>
                      </a:pPr>
                      <a:endParaRPr lang="en-NZ" sz="1600" dirty="0"/>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algn="ctr">
                        <a:lnSpc>
                          <a:spcPts val="1200"/>
                        </a:lnSpc>
                      </a:pPr>
                      <a:r>
                        <a:rPr lang="en-NZ" sz="1600" dirty="0"/>
                        <a:t>36</a:t>
                      </a:r>
                      <a:endParaRPr lang="en-NZ" sz="1100" dirty="0"/>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69804"/>
                      </a:srgbClr>
                    </a:solidFill>
                  </a:tcPr>
                </a:tc>
                <a:tc>
                  <a:txBody>
                    <a:bodyPr/>
                    <a:lstStyle/>
                    <a:p>
                      <a:pPr algn="ctr">
                        <a:lnSpc>
                          <a:spcPts val="1200"/>
                        </a:lnSpc>
                      </a:pPr>
                      <a:r>
                        <a:rPr lang="en-NZ" sz="1600" dirty="0"/>
                        <a:t>37</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38 </a:t>
                      </a:r>
                      <a:r>
                        <a:rPr lang="en-NZ" sz="1100" dirty="0"/>
                        <a:t>successful management reduces</a:t>
                      </a:r>
                      <a:r>
                        <a:rPr lang="en-NZ" sz="1100" baseline="0" dirty="0"/>
                        <a:t> ant numbers</a:t>
                      </a:r>
                      <a:endParaRPr lang="en-NZ" sz="1100" dirty="0"/>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69804"/>
                      </a:srgbClr>
                    </a:solidFill>
                  </a:tcPr>
                </a:tc>
                <a:tc>
                  <a:txBody>
                    <a:bodyPr/>
                    <a:lstStyle/>
                    <a:p>
                      <a:pPr algn="ctr">
                        <a:lnSpc>
                          <a:spcPts val="1200"/>
                        </a:lnSpc>
                      </a:pPr>
                      <a:r>
                        <a:rPr lang="en-NZ" sz="1600" dirty="0"/>
                        <a:t>39</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30196"/>
                      </a:srgbClr>
                    </a:solidFill>
                  </a:tcPr>
                </a:tc>
                <a:tc>
                  <a:txBody>
                    <a:bodyPr/>
                    <a:lstStyle/>
                    <a:p>
                      <a:pPr algn="ctr">
                        <a:lnSpc>
                          <a:spcPts val="1200"/>
                        </a:lnSpc>
                      </a:pPr>
                      <a:r>
                        <a:rPr lang="en-NZ" sz="1600" dirty="0"/>
                        <a:t>40</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extLst>
                  <a:ext uri="{0D108BD9-81ED-4DB2-BD59-A6C34878D82A}">
                    <a16:rowId xmlns:a16="http://schemas.microsoft.com/office/drawing/2014/main" val="10003"/>
                  </a:ext>
                </a:extLst>
              </a:tr>
              <a:tr h="857250">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lang="en-NZ" sz="1600" dirty="0"/>
                        <a:t>32 </a:t>
                      </a:r>
                      <a:r>
                        <a:rPr lang="en-NZ" sz="1100" dirty="0"/>
                        <a:t>potted plants moved from little fire ant infested area</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algn="ctr">
                        <a:lnSpc>
                          <a:spcPts val="1200"/>
                        </a:lnSpc>
                      </a:pPr>
                      <a:r>
                        <a:rPr lang="en-NZ" sz="1600" dirty="0"/>
                        <a:t>31</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30</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69804"/>
                      </a:srgbClr>
                    </a:solidFill>
                  </a:tcPr>
                </a:tc>
                <a:tc>
                  <a:txBody>
                    <a:bodyPr/>
                    <a:lstStyle/>
                    <a:p>
                      <a:pPr algn="ctr">
                        <a:lnSpc>
                          <a:spcPts val="1200"/>
                        </a:lnSpc>
                      </a:pPr>
                      <a:r>
                        <a:rPr lang="en-NZ" sz="1600" dirty="0"/>
                        <a:t>29</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20000"/>
                      </a:srgbClr>
                    </a:solid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lang="en-NZ" sz="1600" dirty="0"/>
                        <a:t>28 </a:t>
                      </a:r>
                      <a:r>
                        <a:rPr lang="en-NZ" sz="1100" dirty="0"/>
                        <a:t>biosecurity officer finds</a:t>
                      </a:r>
                      <a:r>
                        <a:rPr lang="en-NZ" sz="1100" baseline="0" dirty="0"/>
                        <a:t> &amp; </a:t>
                      </a:r>
                      <a:r>
                        <a:rPr lang="en-NZ" sz="1100" dirty="0"/>
                        <a:t>destroys red imported</a:t>
                      </a:r>
                      <a:r>
                        <a:rPr lang="en-NZ" sz="1100" baseline="0" dirty="0"/>
                        <a:t> fire ant nest</a:t>
                      </a:r>
                      <a:endParaRPr lang="en-NZ" sz="1100" dirty="0"/>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27</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algn="ctr">
                        <a:lnSpc>
                          <a:spcPts val="1200"/>
                        </a:lnSpc>
                      </a:pPr>
                      <a:r>
                        <a:rPr lang="en-NZ" sz="1600" dirty="0"/>
                        <a:t>26</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25</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69804"/>
                      </a:srgbClr>
                    </a:solidFill>
                  </a:tcPr>
                </a:tc>
                <a:extLst>
                  <a:ext uri="{0D108BD9-81ED-4DB2-BD59-A6C34878D82A}">
                    <a16:rowId xmlns:a16="http://schemas.microsoft.com/office/drawing/2014/main" val="10004"/>
                  </a:ext>
                </a:extLst>
              </a:tr>
              <a:tr h="857250">
                <a:tc>
                  <a:txBody>
                    <a:bodyPr/>
                    <a:lstStyle/>
                    <a:p>
                      <a:pPr algn="ctr">
                        <a:lnSpc>
                          <a:spcPts val="1200"/>
                        </a:lnSpc>
                      </a:pPr>
                      <a:r>
                        <a:rPr lang="en-NZ" sz="1600" dirty="0"/>
                        <a:t>17</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18</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69804"/>
                      </a:srgbClr>
                    </a:solidFill>
                  </a:tcPr>
                </a:tc>
                <a:tc>
                  <a:txBody>
                    <a:bodyPr/>
                    <a:lstStyle/>
                    <a:p>
                      <a:pPr algn="ctr">
                        <a:lnSpc>
                          <a:spcPts val="1200"/>
                        </a:lnSpc>
                      </a:pPr>
                      <a:r>
                        <a:rPr lang="en-NZ" sz="1600" dirty="0"/>
                        <a:t>19</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20</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21</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algn="ctr">
                        <a:lnSpc>
                          <a:spcPts val="1200"/>
                        </a:lnSpc>
                      </a:pPr>
                      <a:r>
                        <a:rPr lang="en-NZ" sz="1600" dirty="0"/>
                        <a:t>22 </a:t>
                      </a:r>
                      <a:r>
                        <a:rPr lang="en-NZ" sz="1100" dirty="0"/>
                        <a:t>little</a:t>
                      </a:r>
                      <a:r>
                        <a:rPr lang="en-NZ" sz="1100" baseline="0" dirty="0"/>
                        <a:t> fire a</a:t>
                      </a:r>
                      <a:r>
                        <a:rPr lang="en-NZ" sz="1100" dirty="0"/>
                        <a:t>nt queens</a:t>
                      </a:r>
                      <a:r>
                        <a:rPr lang="en-NZ" sz="1100" baseline="0" dirty="0"/>
                        <a:t> hiding in your Macadamia nuts</a:t>
                      </a:r>
                      <a:endParaRPr lang="en-NZ" sz="1100" dirty="0"/>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23</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30196"/>
                      </a:srgbClr>
                    </a:solidFill>
                  </a:tcPr>
                </a:tc>
                <a:tc>
                  <a:txBody>
                    <a:bodyPr/>
                    <a:lstStyle/>
                    <a:p>
                      <a:pPr algn="ctr">
                        <a:lnSpc>
                          <a:spcPts val="1200"/>
                        </a:lnSpc>
                      </a:pPr>
                      <a:r>
                        <a:rPr lang="en-NZ" sz="1600" dirty="0"/>
                        <a:t>24</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extLst>
                  <a:ext uri="{0D108BD9-81ED-4DB2-BD59-A6C34878D82A}">
                    <a16:rowId xmlns:a16="http://schemas.microsoft.com/office/drawing/2014/main" val="10005"/>
                  </a:ext>
                </a:extLst>
              </a:tr>
              <a:tr h="857250">
                <a:tc>
                  <a:txBody>
                    <a:bodyPr/>
                    <a:lstStyle/>
                    <a:p>
                      <a:pPr algn="ctr">
                        <a:lnSpc>
                          <a:spcPts val="1200"/>
                        </a:lnSpc>
                      </a:pPr>
                      <a:r>
                        <a:rPr lang="en-NZ" sz="1600" dirty="0"/>
                        <a:t>16</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15 </a:t>
                      </a:r>
                      <a:r>
                        <a:rPr lang="en-NZ" sz="1100" dirty="0"/>
                        <a:t>movement controls prevent spread of African big-headed</a:t>
                      </a:r>
                      <a:r>
                        <a:rPr lang="en-NZ" sz="1100" baseline="0" dirty="0"/>
                        <a:t> ants</a:t>
                      </a:r>
                      <a:r>
                        <a:rPr lang="en-NZ" sz="1100" dirty="0"/>
                        <a:t> </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algn="ctr">
                        <a:lnSpc>
                          <a:spcPts val="1200"/>
                        </a:lnSpc>
                      </a:pPr>
                      <a:r>
                        <a:rPr lang="en-NZ" sz="1600" dirty="0"/>
                        <a:t>14</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69804"/>
                      </a:srgbClr>
                    </a:solidFill>
                  </a:tcPr>
                </a:tc>
                <a:tc>
                  <a:txBody>
                    <a:bodyPr/>
                    <a:lstStyle/>
                    <a:p>
                      <a:pPr algn="ctr">
                        <a:lnSpc>
                          <a:spcPts val="1200"/>
                        </a:lnSpc>
                      </a:pPr>
                      <a:r>
                        <a:rPr lang="en-NZ" sz="1600" dirty="0"/>
                        <a:t>13</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30196"/>
                      </a:srgbClr>
                    </a:solidFill>
                  </a:tcPr>
                </a:tc>
                <a:tc>
                  <a:txBody>
                    <a:bodyPr/>
                    <a:lstStyle/>
                    <a:p>
                      <a:pPr algn="ctr">
                        <a:lnSpc>
                          <a:spcPts val="1200"/>
                        </a:lnSpc>
                      </a:pPr>
                      <a:r>
                        <a:rPr lang="en-NZ" sz="1600" dirty="0"/>
                        <a:t>12</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11</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20000"/>
                      </a:srgbClr>
                    </a:solidFill>
                  </a:tcPr>
                </a:tc>
                <a:tc>
                  <a:txBody>
                    <a:bodyPr/>
                    <a:lstStyle/>
                    <a:p>
                      <a:pPr algn="ctr">
                        <a:lnSpc>
                          <a:spcPts val="1200"/>
                        </a:lnSpc>
                      </a:pPr>
                      <a:r>
                        <a:rPr lang="en-NZ" sz="1600" dirty="0"/>
                        <a:t>10 </a:t>
                      </a:r>
                      <a:r>
                        <a:rPr lang="en-NZ" sz="1100" dirty="0"/>
                        <a:t>aware community reports little fire</a:t>
                      </a:r>
                      <a:r>
                        <a:rPr lang="en-NZ" sz="1100" baseline="0" dirty="0"/>
                        <a:t> ant incursion</a:t>
                      </a:r>
                      <a:endParaRPr lang="en-NZ" sz="1100" dirty="0"/>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69804"/>
                      </a:srgbClr>
                    </a:solidFill>
                  </a:tcPr>
                </a:tc>
                <a:tc>
                  <a:txBody>
                    <a:bodyPr/>
                    <a:lstStyle/>
                    <a:p>
                      <a:pPr algn="ctr">
                        <a:lnSpc>
                          <a:spcPts val="1200"/>
                        </a:lnSpc>
                      </a:pPr>
                      <a:r>
                        <a:rPr lang="en-NZ" sz="1600" dirty="0"/>
                        <a:t>9</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extLst>
                  <a:ext uri="{0D108BD9-81ED-4DB2-BD59-A6C34878D82A}">
                    <a16:rowId xmlns:a16="http://schemas.microsoft.com/office/drawing/2014/main" val="10006"/>
                  </a:ext>
                </a:extLst>
              </a:tr>
              <a:tr h="857250">
                <a:tc>
                  <a:txBody>
                    <a:bodyPr/>
                    <a:lstStyle/>
                    <a:p>
                      <a:pPr algn="ctr">
                        <a:lnSpc>
                          <a:spcPts val="1200"/>
                        </a:lnSpc>
                      </a:pPr>
                      <a:endParaRPr lang="en-NZ" sz="1600" b="1" dirty="0"/>
                    </a:p>
                    <a:p>
                      <a:pPr algn="ctr">
                        <a:lnSpc>
                          <a:spcPts val="1200"/>
                        </a:lnSpc>
                      </a:pPr>
                      <a:endParaRPr lang="en-NZ" sz="1600" b="1" dirty="0"/>
                    </a:p>
                    <a:p>
                      <a:pPr algn="ctr">
                        <a:lnSpc>
                          <a:spcPts val="1200"/>
                        </a:lnSpc>
                      </a:pPr>
                      <a:r>
                        <a:rPr lang="en-NZ" sz="1600" b="1" dirty="0"/>
                        <a:t>Start</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2</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6DBA54">
                        <a:alpha val="69804"/>
                      </a:srgbClr>
                    </a:solidFill>
                  </a:tcPr>
                </a:tc>
                <a:tc>
                  <a:txBody>
                    <a:bodyPr/>
                    <a:lstStyle/>
                    <a:p>
                      <a:pPr algn="ctr">
                        <a:lnSpc>
                          <a:spcPts val="1200"/>
                        </a:lnSpc>
                      </a:pPr>
                      <a:r>
                        <a:rPr lang="en-NZ" sz="1600" dirty="0"/>
                        <a:t>3</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20000"/>
                      </a:srgbClr>
                    </a:solidFill>
                  </a:tcPr>
                </a:tc>
                <a:tc>
                  <a:txBody>
                    <a:bodyPr/>
                    <a:lstStyle/>
                    <a:p>
                      <a:pPr algn="ctr">
                        <a:lnSpc>
                          <a:spcPts val="1200"/>
                        </a:lnSpc>
                      </a:pPr>
                      <a:r>
                        <a:rPr lang="en-NZ" sz="1600" dirty="0"/>
                        <a:t>4 </a:t>
                      </a:r>
                      <a:r>
                        <a:rPr lang="en-NZ" sz="1100" dirty="0"/>
                        <a:t>crops grow well without ants &amp; mealybugs</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5</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6666">
                        <a:alpha val="60000"/>
                      </a:srgbClr>
                    </a:solidFill>
                  </a:tcPr>
                </a:tc>
                <a:tc>
                  <a:txBody>
                    <a:bodyPr/>
                    <a:lstStyle/>
                    <a:p>
                      <a:pPr algn="ctr">
                        <a:lnSpc>
                          <a:spcPts val="1200"/>
                        </a:lnSpc>
                      </a:pPr>
                      <a:r>
                        <a:rPr lang="en-NZ" sz="1600" dirty="0"/>
                        <a:t>6 </a:t>
                      </a:r>
                      <a:r>
                        <a:rPr lang="en-NZ" sz="1100" dirty="0"/>
                        <a:t>vehicles</a:t>
                      </a:r>
                      <a:r>
                        <a:rPr lang="en-NZ" sz="1100" baseline="0" dirty="0"/>
                        <a:t> cleaned before boarding ferry</a:t>
                      </a:r>
                      <a:endParaRPr lang="en-NZ" sz="1100" dirty="0"/>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20000"/>
                      </a:srgbClr>
                    </a:solidFill>
                  </a:tcPr>
                </a:tc>
                <a:tc>
                  <a:txBody>
                    <a:bodyPr/>
                    <a:lstStyle/>
                    <a:p>
                      <a:pPr algn="ctr">
                        <a:lnSpc>
                          <a:spcPts val="1200"/>
                        </a:lnSpc>
                      </a:pPr>
                      <a:r>
                        <a:rPr lang="en-NZ" sz="1600" dirty="0"/>
                        <a:t>7</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0099CC">
                        <a:alpha val="69804"/>
                      </a:srgbClr>
                    </a:solidFill>
                  </a:tcPr>
                </a:tc>
                <a:tc>
                  <a:txBody>
                    <a:bodyPr/>
                    <a:lstStyle/>
                    <a:p>
                      <a:pPr algn="ctr">
                        <a:lnSpc>
                          <a:spcPts val="1200"/>
                        </a:lnSpc>
                      </a:pPr>
                      <a:r>
                        <a:rPr lang="en-NZ" sz="1600" dirty="0"/>
                        <a:t>8</a:t>
                      </a:r>
                    </a:p>
                  </a:txBody>
                  <a:tcPr marL="45720" marR="4572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sp>
        <p:nvSpPr>
          <p:cNvPr id="5" name="TextBox 4"/>
          <p:cNvSpPr txBox="1"/>
          <p:nvPr/>
        </p:nvSpPr>
        <p:spPr>
          <a:xfrm>
            <a:off x="106768" y="-57665"/>
            <a:ext cx="4044594" cy="584775"/>
          </a:xfrm>
          <a:prstGeom prst="rect">
            <a:avLst/>
          </a:prstGeom>
          <a:noFill/>
        </p:spPr>
        <p:txBody>
          <a:bodyPr wrap="square" rtlCol="0">
            <a:spAutoFit/>
          </a:bodyPr>
          <a:lstStyle/>
          <a:p>
            <a:r>
              <a:rPr lang="en-NZ" sz="3200" i="1" dirty="0"/>
              <a:t>ants &amp; ladders</a:t>
            </a:r>
          </a:p>
        </p:txBody>
      </p:sp>
      <p:sp>
        <p:nvSpPr>
          <p:cNvPr id="9" name="TextBox 8"/>
          <p:cNvSpPr txBox="1"/>
          <p:nvPr/>
        </p:nvSpPr>
        <p:spPr>
          <a:xfrm>
            <a:off x="79265" y="397015"/>
            <a:ext cx="4099601" cy="6524863"/>
          </a:xfrm>
          <a:prstGeom prst="rect">
            <a:avLst/>
          </a:prstGeom>
          <a:noFill/>
        </p:spPr>
        <p:txBody>
          <a:bodyPr wrap="square" rtlCol="0">
            <a:spAutoFit/>
          </a:bodyPr>
          <a:lstStyle/>
          <a:p>
            <a:r>
              <a:rPr lang="en-NZ" sz="1100" dirty="0"/>
              <a:t>62 When travelling it is important to declare high risk items. Not declaring biosecurity risk items (such as fresh fruit) can result in a fine in many nations in the Pacific</a:t>
            </a:r>
          </a:p>
          <a:p>
            <a:r>
              <a:rPr lang="en-NZ" sz="1100" dirty="0"/>
              <a:t>54 Items of machinery have lots of small spaces that ants can nest in. Machinery should be treated with insecticides, or at least cleaned well before being moved between islands</a:t>
            </a:r>
          </a:p>
          <a:p>
            <a:r>
              <a:rPr lang="en-NZ" sz="1100" dirty="0"/>
              <a:t>53 Little fire ants have a nasty sting which makes it difficult to harvest crops. Some people in French Polynesia have even abandoned their land because of little fire ants</a:t>
            </a:r>
          </a:p>
          <a:p>
            <a:r>
              <a:rPr lang="en-NZ" sz="1100" dirty="0"/>
              <a:t>47 Ants love nesting in rubbish piles (and piles of decaying coconuts and plants). Moving these items provides a way of ants invading new places</a:t>
            </a:r>
          </a:p>
          <a:p>
            <a:r>
              <a:rPr lang="en-NZ" sz="1100" dirty="0"/>
              <a:t>41 In Tokelau yellow crazy ants invaded homes an even tried to take food off people’s plates before they had a chance to eat</a:t>
            </a:r>
          </a:p>
          <a:p>
            <a:r>
              <a:rPr lang="en-NZ" sz="1100" dirty="0"/>
              <a:t>35 Wildlife such as lizards, land birds and sea birds and crabs are at great risk from ants. They ants can kill the animals directly or make them leave the area</a:t>
            </a:r>
          </a:p>
          <a:p>
            <a:r>
              <a:rPr lang="en-NZ" sz="1100" dirty="0"/>
              <a:t>38 There are ways to reduce numbers of ants so that they don’t have effects on people, agriculture and wildlife</a:t>
            </a:r>
          </a:p>
          <a:p>
            <a:r>
              <a:rPr lang="en-NZ" sz="1100" dirty="0"/>
              <a:t>32 A very important ‘pathway’ for little fire ants in Hawaii is potted plants from nurseries. This ants can spread very easily this way. Make sure to get plants from areas not infested with ants</a:t>
            </a:r>
          </a:p>
          <a:p>
            <a:r>
              <a:rPr lang="en-NZ" sz="1100" dirty="0"/>
              <a:t>28 Biosecurity officers are the first line of protection against invasive ants. Help them do their job by reporting any ants that you think are a problem</a:t>
            </a:r>
          </a:p>
          <a:p>
            <a:r>
              <a:rPr lang="en-NZ" sz="1100" dirty="0"/>
              <a:t>22 Little fire ants are so small that a whole colony can nest in a Macadamia nut. Other ants, such as yellow crazy ants, love nesting in rotting coconuts</a:t>
            </a:r>
          </a:p>
          <a:p>
            <a:r>
              <a:rPr lang="en-NZ" sz="1100" dirty="0"/>
              <a:t>15 Movement controls are the first step in preventing invasive ants spreading. It is very important to pay attention to these controls and not move risk items (plants, rubbish, machinery), without first having them approved</a:t>
            </a:r>
          </a:p>
          <a:p>
            <a:r>
              <a:rPr lang="en-NZ" sz="1100" dirty="0"/>
              <a:t>10 A little awareness can help stop ant problems. Report any ants that you think are a problem to biosecurity officers</a:t>
            </a:r>
          </a:p>
          <a:p>
            <a:r>
              <a:rPr lang="en-NZ" sz="1100" dirty="0"/>
              <a:t>6 Vehicles have lots of small spaces that ants can nest in. They should be checked and cleaned before being moved between islands</a:t>
            </a:r>
          </a:p>
          <a:p>
            <a:r>
              <a:rPr lang="en-NZ" sz="1100" dirty="0"/>
              <a:t>4 Ants ‘farm’ plant pests such as mealybugs and scale insects, which can reduce plant growth. Plants grow better without these pests</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989978">
            <a:off x="5624513" y="4391865"/>
            <a:ext cx="1319970" cy="1109231"/>
          </a:xfrm>
          <a:prstGeom prst="rect">
            <a:avLst/>
          </a:prstGeom>
        </p:spPr>
      </p:pic>
      <p:grpSp>
        <p:nvGrpSpPr>
          <p:cNvPr id="12" name="Group 11"/>
          <p:cNvGrpSpPr/>
          <p:nvPr/>
        </p:nvGrpSpPr>
        <p:grpSpPr>
          <a:xfrm>
            <a:off x="8532700" y="4874208"/>
            <a:ext cx="1447483" cy="1398312"/>
            <a:chOff x="8532700" y="4874208"/>
            <a:chExt cx="1447483" cy="1398312"/>
          </a:xfrm>
        </p:grpSpPr>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193220">
              <a:off x="8660213" y="5163289"/>
              <a:ext cx="1319970" cy="1109231"/>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193220">
              <a:off x="8532700" y="4874208"/>
              <a:ext cx="1319970" cy="1109231"/>
            </a:xfrm>
            <a:prstGeom prst="rect">
              <a:avLst/>
            </a:prstGeom>
          </p:spPr>
        </p:pic>
      </p:grpSp>
      <p:grpSp>
        <p:nvGrpSpPr>
          <p:cNvPr id="18" name="Group 17"/>
          <p:cNvGrpSpPr/>
          <p:nvPr/>
        </p:nvGrpSpPr>
        <p:grpSpPr>
          <a:xfrm>
            <a:off x="6507609" y="4847272"/>
            <a:ext cx="1447483" cy="1398312"/>
            <a:chOff x="8532700" y="4874208"/>
            <a:chExt cx="1447483" cy="1398312"/>
          </a:xfrm>
        </p:grpSpPr>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193220">
              <a:off x="8660213" y="5163289"/>
              <a:ext cx="1319970" cy="1109231"/>
            </a:xfrm>
            <a:prstGeom prst="rect">
              <a:avLst/>
            </a:prstGeom>
          </p:spPr>
        </p:pic>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193220">
              <a:off x="8532700" y="4874208"/>
              <a:ext cx="1319970" cy="1109231"/>
            </a:xfrm>
            <a:prstGeom prst="rect">
              <a:avLst/>
            </a:prstGeom>
          </p:spPr>
        </p:pic>
      </p:grpSp>
      <p:grpSp>
        <p:nvGrpSpPr>
          <p:cNvPr id="21" name="Group 20"/>
          <p:cNvGrpSpPr/>
          <p:nvPr/>
        </p:nvGrpSpPr>
        <p:grpSpPr>
          <a:xfrm rot="2684771">
            <a:off x="10444750" y="4007304"/>
            <a:ext cx="1447483" cy="1398312"/>
            <a:chOff x="8532700" y="4874208"/>
            <a:chExt cx="1447483" cy="1398312"/>
          </a:xfrm>
        </p:grpSpPr>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193220">
              <a:off x="8660213" y="5163289"/>
              <a:ext cx="1319970" cy="1109231"/>
            </a:xfrm>
            <a:prstGeom prst="rect">
              <a:avLst/>
            </a:prstGeom>
          </p:spPr>
        </p:pic>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193220">
              <a:off x="8532700" y="4874208"/>
              <a:ext cx="1319970" cy="1109231"/>
            </a:xfrm>
            <a:prstGeom prst="rect">
              <a:avLst/>
            </a:prstGeom>
          </p:spPr>
        </p:pic>
      </p:grpSp>
      <p:grpSp>
        <p:nvGrpSpPr>
          <p:cNvPr id="24" name="Group 23"/>
          <p:cNvGrpSpPr/>
          <p:nvPr/>
        </p:nvGrpSpPr>
        <p:grpSpPr>
          <a:xfrm rot="177709">
            <a:off x="7497618" y="2254001"/>
            <a:ext cx="1447483" cy="1439369"/>
            <a:chOff x="8532700" y="4874208"/>
            <a:chExt cx="1447483" cy="1398312"/>
          </a:xfrm>
        </p:grpSpPr>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193220">
              <a:off x="8660213" y="5163289"/>
              <a:ext cx="1319970" cy="1109231"/>
            </a:xfrm>
            <a:prstGeom prst="rect">
              <a:avLst/>
            </a:prstGeom>
          </p:spPr>
        </p:pic>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193220">
              <a:off x="8532700" y="4874208"/>
              <a:ext cx="1319970" cy="1109231"/>
            </a:xfrm>
            <a:prstGeom prst="rect">
              <a:avLst/>
            </a:prstGeom>
          </p:spPr>
        </p:pic>
      </p:grpSp>
      <p:grpSp>
        <p:nvGrpSpPr>
          <p:cNvPr id="27" name="Group 26"/>
          <p:cNvGrpSpPr/>
          <p:nvPr/>
        </p:nvGrpSpPr>
        <p:grpSpPr>
          <a:xfrm rot="2684771">
            <a:off x="9495012" y="1420356"/>
            <a:ext cx="1447483" cy="1398312"/>
            <a:chOff x="8532700" y="4874208"/>
            <a:chExt cx="1447483" cy="1398312"/>
          </a:xfrm>
        </p:grpSpPr>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193220">
              <a:off x="8660213" y="5163289"/>
              <a:ext cx="1319970" cy="1109231"/>
            </a:xfrm>
            <a:prstGeom prst="rect">
              <a:avLst/>
            </a:prstGeom>
          </p:spPr>
        </p:pic>
        <p:pic>
          <p:nvPicPr>
            <p:cNvPr id="29" name="Picture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193220">
              <a:off x="8532700" y="4874208"/>
              <a:ext cx="1319970" cy="1109231"/>
            </a:xfrm>
            <a:prstGeom prst="rect">
              <a:avLst/>
            </a:prstGeom>
          </p:spPr>
        </p:pic>
      </p:grpSp>
      <p:pic>
        <p:nvPicPr>
          <p:cNvPr id="30" name="Pictur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9739561">
            <a:off x="8507486" y="53137"/>
            <a:ext cx="1319970" cy="1109231"/>
          </a:xfrm>
          <a:prstGeom prst="rect">
            <a:avLst/>
          </a:prstGeom>
        </p:spPr>
      </p:pic>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t="25634" b="23854"/>
          <a:stretch/>
        </p:blipFill>
        <p:spPr>
          <a:xfrm rot="7411761">
            <a:off x="5178331" y="3877492"/>
            <a:ext cx="489273" cy="1079801"/>
          </a:xfrm>
          <a:prstGeom prst="rect">
            <a:avLst/>
          </a:prstGeom>
        </p:spPr>
      </p:pic>
      <p:pic>
        <p:nvPicPr>
          <p:cNvPr id="31" name="Picture 30"/>
          <p:cNvPicPr>
            <a:picLocks noChangeAspect="1"/>
          </p:cNvPicPr>
          <p:nvPr/>
        </p:nvPicPr>
        <p:blipFill rotWithShape="1">
          <a:blip r:embed="rId4" cstate="print">
            <a:extLst>
              <a:ext uri="{28A0092B-C50C-407E-A947-70E740481C1C}">
                <a14:useLocalDpi xmlns:a14="http://schemas.microsoft.com/office/drawing/2010/main" val="0"/>
              </a:ext>
            </a:extLst>
          </a:blip>
          <a:srcRect t="26481" b="39984"/>
          <a:stretch/>
        </p:blipFill>
        <p:spPr>
          <a:xfrm rot="12280906">
            <a:off x="9679053" y="4922543"/>
            <a:ext cx="489273" cy="716887"/>
          </a:xfrm>
          <a:prstGeom prst="rect">
            <a:avLst/>
          </a:prstGeom>
        </p:spPr>
      </p:pic>
      <p:pic>
        <p:nvPicPr>
          <p:cNvPr id="32" name="Picture 31"/>
          <p:cNvPicPr>
            <a:picLocks noChangeAspect="1"/>
          </p:cNvPicPr>
          <p:nvPr/>
        </p:nvPicPr>
        <p:blipFill rotWithShape="1">
          <a:blip r:embed="rId4" cstate="print">
            <a:extLst>
              <a:ext uri="{28A0092B-C50C-407E-A947-70E740481C1C}">
                <a14:useLocalDpi xmlns:a14="http://schemas.microsoft.com/office/drawing/2010/main" val="0"/>
              </a:ext>
            </a:extLst>
          </a:blip>
          <a:srcRect b="24217"/>
          <a:stretch/>
        </p:blipFill>
        <p:spPr>
          <a:xfrm rot="11399516">
            <a:off x="6732906" y="660586"/>
            <a:ext cx="489273" cy="1620016"/>
          </a:xfrm>
          <a:prstGeom prst="rect">
            <a:avLst/>
          </a:prstGeom>
        </p:spPr>
      </p:pic>
      <p:pic>
        <p:nvPicPr>
          <p:cNvPr id="33" name="Picture 32"/>
          <p:cNvPicPr>
            <a:picLocks noChangeAspect="1"/>
          </p:cNvPicPr>
          <p:nvPr/>
        </p:nvPicPr>
        <p:blipFill rotWithShape="1">
          <a:blip r:embed="rId4" cstate="print">
            <a:extLst>
              <a:ext uri="{28A0092B-C50C-407E-A947-70E740481C1C}">
                <a14:useLocalDpi xmlns:a14="http://schemas.microsoft.com/office/drawing/2010/main" val="0"/>
              </a:ext>
            </a:extLst>
          </a:blip>
          <a:srcRect b="46805"/>
          <a:stretch/>
        </p:blipFill>
        <p:spPr>
          <a:xfrm rot="7636974">
            <a:off x="7082622" y="3090871"/>
            <a:ext cx="489273" cy="1137153"/>
          </a:xfrm>
          <a:prstGeom prst="rect">
            <a:avLst/>
          </a:prstGeom>
        </p:spPr>
      </p:pic>
      <p:pic>
        <p:nvPicPr>
          <p:cNvPr id="34" name="Picture 33"/>
          <p:cNvPicPr>
            <a:picLocks noChangeAspect="1"/>
          </p:cNvPicPr>
          <p:nvPr/>
        </p:nvPicPr>
        <p:blipFill rotWithShape="1">
          <a:blip r:embed="rId4" cstate="print">
            <a:extLst>
              <a:ext uri="{28A0092B-C50C-407E-A947-70E740481C1C}">
                <a14:useLocalDpi xmlns:a14="http://schemas.microsoft.com/office/drawing/2010/main" val="0"/>
              </a:ext>
            </a:extLst>
          </a:blip>
          <a:srcRect t="11136" b="40089"/>
          <a:stretch/>
        </p:blipFill>
        <p:spPr>
          <a:xfrm rot="8675762">
            <a:off x="9060618" y="1362234"/>
            <a:ext cx="489273" cy="1042657"/>
          </a:xfrm>
          <a:prstGeom prst="rect">
            <a:avLst/>
          </a:prstGeom>
        </p:spPr>
      </p:pic>
      <p:pic>
        <p:nvPicPr>
          <p:cNvPr id="35" name="Picture 34"/>
          <p:cNvPicPr>
            <a:picLocks noChangeAspect="1"/>
          </p:cNvPicPr>
          <p:nvPr/>
        </p:nvPicPr>
        <p:blipFill rotWithShape="1">
          <a:blip r:embed="rId4" cstate="print">
            <a:extLst>
              <a:ext uri="{28A0092B-C50C-407E-A947-70E740481C1C}">
                <a14:useLocalDpi xmlns:a14="http://schemas.microsoft.com/office/drawing/2010/main" val="0"/>
              </a:ext>
            </a:extLst>
          </a:blip>
          <a:srcRect t="36567" b="7681"/>
          <a:stretch/>
        </p:blipFill>
        <p:spPr>
          <a:xfrm rot="13900734">
            <a:off x="4836311" y="2160406"/>
            <a:ext cx="489273" cy="1191812"/>
          </a:xfrm>
          <a:prstGeom prst="rect">
            <a:avLst/>
          </a:prstGeom>
        </p:spPr>
      </p:pic>
      <p:pic>
        <p:nvPicPr>
          <p:cNvPr id="36" name="Picture 35"/>
          <p:cNvPicPr>
            <a:picLocks noChangeAspect="1"/>
          </p:cNvPicPr>
          <p:nvPr/>
        </p:nvPicPr>
        <p:blipFill rotWithShape="1">
          <a:blip r:embed="rId4" cstate="print">
            <a:extLst>
              <a:ext uri="{28A0092B-C50C-407E-A947-70E740481C1C}">
                <a14:useLocalDpi xmlns:a14="http://schemas.microsoft.com/office/drawing/2010/main" val="0"/>
              </a:ext>
            </a:extLst>
          </a:blip>
          <a:srcRect b="16955"/>
          <a:stretch/>
        </p:blipFill>
        <p:spPr>
          <a:xfrm rot="11198547">
            <a:off x="11726959" y="2260550"/>
            <a:ext cx="489273" cy="1775264"/>
          </a:xfrm>
          <a:prstGeom prst="rect">
            <a:avLst/>
          </a:prstGeom>
        </p:spPr>
      </p:pic>
    </p:spTree>
    <p:extLst>
      <p:ext uri="{BB962C8B-B14F-4D97-AF65-F5344CB8AC3E}">
        <p14:creationId xmlns:p14="http://schemas.microsoft.com/office/powerpoint/2010/main" val="2991715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6126" y="123568"/>
            <a:ext cx="4044594" cy="584775"/>
          </a:xfrm>
          <a:prstGeom prst="rect">
            <a:avLst/>
          </a:prstGeom>
          <a:noFill/>
        </p:spPr>
        <p:txBody>
          <a:bodyPr wrap="square" rtlCol="0">
            <a:spAutoFit/>
          </a:bodyPr>
          <a:lstStyle/>
          <a:p>
            <a:r>
              <a:rPr lang="en-NZ" sz="3200" dirty="0"/>
              <a:t>About </a:t>
            </a:r>
            <a:r>
              <a:rPr lang="en-NZ" sz="3200" i="1" dirty="0"/>
              <a:t>ants &amp; ladders</a:t>
            </a:r>
          </a:p>
        </p:txBody>
      </p:sp>
      <p:sp>
        <p:nvSpPr>
          <p:cNvPr id="9" name="TextBox 8"/>
          <p:cNvSpPr txBox="1"/>
          <p:nvPr/>
        </p:nvSpPr>
        <p:spPr>
          <a:xfrm>
            <a:off x="7613566" y="1414083"/>
            <a:ext cx="4474052" cy="4616648"/>
          </a:xfrm>
          <a:prstGeom prst="rect">
            <a:avLst/>
          </a:prstGeom>
          <a:noFill/>
        </p:spPr>
        <p:txBody>
          <a:bodyPr wrap="square" rtlCol="0">
            <a:spAutoFit/>
          </a:bodyPr>
          <a:lstStyle/>
          <a:p>
            <a:r>
              <a:rPr lang="en-NZ" dirty="0"/>
              <a:t>Credits</a:t>
            </a:r>
          </a:p>
          <a:p>
            <a:r>
              <a:rPr lang="en-NZ" sz="1600" i="1" dirty="0"/>
              <a:t>ant &amp; ladders </a:t>
            </a:r>
            <a:r>
              <a:rPr lang="en-NZ" sz="1600" dirty="0"/>
              <a:t>was created by Allan </a:t>
            </a:r>
            <a:r>
              <a:rPr lang="en-NZ" sz="1600" dirty="0" err="1"/>
              <a:t>Burne</a:t>
            </a:r>
            <a:r>
              <a:rPr lang="en-NZ" sz="1600" dirty="0"/>
              <a:t> &amp; Monica Gruber of Pacific Biosecurity for the PIAT on behalf on New Zealand Ministry of Foreign Affairs and Trade</a:t>
            </a:r>
          </a:p>
          <a:p>
            <a:endParaRPr lang="en-NZ" sz="1600" dirty="0"/>
          </a:p>
          <a:p>
            <a:r>
              <a:rPr lang="en-NZ" sz="1600" i="1" dirty="0"/>
              <a:t>ant &amp; ladders </a:t>
            </a:r>
            <a:r>
              <a:rPr lang="en-NZ" sz="1600" dirty="0"/>
              <a:t>was inspired by the </a:t>
            </a:r>
            <a:r>
              <a:rPr lang="en-NZ" sz="1600" i="1" dirty="0"/>
              <a:t>Snakes &amp; Ladders of Ecosystem Services</a:t>
            </a:r>
            <a:r>
              <a:rPr lang="en-NZ" sz="1600" dirty="0"/>
              <a:t> © Iain H Woodhouse http://forestplanet.wordpress.com</a:t>
            </a:r>
          </a:p>
          <a:p>
            <a:endParaRPr lang="en-NZ" sz="1600" dirty="0"/>
          </a:p>
          <a:p>
            <a:endParaRPr lang="en-NZ" sz="1600" dirty="0"/>
          </a:p>
          <a:p>
            <a:endParaRPr lang="en-NZ" sz="1600" dirty="0"/>
          </a:p>
          <a:p>
            <a:endParaRPr lang="en-NZ" sz="1600" dirty="0"/>
          </a:p>
          <a:p>
            <a:endParaRPr lang="en-NZ" sz="1600" dirty="0"/>
          </a:p>
          <a:p>
            <a:endParaRPr lang="en-NZ" sz="1600" dirty="0"/>
          </a:p>
          <a:p>
            <a:endParaRPr lang="en-NZ" sz="1600" dirty="0"/>
          </a:p>
          <a:p>
            <a:endParaRPr lang="en-NZ" sz="1200" dirty="0"/>
          </a:p>
          <a:p>
            <a:r>
              <a:rPr lang="en-NZ" sz="1200" dirty="0"/>
              <a:t>Trail of ants image © Leo </a:t>
            </a:r>
            <a:r>
              <a:rPr lang="en-NZ" sz="1200" dirty="0" err="1"/>
              <a:t>Blanchette</a:t>
            </a:r>
            <a:r>
              <a:rPr lang="en-NZ" sz="1200" dirty="0"/>
              <a:t> / Shutterstock</a:t>
            </a:r>
          </a:p>
          <a:p>
            <a:r>
              <a:rPr lang="en-NZ" sz="1200" dirty="0"/>
              <a:t>Ladder image © </a:t>
            </a:r>
            <a:r>
              <a:rPr lang="en-NZ" sz="1200" dirty="0" err="1"/>
              <a:t>gst</a:t>
            </a:r>
            <a:r>
              <a:rPr lang="en-NZ" sz="1200" dirty="0"/>
              <a:t> / Shutterstock</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81626" y="5779314"/>
            <a:ext cx="1022866" cy="883384"/>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02937" y="5631093"/>
            <a:ext cx="1182130" cy="1031605"/>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5817" y="6184481"/>
            <a:ext cx="1617366" cy="380556"/>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49569" y="3855544"/>
            <a:ext cx="2118799" cy="1483160"/>
          </a:xfrm>
          <a:prstGeom prst="rect">
            <a:avLst/>
          </a:prstGeom>
        </p:spPr>
      </p:pic>
      <p:sp>
        <p:nvSpPr>
          <p:cNvPr id="7" name="Rectangle 6"/>
          <p:cNvSpPr/>
          <p:nvPr/>
        </p:nvSpPr>
        <p:spPr>
          <a:xfrm>
            <a:off x="415520" y="1449435"/>
            <a:ext cx="3057026" cy="3139321"/>
          </a:xfrm>
          <a:prstGeom prst="rect">
            <a:avLst/>
          </a:prstGeom>
        </p:spPr>
        <p:txBody>
          <a:bodyPr wrap="square">
            <a:spAutoFit/>
          </a:bodyPr>
          <a:lstStyle/>
          <a:p>
            <a:r>
              <a:rPr lang="en-NZ" i="1" dirty="0"/>
              <a:t>ants &amp; ladders </a:t>
            </a:r>
            <a:r>
              <a:rPr lang="en-NZ" dirty="0"/>
              <a:t>is a variation of the snakes and ladders game to help young people understand the consequences of ant invasions and poor biosecurity</a:t>
            </a:r>
          </a:p>
          <a:p>
            <a:endParaRPr lang="en-NZ" dirty="0"/>
          </a:p>
          <a:p>
            <a:endParaRPr lang="en-NZ" dirty="0"/>
          </a:p>
          <a:p>
            <a:r>
              <a:rPr lang="en-NZ" dirty="0"/>
              <a:t>Feel free to customise the board to your own language or for a particular ant</a:t>
            </a:r>
          </a:p>
        </p:txBody>
      </p:sp>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36165" y="1414083"/>
            <a:ext cx="3613782" cy="3174673"/>
          </a:xfrm>
          <a:prstGeom prst="rect">
            <a:avLst/>
          </a:prstGeom>
        </p:spPr>
      </p:pic>
    </p:spTree>
    <p:extLst>
      <p:ext uri="{BB962C8B-B14F-4D97-AF65-F5344CB8AC3E}">
        <p14:creationId xmlns:p14="http://schemas.microsoft.com/office/powerpoint/2010/main" val="2119776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TotalTime>
  <Words>697</Words>
  <Application>Microsoft Office PowerPoint</Application>
  <PresentationFormat>Widescreen</PresentationFormat>
  <Paragraphs>102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Victoria University of Wellington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Gruber</dc:creator>
  <cp:lastModifiedBy>Katherine DeWitt</cp:lastModifiedBy>
  <cp:revision>20</cp:revision>
  <dcterms:created xsi:type="dcterms:W3CDTF">2017-01-16T18:38:21Z</dcterms:created>
  <dcterms:modified xsi:type="dcterms:W3CDTF">2017-06-23T04:57:33Z</dcterms:modified>
</cp:coreProperties>
</file>