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NZ"/>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2/3/2026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NZ"/>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NZ"/>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NZ"/>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2/3/2026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b="1" dirty="0"/>
              <a:t>What is NAIT?</a:t>
            </a:r>
            <a:br>
              <a:rPr lang="en-NZ" b="1" dirty="0"/>
            </a:br>
            <a:endParaRPr lang="en-NZ" dirty="0"/>
          </a:p>
        </p:txBody>
      </p:sp>
      <p:sp>
        <p:nvSpPr>
          <p:cNvPr id="3" name="Subtitle 2"/>
          <p:cNvSpPr>
            <a:spLocks noGrp="1"/>
          </p:cNvSpPr>
          <p:nvPr>
            <p:ph type="subTitle" idx="1"/>
          </p:nvPr>
        </p:nvSpPr>
        <p:spPr/>
        <p:txBody>
          <a:bodyPr/>
          <a:lstStyle/>
          <a:p>
            <a:r>
              <a:rPr lang="en-NZ" dirty="0">
                <a:latin typeface="Adobe Fan Heiti Std B" panose="020B0700000000000000" pitchFamily="34" charset="-128"/>
                <a:ea typeface="Adobe Fan Heiti Std B" panose="020B0700000000000000" pitchFamily="34" charset="-128"/>
              </a:rPr>
              <a:t>National Animal and Identification Tracing</a:t>
            </a:r>
          </a:p>
        </p:txBody>
      </p:sp>
    </p:spTree>
    <p:extLst>
      <p:ext uri="{BB962C8B-B14F-4D97-AF65-F5344CB8AC3E}">
        <p14:creationId xmlns:p14="http://schemas.microsoft.com/office/powerpoint/2010/main" val="22817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 y="1"/>
            <a:ext cx="11482251" cy="5509200"/>
          </a:xfrm>
          <a:prstGeom prst="rect">
            <a:avLst/>
          </a:prstGeom>
        </p:spPr>
        <p:txBody>
          <a:bodyPr wrap="square">
            <a:spAutoFit/>
          </a:bodyPr>
          <a:lstStyle/>
          <a:p>
            <a:r>
              <a:rPr lang="en-NZ" sz="2800" b="1" u="sng" dirty="0">
                <a:latin typeface="Adobe Fan Heiti Std B" panose="020B0700000000000000" pitchFamily="34" charset="-128"/>
                <a:ea typeface="Adobe Fan Heiti Std B" panose="020B0700000000000000" pitchFamily="34" charset="-128"/>
              </a:rPr>
              <a:t>Radio Frequency Identification Device (RFID) technology benefits </a:t>
            </a:r>
          </a:p>
          <a:p>
            <a:r>
              <a:rPr lang="en-NZ" sz="2800" dirty="0">
                <a:latin typeface="Adobe Gurmukhi" panose="01010101010101010101" pitchFamily="50" charset="0"/>
                <a:cs typeface="Adobe Gurmukhi" panose="01010101010101010101" pitchFamily="50" charset="0"/>
              </a:rPr>
              <a:t>RFID technology enables many on farm benefits, including:</a:t>
            </a:r>
          </a:p>
          <a:p>
            <a:endParaRPr lang="en-NZ" sz="2800" dirty="0">
              <a:latin typeface="Adobe Gurmukhi" panose="01010101010101010101" pitchFamily="50" charset="0"/>
              <a:cs typeface="Adobe Gurmukhi" panose="01010101010101010101" pitchFamily="50" charset="0"/>
            </a:endParaRPr>
          </a:p>
          <a:p>
            <a:pPr marL="342900"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automated animal drafting, and recording of individual animal details, such as:</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Weight</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Treatments</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Velvet yield</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Breeding information, and</a:t>
            </a:r>
          </a:p>
          <a:p>
            <a:pPr marL="1257300" lvl="2" indent="-342900">
              <a:buFont typeface="Arial" panose="020B0604020202020204" pitchFamily="34" charset="0"/>
              <a:buChar char="•"/>
            </a:pPr>
            <a:r>
              <a:rPr lang="en-NZ" sz="2400" dirty="0">
                <a:latin typeface="Adobe Gurmukhi" panose="01010101010101010101" pitchFamily="50" charset="0"/>
                <a:cs typeface="Adobe Gurmukhi" panose="01010101010101010101" pitchFamily="50" charset="0"/>
              </a:rPr>
              <a:t>Milk production.</a:t>
            </a:r>
          </a:p>
          <a:p>
            <a:pPr marL="342900" indent="-342900">
              <a:buFontTx/>
              <a:buChar char="-"/>
            </a:pPr>
            <a:endParaRPr lang="en-NZ" sz="2400" dirty="0">
              <a:latin typeface="Adobe Gurmukhi" panose="01010101010101010101" pitchFamily="50" charset="0"/>
              <a:cs typeface="Adobe Gurmukhi" panose="01010101010101010101" pitchFamily="50" charset="0"/>
            </a:endParaRPr>
          </a:p>
          <a:p>
            <a:r>
              <a:rPr lang="en-NZ" sz="2400" dirty="0">
                <a:latin typeface="Adobe Gurmukhi" panose="01010101010101010101" pitchFamily="50" charset="0"/>
                <a:cs typeface="Adobe Gurmukhi" panose="01010101010101010101" pitchFamily="50" charset="0"/>
              </a:rPr>
              <a:t>Achieving on farm productivity gains through RFID technology requires further investment, such as RFID reading equipment and computer software suitable for your production type and business needs. This is not mandatory under the NAIT scheme.</a:t>
            </a:r>
          </a:p>
        </p:txBody>
      </p:sp>
    </p:spTree>
    <p:extLst>
      <p:ext uri="{BB962C8B-B14F-4D97-AF65-F5344CB8AC3E}">
        <p14:creationId xmlns:p14="http://schemas.microsoft.com/office/powerpoint/2010/main" val="32539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476518"/>
            <a:ext cx="10394707" cy="4898067"/>
          </a:xfrm>
        </p:spPr>
        <p:txBody>
          <a:bodyPr>
            <a:normAutofit/>
          </a:bodyPr>
          <a:lstStyle/>
          <a:p>
            <a:r>
              <a:rPr lang="en-NZ" cap="none" dirty="0">
                <a:latin typeface="Adobe Fan Heiti Std B" panose="020B0700000000000000" pitchFamily="34" charset="-128"/>
                <a:ea typeface="Adobe Fan Heiti Std B" panose="020B0700000000000000" pitchFamily="34" charset="-128"/>
              </a:rPr>
              <a:t>The National Animal Identification and Tracing (NAIT) scheme links people, property and livestock in New Zealand. Under the scheme, cattle and deer are traced using NAIT approved radio frequency identification device (RFID) ear tags. Once tagged, these animals are registered in a national database and the details recorded include:</a:t>
            </a:r>
          </a:p>
          <a:p>
            <a:pPr lvl="1"/>
            <a:r>
              <a:rPr lang="en-NZ" cap="none" dirty="0">
                <a:latin typeface="Adobe Fan Heiti Std B" panose="020B0700000000000000" pitchFamily="34" charset="-128"/>
                <a:ea typeface="Adobe Fan Heiti Std B" panose="020B0700000000000000" pitchFamily="34" charset="-128"/>
              </a:rPr>
              <a:t>The animal's location</a:t>
            </a:r>
          </a:p>
          <a:p>
            <a:pPr lvl="1"/>
            <a:r>
              <a:rPr lang="en-NZ" cap="none" dirty="0">
                <a:latin typeface="Adobe Fan Heiti Std B" panose="020B0700000000000000" pitchFamily="34" charset="-128"/>
                <a:ea typeface="Adobe Fan Heiti Std B" panose="020B0700000000000000" pitchFamily="34" charset="-128"/>
              </a:rPr>
              <a:t>Movements in the animal's life, and</a:t>
            </a:r>
          </a:p>
          <a:p>
            <a:pPr lvl="1"/>
            <a:r>
              <a:rPr lang="en-NZ" cap="none" dirty="0">
                <a:latin typeface="Adobe Fan Heiti Std B" panose="020B0700000000000000" pitchFamily="34" charset="-128"/>
                <a:ea typeface="Adobe Fan Heiti Std B" panose="020B0700000000000000" pitchFamily="34" charset="-128"/>
              </a:rPr>
              <a:t>Contact details for the person in charge of that animal.</a:t>
            </a:r>
          </a:p>
          <a:p>
            <a:r>
              <a:rPr lang="en-NZ" cap="none" dirty="0">
                <a:latin typeface="Adobe Fan Heiti Std B" panose="020B0700000000000000" pitchFamily="34" charset="-128"/>
                <a:ea typeface="Adobe Fan Heiti Std B" panose="020B0700000000000000" pitchFamily="34" charset="-128"/>
              </a:rPr>
              <a:t>This provides traceability for individual animals, to enhance New Zealand's ability to respond quickly if there is a biosecurity incursion such as a disease outbreak.</a:t>
            </a:r>
          </a:p>
        </p:txBody>
      </p:sp>
    </p:spTree>
    <p:extLst>
      <p:ext uri="{BB962C8B-B14F-4D97-AF65-F5344CB8AC3E}">
        <p14:creationId xmlns:p14="http://schemas.microsoft.com/office/powerpoint/2010/main" val="337657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3 REASONS WHY THE NEED FOR </a:t>
            </a:r>
            <a:r>
              <a:rPr lang="en-NZ" dirty="0" err="1"/>
              <a:t>Nait</a:t>
            </a:r>
            <a:r>
              <a:rPr lang="en-NZ" dirty="0"/>
              <a:t> has arisen</a:t>
            </a:r>
          </a:p>
        </p:txBody>
      </p:sp>
      <p:sp>
        <p:nvSpPr>
          <p:cNvPr id="3" name="Content Placeholder 2"/>
          <p:cNvSpPr>
            <a:spLocks noGrp="1"/>
          </p:cNvSpPr>
          <p:nvPr>
            <p:ph sz="quarter" idx="13"/>
          </p:nvPr>
        </p:nvSpPr>
        <p:spPr/>
        <p:txBody>
          <a:bodyPr/>
          <a:lstStyle/>
          <a:p>
            <a:r>
              <a:rPr lang="en-NZ" dirty="0"/>
              <a:t>1.	</a:t>
            </a:r>
            <a:r>
              <a:rPr lang="en-NZ" cap="none" dirty="0"/>
              <a:t>Improving consumer confidence</a:t>
            </a:r>
          </a:p>
          <a:p>
            <a:endParaRPr lang="en-NZ" cap="none" dirty="0"/>
          </a:p>
          <a:p>
            <a:r>
              <a:rPr lang="en-NZ" cap="none" dirty="0"/>
              <a:t>2.	Improving disease management</a:t>
            </a:r>
          </a:p>
          <a:p>
            <a:endParaRPr lang="en-NZ" cap="none" dirty="0"/>
          </a:p>
          <a:p>
            <a:r>
              <a:rPr lang="en-NZ" cap="none" dirty="0"/>
              <a:t>3.	Improving food traceability</a:t>
            </a:r>
          </a:p>
          <a:p>
            <a:endParaRPr lang="en-NZ" cap="none" dirty="0"/>
          </a:p>
        </p:txBody>
      </p:sp>
    </p:spTree>
    <p:extLst>
      <p:ext uri="{BB962C8B-B14F-4D97-AF65-F5344CB8AC3E}">
        <p14:creationId xmlns:p14="http://schemas.microsoft.com/office/powerpoint/2010/main" val="35181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26958" y="-1315"/>
            <a:ext cx="10858442" cy="4164960"/>
          </a:xfrm>
        </p:spPr>
        <p:txBody>
          <a:bodyPr>
            <a:noAutofit/>
          </a:bodyPr>
          <a:lstStyle/>
          <a:p>
            <a:pPr algn="l"/>
            <a:br>
              <a:rPr lang="en-NZ" sz="2400" b="1" u="sng" dirty="0">
                <a:latin typeface="Adobe Fan Heiti Std B" panose="020B0700000000000000" pitchFamily="34" charset="-128"/>
                <a:ea typeface="Adobe Fan Heiti Std B" panose="020B0700000000000000" pitchFamily="34" charset="-128"/>
              </a:rPr>
            </a:br>
            <a:br>
              <a:rPr lang="en-NZ" sz="2400" b="1" u="sng" dirty="0">
                <a:latin typeface="Adobe Fan Heiti Std B" panose="020B0700000000000000" pitchFamily="34" charset="-128"/>
                <a:ea typeface="Adobe Fan Heiti Std B" panose="020B0700000000000000" pitchFamily="34" charset="-128"/>
              </a:rPr>
            </a:br>
            <a:r>
              <a:rPr lang="en-NZ" sz="2400" b="1" u="sng" dirty="0">
                <a:latin typeface="Adobe Fan Heiti Std B" panose="020B0700000000000000" pitchFamily="34" charset="-128"/>
                <a:ea typeface="Adobe Fan Heiti Std B" panose="020B0700000000000000" pitchFamily="34" charset="-128"/>
              </a:rPr>
              <a:t>1.	Improving consumer confidence:</a:t>
            </a:r>
            <a:br>
              <a:rPr lang="en-NZ" sz="2400" b="1" u="sng" dirty="0">
                <a:latin typeface="Adobe Fan Heiti Std B" panose="020B0700000000000000" pitchFamily="34" charset="-128"/>
                <a:ea typeface="Adobe Fan Heiti Std B" panose="020B0700000000000000" pitchFamily="34" charset="-128"/>
              </a:rPr>
            </a:br>
            <a:r>
              <a:rPr lang="en-NZ" sz="2400" b="1" dirty="0">
                <a:latin typeface="Adobe Fan Heiti Std B" panose="020B0700000000000000" pitchFamily="34" charset="-128"/>
                <a:ea typeface="Adobe Fan Heiti Std B" panose="020B0700000000000000" pitchFamily="34" charset="-128"/>
              </a:rPr>
              <a:t> </a:t>
            </a:r>
            <a:br>
              <a:rPr lang="en-NZ" sz="2400" b="1" dirty="0">
                <a:latin typeface="Adobe Fan Heiti Std B" panose="020B0700000000000000" pitchFamily="34" charset="-128"/>
                <a:ea typeface="Adobe Fan Heiti Std B" panose="020B0700000000000000" pitchFamily="34" charset="-128"/>
              </a:rPr>
            </a:br>
            <a:r>
              <a:rPr lang="en-NZ" sz="2400" cap="none" dirty="0">
                <a:latin typeface="Adobe Fan Heiti Std B" panose="020B0700000000000000" pitchFamily="34" charset="-128"/>
                <a:ea typeface="Adobe Fan Heiti Std B" panose="020B0700000000000000" pitchFamily="34" charset="-128"/>
              </a:rPr>
              <a:t>There is a growing expectation internationally from importing countries, corporations and consumers for better information about the source of food products. </a:t>
            </a:r>
            <a:br>
              <a:rPr lang="en-NZ" sz="2400" cap="none" dirty="0">
                <a:latin typeface="Adobe Fan Heiti Std B" panose="020B0700000000000000" pitchFamily="34" charset="-128"/>
                <a:ea typeface="Adobe Fan Heiti Std B" panose="020B0700000000000000" pitchFamily="34" charset="-128"/>
              </a:rPr>
            </a:br>
            <a:br>
              <a:rPr lang="en-NZ" sz="2400" cap="none" dirty="0">
                <a:latin typeface="Adobe Fan Heiti Std B" panose="020B0700000000000000" pitchFamily="34" charset="-128"/>
                <a:ea typeface="Adobe Fan Heiti Std B" panose="020B0700000000000000" pitchFamily="34" charset="-128"/>
              </a:rPr>
            </a:br>
            <a:r>
              <a:rPr lang="en-NZ" sz="2400" cap="none" dirty="0">
                <a:latin typeface="Adobe Fan Heiti Std B" panose="020B0700000000000000" pitchFamily="34" charset="-128"/>
                <a:ea typeface="Adobe Fan Heiti Std B" panose="020B0700000000000000" pitchFamily="34" charset="-128"/>
              </a:rPr>
              <a:t>A traceability system is vital in retaining access to international markets for our exports. </a:t>
            </a:r>
            <a:br>
              <a:rPr lang="en-NZ" sz="2400" cap="none" dirty="0">
                <a:latin typeface="Adobe Fan Heiti Std B" panose="020B0700000000000000" pitchFamily="34" charset="-128"/>
                <a:ea typeface="Adobe Fan Heiti Std B" panose="020B0700000000000000" pitchFamily="34" charset="-128"/>
              </a:rPr>
            </a:br>
            <a:br>
              <a:rPr lang="en-NZ" sz="2400" cap="none" dirty="0">
                <a:latin typeface="Adobe Fan Heiti Std B" panose="020B0700000000000000" pitchFamily="34" charset="-128"/>
                <a:ea typeface="Adobe Fan Heiti Std B" panose="020B0700000000000000" pitchFamily="34" charset="-128"/>
              </a:rPr>
            </a:br>
            <a:r>
              <a:rPr lang="en-NZ" sz="2400" cap="none" dirty="0">
                <a:latin typeface="Adobe Fan Heiti Std B" panose="020B0700000000000000" pitchFamily="34" charset="-128"/>
                <a:ea typeface="Adobe Fan Heiti Std B" panose="020B0700000000000000" pitchFamily="34" charset="-128"/>
              </a:rPr>
              <a:t>It also allows us to get back to business sooner if there is a biosecurity incursion or food safety concern in the future. </a:t>
            </a:r>
          </a:p>
        </p:txBody>
      </p:sp>
    </p:spTree>
    <p:extLst>
      <p:ext uri="{BB962C8B-B14F-4D97-AF65-F5344CB8AC3E}">
        <p14:creationId xmlns:p14="http://schemas.microsoft.com/office/powerpoint/2010/main" val="24850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17575" y="227900"/>
            <a:ext cx="10657232" cy="4339313"/>
          </a:xfrm>
        </p:spPr>
        <p:txBody>
          <a:bodyPr>
            <a:noAutofit/>
          </a:bodyPr>
          <a:lstStyle/>
          <a:p>
            <a:pPr algn="l"/>
            <a:r>
              <a:rPr lang="en-NZ" sz="2000" b="1" u="sng" dirty="0">
                <a:latin typeface="Adobe Fan Heiti Std B" panose="020B0700000000000000" pitchFamily="34" charset="-128"/>
                <a:ea typeface="Adobe Fan Heiti Std B" panose="020B0700000000000000" pitchFamily="34" charset="-128"/>
              </a:rPr>
              <a:t>2.	Improving disease management:</a:t>
            </a:r>
            <a:r>
              <a:rPr lang="en-NZ" sz="2000" b="1" dirty="0">
                <a:latin typeface="Adobe Fan Heiti Std B" panose="020B0700000000000000" pitchFamily="34" charset="-128"/>
                <a:ea typeface="Adobe Fan Heiti Std B" panose="020B0700000000000000" pitchFamily="34" charset="-128"/>
              </a:rPr>
              <a:t> </a:t>
            </a:r>
            <a:br>
              <a:rPr lang="en-NZ" sz="2000" b="1" dirty="0">
                <a:latin typeface="Adobe Fan Heiti Std B" panose="020B0700000000000000" pitchFamily="34" charset="-128"/>
                <a:ea typeface="Adobe Fan Heiti Std B" panose="020B0700000000000000" pitchFamily="34" charset="-128"/>
              </a:rPr>
            </a:br>
            <a:br>
              <a:rPr lang="en-NZ" sz="2000" b="1" dirty="0">
                <a:latin typeface="Adobe Fan Heiti Std B" panose="020B0700000000000000" pitchFamily="34" charset="-128"/>
                <a:ea typeface="Adobe Fan Heiti Std B" panose="020B0700000000000000" pitchFamily="34" charset="-128"/>
              </a:rPr>
            </a:br>
            <a:br>
              <a:rPr lang="en-NZ" sz="2000" b="1"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New Zealand's primary industries are a key element to our economic success. </a:t>
            </a:r>
            <a:br>
              <a:rPr lang="en-NZ" sz="2000" cap="none" dirty="0">
                <a:latin typeface="Adobe Fan Heiti Std B" panose="020B0700000000000000" pitchFamily="34" charset="-128"/>
                <a:ea typeface="Adobe Fan Heiti Std B" panose="020B0700000000000000" pitchFamily="34" charset="-128"/>
              </a:rPr>
            </a:br>
            <a:br>
              <a:rPr lang="en-NZ" sz="2000" cap="none"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Cattle (including dairy), deer and sheep account for more than $12 billion in exports every year. Existing disease in New Zealand, such as bovine tuberculosis (TB) can benefit from a traceability scheme. </a:t>
            </a:r>
            <a:br>
              <a:rPr lang="en-NZ" sz="2000" cap="none" dirty="0">
                <a:latin typeface="Adobe Fan Heiti Std B" panose="020B0700000000000000" pitchFamily="34" charset="-128"/>
                <a:ea typeface="Adobe Fan Heiti Std B" panose="020B0700000000000000" pitchFamily="34" charset="-128"/>
              </a:rPr>
            </a:br>
            <a:br>
              <a:rPr lang="en-NZ" sz="2000" cap="none"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We can use the information collected to trace back to the originating source and implement testing regimes. </a:t>
            </a:r>
            <a:br>
              <a:rPr lang="en-NZ" sz="2000" cap="none" dirty="0">
                <a:latin typeface="Adobe Fan Heiti Std B" panose="020B0700000000000000" pitchFamily="34" charset="-128"/>
                <a:ea typeface="Adobe Fan Heiti Std B" panose="020B0700000000000000" pitchFamily="34" charset="-128"/>
              </a:rPr>
            </a:br>
            <a:br>
              <a:rPr lang="en-NZ" sz="2000" cap="none" dirty="0">
                <a:latin typeface="Adobe Fan Heiti Std B" panose="020B0700000000000000" pitchFamily="34" charset="-128"/>
                <a:ea typeface="Adobe Fan Heiti Std B" panose="020B0700000000000000" pitchFamily="34" charset="-128"/>
              </a:rPr>
            </a:br>
            <a:r>
              <a:rPr lang="en-NZ" sz="2000" cap="none" dirty="0">
                <a:latin typeface="Adobe Fan Heiti Std B" panose="020B0700000000000000" pitchFamily="34" charset="-128"/>
                <a:ea typeface="Adobe Fan Heiti Std B" panose="020B0700000000000000" pitchFamily="34" charset="-128"/>
              </a:rPr>
              <a:t>Risk of new exotic disease incursions is increasing as the volume of trade and tourists increase. Overseas countries are demanding better proof of freedom from disease, using evidence based programmes.</a:t>
            </a:r>
          </a:p>
        </p:txBody>
      </p:sp>
    </p:spTree>
    <p:extLst>
      <p:ext uri="{BB962C8B-B14F-4D97-AF65-F5344CB8AC3E}">
        <p14:creationId xmlns:p14="http://schemas.microsoft.com/office/powerpoint/2010/main" val="10325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32850" y="229302"/>
            <a:ext cx="10907522" cy="3226920"/>
          </a:xfrm>
        </p:spPr>
        <p:txBody>
          <a:bodyPr>
            <a:noAutofit/>
          </a:bodyPr>
          <a:lstStyle/>
          <a:p>
            <a:pPr algn="l"/>
            <a:r>
              <a:rPr lang="en-NZ" sz="3200" b="1" i="1" u="sng" dirty="0">
                <a:latin typeface="Adobe Fan Heiti Std B" panose="020B0700000000000000" pitchFamily="34" charset="-128"/>
                <a:ea typeface="Adobe Fan Heiti Std B" panose="020B0700000000000000" pitchFamily="34" charset="-128"/>
              </a:rPr>
              <a:t>3.	Improving food traceability:</a:t>
            </a:r>
            <a:r>
              <a:rPr lang="en-NZ" sz="3200" b="1" dirty="0">
                <a:latin typeface="Adobe Fan Heiti Std B" panose="020B0700000000000000" pitchFamily="34" charset="-128"/>
                <a:ea typeface="Adobe Fan Heiti Std B" panose="020B0700000000000000" pitchFamily="34" charset="-128"/>
              </a:rPr>
              <a:t> </a:t>
            </a:r>
            <a:br>
              <a:rPr lang="en-NZ" sz="3200" b="1" dirty="0">
                <a:latin typeface="Adobe Fan Heiti Std B" panose="020B0700000000000000" pitchFamily="34" charset="-128"/>
                <a:ea typeface="Adobe Fan Heiti Std B" panose="020B0700000000000000" pitchFamily="34" charset="-128"/>
              </a:rPr>
            </a:br>
            <a:br>
              <a:rPr lang="en-NZ" sz="3200" b="1" dirty="0">
                <a:latin typeface="Adobe Fan Heiti Std B" panose="020B0700000000000000" pitchFamily="34" charset="-128"/>
                <a:ea typeface="Adobe Fan Heiti Std B" panose="020B0700000000000000" pitchFamily="34" charset="-128"/>
              </a:rPr>
            </a:br>
            <a:r>
              <a:rPr lang="en-NZ" sz="3200" cap="none" dirty="0">
                <a:latin typeface="Adobe Fan Heiti Std B" panose="020B0700000000000000" pitchFamily="34" charset="-128"/>
                <a:ea typeface="Adobe Fan Heiti Std B" panose="020B0700000000000000" pitchFamily="34" charset="-128"/>
              </a:rPr>
              <a:t>There is a need to provide evidence of trace back to source, if a food safety risk or animal disease risk is identified.</a:t>
            </a:r>
            <a:endParaRPr lang="en-NZ" sz="3200" dirty="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64270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548642"/>
            <a:ext cx="10534042" cy="261258"/>
          </a:xfrm>
        </p:spPr>
        <p:txBody>
          <a:bodyPr>
            <a:normAutofit fontScale="90000"/>
          </a:bodyPr>
          <a:lstStyle/>
          <a:p>
            <a:pPr algn="ctr"/>
            <a:r>
              <a:rPr lang="en-NZ" b="1" dirty="0"/>
              <a:t>Tag technology</a:t>
            </a:r>
            <a:br>
              <a:rPr lang="en-NZ" b="1" dirty="0"/>
            </a:br>
            <a:endParaRPr lang="en-NZ" dirty="0"/>
          </a:p>
        </p:txBody>
      </p:sp>
      <p:sp>
        <p:nvSpPr>
          <p:cNvPr id="3" name="Content Placeholder 2"/>
          <p:cNvSpPr>
            <a:spLocks noGrp="1"/>
          </p:cNvSpPr>
          <p:nvPr>
            <p:ph sz="quarter" idx="13"/>
          </p:nvPr>
        </p:nvSpPr>
        <p:spPr>
          <a:xfrm>
            <a:off x="182880" y="809900"/>
            <a:ext cx="11469189" cy="4754877"/>
          </a:xfrm>
        </p:spPr>
        <p:txBody>
          <a:bodyPr>
            <a:normAutofit/>
          </a:bodyPr>
          <a:lstStyle/>
          <a:p>
            <a:r>
              <a:rPr lang="en-NZ" cap="none" dirty="0">
                <a:latin typeface="Adobe Gurmukhi" panose="01010101010101010101" pitchFamily="50" charset="0"/>
                <a:cs typeface="Adobe Gurmukhi" panose="01010101010101010101" pitchFamily="50" charset="0"/>
              </a:rPr>
              <a:t>Low frequency technology is used for NAIT RFID tags (FDX and HDX tags). This is because it is currently the only proven and commercially available RFID technology for animal identification.</a:t>
            </a:r>
          </a:p>
          <a:p>
            <a:endParaRPr lang="en-NZ" cap="none" dirty="0">
              <a:latin typeface="Adobe Gurmukhi" panose="01010101010101010101" pitchFamily="50" charset="0"/>
              <a:cs typeface="Adobe Gurmukhi" panose="01010101010101010101" pitchFamily="50" charset="0"/>
            </a:endParaRPr>
          </a:p>
          <a:p>
            <a:r>
              <a:rPr lang="en-NZ" cap="none" dirty="0">
                <a:latin typeface="Adobe Gurmukhi" panose="01010101010101010101" pitchFamily="50" charset="0"/>
                <a:cs typeface="Adobe Gurmukhi" panose="01010101010101010101" pitchFamily="50" charset="0"/>
              </a:rPr>
              <a:t>There is no proven range of ultra high frequency (UHF) animal tags available locally or internationally. However, the NAIT system is designed to accommodate UHF technology, and would be able to take UHF data in the future.</a:t>
            </a:r>
          </a:p>
          <a:p>
            <a:endParaRPr lang="en-NZ" cap="none" dirty="0">
              <a:latin typeface="Adobe Gurmukhi" panose="01010101010101010101" pitchFamily="50" charset="0"/>
              <a:cs typeface="Adobe Gurmukhi" panose="01010101010101010101" pitchFamily="50" charset="0"/>
            </a:endParaRPr>
          </a:p>
          <a:p>
            <a:r>
              <a:rPr lang="en-NZ" cap="none" dirty="0">
                <a:latin typeface="Adobe Gurmukhi" panose="01010101010101010101" pitchFamily="50" charset="0"/>
                <a:cs typeface="Adobe Gurmukhi" panose="01010101010101010101" pitchFamily="50" charset="0"/>
              </a:rPr>
              <a:t>Any introduction of UHF technology for NAIT tags would follow a consultation period to assess costs and benefits.</a:t>
            </a:r>
          </a:p>
        </p:txBody>
      </p:sp>
    </p:spTree>
    <p:extLst>
      <p:ext uri="{BB962C8B-B14F-4D97-AF65-F5344CB8AC3E}">
        <p14:creationId xmlns:p14="http://schemas.microsoft.com/office/powerpoint/2010/main" val="8610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709" y="336732"/>
            <a:ext cx="4856158" cy="696938"/>
          </a:xfrm>
        </p:spPr>
        <p:txBody>
          <a:bodyPr/>
          <a:lstStyle/>
          <a:p>
            <a:pPr algn="ctr"/>
            <a:r>
              <a:rPr lang="en-NZ" dirty="0">
                <a:solidFill>
                  <a:srgbClr val="00B050"/>
                </a:solidFill>
              </a:rPr>
              <a:t>Birth Tags and Birth Tag sets</a:t>
            </a:r>
          </a:p>
        </p:txBody>
      </p:sp>
      <p:pic>
        <p:nvPicPr>
          <p:cNvPr id="1028" name="Picture 4" descr="Birth ta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8084" y="1655863"/>
            <a:ext cx="2460958" cy="24117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rth tag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810" y="2610564"/>
            <a:ext cx="285750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lflex AHB Birth Tag"/>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6322759" y="336732"/>
            <a:ext cx="4862732" cy="20666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lflex CRV Birth T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078" y="2861733"/>
            <a:ext cx="4968093" cy="191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396882" cy="1151965"/>
          </a:xfrm>
        </p:spPr>
        <p:txBody>
          <a:bodyPr/>
          <a:lstStyle/>
          <a:p>
            <a:pPr algn="ctr"/>
            <a:r>
              <a:rPr lang="en-NZ" dirty="0"/>
              <a:t>Tag your animals</a:t>
            </a:r>
          </a:p>
        </p:txBody>
      </p:sp>
      <p:sp>
        <p:nvSpPr>
          <p:cNvPr id="3" name="Content Placeholder 2"/>
          <p:cNvSpPr>
            <a:spLocks noGrp="1"/>
          </p:cNvSpPr>
          <p:nvPr>
            <p:ph sz="quarter" idx="13"/>
          </p:nvPr>
        </p:nvSpPr>
        <p:spPr>
          <a:xfrm>
            <a:off x="509453" y="888274"/>
            <a:ext cx="10949878" cy="4394871"/>
          </a:xfrm>
        </p:spPr>
        <p:txBody>
          <a:bodyPr>
            <a:normAutofit/>
          </a:bodyPr>
          <a:lstStyle/>
          <a:p>
            <a:r>
              <a:rPr lang="en-NZ" cap="none" dirty="0">
                <a:latin typeface="Adobe Gurmukhi" panose="01010101010101010101" pitchFamily="50" charset="0"/>
                <a:cs typeface="Adobe Gurmukhi" panose="01010101010101010101" pitchFamily="50" charset="0"/>
              </a:rPr>
              <a:t>Cattle and deer must be tagged with NAIT approved RFID tags. These animals must be tagged within six months of birth, or before they move off farm - whichever is soonest. </a:t>
            </a:r>
          </a:p>
          <a:p>
            <a:r>
              <a:rPr lang="en-NZ" cap="none" dirty="0">
                <a:latin typeface="Adobe Gurmukhi" panose="01010101010101010101" pitchFamily="50" charset="0"/>
                <a:cs typeface="Adobe Gurmukhi" panose="01010101010101010101" pitchFamily="50" charset="0"/>
              </a:rPr>
              <a:t>NAIT tags are the only tags required by law. Animal health board (AHB) approved tags are no longer compulsory, but you should not remove these tags from existing animals.</a:t>
            </a:r>
          </a:p>
          <a:p>
            <a:r>
              <a:rPr lang="en-NZ" cap="none" dirty="0">
                <a:latin typeface="Adobe Gurmukhi" panose="01010101010101010101" pitchFamily="50" charset="0"/>
                <a:cs typeface="Adobe Gurmukhi" panose="01010101010101010101" pitchFamily="50" charset="0"/>
              </a:rPr>
              <a:t>Animals only need one NAIT tag each. You don't need to tag an animal with your own NAIT tag if it already has one.</a:t>
            </a:r>
          </a:p>
          <a:p>
            <a:r>
              <a:rPr lang="en-NZ" cap="none" dirty="0">
                <a:latin typeface="Adobe Gurmukhi" panose="01010101010101010101" pitchFamily="50" charset="0"/>
                <a:cs typeface="Adobe Gurmukhi" panose="01010101010101010101" pitchFamily="50" charset="0"/>
              </a:rPr>
              <a:t>NAIT tags can only be removed with permission from NAIT. </a:t>
            </a:r>
          </a:p>
          <a:p>
            <a:r>
              <a:rPr lang="en-NZ" cap="none" dirty="0">
                <a:latin typeface="Adobe Gurmukhi" panose="01010101010101010101" pitchFamily="50" charset="0"/>
                <a:cs typeface="Adobe Gurmukhi" panose="01010101010101010101" pitchFamily="50" charset="0"/>
              </a:rPr>
              <a:t>NAIT tags cannot be reused for any reason, as each tag has a unique number that identifies a single animal.</a:t>
            </a:r>
          </a:p>
        </p:txBody>
      </p:sp>
    </p:spTree>
    <p:extLst>
      <p:ext uri="{BB962C8B-B14F-4D97-AF65-F5344CB8AC3E}">
        <p14:creationId xmlns:p14="http://schemas.microsoft.com/office/powerpoint/2010/main" val="21496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101</TotalTime>
  <Words>692</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Adobe Fan Heiti Std B</vt:lpstr>
      <vt:lpstr>Adobe Gurmukhi</vt:lpstr>
      <vt:lpstr>Arial</vt:lpstr>
      <vt:lpstr>Impact</vt:lpstr>
      <vt:lpstr>Main Event</vt:lpstr>
      <vt:lpstr>What is NAIT? </vt:lpstr>
      <vt:lpstr>PowerPoint Presentation</vt:lpstr>
      <vt:lpstr>3 REASONS WHY THE NEED FOR Nait has arisen</vt:lpstr>
      <vt:lpstr>  1. Improving consumer confidence:   There is a growing expectation internationally from importing countries, corporations and consumers for better information about the source of food products.   A traceability system is vital in retaining access to international markets for our exports.   It also allows us to get back to business sooner if there is a biosecurity incursion or food safety concern in the future. </vt:lpstr>
      <vt:lpstr>2. Improving disease management:    New Zealand's primary industries are a key element to our economic success.   Cattle (including dairy), deer and sheep account for more than $12 billion in exports every year. Existing disease in New Zealand, such as bovine tuberculosis (TB) can benefit from a traceability scheme.   We can use the information collected to trace back to the originating source and implement testing regimes.   Risk of new exotic disease incursions is increasing as the volume of trade and tourists increase. Overseas countries are demanding better proof of freedom from disease, using evidence based programmes.</vt:lpstr>
      <vt:lpstr>3. Improving food traceability:   There is a need to provide evidence of trace back to source, if a food safety risk or animal disease risk is identified.</vt:lpstr>
      <vt:lpstr>Tag technology </vt:lpstr>
      <vt:lpstr>PowerPoint Presentation</vt:lpstr>
      <vt:lpstr>Tag your animals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NAIT?</dc:title>
  <dc:creator>Chris Foot</dc:creator>
  <cp:lastModifiedBy>Susan Stokes</cp:lastModifiedBy>
  <cp:revision>10</cp:revision>
  <dcterms:created xsi:type="dcterms:W3CDTF">2014-08-18T01:40:05Z</dcterms:created>
  <dcterms:modified xsi:type="dcterms:W3CDTF">2026-02-03T03:07:58Z</dcterms:modified>
</cp:coreProperties>
</file>