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76" r:id="rId4"/>
    <p:sldId id="257" r:id="rId5"/>
    <p:sldId id="258" r:id="rId6"/>
    <p:sldId id="259" r:id="rId7"/>
    <p:sldId id="261" r:id="rId8"/>
    <p:sldId id="265" r:id="rId9"/>
    <p:sldId id="264" r:id="rId10"/>
    <p:sldId id="263" r:id="rId11"/>
    <p:sldId id="262" r:id="rId12"/>
    <p:sldId id="269" r:id="rId13"/>
    <p:sldId id="260" r:id="rId14"/>
    <p:sldId id="268" r:id="rId15"/>
    <p:sldId id="278" r:id="rId16"/>
    <p:sldId id="274" r:id="rId17"/>
    <p:sldId id="277" r:id="rId18"/>
    <p:sldId id="279" r:id="rId19"/>
    <p:sldId id="280" r:id="rId20"/>
    <p:sldId id="275" r:id="rId21"/>
    <p:sldId id="267" r:id="rId22"/>
    <p:sldId id="273" r:id="rId23"/>
    <p:sldId id="266" r:id="rId24"/>
    <p:sldId id="272" r:id="rId25"/>
    <p:sldId id="271" r:id="rId26"/>
    <p:sldId id="28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7110D-136C-97D2-839E-FDB79052E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1ECC3C-D06C-E52E-413A-A1754D9C1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FBD61-1984-8707-9151-18D1C88E9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000A-2C88-4959-B15D-23995591CE0B}" type="datetimeFigureOut">
              <a:rPr lang="en-NZ" smtClean="0"/>
              <a:t>3/03/2026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3CCDC-7B20-3B0E-1747-48870A9A5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8640A-69DF-5AC8-DE02-5815A3946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5C92-2C8F-4497-954D-63EFA437B6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8539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4D281-B29B-DBE8-753B-C8F4E38F0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A3D1DC-A0DE-B04B-2C98-AB8F620FC9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64F0A-8890-5114-2349-24118CC1A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000A-2C88-4959-B15D-23995591CE0B}" type="datetimeFigureOut">
              <a:rPr lang="en-NZ" smtClean="0"/>
              <a:t>3/03/2026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65252-3FED-49A7-11C1-0D48AC583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3DDFE-F402-D8FA-5E9D-4CC67748E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5C92-2C8F-4497-954D-63EFA437B6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54505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4A405D-75B8-E820-993D-C659FF1E2B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7DDE3-E062-EA70-8E30-6C8CDD8E2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7CBEE-1B2E-D918-92EC-82DA902DE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000A-2C88-4959-B15D-23995591CE0B}" type="datetimeFigureOut">
              <a:rPr lang="en-NZ" smtClean="0"/>
              <a:t>3/03/2026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9B746-3AC8-EFFA-C962-5B73A8A70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7ABD7-23D0-AAFD-6AFF-4F244BAF0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5C92-2C8F-4497-954D-63EFA437B6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8811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2CD45-DC20-08FC-8290-2ADD8E6F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6712F-0AEC-0212-5454-1703B686A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03A10-614F-D841-C0C8-C314D8561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000A-2C88-4959-B15D-23995591CE0B}" type="datetimeFigureOut">
              <a:rPr lang="en-NZ" smtClean="0"/>
              <a:t>3/03/2026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9E2F5-C3D1-C8E4-7A7F-71C979EB5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467CE-7BDA-3984-DA25-2CE79AB96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5C92-2C8F-4497-954D-63EFA437B6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2826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4C893-3C57-4605-A0D3-2973D9A82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CF871-0041-0C07-C6CA-E3C44A1FE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B9377-CCFE-B9A0-9F7A-56D93AD2A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000A-2C88-4959-B15D-23995591CE0B}" type="datetimeFigureOut">
              <a:rPr lang="en-NZ" smtClean="0"/>
              <a:t>3/03/2026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AD94C-DEBC-559C-0B9A-7BA12DDC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594F5-20D7-01D7-437E-63CB2B343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5C92-2C8F-4497-954D-63EFA437B6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74413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3F3A1-76BB-03E6-DB2C-37C660A52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29C02-B230-1580-D9D5-68E2BECC7C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D799E3-9513-3EC7-272F-F2750138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39358F-DA50-8A0A-32FC-4B1D44737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000A-2C88-4959-B15D-23995591CE0B}" type="datetimeFigureOut">
              <a:rPr lang="en-NZ" smtClean="0"/>
              <a:t>3/03/2026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E59977-CF0D-C9F5-8EB3-423E40676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E11C7-1CA1-FC13-7CDD-90F569F47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5C92-2C8F-4497-954D-63EFA437B6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7313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2ACFE-5532-4DC6-8F15-8FD049EFF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A62D1-6055-A102-AE14-D3B6426E3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10AC28-EB07-FABC-CA3C-0F00FD42F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A924C9-12AE-5191-8212-2155F73A7C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76859F-1262-6AB2-37CB-9C679B93CD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77B9B9-5704-D96E-0315-C58718CD3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000A-2C88-4959-B15D-23995591CE0B}" type="datetimeFigureOut">
              <a:rPr lang="en-NZ" smtClean="0"/>
              <a:t>3/03/2026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D2395D-0926-7EDE-E447-48457D4E8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63FB8B-D3D4-C90F-AFF5-DF37F8441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5C92-2C8F-4497-954D-63EFA437B6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247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3C3C0-C6B0-FF62-0F26-625205A97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05E566-0B61-1D08-794D-709B00C8C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000A-2C88-4959-B15D-23995591CE0B}" type="datetimeFigureOut">
              <a:rPr lang="en-NZ" smtClean="0"/>
              <a:t>3/03/2026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9FD03-5070-46D2-91A2-523289C5F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C0DFAC-5D53-20A5-B872-1DD4539E7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5C92-2C8F-4497-954D-63EFA437B6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5329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B22588-D9B4-3002-3793-11E88B994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000A-2C88-4959-B15D-23995591CE0B}" type="datetimeFigureOut">
              <a:rPr lang="en-NZ" smtClean="0"/>
              <a:t>3/03/2026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F175FD-AC7B-3D86-2791-40DF0E6BE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45F4E-31A5-3375-84AF-678CA0215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5C92-2C8F-4497-954D-63EFA437B6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64281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41528-F28B-C81A-9054-118A29F70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18336-93A2-9B69-E24B-B544DD624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CE71E-7B45-608D-0B62-1899745C8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388811-ED6C-77E3-F92C-67F7C84BC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000A-2C88-4959-B15D-23995591CE0B}" type="datetimeFigureOut">
              <a:rPr lang="en-NZ" smtClean="0"/>
              <a:t>3/03/2026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056A4B-673F-F7F9-BC05-9E181259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9DA8CB-61B0-10EF-837C-BC29AE7EC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5C92-2C8F-4497-954D-63EFA437B6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63172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F78A8-4DDE-4224-0AB0-786706146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65061A-E74E-36BD-6B7D-F98B5DE7EF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3609B-86F2-7145-10BE-3E194E66D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7A54F4-3755-85AF-E1F5-BDCEBA018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000A-2C88-4959-B15D-23995591CE0B}" type="datetimeFigureOut">
              <a:rPr lang="en-NZ" smtClean="0"/>
              <a:t>3/03/2026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663A4-5928-BEBD-2A9B-F7FD04CA1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5FF303-99C8-7807-4DC3-E9B8A9966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45C92-2C8F-4497-954D-63EFA437B6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53459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D5EDAC-82B1-41F9-B396-A2BC8CC12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7C39D-D12C-8E33-306E-68D1D93A9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A0B33-8AF1-E6D9-0ED1-641DBA7369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7D000A-2C88-4959-B15D-23995591CE0B}" type="datetimeFigureOut">
              <a:rPr lang="en-NZ" smtClean="0"/>
              <a:t>3/03/2026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EFB2E-470B-9F2B-D40E-26F28A94DE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70752-AF32-0891-1066-EF631384F1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145C92-2C8F-4497-954D-63EFA437B6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5137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jao_9Wiz_M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G5CKCux4R-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5xy4DDQL9M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2DFD8EA3-497F-3A08-A52F-F14366009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341" y="365999"/>
            <a:ext cx="9420913" cy="520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047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5B816-1EFE-64B0-D526-26FACF332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8F3F3-741D-BE77-83F4-DE77C6798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34000" cy="1325563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Varroa destructor </a:t>
            </a:r>
            <a:br>
              <a:rPr lang="en-US" sz="3600" i="1" dirty="0"/>
            </a:br>
            <a:r>
              <a:rPr lang="en-US" sz="2200" dirty="0"/>
              <a:t>(</a:t>
            </a:r>
            <a:r>
              <a:rPr lang="en-US" sz="2200" dirty="0" err="1"/>
              <a:t>Parasitiformes</a:t>
            </a:r>
            <a:r>
              <a:rPr lang="en-US" sz="2200" dirty="0"/>
              <a:t>: </a:t>
            </a:r>
            <a:r>
              <a:rPr lang="en-US" sz="2200" dirty="0" err="1"/>
              <a:t>Varroidae</a:t>
            </a:r>
            <a:r>
              <a:rPr lang="en-US" sz="2200" dirty="0"/>
              <a:t>)</a:t>
            </a:r>
            <a:br>
              <a:rPr lang="en-NZ" dirty="0"/>
            </a:b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641B1-2B44-2EC8-ADB3-AD89338888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b="1" dirty="0"/>
              <a:t>Typical symptoms: </a:t>
            </a:r>
            <a:r>
              <a:rPr lang="en-NZ" dirty="0"/>
              <a:t>Varroa mites are oval, flat, red-brown coloured, around1.1 mm long and1.5 mm wide. They can be seen on adult honey bees and in the brood</a:t>
            </a:r>
          </a:p>
        </p:txBody>
      </p:sp>
      <p:pic>
        <p:nvPicPr>
          <p:cNvPr id="11" name="Image 286">
            <a:extLst>
              <a:ext uri="{FF2B5EF4-FFF2-40B4-BE49-F238E27FC236}">
                <a16:creationId xmlns:a16="http://schemas.microsoft.com/office/drawing/2014/main" id="{9FE86856-4FA5-1007-85FC-9AE63F1B5D9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26006" y="1589"/>
            <a:ext cx="4765994" cy="3449637"/>
          </a:xfrm>
          <a:prstGeom prst="rect">
            <a:avLst/>
          </a:prstGeom>
        </p:spPr>
      </p:pic>
      <p:pic>
        <p:nvPicPr>
          <p:cNvPr id="12" name="Image 287">
            <a:extLst>
              <a:ext uri="{FF2B5EF4-FFF2-40B4-BE49-F238E27FC236}">
                <a16:creationId xmlns:a16="http://schemas.microsoft.com/office/drawing/2014/main" id="{43B1C010-084E-9799-5083-05E50BF8FF6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26006" y="3429000"/>
            <a:ext cx="4765994" cy="2725737"/>
          </a:xfrm>
          <a:prstGeom prst="rect">
            <a:avLst/>
          </a:prstGeom>
        </p:spPr>
      </p:pic>
      <p:sp>
        <p:nvSpPr>
          <p:cNvPr id="13" name="Pentagon 12">
            <a:extLst>
              <a:ext uri="{FF2B5EF4-FFF2-40B4-BE49-F238E27FC236}">
                <a16:creationId xmlns:a16="http://schemas.microsoft.com/office/drawing/2014/main" id="{161CA273-2323-0BE7-454B-113E642EAADD}"/>
              </a:ext>
            </a:extLst>
          </p:cNvPr>
          <p:cNvSpPr/>
          <p:nvPr/>
        </p:nvSpPr>
        <p:spPr>
          <a:xfrm>
            <a:off x="5507633" y="144080"/>
            <a:ext cx="969264" cy="1090323"/>
          </a:xfrm>
          <a:prstGeom prst="pentagon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 NZ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591089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4EBDB7-944F-B37F-C6F6-91A7BA9F6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C3C7AD-C190-F3D0-321C-20ED1A280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Starvation</a:t>
            </a:r>
            <a:br>
              <a:rPr lang="en-NZ" dirty="0"/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69FC0-5B85-66C2-8114-BC4AAF1A21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250" y="2250788"/>
            <a:ext cx="5334197" cy="37698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dirty="0"/>
              <a:t>Typical symptoms: decrease in stored resources, dwindling bee number low productivity, bees clustering with their heads in cells and/or </a:t>
            </a:r>
            <a:r>
              <a:rPr lang="en-US" dirty="0" err="1"/>
              <a:t>cannibalising</a:t>
            </a:r>
            <a:r>
              <a:rPr lang="en-US" dirty="0"/>
              <a:t> larvae.</a:t>
            </a:r>
            <a:endParaRPr lang="en-NZ" dirty="0"/>
          </a:p>
          <a:p>
            <a:endParaRPr lang="en-US" sz="2000" dirty="0"/>
          </a:p>
        </p:txBody>
      </p:sp>
      <p:pic>
        <p:nvPicPr>
          <p:cNvPr id="8" name="Image 325">
            <a:extLst>
              <a:ext uri="{FF2B5EF4-FFF2-40B4-BE49-F238E27FC236}">
                <a16:creationId xmlns:a16="http://schemas.microsoft.com/office/drawing/2014/main" id="{D2908AB1-17E0-1733-2D8D-841B48130AC5}"/>
              </a:ext>
            </a:extLst>
          </p:cNvPr>
          <p:cNvPicPr/>
          <p:nvPr/>
        </p:nvPicPr>
        <p:blipFill>
          <a:blip r:embed="rId2" cstate="print"/>
          <a:srcRect t="8573" r="-2" b="-2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sp>
        <p:nvSpPr>
          <p:cNvPr id="11" name="Pentagon 10">
            <a:extLst>
              <a:ext uri="{FF2B5EF4-FFF2-40B4-BE49-F238E27FC236}">
                <a16:creationId xmlns:a16="http://schemas.microsoft.com/office/drawing/2014/main" id="{55E6BD71-96C1-45C7-F84E-E7741CE4D54D}"/>
              </a:ext>
            </a:extLst>
          </p:cNvPr>
          <p:cNvSpPr/>
          <p:nvPr/>
        </p:nvSpPr>
        <p:spPr>
          <a:xfrm>
            <a:off x="5507633" y="144080"/>
            <a:ext cx="969264" cy="1090323"/>
          </a:xfrm>
          <a:prstGeom prst="pentagon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 NZ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3733549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A0CDD-CA15-B6DB-64E9-20A63049D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FCFD0-22B5-22B0-7678-A14F3A7BC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Poisoning</a:t>
            </a:r>
            <a:br>
              <a:rPr lang="en-NZ"/>
            </a:b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61BC5-11AB-E60A-6141-C4B616AE7A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Typical symptoms: Excessive number of dead bees, disorientated and/or dwindling forager population</a:t>
            </a:r>
            <a:endParaRPr lang="en-NZ" dirty="0"/>
          </a:p>
        </p:txBody>
      </p:sp>
      <p:pic>
        <p:nvPicPr>
          <p:cNvPr id="9" name="Image 341">
            <a:extLst>
              <a:ext uri="{FF2B5EF4-FFF2-40B4-BE49-F238E27FC236}">
                <a16:creationId xmlns:a16="http://schemas.microsoft.com/office/drawing/2014/main" id="{D0C32775-C7CB-32A8-45CB-D91D3A0B6B3B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105650" y="0"/>
            <a:ext cx="5086350" cy="6934199"/>
          </a:xfrm>
          <a:prstGeom prst="rect">
            <a:avLst/>
          </a:prstGeom>
        </p:spPr>
      </p:pic>
      <p:sp>
        <p:nvSpPr>
          <p:cNvPr id="10" name="Pentagon 9">
            <a:extLst>
              <a:ext uri="{FF2B5EF4-FFF2-40B4-BE49-F238E27FC236}">
                <a16:creationId xmlns:a16="http://schemas.microsoft.com/office/drawing/2014/main" id="{B8B9F586-3642-EAF8-0B37-4B8EEC80FEDA}"/>
              </a:ext>
            </a:extLst>
          </p:cNvPr>
          <p:cNvSpPr/>
          <p:nvPr/>
        </p:nvSpPr>
        <p:spPr>
          <a:xfrm>
            <a:off x="5507633" y="144080"/>
            <a:ext cx="969264" cy="1090323"/>
          </a:xfrm>
          <a:prstGeom prst="pentagon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 NZ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3159984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524FA-0478-209C-C657-F92E728CC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9F68E-B482-8253-2554-43ABD46DC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49632" cy="1325563"/>
          </a:xfrm>
        </p:spPr>
        <p:txBody>
          <a:bodyPr>
            <a:normAutofit fontScale="90000"/>
          </a:bodyPr>
          <a:lstStyle/>
          <a:p>
            <a:br>
              <a:rPr lang="en-US" sz="3600" b="1" dirty="0"/>
            </a:br>
            <a:r>
              <a:rPr lang="en-US" sz="3600" b="1" dirty="0"/>
              <a:t>Parasitic Mite Syndrome (PMS)</a:t>
            </a:r>
            <a:br>
              <a:rPr lang="en-NZ" dirty="0"/>
            </a:b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BDDF9-3E0E-9D4B-4115-B9A8CA351D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Typical symptoms: spotty brood pattern, lack of adult population, high mite infestation, larvae do not rope, and/or larvae are slumped and possibly </a:t>
            </a:r>
            <a:r>
              <a:rPr lang="en-US" dirty="0" err="1"/>
              <a:t>discoloured</a:t>
            </a:r>
            <a:r>
              <a:rPr lang="en-US" dirty="0"/>
              <a:t>.</a:t>
            </a:r>
            <a:endParaRPr lang="en-NZ" dirty="0"/>
          </a:p>
          <a:p>
            <a:endParaRPr lang="en-NZ" dirty="0"/>
          </a:p>
        </p:txBody>
      </p:sp>
      <p:pic>
        <p:nvPicPr>
          <p:cNvPr id="8" name="Image 359">
            <a:extLst>
              <a:ext uri="{FF2B5EF4-FFF2-40B4-BE49-F238E27FC236}">
                <a16:creationId xmlns:a16="http://schemas.microsoft.com/office/drawing/2014/main" id="{74236AA6-D422-724D-5EF0-7F229BE291C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78382" y="0"/>
            <a:ext cx="4813618" cy="3141028"/>
          </a:xfrm>
          <a:prstGeom prst="rect">
            <a:avLst/>
          </a:prstGeom>
        </p:spPr>
      </p:pic>
      <p:pic>
        <p:nvPicPr>
          <p:cNvPr id="9" name="Image 358">
            <a:extLst>
              <a:ext uri="{FF2B5EF4-FFF2-40B4-BE49-F238E27FC236}">
                <a16:creationId xmlns:a16="http://schemas.microsoft.com/office/drawing/2014/main" id="{937536AB-863E-85ED-0894-4247C6B071E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78382" y="3141028"/>
            <a:ext cx="4813617" cy="3850322"/>
          </a:xfrm>
          <a:prstGeom prst="rect">
            <a:avLst/>
          </a:prstGeom>
        </p:spPr>
      </p:pic>
      <p:sp>
        <p:nvSpPr>
          <p:cNvPr id="10" name="Pentagon 9">
            <a:extLst>
              <a:ext uri="{FF2B5EF4-FFF2-40B4-BE49-F238E27FC236}">
                <a16:creationId xmlns:a16="http://schemas.microsoft.com/office/drawing/2014/main" id="{2241E6DD-AEE5-B3A2-F35D-13D6EF777221}"/>
              </a:ext>
            </a:extLst>
          </p:cNvPr>
          <p:cNvSpPr/>
          <p:nvPr/>
        </p:nvSpPr>
        <p:spPr>
          <a:xfrm>
            <a:off x="6303200" y="230188"/>
            <a:ext cx="969264" cy="1090323"/>
          </a:xfrm>
          <a:prstGeom prst="pentagon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 NZ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1396912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5A86A-6957-31B8-72A2-974EFAF3C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A006F-DD07-2D17-DB29-052F8B4F4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Dysentery</a:t>
            </a:r>
            <a:br>
              <a:rPr lang="en-NZ" dirty="0"/>
            </a:b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E2F91-AE21-9986-4535-1333E04539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Typical symptoms: voided bee </a:t>
            </a:r>
            <a:r>
              <a:rPr lang="en-US" dirty="0" err="1"/>
              <a:t>faeces</a:t>
            </a:r>
            <a:r>
              <a:rPr lang="en-US" dirty="0"/>
              <a:t> on hive ware.</a:t>
            </a:r>
            <a:endParaRPr lang="en-NZ" dirty="0"/>
          </a:p>
          <a:p>
            <a:endParaRPr lang="en-NZ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F983132-DE94-372F-3155-2F10DEB6335F}"/>
              </a:ext>
            </a:extLst>
          </p:cNvPr>
          <p:cNvGrpSpPr>
            <a:grpSpLocks/>
          </p:cNvGrpSpPr>
          <p:nvPr/>
        </p:nvGrpSpPr>
        <p:grpSpPr>
          <a:xfrm>
            <a:off x="6460808" y="0"/>
            <a:ext cx="5731191" cy="6858000"/>
            <a:chOff x="0" y="0"/>
            <a:chExt cx="3780255" cy="5328005"/>
          </a:xfrm>
        </p:grpSpPr>
        <p:sp>
          <p:nvSpPr>
            <p:cNvPr id="19" name="Graphic 388">
              <a:extLst>
                <a:ext uri="{FF2B5EF4-FFF2-40B4-BE49-F238E27FC236}">
                  <a16:creationId xmlns:a16="http://schemas.microsoft.com/office/drawing/2014/main" id="{01C30715-BAE5-B136-CC4A-DBD20D6FB60C}"/>
                </a:ext>
              </a:extLst>
            </p:cNvPr>
            <p:cNvSpPr/>
            <p:nvPr/>
          </p:nvSpPr>
          <p:spPr>
            <a:xfrm>
              <a:off x="698841" y="0"/>
              <a:ext cx="2815590" cy="2154555"/>
            </a:xfrm>
            <a:custGeom>
              <a:avLst/>
              <a:gdLst/>
              <a:ahLst/>
              <a:cxnLst/>
              <a:rect l="l" t="t" r="r" b="b"/>
              <a:pathLst>
                <a:path w="2815590" h="2154555">
                  <a:moveTo>
                    <a:pt x="887858" y="0"/>
                  </a:moveTo>
                  <a:lnTo>
                    <a:pt x="0" y="0"/>
                  </a:lnTo>
                  <a:lnTo>
                    <a:pt x="2436072" y="2154492"/>
                  </a:lnTo>
                  <a:lnTo>
                    <a:pt x="2815179" y="1711288"/>
                  </a:lnTo>
                  <a:lnTo>
                    <a:pt x="887858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NZ"/>
            </a:p>
          </p:txBody>
        </p:sp>
        <p:sp>
          <p:nvSpPr>
            <p:cNvPr id="20" name="Graphic 389">
              <a:extLst>
                <a:ext uri="{FF2B5EF4-FFF2-40B4-BE49-F238E27FC236}">
                  <a16:creationId xmlns:a16="http://schemas.microsoft.com/office/drawing/2014/main" id="{E74A18C6-D78F-6266-DBBE-C717FFE76413}"/>
                </a:ext>
              </a:extLst>
            </p:cNvPr>
            <p:cNvSpPr/>
            <p:nvPr/>
          </p:nvSpPr>
          <p:spPr>
            <a:xfrm>
              <a:off x="12725" y="820049"/>
              <a:ext cx="3767454" cy="4088765"/>
            </a:xfrm>
            <a:custGeom>
              <a:avLst/>
              <a:gdLst/>
              <a:ahLst/>
              <a:cxnLst/>
              <a:rect l="l" t="t" r="r" b="b"/>
              <a:pathLst>
                <a:path w="3767454" h="4088765">
                  <a:moveTo>
                    <a:pt x="3767277" y="0"/>
                  </a:moveTo>
                  <a:lnTo>
                    <a:pt x="0" y="3767277"/>
                  </a:lnTo>
                  <a:lnTo>
                    <a:pt x="0" y="4088663"/>
                  </a:lnTo>
                  <a:lnTo>
                    <a:pt x="522643" y="4088663"/>
                  </a:lnTo>
                  <a:lnTo>
                    <a:pt x="3767277" y="843997"/>
                  </a:lnTo>
                  <a:lnTo>
                    <a:pt x="3767277" y="0"/>
                  </a:lnTo>
                  <a:close/>
                </a:path>
              </a:pathLst>
            </a:custGeom>
            <a:solidFill>
              <a:srgbClr val="EDEDEC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NZ"/>
            </a:p>
          </p:txBody>
        </p:sp>
        <p:sp>
          <p:nvSpPr>
            <p:cNvPr id="21" name="Graphic 390">
              <a:extLst>
                <a:ext uri="{FF2B5EF4-FFF2-40B4-BE49-F238E27FC236}">
                  <a16:creationId xmlns:a16="http://schemas.microsoft.com/office/drawing/2014/main" id="{5C0113F4-7468-E037-8A92-1DFAFE42ADA2}"/>
                </a:ext>
              </a:extLst>
            </p:cNvPr>
            <p:cNvSpPr/>
            <p:nvPr/>
          </p:nvSpPr>
          <p:spPr>
            <a:xfrm>
              <a:off x="1548084" y="0"/>
              <a:ext cx="2232025" cy="1962150"/>
            </a:xfrm>
            <a:custGeom>
              <a:avLst/>
              <a:gdLst/>
              <a:ahLst/>
              <a:cxnLst/>
              <a:rect l="l" t="t" r="r" b="b"/>
              <a:pathLst>
                <a:path w="2232025" h="1962150">
                  <a:moveTo>
                    <a:pt x="2231918" y="0"/>
                  </a:moveTo>
                  <a:lnTo>
                    <a:pt x="0" y="0"/>
                  </a:lnTo>
                  <a:lnTo>
                    <a:pt x="1668313" y="1472807"/>
                  </a:lnTo>
                  <a:lnTo>
                    <a:pt x="2231918" y="1961808"/>
                  </a:lnTo>
                  <a:lnTo>
                    <a:pt x="2231918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NZ"/>
            </a:p>
          </p:txBody>
        </p:sp>
        <p:sp>
          <p:nvSpPr>
            <p:cNvPr id="22" name="Graphic 391">
              <a:extLst>
                <a:ext uri="{FF2B5EF4-FFF2-40B4-BE49-F238E27FC236}">
                  <a16:creationId xmlns:a16="http://schemas.microsoft.com/office/drawing/2014/main" id="{BCA0DAAA-AC26-128A-EA83-1A81DF573FB1}"/>
                </a:ext>
              </a:extLst>
            </p:cNvPr>
            <p:cNvSpPr/>
            <p:nvPr/>
          </p:nvSpPr>
          <p:spPr>
            <a:xfrm>
              <a:off x="3731995" y="2249505"/>
              <a:ext cx="48260" cy="419734"/>
            </a:xfrm>
            <a:custGeom>
              <a:avLst/>
              <a:gdLst/>
              <a:ahLst/>
              <a:cxnLst/>
              <a:rect l="l" t="t" r="r" b="b"/>
              <a:pathLst>
                <a:path w="48260" h="419734">
                  <a:moveTo>
                    <a:pt x="48007" y="0"/>
                  </a:moveTo>
                  <a:lnTo>
                    <a:pt x="36004" y="0"/>
                  </a:lnTo>
                  <a:lnTo>
                    <a:pt x="21988" y="2828"/>
                  </a:lnTo>
                  <a:lnTo>
                    <a:pt x="10544" y="10544"/>
                  </a:lnTo>
                  <a:lnTo>
                    <a:pt x="2828" y="21988"/>
                  </a:lnTo>
                  <a:lnTo>
                    <a:pt x="0" y="36004"/>
                  </a:lnTo>
                  <a:lnTo>
                    <a:pt x="0" y="383705"/>
                  </a:lnTo>
                  <a:lnTo>
                    <a:pt x="2828" y="397713"/>
                  </a:lnTo>
                  <a:lnTo>
                    <a:pt x="10544" y="409154"/>
                  </a:lnTo>
                  <a:lnTo>
                    <a:pt x="21988" y="416868"/>
                  </a:lnTo>
                  <a:lnTo>
                    <a:pt x="36004" y="419696"/>
                  </a:lnTo>
                  <a:lnTo>
                    <a:pt x="48007" y="419696"/>
                  </a:lnTo>
                  <a:lnTo>
                    <a:pt x="48007" y="0"/>
                  </a:lnTo>
                  <a:close/>
                </a:path>
              </a:pathLst>
            </a:custGeom>
            <a:solidFill>
              <a:srgbClr val="FDB913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NZ"/>
            </a:p>
          </p:txBody>
        </p:sp>
        <p:pic>
          <p:nvPicPr>
            <p:cNvPr id="23" name="Image 392">
              <a:extLst>
                <a:ext uri="{FF2B5EF4-FFF2-40B4-BE49-F238E27FC236}">
                  <a16:creationId xmlns:a16="http://schemas.microsoft.com/office/drawing/2014/main" id="{9587EAE8-2E5C-2F26-217E-7FA70531C47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92007"/>
              <a:ext cx="3780002" cy="3035998"/>
            </a:xfrm>
            <a:prstGeom prst="rect">
              <a:avLst/>
            </a:prstGeom>
          </p:spPr>
        </p:pic>
        <p:pic>
          <p:nvPicPr>
            <p:cNvPr id="24" name="Image 393">
              <a:extLst>
                <a:ext uri="{FF2B5EF4-FFF2-40B4-BE49-F238E27FC236}">
                  <a16:creationId xmlns:a16="http://schemas.microsoft.com/office/drawing/2014/main" id="{C234C9D9-0791-FC8F-EA1F-16283918664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3780002" cy="2752902"/>
            </a:xfrm>
            <a:prstGeom prst="rect">
              <a:avLst/>
            </a:prstGeom>
          </p:spPr>
        </p:pic>
        <p:sp>
          <p:nvSpPr>
            <p:cNvPr id="25" name="Graphic 394">
              <a:extLst>
                <a:ext uri="{FF2B5EF4-FFF2-40B4-BE49-F238E27FC236}">
                  <a16:creationId xmlns:a16="http://schemas.microsoft.com/office/drawing/2014/main" id="{9A1CA595-A9C0-A9EE-C34B-A56272AD6084}"/>
                </a:ext>
              </a:extLst>
            </p:cNvPr>
            <p:cNvSpPr/>
            <p:nvPr/>
          </p:nvSpPr>
          <p:spPr>
            <a:xfrm>
              <a:off x="868756" y="2250351"/>
              <a:ext cx="2905125" cy="407034"/>
            </a:xfrm>
            <a:custGeom>
              <a:avLst/>
              <a:gdLst/>
              <a:ahLst/>
              <a:cxnLst/>
              <a:rect l="l" t="t" r="r" b="b"/>
              <a:pathLst>
                <a:path w="2905125" h="407034">
                  <a:moveTo>
                    <a:pt x="2904883" y="0"/>
                  </a:moveTo>
                  <a:lnTo>
                    <a:pt x="0" y="0"/>
                  </a:lnTo>
                  <a:lnTo>
                    <a:pt x="0" y="406996"/>
                  </a:lnTo>
                  <a:lnTo>
                    <a:pt x="2904883" y="406996"/>
                  </a:lnTo>
                  <a:lnTo>
                    <a:pt x="29048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NZ"/>
            </a:p>
          </p:txBody>
        </p:sp>
        <p:pic>
          <p:nvPicPr>
            <p:cNvPr id="26" name="Image 395">
              <a:extLst>
                <a:ext uri="{FF2B5EF4-FFF2-40B4-BE49-F238E27FC236}">
                  <a16:creationId xmlns:a16="http://schemas.microsoft.com/office/drawing/2014/main" id="{E9DF9BE5-03DF-7D52-3D97-5E775ABCF7E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9304" y="5019653"/>
              <a:ext cx="102489" cy="102501"/>
            </a:xfrm>
            <a:prstGeom prst="rect">
              <a:avLst/>
            </a:prstGeom>
          </p:spPr>
        </p:pic>
      </p:grpSp>
      <p:sp>
        <p:nvSpPr>
          <p:cNvPr id="27" name="Pentagon 26">
            <a:extLst>
              <a:ext uri="{FF2B5EF4-FFF2-40B4-BE49-F238E27FC236}">
                <a16:creationId xmlns:a16="http://schemas.microsoft.com/office/drawing/2014/main" id="{5AD0E9E8-7423-D802-BC4F-C0AD8ED061B0}"/>
              </a:ext>
            </a:extLst>
          </p:cNvPr>
          <p:cNvSpPr/>
          <p:nvPr/>
        </p:nvSpPr>
        <p:spPr>
          <a:xfrm>
            <a:off x="5339144" y="230188"/>
            <a:ext cx="969264" cy="1090323"/>
          </a:xfrm>
          <a:prstGeom prst="pentagon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 NZ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3152975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oneybee about to the take-off from a flower">
            <a:extLst>
              <a:ext uri="{FF2B5EF4-FFF2-40B4-BE49-F238E27FC236}">
                <a16:creationId xmlns:a16="http://schemas.microsoft.com/office/drawing/2014/main" id="{0383147C-D17B-DCA5-35BD-A0740A9ABB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095" r="8862"/>
          <a:stretch>
            <a:fillRect/>
          </a:stretch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BBBB45-7827-6B67-A642-575BD11F3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en-NZ" sz="4000"/>
              <a:t>Resources &amp;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F914A-336C-978D-8E1F-1E3BF36B7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884929"/>
            <a:ext cx="4659756" cy="3374137"/>
          </a:xfrm>
        </p:spPr>
        <p:txBody>
          <a:bodyPr anchor="ctr">
            <a:normAutofit/>
          </a:bodyPr>
          <a:lstStyle/>
          <a:p>
            <a:r>
              <a:rPr lang="en-NZ" sz="2000" dirty="0"/>
              <a:t>American foulbrood (WS)</a:t>
            </a:r>
          </a:p>
          <a:p>
            <a:r>
              <a:rPr lang="en-US" sz="2000" dirty="0"/>
              <a:t>American Foulbrood- basics &amp; Quiz (WS)</a:t>
            </a:r>
          </a:p>
          <a:p>
            <a:r>
              <a:rPr lang="en-US" sz="2000" dirty="0"/>
              <a:t>Fighting a little bee mite(WS)</a:t>
            </a:r>
          </a:p>
          <a:p>
            <a:r>
              <a:rPr lang="en-US" sz="2000" dirty="0"/>
              <a:t>Varroa Mites- the basics &amp; Quiz (WS)</a:t>
            </a:r>
          </a:p>
          <a:p>
            <a:r>
              <a:rPr lang="en-US" sz="2000" dirty="0"/>
              <a:t>Honeybee Pest and disease Quiz</a:t>
            </a:r>
          </a:p>
          <a:p>
            <a:r>
              <a:rPr lang="en-NZ" sz="2000" dirty="0"/>
              <a:t>Research Project: A Threat to New Zealand Honey Bees</a:t>
            </a:r>
          </a:p>
          <a:p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3073865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F3228-75C3-D554-B24B-52A633D5E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>
            <a:normAutofit/>
          </a:bodyPr>
          <a:lstStyle/>
          <a:p>
            <a:r>
              <a:rPr lang="en-NZ" sz="3200" b="1" dirty="0"/>
              <a:t>Yellow-Legged Hornet</a:t>
            </a:r>
            <a:br>
              <a:rPr lang="en-NZ" dirty="0"/>
            </a:br>
            <a:r>
              <a:rPr lang="en-NZ" sz="2200" dirty="0"/>
              <a:t> (</a:t>
            </a:r>
            <a:r>
              <a:rPr lang="en-NZ" sz="2200" i="1" dirty="0"/>
              <a:t>Vespa </a:t>
            </a:r>
            <a:r>
              <a:rPr lang="en-NZ" sz="2200" i="1" dirty="0" err="1"/>
              <a:t>velutina</a:t>
            </a:r>
            <a:r>
              <a:rPr lang="en-NZ" sz="2200" dirty="0"/>
              <a:t>) </a:t>
            </a:r>
            <a:endParaRPr lang="en-NZ" sz="2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FA6DB-2D00-6E27-84D4-10E920577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81863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The yellow-legged hornet is large, (2 cm to 3 cm long) with a black head and a yellow face, black thorax, and legs with black femur and tibia and yellow tarsus. Between the first and second abdominal segment is a narrow yellow band, and the fourth abdominal segment is yellow, with the remainder being black or dark brown. The wings are a smoky brown </a:t>
            </a:r>
            <a:r>
              <a:rPr lang="en-US" sz="2400" dirty="0" err="1"/>
              <a:t>colour</a:t>
            </a:r>
            <a:r>
              <a:rPr lang="en-US" sz="2400" dirty="0"/>
              <a:t> and not transparent like other common wasps. </a:t>
            </a:r>
            <a:endParaRPr lang="en-NZ" sz="24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80391E-B4B6-DEC3-80E8-2CFFDD387F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33760" y="-117723"/>
            <a:ext cx="3858240" cy="3790946"/>
          </a:xfrm>
          <a:prstGeom prst="rect">
            <a:avLst/>
          </a:prstGeom>
        </p:spPr>
      </p:pic>
      <p:sp>
        <p:nvSpPr>
          <p:cNvPr id="5" name="Pentagon 4">
            <a:extLst>
              <a:ext uri="{FF2B5EF4-FFF2-40B4-BE49-F238E27FC236}">
                <a16:creationId xmlns:a16="http://schemas.microsoft.com/office/drawing/2014/main" id="{95385252-CDAF-0E01-1F37-CC0130609DCC}"/>
              </a:ext>
            </a:extLst>
          </p:cNvPr>
          <p:cNvSpPr/>
          <p:nvPr/>
        </p:nvSpPr>
        <p:spPr>
          <a:xfrm>
            <a:off x="5719572" y="-5330"/>
            <a:ext cx="1874520" cy="1783080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In NZ but not established</a:t>
            </a:r>
            <a:endParaRPr lang="en-NZ" sz="14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FAF8EF-D5C2-B139-9EBE-77E60DCAD4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474"/>
          <a:stretch>
            <a:fillRect/>
          </a:stretch>
        </p:blipFill>
        <p:spPr>
          <a:xfrm>
            <a:off x="8333760" y="3693067"/>
            <a:ext cx="3832098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96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380997" y="381001"/>
            <a:ext cx="6858001" cy="6095995"/>
          </a:xfrm>
          <a:prstGeom prst="rect">
            <a:avLst/>
          </a:prstGeom>
          <a:ln>
            <a:noFill/>
          </a:ln>
          <a:effectLst>
            <a:outerShdw blurRad="381000" dist="101600" sx="99000" sy="99000" algn="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9E52AD-8D32-C1DE-688A-1988FF7E7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13" y="4544704"/>
            <a:ext cx="4792635" cy="1811645"/>
          </a:xfrm>
        </p:spPr>
        <p:txBody>
          <a:bodyPr anchor="ctr">
            <a:normAutofit/>
          </a:bodyPr>
          <a:lstStyle/>
          <a:p>
            <a:r>
              <a:rPr lang="en-NZ" sz="3700" b="1"/>
              <a:t>Yellow- Legged Hornet </a:t>
            </a:r>
            <a:br>
              <a:rPr lang="en-NZ" sz="3700" b="1"/>
            </a:br>
            <a:r>
              <a:rPr lang="en-NZ" sz="3700"/>
              <a:t>Activities &amp; Resources</a:t>
            </a:r>
            <a:br>
              <a:rPr lang="en-NZ" sz="3700"/>
            </a:br>
            <a:endParaRPr lang="en-NZ" sz="3700"/>
          </a:p>
        </p:txBody>
      </p:sp>
      <p:pic>
        <p:nvPicPr>
          <p:cNvPr id="4" name="Picture 3" descr="Yellow-Legged Hornet">
            <a:extLst>
              <a:ext uri="{FF2B5EF4-FFF2-40B4-BE49-F238E27FC236}">
                <a16:creationId xmlns:a16="http://schemas.microsoft.com/office/drawing/2014/main" id="{831E2CA6-8F3A-33D7-DCB5-24B82A55A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" r="-1" b="-1"/>
          <a:stretch>
            <a:fillRect/>
          </a:stretch>
        </p:blipFill>
        <p:spPr bwMode="auto">
          <a:xfrm>
            <a:off x="-1" y="10"/>
            <a:ext cx="6096001" cy="411479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4063D-D303-686D-5A71-BBAD0C5E7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410" y="691912"/>
            <a:ext cx="4585646" cy="5474173"/>
          </a:xfrm>
        </p:spPr>
        <p:txBody>
          <a:bodyPr anchor="ctr">
            <a:normAutofit/>
          </a:bodyPr>
          <a:lstStyle/>
          <a:p>
            <a:r>
              <a:rPr lang="en-NZ" sz="1400"/>
              <a:t>Hornets-Activity-Sheet_schools-Maori-print</a:t>
            </a:r>
          </a:p>
          <a:p>
            <a:r>
              <a:rPr lang="en-NZ" sz="1400"/>
              <a:t>Hornets-Activity-Sheet_schools</a:t>
            </a:r>
          </a:p>
          <a:p>
            <a:r>
              <a:rPr lang="en-NZ" sz="1400"/>
              <a:t>How-to-build-a-homemade-hornet-trap-factsheet-v3</a:t>
            </a:r>
          </a:p>
          <a:p>
            <a:r>
              <a:rPr lang="en-NZ" sz="1400"/>
              <a:t>Look-out-for-hornets-A4-poster</a:t>
            </a:r>
          </a:p>
          <a:p>
            <a:r>
              <a:rPr lang="en-NZ" sz="1400"/>
              <a:t>Look-out-for-hornets-factsheet</a:t>
            </a:r>
          </a:p>
          <a:p>
            <a:r>
              <a:rPr lang="en-NZ" sz="1400"/>
              <a:t>Yellow-legged hornets (WS)</a:t>
            </a:r>
          </a:p>
          <a:p>
            <a:pPr marL="0" indent="0">
              <a:buNone/>
            </a:pPr>
            <a:r>
              <a:rPr lang="en-NZ" sz="1400" b="1"/>
              <a:t>Watch </a:t>
            </a:r>
            <a:endParaRPr lang="en-NZ" sz="1400"/>
          </a:p>
          <a:p>
            <a:pPr lvl="0"/>
            <a:r>
              <a:rPr lang="en-NZ" sz="1400"/>
              <a:t>Biosecurity lays over 100 yellow-legged hornet traps in Auckland | RNZ</a:t>
            </a:r>
          </a:p>
          <a:p>
            <a:r>
              <a:rPr lang="en-NZ" sz="1400" u="sng">
                <a:hlinkClick r:id="rId3"/>
              </a:rPr>
              <a:t>https://www.youtube.com/watch?v=Sjao_9Wiz_M</a:t>
            </a:r>
            <a:endParaRPr lang="en-NZ" sz="1400"/>
          </a:p>
          <a:p>
            <a:pPr lvl="0"/>
            <a:r>
              <a:rPr lang="en-NZ" sz="1400"/>
              <a:t>Yellow-legged hornets are spreading - and there's only a short time to stamp them out | Stuff.co.nz</a:t>
            </a:r>
          </a:p>
          <a:p>
            <a:r>
              <a:rPr lang="en-NZ" sz="1400" u="sng">
                <a:hlinkClick r:id="rId4"/>
              </a:rPr>
              <a:t>https://www.youtube.com/watch?v=G5CKCux4R-g</a:t>
            </a:r>
            <a:endParaRPr lang="en-NZ" sz="1400"/>
          </a:p>
          <a:p>
            <a:pPr lvl="0"/>
            <a:r>
              <a:rPr lang="en-NZ" sz="1400"/>
              <a:t>Learn where to look for yellow-legged hornet nests</a:t>
            </a:r>
          </a:p>
          <a:p>
            <a:r>
              <a:rPr lang="en-NZ" sz="1400"/>
              <a:t>https://www.youtube.com/watch?v=jmJbV2QOSoU</a:t>
            </a:r>
          </a:p>
          <a:p>
            <a:endParaRPr lang="en-NZ" sz="1400"/>
          </a:p>
          <a:p>
            <a:endParaRPr lang="en-NZ" sz="1400"/>
          </a:p>
        </p:txBody>
      </p:sp>
    </p:spTree>
    <p:extLst>
      <p:ext uri="{BB962C8B-B14F-4D97-AF65-F5344CB8AC3E}">
        <p14:creationId xmlns:p14="http://schemas.microsoft.com/office/powerpoint/2010/main" val="2128422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242D6-7FCD-BE61-82F6-DAA115A74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/>
              <a:t> </a:t>
            </a:r>
            <a:r>
              <a:rPr lang="en-NZ" sz="3200" b="1" dirty="0"/>
              <a:t>Yellow legged Hornet Quiz</a:t>
            </a:r>
            <a:br>
              <a:rPr lang="en-NZ" dirty="0"/>
            </a:b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B6931-FC11-4737-7FA9-BCEFB61C37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NZ" sz="1700" dirty="0"/>
              <a:t>1. Is the yellow-legged hornet native to New Zealand?</a:t>
            </a:r>
          </a:p>
          <a:p>
            <a:pPr marL="0" lvl="0" indent="0" algn="ctr">
              <a:buNone/>
            </a:pPr>
            <a:r>
              <a:rPr lang="en-NZ" sz="1700" dirty="0"/>
              <a:t>Yes or No</a:t>
            </a:r>
          </a:p>
          <a:p>
            <a:pPr marL="0" lvl="0" indent="0">
              <a:buNone/>
            </a:pPr>
            <a:r>
              <a:rPr lang="en-NZ" sz="1700" dirty="0"/>
              <a:t>2. About how big is a yellow- legged hornet?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NZ" sz="1700" dirty="0"/>
              <a:t>5–10 mm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NZ" sz="1700" dirty="0"/>
              <a:t>11–16 mm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NZ" sz="1700" dirty="0"/>
              <a:t>2–3 cm</a:t>
            </a:r>
          </a:p>
          <a:p>
            <a:pPr marL="457200" lvl="1" indent="0">
              <a:buNone/>
            </a:pPr>
            <a:endParaRPr lang="en-NZ" sz="1700" dirty="0"/>
          </a:p>
          <a:p>
            <a:pPr marL="0" lvl="0" indent="0">
              <a:buNone/>
            </a:pPr>
            <a:r>
              <a:rPr lang="en-NZ" sz="1700" dirty="0"/>
              <a:t>3. Name TWO things the yellow-legged hornet eats.</a:t>
            </a:r>
          </a:p>
          <a:p>
            <a:pPr marL="0" lvl="0" indent="0">
              <a:buNone/>
            </a:pPr>
            <a:r>
              <a:rPr lang="en-NZ" sz="1700" dirty="0"/>
              <a:t>4. What should you do if you see a  hornet nest?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NZ" sz="1700" dirty="0"/>
              <a:t>Touch it carefully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NZ" sz="1700" dirty="0"/>
              <a:t>Throw something at it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NZ" sz="1700" dirty="0"/>
              <a:t>Take a photo and report it</a:t>
            </a:r>
          </a:p>
          <a:p>
            <a:pPr marL="457200" lvl="0" indent="-457200">
              <a:buAutoNum type="arabicPeriod" startAt="3"/>
            </a:pPr>
            <a:endParaRPr lang="en-NZ" sz="2300" dirty="0"/>
          </a:p>
          <a:p>
            <a:pPr marL="457200" lvl="0" indent="-457200">
              <a:buAutoNum type="arabicPeriod" startAt="3"/>
            </a:pPr>
            <a:endParaRPr lang="en-NZ" sz="2300" dirty="0"/>
          </a:p>
          <a:p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818225-11B0-77EC-BD3C-3C424BE8B4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NZ" dirty="0"/>
              <a:t> </a:t>
            </a:r>
            <a:r>
              <a:rPr lang="en-NZ" sz="1600" dirty="0"/>
              <a:t>5. Circle TWO places you might see a yellow-legged  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NZ" sz="1600" dirty="0"/>
              <a:t>        hornet:</a:t>
            </a:r>
            <a:br>
              <a:rPr lang="en-NZ" sz="1600" dirty="0"/>
            </a:br>
            <a:r>
              <a:rPr lang="en-NZ" sz="1600" dirty="0"/>
              <a:t>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NZ" sz="1600" dirty="0"/>
              <a:t>         Houses Gardens Oceans Parks  Deserts</a:t>
            </a:r>
          </a:p>
          <a:p>
            <a:pPr marL="0" indent="0">
              <a:buNone/>
            </a:pPr>
            <a:endParaRPr lang="en-NZ" sz="1600" dirty="0"/>
          </a:p>
          <a:p>
            <a:pPr marL="0" lvl="0" indent="0">
              <a:spcBef>
                <a:spcPts val="0"/>
              </a:spcBef>
              <a:buNone/>
            </a:pPr>
            <a:r>
              <a:rPr lang="en-NZ" sz="1600" dirty="0"/>
              <a:t>6. Why is it important to report sightings of yellow-legged  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NZ" sz="1600" dirty="0"/>
              <a:t>     hornets in New Zealand?</a:t>
            </a:r>
          </a:p>
          <a:p>
            <a:endParaRPr lang="en-NZ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B372AE1C-E281-998B-74B5-D8EB1BB07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280" y="3918846"/>
            <a:ext cx="2795894" cy="274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8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2E9FF-B67A-5474-D280-99A39A813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200" b="1" dirty="0"/>
              <a:t>Yellow legged Hornet Quiz Answers</a:t>
            </a:r>
            <a:endParaRPr lang="en-NZ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36445-AD5D-30EE-495C-ED676A2C60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en-NZ" dirty="0"/>
              <a:t>1. No</a:t>
            </a:r>
          </a:p>
          <a:p>
            <a:pPr marL="0" lvl="0" indent="0">
              <a:buNone/>
            </a:pPr>
            <a:r>
              <a:rPr lang="en-NZ" dirty="0"/>
              <a:t>2. C- 2–3 cm</a:t>
            </a:r>
          </a:p>
          <a:p>
            <a:pPr marL="0" lvl="0" indent="0">
              <a:buNone/>
            </a:pPr>
            <a:r>
              <a:rPr lang="en-NZ" dirty="0"/>
              <a:t>3. Any two of </a:t>
            </a:r>
          </a:p>
          <a:p>
            <a:pPr lvl="1"/>
            <a:r>
              <a:rPr lang="en-NZ" dirty="0"/>
              <a:t>Insects</a:t>
            </a:r>
          </a:p>
          <a:p>
            <a:pPr lvl="1"/>
            <a:r>
              <a:rPr lang="en-NZ" dirty="0"/>
              <a:t>Honeybees</a:t>
            </a:r>
          </a:p>
          <a:p>
            <a:pPr lvl="1"/>
            <a:r>
              <a:rPr lang="en-NZ" dirty="0"/>
              <a:t>Tree sap</a:t>
            </a:r>
          </a:p>
          <a:p>
            <a:pPr lvl="1"/>
            <a:r>
              <a:rPr lang="en-NZ" dirty="0"/>
              <a:t>Fruit</a:t>
            </a:r>
          </a:p>
          <a:p>
            <a:pPr marL="0" lvl="0" indent="0">
              <a:buNone/>
            </a:pPr>
            <a:r>
              <a:rPr lang="en-NZ" dirty="0"/>
              <a:t>4. Take a photo and report it</a:t>
            </a:r>
          </a:p>
          <a:p>
            <a:pPr marL="0" lvl="0" indent="0">
              <a:buNone/>
            </a:pPr>
            <a:r>
              <a:rPr lang="en-NZ" dirty="0"/>
              <a:t>5. Correct answers:</a:t>
            </a:r>
          </a:p>
          <a:p>
            <a:pPr lvl="1"/>
            <a:r>
              <a:rPr lang="en-NZ" dirty="0"/>
              <a:t>Houses</a:t>
            </a:r>
          </a:p>
          <a:p>
            <a:pPr lvl="1"/>
            <a:r>
              <a:rPr lang="en-NZ" dirty="0"/>
              <a:t>Gardens</a:t>
            </a:r>
          </a:p>
          <a:p>
            <a:pPr lvl="1"/>
            <a:r>
              <a:rPr lang="en-NZ" dirty="0"/>
              <a:t>Parks</a:t>
            </a:r>
          </a:p>
          <a:p>
            <a:pPr marL="0" lvl="0" indent="0">
              <a:spcBef>
                <a:spcPts val="0"/>
              </a:spcBef>
              <a:buNone/>
            </a:pPr>
            <a:br>
              <a:rPr lang="en-NZ" dirty="0"/>
            </a:br>
            <a:r>
              <a:rPr lang="en-NZ" dirty="0"/>
              <a:t>6. To help protect New Zealand’s environment, 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NZ" dirty="0"/>
              <a:t>     stop the hornets from spreading, and protect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NZ" dirty="0"/>
              <a:t>     honeybees and plants.</a:t>
            </a:r>
          </a:p>
          <a:p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57B253-DC8A-7945-8E79-3EEBE800D6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/>
              <a:t>Scenario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/>
              <a:t>You are walking home from school and notice a large insect with yellow legs near a tree. High above, there is a large, smooth nest.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b="1" dirty="0"/>
              <a:t>Task:</a:t>
            </a:r>
            <a:br>
              <a:rPr lang="en-US" dirty="0"/>
            </a:br>
            <a:r>
              <a:rPr lang="en-US" dirty="0"/>
              <a:t>Write 3 things you should do and 2 things you should NOT do in this situation.</a:t>
            </a:r>
          </a:p>
          <a:p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3A529-4BD6-37FC-DF31-B19577F901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474"/>
          <a:stretch>
            <a:fillRect/>
          </a:stretch>
        </p:blipFill>
        <p:spPr>
          <a:xfrm>
            <a:off x="7178040" y="3822514"/>
            <a:ext cx="3340608" cy="267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11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5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hould I grow native plants for honey bees? - Honey Bee Suite">
            <a:extLst>
              <a:ext uri="{FF2B5EF4-FFF2-40B4-BE49-F238E27FC236}">
                <a16:creationId xmlns:a16="http://schemas.microsoft.com/office/drawing/2014/main" id="{F5D40384-728A-5550-5DF8-0ED4F6566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2" b="12235"/>
          <a:stretch>
            <a:fillRect/>
          </a:stretch>
        </p:blipFill>
        <p:spPr bwMode="auto">
          <a:xfrm>
            <a:off x="20" y="-22"/>
            <a:ext cx="12191977" cy="685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1036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9D276C-D1DF-3717-53B8-4A0B89F3C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5452529" cy="3569242"/>
          </a:xfrm>
        </p:spPr>
        <p:txBody>
          <a:bodyPr anchor="t">
            <a:normAutofit/>
          </a:bodyPr>
          <a:lstStyle/>
          <a:p>
            <a:pPr algn="l"/>
            <a:r>
              <a:rPr lang="en-NZ" sz="5200">
                <a:solidFill>
                  <a:srgbClr val="FFFFFF"/>
                </a:solidFill>
              </a:rPr>
              <a:t>Bee Biosecurity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22F87-A072-CFE7-290F-74ACC44095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551037"/>
            <a:ext cx="5449479" cy="1578054"/>
          </a:xfrm>
        </p:spPr>
        <p:txBody>
          <a:bodyPr anchor="b">
            <a:normAutofit/>
          </a:bodyPr>
          <a:lstStyle/>
          <a:p>
            <a:pPr algn="l"/>
            <a:r>
              <a:rPr lang="en-NZ" sz="2200">
                <a:solidFill>
                  <a:srgbClr val="FFFFFF"/>
                </a:solidFill>
              </a:rPr>
              <a:t>Resources from </a:t>
            </a:r>
          </a:p>
          <a:p>
            <a:pPr algn="l"/>
            <a:r>
              <a:rPr lang="en-US" sz="2200">
                <a:solidFill>
                  <a:srgbClr val="FFFFFF"/>
                </a:solidFill>
              </a:rPr>
              <a:t>Biosecurity for a better future</a:t>
            </a:r>
            <a:endParaRPr lang="en-NZ" sz="2200">
              <a:solidFill>
                <a:srgbClr val="FFFFFF"/>
              </a:solidFill>
            </a:endParaRPr>
          </a:p>
          <a:p>
            <a:pPr algn="l"/>
            <a:r>
              <a:rPr lang="en-NZ" sz="2200">
                <a:solidFill>
                  <a:srgbClr val="FFFFFF"/>
                </a:solidFill>
              </a:rPr>
              <a:t>New Zealand Bee Biosecurity Visual ID Guide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45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29F7DE-E2A9-8AB0-874F-437A5D7B3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16D167-06C8-9E05-AD53-4179C6BBD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63507"/>
            <a:ext cx="3733797" cy="4930986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chemeClr val="accent1"/>
                </a:solidFill>
              </a:rPr>
              <a:t>The honeybee pest and diseases below are </a:t>
            </a:r>
            <a:r>
              <a:rPr lang="en-NZ" b="1" dirty="0">
                <a:solidFill>
                  <a:schemeClr val="accent1"/>
                </a:solidFill>
              </a:rPr>
              <a:t>not</a:t>
            </a:r>
            <a:r>
              <a:rPr lang="en-NZ" dirty="0">
                <a:solidFill>
                  <a:schemeClr val="accent1"/>
                </a:solidFill>
              </a:rPr>
              <a:t> in </a:t>
            </a:r>
            <a:br>
              <a:rPr lang="en-NZ" dirty="0">
                <a:solidFill>
                  <a:schemeClr val="accent1"/>
                </a:solidFill>
              </a:rPr>
            </a:br>
            <a:r>
              <a:rPr lang="en-NZ" dirty="0">
                <a:solidFill>
                  <a:schemeClr val="accent1"/>
                </a:solidFill>
              </a:rPr>
              <a:t>New Zealand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9ADE9-32DE-D0DD-7D36-2EF9A0563D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6030" y="963507"/>
            <a:ext cx="6250940" cy="2304627"/>
          </a:xfrm>
        </p:spPr>
        <p:txBody>
          <a:bodyPr anchor="b">
            <a:normAutofit/>
          </a:bodyPr>
          <a:lstStyle/>
          <a:p>
            <a:r>
              <a:rPr lang="en-NZ" sz="2000" dirty="0"/>
              <a:t>Why do we want to prevent these pest and diseases from arriving in New Zealand?</a:t>
            </a:r>
          </a:p>
          <a:p>
            <a:r>
              <a:rPr lang="en-NZ" sz="2000" dirty="0"/>
              <a:t>What can bee keepers do to prevent these pest and diseases from arriving in New Zealand?</a:t>
            </a:r>
          </a:p>
          <a:p>
            <a:r>
              <a:rPr lang="en-NZ" sz="2000" dirty="0"/>
              <a:t>What can we do to prevent these pest and diseases from arriving in New Zealand?</a:t>
            </a:r>
          </a:p>
          <a:p>
            <a:endParaRPr lang="en-NZ" sz="2000" dirty="0"/>
          </a:p>
          <a:p>
            <a:endParaRPr lang="en-NZ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0CB10F-3B9C-36E2-B4A6-FAFC90E166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6030" y="3589866"/>
            <a:ext cx="6250940" cy="2304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000" dirty="0"/>
              <a:t>The hornet invasion that could cost New Zealand dearly | The Front Page</a:t>
            </a:r>
          </a:p>
          <a:p>
            <a:pPr marL="0" indent="0">
              <a:buNone/>
            </a:pPr>
            <a:r>
              <a:rPr lang="en-NZ" sz="2000" dirty="0"/>
              <a:t>Watch</a:t>
            </a:r>
          </a:p>
          <a:p>
            <a:r>
              <a:rPr lang="en-NZ" sz="2000" u="sng" dirty="0">
                <a:hlinkClick r:id="rId2"/>
              </a:rPr>
              <a:t>https://www.youtube.com/watch?v=25xy4DDQL9M</a:t>
            </a:r>
            <a:endParaRPr lang="en-NZ" sz="2000" dirty="0"/>
          </a:p>
          <a:p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4274276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F1722-2213-F55B-D618-C77C376CC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6DBAE-E2F8-DE5F-A5FA-15218B987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95875" cy="1325563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European Foulbrood</a:t>
            </a:r>
            <a:br>
              <a:rPr lang="en-NZ" dirty="0"/>
            </a:br>
            <a:r>
              <a:rPr lang="en-US" sz="2200" i="1" dirty="0" err="1"/>
              <a:t>Melissococcus</a:t>
            </a:r>
            <a:r>
              <a:rPr lang="en-US" sz="2200" i="1" dirty="0"/>
              <a:t> </a:t>
            </a:r>
            <a:r>
              <a:rPr lang="en-US" sz="2200" i="1" dirty="0" err="1"/>
              <a:t>plutonius</a:t>
            </a:r>
            <a:r>
              <a:rPr lang="en-US" sz="2200" i="1" dirty="0"/>
              <a:t> </a:t>
            </a:r>
            <a:r>
              <a:rPr lang="en-US" sz="2200" dirty="0"/>
              <a:t>(</a:t>
            </a:r>
            <a:r>
              <a:rPr lang="en-US" sz="2200" dirty="0" err="1"/>
              <a:t>Lactobacillales</a:t>
            </a:r>
            <a:r>
              <a:rPr lang="en-US" sz="2200" dirty="0"/>
              <a:t>: </a:t>
            </a:r>
            <a:r>
              <a:rPr lang="en-US" sz="2200" dirty="0" err="1"/>
              <a:t>Enterococcaceae</a:t>
            </a:r>
            <a:r>
              <a:rPr lang="en-US" sz="2200" dirty="0"/>
              <a:t>)</a:t>
            </a:r>
            <a:br>
              <a:rPr lang="en-NZ" sz="3600" dirty="0"/>
            </a:br>
            <a:endParaRPr lang="en-NZ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69B89-79A7-739C-A4DB-A8964FD09B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Typical symptoms: </a:t>
            </a:r>
            <a:r>
              <a:rPr lang="en-US" dirty="0"/>
              <a:t>spotty brood pattern, dead and </a:t>
            </a:r>
            <a:r>
              <a:rPr lang="en-US" dirty="0" err="1"/>
              <a:t>discoloured</a:t>
            </a:r>
            <a:r>
              <a:rPr lang="en-US" dirty="0"/>
              <a:t> larvae (often yellow) in uncapped cells, sometimes a strong ammonia-like smell, larvae will often rope</a:t>
            </a:r>
            <a:endParaRPr lang="en-NZ" dirty="0"/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D39074E9-BF78-9027-DFED-4975B917AAFD}"/>
              </a:ext>
            </a:extLst>
          </p:cNvPr>
          <p:cNvSpPr/>
          <p:nvPr/>
        </p:nvSpPr>
        <p:spPr>
          <a:xfrm>
            <a:off x="5384864" y="230188"/>
            <a:ext cx="969264" cy="1090323"/>
          </a:xfrm>
          <a:prstGeom prst="pentagon">
            <a:avLst/>
          </a:prstGeom>
          <a:solidFill>
            <a:schemeClr val="accent2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Not In NZ</a:t>
            </a:r>
            <a:endParaRPr lang="en-NZ" b="1" dirty="0"/>
          </a:p>
        </p:txBody>
      </p:sp>
      <p:pic>
        <p:nvPicPr>
          <p:cNvPr id="6" name="Image 86">
            <a:extLst>
              <a:ext uri="{FF2B5EF4-FFF2-40B4-BE49-F238E27FC236}">
                <a16:creationId xmlns:a16="http://schemas.microsoft.com/office/drawing/2014/main" id="{E5212352-0D34-4EAC-18DA-1F24B1648F1A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248144" y="0"/>
            <a:ext cx="4937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53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86B04-8460-9043-6F78-668EAB7CC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AC427-CF09-2279-A3DC-4701FBFF8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Small hive beetle</a:t>
            </a:r>
            <a:br>
              <a:rPr lang="en-NZ" sz="3600" dirty="0"/>
            </a:br>
            <a:r>
              <a:rPr lang="en-US" sz="2200" i="1" dirty="0"/>
              <a:t>Aethina </a:t>
            </a:r>
            <a:r>
              <a:rPr lang="en-US" sz="2200" i="1" dirty="0" err="1"/>
              <a:t>tumida</a:t>
            </a:r>
            <a:r>
              <a:rPr lang="en-US" sz="2200" i="1" dirty="0"/>
              <a:t> </a:t>
            </a:r>
            <a:r>
              <a:rPr lang="en-US" sz="2200" dirty="0"/>
              <a:t>(Coleoptera: Nitidulidae)</a:t>
            </a:r>
            <a:br>
              <a:rPr lang="en-NZ" dirty="0"/>
            </a:b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3C4DE-68D2-7C17-C92C-B8833D1772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Typical symptoms: </a:t>
            </a:r>
            <a:r>
              <a:rPr lang="en-US" dirty="0"/>
              <a:t>Adult beetles are 5–7mm long, brown/black, with club-like antennae. Larvae are 10 mm long, white/tan, three pairs of prolegs, rows of small spikes down back.</a:t>
            </a:r>
            <a:endParaRPr lang="en-NZ" dirty="0"/>
          </a:p>
          <a:p>
            <a:endParaRPr lang="en-NZ" dirty="0"/>
          </a:p>
        </p:txBody>
      </p:sp>
      <p:pic>
        <p:nvPicPr>
          <p:cNvPr id="6" name="Image 102">
            <a:extLst>
              <a:ext uri="{FF2B5EF4-FFF2-40B4-BE49-F238E27FC236}">
                <a16:creationId xmlns:a16="http://schemas.microsoft.com/office/drawing/2014/main" id="{F9B03BF0-B320-8AC7-A83C-963602BC794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53275" y="0"/>
            <a:ext cx="5038725" cy="6858000"/>
          </a:xfrm>
          <a:prstGeom prst="rect">
            <a:avLst/>
          </a:prstGeom>
        </p:spPr>
      </p:pic>
      <p:pic>
        <p:nvPicPr>
          <p:cNvPr id="7" name="Image 103">
            <a:extLst>
              <a:ext uri="{FF2B5EF4-FFF2-40B4-BE49-F238E27FC236}">
                <a16:creationId xmlns:a16="http://schemas.microsoft.com/office/drawing/2014/main" id="{7E810246-A760-44DF-8975-D7529A0B58C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53275" y="0"/>
            <a:ext cx="5038725" cy="3429000"/>
          </a:xfrm>
          <a:prstGeom prst="rect">
            <a:avLst/>
          </a:prstGeom>
        </p:spPr>
      </p:pic>
      <p:sp>
        <p:nvSpPr>
          <p:cNvPr id="8" name="Pentagon 7">
            <a:extLst>
              <a:ext uri="{FF2B5EF4-FFF2-40B4-BE49-F238E27FC236}">
                <a16:creationId xmlns:a16="http://schemas.microsoft.com/office/drawing/2014/main" id="{22F906B9-4317-093E-6FC1-8F84E57A9637}"/>
              </a:ext>
            </a:extLst>
          </p:cNvPr>
          <p:cNvSpPr/>
          <p:nvPr/>
        </p:nvSpPr>
        <p:spPr>
          <a:xfrm>
            <a:off x="5384864" y="230188"/>
            <a:ext cx="969264" cy="1090323"/>
          </a:xfrm>
          <a:prstGeom prst="pentagon">
            <a:avLst/>
          </a:prstGeom>
          <a:solidFill>
            <a:schemeClr val="accent2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Not In NZ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2816750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F7085-9D99-0CB5-82D4-C66715823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770C0-AE71-F83C-703E-16166F4EB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err="1"/>
              <a:t>Tropilaelaps</a:t>
            </a:r>
            <a:r>
              <a:rPr lang="en-US" sz="3600" b="1" dirty="0"/>
              <a:t> mites</a:t>
            </a:r>
            <a:br>
              <a:rPr lang="en-NZ" sz="3600" dirty="0"/>
            </a:br>
            <a:r>
              <a:rPr lang="en-US" sz="2200" i="1" dirty="0" err="1"/>
              <a:t>Tropilaelaps</a:t>
            </a:r>
            <a:r>
              <a:rPr lang="en-US" sz="2200" i="1" dirty="0"/>
              <a:t> </a:t>
            </a:r>
            <a:r>
              <a:rPr lang="en-US" sz="2200" i="1" dirty="0" err="1"/>
              <a:t>clareae</a:t>
            </a:r>
            <a:r>
              <a:rPr lang="en-US" sz="2200" i="1" dirty="0"/>
              <a:t>, T. </a:t>
            </a:r>
            <a:r>
              <a:rPr lang="en-US" sz="2200" i="1" dirty="0" err="1"/>
              <a:t>mercedesae</a:t>
            </a:r>
            <a:r>
              <a:rPr lang="en-US" sz="2200" i="1" dirty="0"/>
              <a:t>, </a:t>
            </a:r>
            <a:br>
              <a:rPr lang="en-US" sz="2200" i="1" dirty="0"/>
            </a:br>
            <a:r>
              <a:rPr lang="en-US" sz="2200" i="1" dirty="0"/>
              <a:t>T. </a:t>
            </a:r>
            <a:r>
              <a:rPr lang="en-US" sz="2200" i="1" dirty="0" err="1"/>
              <a:t>koenigurum</a:t>
            </a:r>
            <a:r>
              <a:rPr lang="en-US" sz="2200" i="1" dirty="0"/>
              <a:t>, T. </a:t>
            </a:r>
            <a:r>
              <a:rPr lang="en-US" sz="2200" i="1" dirty="0" err="1"/>
              <a:t>thaii</a:t>
            </a:r>
            <a:r>
              <a:rPr lang="en-US" sz="2200" i="1" dirty="0"/>
              <a:t> </a:t>
            </a:r>
            <a:r>
              <a:rPr lang="en-US" sz="2200" dirty="0"/>
              <a:t>(Acari: </a:t>
            </a:r>
            <a:r>
              <a:rPr lang="en-US" sz="2200" dirty="0" err="1"/>
              <a:t>Laelapidae</a:t>
            </a:r>
            <a:r>
              <a:rPr lang="en-US" sz="2200" dirty="0"/>
              <a:t>)</a:t>
            </a:r>
            <a:br>
              <a:rPr lang="en-NZ" dirty="0"/>
            </a:b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F0B64-8DE1-9C69-2887-8E10C248B8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Typical symptoms: </a:t>
            </a:r>
            <a:r>
              <a:rPr lang="en-US" dirty="0" err="1"/>
              <a:t>Tropilaelaps</a:t>
            </a:r>
            <a:r>
              <a:rPr lang="en-US" dirty="0"/>
              <a:t> mites are active, red-brown and one third the size of varroa. They can be seen on adult honeybees and in the brood.</a:t>
            </a:r>
            <a:endParaRPr lang="en-NZ" dirty="0"/>
          </a:p>
        </p:txBody>
      </p:sp>
      <p:pic>
        <p:nvPicPr>
          <p:cNvPr id="5" name="Image 121">
            <a:extLst>
              <a:ext uri="{FF2B5EF4-FFF2-40B4-BE49-F238E27FC236}">
                <a16:creationId xmlns:a16="http://schemas.microsoft.com/office/drawing/2014/main" id="{128EB80D-ECB0-47D3-B928-89CFDF28D6CE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562614" y="47625"/>
            <a:ext cx="4629386" cy="6858000"/>
          </a:xfrm>
          <a:prstGeom prst="rect">
            <a:avLst/>
          </a:prstGeom>
        </p:spPr>
      </p:pic>
      <p:sp>
        <p:nvSpPr>
          <p:cNvPr id="6" name="Pentagon 5">
            <a:extLst>
              <a:ext uri="{FF2B5EF4-FFF2-40B4-BE49-F238E27FC236}">
                <a16:creationId xmlns:a16="http://schemas.microsoft.com/office/drawing/2014/main" id="{CF2D4003-A2D5-2B62-A214-B71A17A80114}"/>
              </a:ext>
            </a:extLst>
          </p:cNvPr>
          <p:cNvSpPr/>
          <p:nvPr/>
        </p:nvSpPr>
        <p:spPr>
          <a:xfrm>
            <a:off x="5384864" y="230188"/>
            <a:ext cx="969264" cy="1090323"/>
          </a:xfrm>
          <a:prstGeom prst="pentagon">
            <a:avLst/>
          </a:prstGeom>
          <a:solidFill>
            <a:schemeClr val="accent2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Not In NZ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369135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F7E94-51C3-DFD8-ECA6-59DE0C8FD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BE69A-B076-3E51-EA48-83A225329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/>
              <a:t>Braula</a:t>
            </a:r>
            <a:r>
              <a:rPr lang="en-US" sz="3200" b="1" dirty="0"/>
              <a:t> fly</a:t>
            </a:r>
            <a:br>
              <a:rPr lang="en-NZ" sz="3200" dirty="0"/>
            </a:br>
            <a:r>
              <a:rPr lang="en-US" sz="2000" i="1" dirty="0" err="1"/>
              <a:t>Braula</a:t>
            </a:r>
            <a:r>
              <a:rPr lang="en-US" sz="2000" i="1" dirty="0"/>
              <a:t> coeca </a:t>
            </a:r>
            <a:r>
              <a:rPr lang="en-US" sz="2000" dirty="0"/>
              <a:t>(Diptera: </a:t>
            </a:r>
            <a:r>
              <a:rPr lang="en-US" sz="2000" dirty="0" err="1"/>
              <a:t>Braulidae</a:t>
            </a:r>
            <a:r>
              <a:rPr lang="en-US" sz="2000" dirty="0"/>
              <a:t>)</a:t>
            </a:r>
            <a:br>
              <a:rPr lang="en-NZ" sz="2000" dirty="0"/>
            </a:br>
            <a:endParaRPr lang="en-NZ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79EAD-3D25-F24D-73BF-418D4DEEDB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Typical symptoms: </a:t>
            </a:r>
            <a:r>
              <a:rPr lang="en-US" dirty="0"/>
              <a:t>a small (1.5 mm long) wingless fly, that is red-brown </a:t>
            </a:r>
            <a:r>
              <a:rPr lang="en-US" dirty="0" err="1"/>
              <a:t>coloured</a:t>
            </a:r>
            <a:r>
              <a:rPr lang="en-US" dirty="0"/>
              <a:t>, covered in hairs and has six legs.</a:t>
            </a:r>
            <a:endParaRPr lang="en-NZ" dirty="0"/>
          </a:p>
          <a:p>
            <a:endParaRPr lang="en-NZ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56FF737-7590-2D50-5E8D-A03F9B453FD1}"/>
              </a:ext>
            </a:extLst>
          </p:cNvPr>
          <p:cNvGrpSpPr>
            <a:grpSpLocks/>
          </p:cNvGrpSpPr>
          <p:nvPr/>
        </p:nvGrpSpPr>
        <p:grpSpPr>
          <a:xfrm>
            <a:off x="7010400" y="0"/>
            <a:ext cx="5181600" cy="6784848"/>
            <a:chOff x="0" y="0"/>
            <a:chExt cx="3780319" cy="5328005"/>
          </a:xfrm>
        </p:grpSpPr>
        <p:pic>
          <p:nvPicPr>
            <p:cNvPr id="6" name="Image 148">
              <a:extLst>
                <a:ext uri="{FF2B5EF4-FFF2-40B4-BE49-F238E27FC236}">
                  <a16:creationId xmlns:a16="http://schemas.microsoft.com/office/drawing/2014/main" id="{4DBA48A9-1112-BBC8-DDBF-0F41A51B693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9304" y="5019653"/>
              <a:ext cx="102489" cy="102501"/>
            </a:xfrm>
            <a:prstGeom prst="rect">
              <a:avLst/>
            </a:prstGeom>
          </p:spPr>
        </p:pic>
        <p:pic>
          <p:nvPicPr>
            <p:cNvPr id="7" name="Image 149">
              <a:extLst>
                <a:ext uri="{FF2B5EF4-FFF2-40B4-BE49-F238E27FC236}">
                  <a16:creationId xmlns:a16="http://schemas.microsoft.com/office/drawing/2014/main" id="{C229B969-2ABB-E851-E931-79BEE7DCE63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9049" y="2551709"/>
              <a:ext cx="1270" cy="2776296"/>
            </a:xfrm>
            <a:prstGeom prst="rect">
              <a:avLst/>
            </a:prstGeom>
          </p:spPr>
        </p:pic>
        <p:pic>
          <p:nvPicPr>
            <p:cNvPr id="8" name="Image 150">
              <a:extLst>
                <a:ext uri="{FF2B5EF4-FFF2-40B4-BE49-F238E27FC236}">
                  <a16:creationId xmlns:a16="http://schemas.microsoft.com/office/drawing/2014/main" id="{9F0BBC72-5D14-C248-1A42-58C96B26251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42906" y="0"/>
              <a:ext cx="237109" cy="2530322"/>
            </a:xfrm>
            <a:prstGeom prst="rect">
              <a:avLst/>
            </a:prstGeom>
          </p:spPr>
        </p:pic>
        <p:pic>
          <p:nvPicPr>
            <p:cNvPr id="9" name="Image 151">
              <a:extLst>
                <a:ext uri="{FF2B5EF4-FFF2-40B4-BE49-F238E27FC236}">
                  <a16:creationId xmlns:a16="http://schemas.microsoft.com/office/drawing/2014/main" id="{616ECFDC-59CB-149D-05FD-D8EF8C842B1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3780002" cy="5328005"/>
            </a:xfrm>
            <a:prstGeom prst="rect">
              <a:avLst/>
            </a:prstGeom>
          </p:spPr>
        </p:pic>
        <p:sp>
          <p:nvSpPr>
            <p:cNvPr id="10" name="Graphic 152">
              <a:extLst>
                <a:ext uri="{FF2B5EF4-FFF2-40B4-BE49-F238E27FC236}">
                  <a16:creationId xmlns:a16="http://schemas.microsoft.com/office/drawing/2014/main" id="{CBDB3674-09AD-AEEB-D28D-C263088164D4}"/>
                </a:ext>
              </a:extLst>
            </p:cNvPr>
            <p:cNvSpPr/>
            <p:nvPr/>
          </p:nvSpPr>
          <p:spPr>
            <a:xfrm>
              <a:off x="2042947" y="2250363"/>
              <a:ext cx="1731010" cy="407034"/>
            </a:xfrm>
            <a:custGeom>
              <a:avLst/>
              <a:gdLst/>
              <a:ahLst/>
              <a:cxnLst/>
              <a:rect l="l" t="t" r="r" b="b"/>
              <a:pathLst>
                <a:path w="1731010" h="407034">
                  <a:moveTo>
                    <a:pt x="0" y="406996"/>
                  </a:moveTo>
                  <a:lnTo>
                    <a:pt x="1730705" y="406996"/>
                  </a:lnTo>
                  <a:lnTo>
                    <a:pt x="1730705" y="0"/>
                  </a:lnTo>
                  <a:lnTo>
                    <a:pt x="0" y="0"/>
                  </a:lnTo>
                  <a:lnTo>
                    <a:pt x="0" y="40699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NZ"/>
            </a:p>
          </p:txBody>
        </p:sp>
        <p:pic>
          <p:nvPicPr>
            <p:cNvPr id="11" name="Image 153">
              <a:extLst>
                <a:ext uri="{FF2B5EF4-FFF2-40B4-BE49-F238E27FC236}">
                  <a16:creationId xmlns:a16="http://schemas.microsoft.com/office/drawing/2014/main" id="{F8F11F45-E6D6-6A50-0AE0-E9567DDCE00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6604" y="5019653"/>
              <a:ext cx="102489" cy="102501"/>
            </a:xfrm>
            <a:prstGeom prst="rect">
              <a:avLst/>
            </a:prstGeom>
          </p:spPr>
        </p:pic>
        <p:sp>
          <p:nvSpPr>
            <p:cNvPr id="14" name="Graphic 156">
              <a:extLst>
                <a:ext uri="{FF2B5EF4-FFF2-40B4-BE49-F238E27FC236}">
                  <a16:creationId xmlns:a16="http://schemas.microsoft.com/office/drawing/2014/main" id="{896C2AE1-CA70-BF90-0A91-E39BF6FD4E67}"/>
                </a:ext>
              </a:extLst>
            </p:cNvPr>
            <p:cNvSpPr/>
            <p:nvPr/>
          </p:nvSpPr>
          <p:spPr>
            <a:xfrm>
              <a:off x="3728745" y="2250363"/>
              <a:ext cx="51435" cy="407034"/>
            </a:xfrm>
            <a:custGeom>
              <a:avLst/>
              <a:gdLst/>
              <a:ahLst/>
              <a:cxnLst/>
              <a:rect l="l" t="t" r="r" b="b"/>
              <a:pathLst>
                <a:path w="51435" h="407034">
                  <a:moveTo>
                    <a:pt x="51257" y="0"/>
                  </a:moveTo>
                  <a:lnTo>
                    <a:pt x="0" y="0"/>
                  </a:lnTo>
                  <a:lnTo>
                    <a:pt x="0" y="406996"/>
                  </a:lnTo>
                  <a:lnTo>
                    <a:pt x="51257" y="406996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NZ"/>
            </a:p>
          </p:txBody>
        </p:sp>
        <p:sp>
          <p:nvSpPr>
            <p:cNvPr id="15" name="Graphic 157">
              <a:extLst>
                <a:ext uri="{FF2B5EF4-FFF2-40B4-BE49-F238E27FC236}">
                  <a16:creationId xmlns:a16="http://schemas.microsoft.com/office/drawing/2014/main" id="{0085263E-F078-0A43-B59B-EAC1AB4458C9}"/>
                </a:ext>
              </a:extLst>
            </p:cNvPr>
            <p:cNvSpPr/>
            <p:nvPr/>
          </p:nvSpPr>
          <p:spPr>
            <a:xfrm>
              <a:off x="6355" y="6355"/>
              <a:ext cx="3767454" cy="5315585"/>
            </a:xfrm>
            <a:custGeom>
              <a:avLst/>
              <a:gdLst/>
              <a:ahLst/>
              <a:cxnLst/>
              <a:rect l="l" t="t" r="r" b="b"/>
              <a:pathLst>
                <a:path w="3767454" h="5315585">
                  <a:moveTo>
                    <a:pt x="359994" y="0"/>
                  </a:moveTo>
                  <a:lnTo>
                    <a:pt x="311145" y="3286"/>
                  </a:lnTo>
                  <a:lnTo>
                    <a:pt x="264293" y="12859"/>
                  </a:lnTo>
                  <a:lnTo>
                    <a:pt x="219868" y="28290"/>
                  </a:lnTo>
                  <a:lnTo>
                    <a:pt x="178298" y="49149"/>
                  </a:lnTo>
                  <a:lnTo>
                    <a:pt x="140012" y="75009"/>
                  </a:lnTo>
                  <a:lnTo>
                    <a:pt x="105440" y="105440"/>
                  </a:lnTo>
                  <a:lnTo>
                    <a:pt x="75009" y="140012"/>
                  </a:lnTo>
                  <a:lnTo>
                    <a:pt x="49149" y="178298"/>
                  </a:lnTo>
                  <a:lnTo>
                    <a:pt x="28290" y="219868"/>
                  </a:lnTo>
                  <a:lnTo>
                    <a:pt x="12859" y="264293"/>
                  </a:lnTo>
                  <a:lnTo>
                    <a:pt x="3286" y="311145"/>
                  </a:lnTo>
                  <a:lnTo>
                    <a:pt x="0" y="359994"/>
                  </a:lnTo>
                  <a:lnTo>
                    <a:pt x="0" y="4955298"/>
                  </a:lnTo>
                  <a:lnTo>
                    <a:pt x="3286" y="5004147"/>
                  </a:lnTo>
                  <a:lnTo>
                    <a:pt x="12859" y="5051000"/>
                  </a:lnTo>
                  <a:lnTo>
                    <a:pt x="28290" y="5095426"/>
                  </a:lnTo>
                  <a:lnTo>
                    <a:pt x="49149" y="5136997"/>
                  </a:lnTo>
                  <a:lnTo>
                    <a:pt x="75009" y="5175284"/>
                  </a:lnTo>
                  <a:lnTo>
                    <a:pt x="105440" y="5209859"/>
                  </a:lnTo>
                  <a:lnTo>
                    <a:pt x="140012" y="5240291"/>
                  </a:lnTo>
                  <a:lnTo>
                    <a:pt x="178298" y="5266152"/>
                  </a:lnTo>
                  <a:lnTo>
                    <a:pt x="219868" y="5287013"/>
                  </a:lnTo>
                  <a:lnTo>
                    <a:pt x="264293" y="5302445"/>
                  </a:lnTo>
                  <a:lnTo>
                    <a:pt x="311145" y="5312019"/>
                  </a:lnTo>
                  <a:lnTo>
                    <a:pt x="359994" y="5315305"/>
                  </a:lnTo>
                  <a:lnTo>
                    <a:pt x="3407295" y="5315305"/>
                  </a:lnTo>
                  <a:lnTo>
                    <a:pt x="3456144" y="5312019"/>
                  </a:lnTo>
                  <a:lnTo>
                    <a:pt x="3502996" y="5302445"/>
                  </a:lnTo>
                  <a:lnTo>
                    <a:pt x="3547421" y="5287013"/>
                  </a:lnTo>
                  <a:lnTo>
                    <a:pt x="3588991" y="5266152"/>
                  </a:lnTo>
                  <a:lnTo>
                    <a:pt x="3627277" y="5240291"/>
                  </a:lnTo>
                  <a:lnTo>
                    <a:pt x="3661849" y="5209859"/>
                  </a:lnTo>
                  <a:lnTo>
                    <a:pt x="3692280" y="5175284"/>
                  </a:lnTo>
                  <a:lnTo>
                    <a:pt x="3718139" y="5136997"/>
                  </a:lnTo>
                  <a:lnTo>
                    <a:pt x="3738999" y="5095426"/>
                  </a:lnTo>
                  <a:lnTo>
                    <a:pt x="3754430" y="5051000"/>
                  </a:lnTo>
                  <a:lnTo>
                    <a:pt x="3764003" y="5004147"/>
                  </a:lnTo>
                  <a:lnTo>
                    <a:pt x="3767289" y="4955298"/>
                  </a:lnTo>
                  <a:lnTo>
                    <a:pt x="3767289" y="359994"/>
                  </a:lnTo>
                  <a:lnTo>
                    <a:pt x="3764003" y="311145"/>
                  </a:lnTo>
                  <a:lnTo>
                    <a:pt x="3754430" y="264293"/>
                  </a:lnTo>
                  <a:lnTo>
                    <a:pt x="3738999" y="219868"/>
                  </a:lnTo>
                  <a:lnTo>
                    <a:pt x="3718139" y="178298"/>
                  </a:lnTo>
                  <a:lnTo>
                    <a:pt x="3692280" y="140012"/>
                  </a:lnTo>
                  <a:lnTo>
                    <a:pt x="3661849" y="105440"/>
                  </a:lnTo>
                  <a:lnTo>
                    <a:pt x="3627277" y="75009"/>
                  </a:lnTo>
                  <a:lnTo>
                    <a:pt x="3588991" y="49149"/>
                  </a:lnTo>
                  <a:lnTo>
                    <a:pt x="3547421" y="28290"/>
                  </a:lnTo>
                  <a:lnTo>
                    <a:pt x="3502996" y="12859"/>
                  </a:lnTo>
                  <a:lnTo>
                    <a:pt x="3456144" y="3286"/>
                  </a:lnTo>
                  <a:lnTo>
                    <a:pt x="3407295" y="0"/>
                  </a:lnTo>
                  <a:lnTo>
                    <a:pt x="359994" y="0"/>
                  </a:lnTo>
                  <a:close/>
                </a:path>
              </a:pathLst>
            </a:custGeom>
            <a:ln w="3175">
              <a:solidFill>
                <a:srgbClr val="D2232A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NZ"/>
            </a:p>
          </p:txBody>
        </p:sp>
      </p:grpSp>
      <p:sp>
        <p:nvSpPr>
          <p:cNvPr id="16" name="Pentagon 15">
            <a:extLst>
              <a:ext uri="{FF2B5EF4-FFF2-40B4-BE49-F238E27FC236}">
                <a16:creationId xmlns:a16="http://schemas.microsoft.com/office/drawing/2014/main" id="{73EEAFF5-8896-D9DD-A330-5327C638D0AA}"/>
              </a:ext>
            </a:extLst>
          </p:cNvPr>
          <p:cNvSpPr/>
          <p:nvPr/>
        </p:nvSpPr>
        <p:spPr>
          <a:xfrm>
            <a:off x="5384864" y="230188"/>
            <a:ext cx="969264" cy="1090323"/>
          </a:xfrm>
          <a:prstGeom prst="pentagon">
            <a:avLst/>
          </a:prstGeom>
          <a:solidFill>
            <a:schemeClr val="accent2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Not In NZ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1106266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8022B-71EC-1A14-55A2-965CB6372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F0264-1318-C9CC-8416-508503AC8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Asian hornets</a:t>
            </a:r>
            <a:br>
              <a:rPr lang="en-NZ" sz="3600" dirty="0"/>
            </a:br>
            <a:r>
              <a:rPr lang="en-US" sz="2200" i="1" dirty="0"/>
              <a:t>Vespa sp. </a:t>
            </a:r>
            <a:r>
              <a:rPr lang="en-US" sz="2200" dirty="0"/>
              <a:t>(Vespidae: Hymenoptera)</a:t>
            </a:r>
            <a:br>
              <a:rPr lang="en-NZ" dirty="0"/>
            </a:b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642AA-38A1-10B8-E807-26EA47087D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Typical symptoms: </a:t>
            </a:r>
            <a:r>
              <a:rPr lang="en-US" dirty="0"/>
              <a:t>Asian hornets are an invasive predatory pest of bees. There are dozens of known species and subspecies of the Asian hornet.</a:t>
            </a:r>
            <a:endParaRPr lang="en-NZ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11CDCC7-7B08-7551-2FC1-1D6CC58D4FF1}"/>
              </a:ext>
            </a:extLst>
          </p:cNvPr>
          <p:cNvGrpSpPr>
            <a:grpSpLocks/>
          </p:cNvGrpSpPr>
          <p:nvPr/>
        </p:nvGrpSpPr>
        <p:grpSpPr>
          <a:xfrm>
            <a:off x="7010401" y="0"/>
            <a:ext cx="5181599" cy="6734175"/>
            <a:chOff x="6350" y="0"/>
            <a:chExt cx="3780002" cy="5328005"/>
          </a:xfrm>
        </p:grpSpPr>
        <p:pic>
          <p:nvPicPr>
            <p:cNvPr id="8" name="Image 164">
              <a:extLst>
                <a:ext uri="{FF2B5EF4-FFF2-40B4-BE49-F238E27FC236}">
                  <a16:creationId xmlns:a16="http://schemas.microsoft.com/office/drawing/2014/main" id="{CCDA27B2-56EA-7DB9-5D5F-86B91CCAD87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65004" y="5019653"/>
              <a:ext cx="102489" cy="102501"/>
            </a:xfrm>
            <a:prstGeom prst="rect">
              <a:avLst/>
            </a:prstGeom>
          </p:spPr>
        </p:pic>
        <p:pic>
          <p:nvPicPr>
            <p:cNvPr id="9" name="Image 165">
              <a:extLst>
                <a:ext uri="{FF2B5EF4-FFF2-40B4-BE49-F238E27FC236}">
                  <a16:creationId xmlns:a16="http://schemas.microsoft.com/office/drawing/2014/main" id="{E96F60AD-A65C-7202-1855-8BD5D03E0C6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50" y="0"/>
              <a:ext cx="3780002" cy="5328005"/>
            </a:xfrm>
            <a:prstGeom prst="rect">
              <a:avLst/>
            </a:prstGeom>
          </p:spPr>
        </p:pic>
        <p:sp>
          <p:nvSpPr>
            <p:cNvPr id="10" name="Graphic 166">
              <a:extLst>
                <a:ext uri="{FF2B5EF4-FFF2-40B4-BE49-F238E27FC236}">
                  <a16:creationId xmlns:a16="http://schemas.microsoft.com/office/drawing/2014/main" id="{FF57DEEA-9A24-9BD0-0C35-7CDB85AB7BCF}"/>
                </a:ext>
              </a:extLst>
            </p:cNvPr>
            <p:cNvSpPr/>
            <p:nvPr/>
          </p:nvSpPr>
          <p:spPr>
            <a:xfrm>
              <a:off x="6350" y="2250351"/>
              <a:ext cx="2070100" cy="407034"/>
            </a:xfrm>
            <a:custGeom>
              <a:avLst/>
              <a:gdLst/>
              <a:ahLst/>
              <a:cxnLst/>
              <a:rect l="l" t="t" r="r" b="b"/>
              <a:pathLst>
                <a:path w="2070100" h="407034">
                  <a:moveTo>
                    <a:pt x="2069655" y="0"/>
                  </a:moveTo>
                  <a:lnTo>
                    <a:pt x="0" y="0"/>
                  </a:lnTo>
                  <a:lnTo>
                    <a:pt x="0" y="406996"/>
                  </a:lnTo>
                  <a:lnTo>
                    <a:pt x="2069655" y="406996"/>
                  </a:lnTo>
                  <a:lnTo>
                    <a:pt x="20696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NZ"/>
            </a:p>
          </p:txBody>
        </p:sp>
        <p:sp>
          <p:nvSpPr>
            <p:cNvPr id="11" name="Graphic 167">
              <a:extLst>
                <a:ext uri="{FF2B5EF4-FFF2-40B4-BE49-F238E27FC236}">
                  <a16:creationId xmlns:a16="http://schemas.microsoft.com/office/drawing/2014/main" id="{B3E7F81C-0369-60AA-C63F-C56035E89114}"/>
                </a:ext>
              </a:extLst>
            </p:cNvPr>
            <p:cNvSpPr/>
            <p:nvPr/>
          </p:nvSpPr>
          <p:spPr>
            <a:xfrm>
              <a:off x="6350" y="2250363"/>
              <a:ext cx="2070100" cy="407034"/>
            </a:xfrm>
            <a:custGeom>
              <a:avLst/>
              <a:gdLst/>
              <a:ahLst/>
              <a:cxnLst/>
              <a:rect l="l" t="t" r="r" b="b"/>
              <a:pathLst>
                <a:path w="2070100" h="407034">
                  <a:moveTo>
                    <a:pt x="0" y="406996"/>
                  </a:moveTo>
                  <a:lnTo>
                    <a:pt x="2069655" y="406996"/>
                  </a:lnTo>
                  <a:lnTo>
                    <a:pt x="2069655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NZ"/>
            </a:p>
          </p:txBody>
        </p:sp>
        <p:sp>
          <p:nvSpPr>
            <p:cNvPr id="14" name="Graphic 170">
              <a:extLst>
                <a:ext uri="{FF2B5EF4-FFF2-40B4-BE49-F238E27FC236}">
                  <a16:creationId xmlns:a16="http://schemas.microsoft.com/office/drawing/2014/main" id="{735BCF1D-6A33-E60A-81C0-E3272E5F73C8}"/>
                </a:ext>
              </a:extLst>
            </p:cNvPr>
            <p:cNvSpPr/>
            <p:nvPr/>
          </p:nvSpPr>
          <p:spPr>
            <a:xfrm>
              <a:off x="17467" y="6355"/>
              <a:ext cx="3767454" cy="5315585"/>
            </a:xfrm>
            <a:custGeom>
              <a:avLst/>
              <a:gdLst/>
              <a:ahLst/>
              <a:cxnLst/>
              <a:rect l="l" t="t" r="r" b="b"/>
              <a:pathLst>
                <a:path w="3767454" h="5315585">
                  <a:moveTo>
                    <a:pt x="359994" y="0"/>
                  </a:moveTo>
                  <a:lnTo>
                    <a:pt x="311145" y="3286"/>
                  </a:lnTo>
                  <a:lnTo>
                    <a:pt x="264293" y="12859"/>
                  </a:lnTo>
                  <a:lnTo>
                    <a:pt x="219868" y="28290"/>
                  </a:lnTo>
                  <a:lnTo>
                    <a:pt x="178298" y="49149"/>
                  </a:lnTo>
                  <a:lnTo>
                    <a:pt x="140012" y="75009"/>
                  </a:lnTo>
                  <a:lnTo>
                    <a:pt x="105440" y="105440"/>
                  </a:lnTo>
                  <a:lnTo>
                    <a:pt x="75009" y="140012"/>
                  </a:lnTo>
                  <a:lnTo>
                    <a:pt x="49149" y="178298"/>
                  </a:lnTo>
                  <a:lnTo>
                    <a:pt x="28290" y="219868"/>
                  </a:lnTo>
                  <a:lnTo>
                    <a:pt x="12859" y="264293"/>
                  </a:lnTo>
                  <a:lnTo>
                    <a:pt x="3286" y="311145"/>
                  </a:lnTo>
                  <a:lnTo>
                    <a:pt x="0" y="359994"/>
                  </a:lnTo>
                  <a:lnTo>
                    <a:pt x="0" y="4955298"/>
                  </a:lnTo>
                  <a:lnTo>
                    <a:pt x="3286" y="5004147"/>
                  </a:lnTo>
                  <a:lnTo>
                    <a:pt x="12859" y="5051000"/>
                  </a:lnTo>
                  <a:lnTo>
                    <a:pt x="28290" y="5095426"/>
                  </a:lnTo>
                  <a:lnTo>
                    <a:pt x="49149" y="5136997"/>
                  </a:lnTo>
                  <a:lnTo>
                    <a:pt x="75009" y="5175284"/>
                  </a:lnTo>
                  <a:lnTo>
                    <a:pt x="105440" y="5209859"/>
                  </a:lnTo>
                  <a:lnTo>
                    <a:pt x="140012" y="5240291"/>
                  </a:lnTo>
                  <a:lnTo>
                    <a:pt x="178298" y="5266152"/>
                  </a:lnTo>
                  <a:lnTo>
                    <a:pt x="219868" y="5287013"/>
                  </a:lnTo>
                  <a:lnTo>
                    <a:pt x="264293" y="5302445"/>
                  </a:lnTo>
                  <a:lnTo>
                    <a:pt x="311145" y="5312019"/>
                  </a:lnTo>
                  <a:lnTo>
                    <a:pt x="359994" y="5315305"/>
                  </a:lnTo>
                  <a:lnTo>
                    <a:pt x="3407295" y="5315305"/>
                  </a:lnTo>
                  <a:lnTo>
                    <a:pt x="3456144" y="5312019"/>
                  </a:lnTo>
                  <a:lnTo>
                    <a:pt x="3502996" y="5302445"/>
                  </a:lnTo>
                  <a:lnTo>
                    <a:pt x="3547421" y="5287013"/>
                  </a:lnTo>
                  <a:lnTo>
                    <a:pt x="3588991" y="5266152"/>
                  </a:lnTo>
                  <a:lnTo>
                    <a:pt x="3627277" y="5240291"/>
                  </a:lnTo>
                  <a:lnTo>
                    <a:pt x="3661849" y="5209859"/>
                  </a:lnTo>
                  <a:lnTo>
                    <a:pt x="3692280" y="5175284"/>
                  </a:lnTo>
                  <a:lnTo>
                    <a:pt x="3718139" y="5136997"/>
                  </a:lnTo>
                  <a:lnTo>
                    <a:pt x="3738999" y="5095426"/>
                  </a:lnTo>
                  <a:lnTo>
                    <a:pt x="3754430" y="5051000"/>
                  </a:lnTo>
                  <a:lnTo>
                    <a:pt x="3764003" y="5004147"/>
                  </a:lnTo>
                  <a:lnTo>
                    <a:pt x="3767289" y="4955298"/>
                  </a:lnTo>
                  <a:lnTo>
                    <a:pt x="3767289" y="359994"/>
                  </a:lnTo>
                  <a:lnTo>
                    <a:pt x="3764003" y="311145"/>
                  </a:lnTo>
                  <a:lnTo>
                    <a:pt x="3754430" y="264293"/>
                  </a:lnTo>
                  <a:lnTo>
                    <a:pt x="3738999" y="219868"/>
                  </a:lnTo>
                  <a:lnTo>
                    <a:pt x="3718139" y="178298"/>
                  </a:lnTo>
                  <a:lnTo>
                    <a:pt x="3692280" y="140012"/>
                  </a:lnTo>
                  <a:lnTo>
                    <a:pt x="3661849" y="105440"/>
                  </a:lnTo>
                  <a:lnTo>
                    <a:pt x="3627277" y="75009"/>
                  </a:lnTo>
                  <a:lnTo>
                    <a:pt x="3588991" y="49149"/>
                  </a:lnTo>
                  <a:lnTo>
                    <a:pt x="3547421" y="28290"/>
                  </a:lnTo>
                  <a:lnTo>
                    <a:pt x="3502996" y="12859"/>
                  </a:lnTo>
                  <a:lnTo>
                    <a:pt x="3456144" y="3286"/>
                  </a:lnTo>
                  <a:lnTo>
                    <a:pt x="3407295" y="0"/>
                  </a:lnTo>
                  <a:lnTo>
                    <a:pt x="359994" y="0"/>
                  </a:lnTo>
                  <a:close/>
                </a:path>
              </a:pathLst>
            </a:custGeom>
            <a:ln w="3175">
              <a:solidFill>
                <a:srgbClr val="D2232A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NZ"/>
            </a:p>
          </p:txBody>
        </p:sp>
      </p:grpSp>
      <p:sp>
        <p:nvSpPr>
          <p:cNvPr id="15" name="Pentagon 14">
            <a:extLst>
              <a:ext uri="{FF2B5EF4-FFF2-40B4-BE49-F238E27FC236}">
                <a16:creationId xmlns:a16="http://schemas.microsoft.com/office/drawing/2014/main" id="{8E431719-04CD-90DC-D9D3-2966F4496D77}"/>
              </a:ext>
            </a:extLst>
          </p:cNvPr>
          <p:cNvSpPr/>
          <p:nvPr/>
        </p:nvSpPr>
        <p:spPr>
          <a:xfrm>
            <a:off x="5384864" y="230188"/>
            <a:ext cx="969264" cy="1090323"/>
          </a:xfrm>
          <a:prstGeom prst="pentagon">
            <a:avLst/>
          </a:prstGeom>
          <a:solidFill>
            <a:schemeClr val="accent2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Not In NZ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3981144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4E4FA-7107-2ABC-7F75-1A080AF86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1A4A92B4-13A4-FF52-B225-9468493E7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341" y="365999"/>
            <a:ext cx="9420913" cy="520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611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ECE47-74E4-B2AA-DAAF-58972CBE5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5219307" cy="1616203"/>
          </a:xfrm>
        </p:spPr>
        <p:txBody>
          <a:bodyPr anchor="b">
            <a:normAutofit/>
          </a:bodyPr>
          <a:lstStyle/>
          <a:p>
            <a:r>
              <a:rPr lang="en-US" sz="3200" b="1" dirty="0"/>
              <a:t>Bee Biosecurity: </a:t>
            </a:r>
            <a:br>
              <a:rPr lang="en-US" sz="3200" b="1" dirty="0"/>
            </a:br>
            <a:r>
              <a:rPr lang="en-US" sz="3200" b="1" dirty="0"/>
              <a:t>Protecting Our Bees</a:t>
            </a:r>
            <a:endParaRPr lang="en-NZ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1BC47-ACCE-589F-1EB6-D38CECB8E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5"/>
            <a:ext cx="5666983" cy="344871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400"/>
              <a:t>Bee biosecurity means keeping our bees safe from harmful bugs and diseases. Everyone in New Zealand has a part to play in this.</a:t>
            </a:r>
          </a:p>
          <a:p>
            <a:pPr marL="0" indent="0">
              <a:buNone/>
            </a:pPr>
            <a:r>
              <a:rPr lang="en-US" sz="1400"/>
              <a:t>Taking care of bee health is very important for beekeepers. If pests or diseases get into a bee farm, it can cause problems like:</a:t>
            </a:r>
          </a:p>
          <a:p>
            <a:pPr lvl="1"/>
            <a:r>
              <a:rPr lang="en-US" sz="1400"/>
              <a:t>Fewer healthy bees and less honey</a:t>
            </a:r>
          </a:p>
          <a:p>
            <a:pPr lvl="1"/>
            <a:r>
              <a:rPr lang="en-US" sz="1400"/>
              <a:t>Higher costs to fix the problems</a:t>
            </a:r>
          </a:p>
          <a:p>
            <a:pPr lvl="1"/>
            <a:r>
              <a:rPr lang="en-US" sz="1400"/>
              <a:t>Losing important markets where honey is sold</a:t>
            </a:r>
          </a:p>
          <a:p>
            <a:pPr marL="0" indent="0">
              <a:buNone/>
            </a:pPr>
            <a:r>
              <a:rPr lang="en-US" sz="1400"/>
              <a:t>Bees are also super important for other plants and fruit because they help with pollination.</a:t>
            </a:r>
          </a:p>
          <a:p>
            <a:pPr marL="0" indent="0">
              <a:buNone/>
            </a:pPr>
            <a:r>
              <a:rPr lang="en-US" sz="1400"/>
              <a:t>The best way to protect our bees is to spot any problems early and tell the right people right away. This helps stop pests and diseases quickly before they spread.</a:t>
            </a:r>
          </a:p>
          <a:p>
            <a:endParaRPr lang="en-NZ" sz="1400"/>
          </a:p>
        </p:txBody>
      </p:sp>
      <p:pic>
        <p:nvPicPr>
          <p:cNvPr id="3074" name="Picture 2" descr="Honey bee » Manaaki Whenua">
            <a:extLst>
              <a:ext uri="{FF2B5EF4-FFF2-40B4-BE49-F238E27FC236}">
                <a16:creationId xmlns:a16="http://schemas.microsoft.com/office/drawing/2014/main" id="{B0AFCB54-A4AB-F0FF-DD0F-29EA421C2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0" r="18056"/>
          <a:stretch>
            <a:fillRect/>
          </a:stretch>
        </p:blipFill>
        <p:spPr bwMode="auto">
          <a:xfrm>
            <a:off x="7015163" y="877413"/>
            <a:ext cx="4669414" cy="504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92" name="Group 3091">
            <a:extLst>
              <a:ext uri="{FF2B5EF4-FFF2-40B4-BE49-F238E27FC236}">
                <a16:creationId xmlns:a16="http://schemas.microsoft.com/office/drawing/2014/main" id="{442598CC-934A-7BCD-C691-B2FE74CED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015162" y="5858828"/>
            <a:ext cx="4300544" cy="123363"/>
            <a:chOff x="7015162" y="5858828"/>
            <a:chExt cx="4300544" cy="123363"/>
          </a:xfrm>
        </p:grpSpPr>
        <p:sp>
          <p:nvSpPr>
            <p:cNvPr id="3093" name="Rectangle 3092">
              <a:extLst>
                <a:ext uri="{FF2B5EF4-FFF2-40B4-BE49-F238E27FC236}">
                  <a16:creationId xmlns:a16="http://schemas.microsoft.com/office/drawing/2014/main" id="{AACD0983-348C-E24F-6839-EA2014B9D1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4" name="Rectangle 3093">
              <a:extLst>
                <a:ext uri="{FF2B5EF4-FFF2-40B4-BE49-F238E27FC236}">
                  <a16:creationId xmlns:a16="http://schemas.microsoft.com/office/drawing/2014/main" id="{E1174876-930F-4902-5A02-2742055662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9351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EF94A-72AD-4CE2-53E2-4304D4E5E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34000" cy="1325563"/>
          </a:xfrm>
        </p:spPr>
        <p:txBody>
          <a:bodyPr/>
          <a:lstStyle/>
          <a:p>
            <a:r>
              <a:rPr lang="en-US" b="1" dirty="0"/>
              <a:t>Healthy brood</a:t>
            </a:r>
            <a:br>
              <a:rPr lang="en-NZ" b="1" dirty="0"/>
            </a:b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E8618-0E0C-529A-A81F-37E6FE040F6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Eggs are uniformly laid at the base, one per cell. Uncapped larvae are pearly white in </a:t>
            </a:r>
            <a:r>
              <a:rPr lang="en-US" dirty="0" err="1"/>
              <a:t>colour</a:t>
            </a:r>
            <a:r>
              <a:rPr lang="en-US" dirty="0"/>
              <a:t>.</a:t>
            </a:r>
            <a:endParaRPr lang="en-NZ" dirty="0"/>
          </a:p>
          <a:p>
            <a:r>
              <a:rPr lang="en-US" dirty="0"/>
              <a:t>Pupating larvae are solid with even, unperforated </a:t>
            </a:r>
            <a:r>
              <a:rPr lang="en-US" dirty="0" err="1"/>
              <a:t>cappings</a:t>
            </a:r>
            <a:r>
              <a:rPr lang="en-US" dirty="0"/>
              <a:t>.</a:t>
            </a:r>
            <a:endParaRPr lang="en-NZ" dirty="0"/>
          </a:p>
          <a:p>
            <a:endParaRPr lang="en-NZ" dirty="0"/>
          </a:p>
        </p:txBody>
      </p:sp>
      <p:pic>
        <p:nvPicPr>
          <p:cNvPr id="6" name="Image 62">
            <a:extLst>
              <a:ext uri="{FF2B5EF4-FFF2-40B4-BE49-F238E27FC236}">
                <a16:creationId xmlns:a16="http://schemas.microsoft.com/office/drawing/2014/main" id="{FCCB24ED-3702-EDE1-DEA1-42FAD165637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8075" y="3395663"/>
            <a:ext cx="4733925" cy="3500438"/>
          </a:xfrm>
          <a:prstGeom prst="rect">
            <a:avLst/>
          </a:prstGeom>
        </p:spPr>
      </p:pic>
      <p:sp>
        <p:nvSpPr>
          <p:cNvPr id="9" name="Pentagon 8">
            <a:extLst>
              <a:ext uri="{FF2B5EF4-FFF2-40B4-BE49-F238E27FC236}">
                <a16:creationId xmlns:a16="http://schemas.microsoft.com/office/drawing/2014/main" id="{5E0783B2-93CD-70AB-1BAF-8DB87D50BB02}"/>
              </a:ext>
            </a:extLst>
          </p:cNvPr>
          <p:cNvSpPr/>
          <p:nvPr/>
        </p:nvSpPr>
        <p:spPr>
          <a:xfrm>
            <a:off x="5126736" y="135875"/>
            <a:ext cx="969264" cy="1090323"/>
          </a:xfrm>
          <a:prstGeom prst="pentagon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 NZ</a:t>
            </a:r>
            <a:endParaRPr lang="en-NZ" b="1" dirty="0"/>
          </a:p>
        </p:txBody>
      </p:sp>
      <p:pic>
        <p:nvPicPr>
          <p:cNvPr id="10" name="Image 63">
            <a:extLst>
              <a:ext uri="{FF2B5EF4-FFF2-40B4-BE49-F238E27FC236}">
                <a16:creationId xmlns:a16="http://schemas.microsoft.com/office/drawing/2014/main" id="{100A4D80-9579-6D14-8FB5-A197172323D8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458075" y="-104775"/>
            <a:ext cx="4733925" cy="350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99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056A73-A4F1-F574-2237-D7683CEC5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b="1" dirty="0"/>
              <a:t>American Foulbrood</a:t>
            </a:r>
            <a:br>
              <a:rPr lang="en-US" sz="2800" dirty="0"/>
            </a:br>
            <a:r>
              <a:rPr lang="en-US" sz="2200" i="1" dirty="0" err="1"/>
              <a:t>Paenibacillus</a:t>
            </a:r>
            <a:r>
              <a:rPr lang="en-US" sz="2200" i="1" dirty="0"/>
              <a:t> larvae </a:t>
            </a:r>
            <a:r>
              <a:rPr lang="en-US" sz="2200" dirty="0"/>
              <a:t>(</a:t>
            </a:r>
            <a:r>
              <a:rPr lang="en-US" sz="2200" dirty="0" err="1"/>
              <a:t>Sphingobacteriales</a:t>
            </a:r>
            <a:r>
              <a:rPr lang="en-US" sz="2200" dirty="0"/>
              <a:t>: </a:t>
            </a:r>
            <a:r>
              <a:rPr lang="en-US" sz="2200" dirty="0" err="1"/>
              <a:t>Flexibacteraceae</a:t>
            </a:r>
            <a:r>
              <a:rPr lang="en-US" sz="2200" dirty="0"/>
              <a:t>)</a:t>
            </a:r>
            <a:br>
              <a:rPr lang="en-US" sz="2800" b="1" dirty="0"/>
            </a:br>
            <a:br>
              <a:rPr lang="en-US" sz="2500" dirty="0"/>
            </a:br>
            <a:endParaRPr lang="en-US" sz="2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AEDDB-F93F-8096-142B-D52EA7491F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800" y="2470244"/>
            <a:ext cx="5334197" cy="37698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Typical symptoms: </a:t>
            </a:r>
            <a:r>
              <a:rPr lang="en-US" dirty="0"/>
              <a:t>spotty brood pattern, dead and </a:t>
            </a:r>
            <a:r>
              <a:rPr lang="en-US" dirty="0" err="1"/>
              <a:t>discoloured</a:t>
            </a:r>
            <a:r>
              <a:rPr lang="en-US" dirty="0"/>
              <a:t> larvae (often yellow) in uncapped cells, sometimes a strong ammonia-like smell, larvae will often rope.</a:t>
            </a:r>
          </a:p>
          <a:p>
            <a:endParaRPr lang="en-US" sz="2000" dirty="0"/>
          </a:p>
        </p:txBody>
      </p:sp>
      <p:pic>
        <p:nvPicPr>
          <p:cNvPr id="18" name="Image 192">
            <a:extLst>
              <a:ext uri="{FF2B5EF4-FFF2-40B4-BE49-F238E27FC236}">
                <a16:creationId xmlns:a16="http://schemas.microsoft.com/office/drawing/2014/main" id="{BDE53AEF-CD20-FC41-B973-F245DC4DA834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/>
          <a:srcRect t="8573" r="-2" b="-2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sp>
        <p:nvSpPr>
          <p:cNvPr id="19" name="Pentagon 18">
            <a:extLst>
              <a:ext uri="{FF2B5EF4-FFF2-40B4-BE49-F238E27FC236}">
                <a16:creationId xmlns:a16="http://schemas.microsoft.com/office/drawing/2014/main" id="{30FFCD63-D10C-CCD5-D8F6-031EFFD881D3}"/>
              </a:ext>
            </a:extLst>
          </p:cNvPr>
          <p:cNvSpPr/>
          <p:nvPr/>
        </p:nvSpPr>
        <p:spPr>
          <a:xfrm>
            <a:off x="5334204" y="144080"/>
            <a:ext cx="969264" cy="1090323"/>
          </a:xfrm>
          <a:prstGeom prst="pentagon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 NZ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3904913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8F8EA-C43D-C440-A2B0-2CD16F1C1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16880" cy="1325563"/>
          </a:xfrm>
        </p:spPr>
        <p:txBody>
          <a:bodyPr>
            <a:normAutofit fontScale="90000"/>
          </a:bodyPr>
          <a:lstStyle/>
          <a:p>
            <a:r>
              <a:rPr lang="en-US" sz="3600" b="1" dirty="0" err="1"/>
              <a:t>Sacbrood</a:t>
            </a:r>
            <a:r>
              <a:rPr lang="en-US" sz="3600" b="1" dirty="0"/>
              <a:t> virus</a:t>
            </a:r>
            <a:br>
              <a:rPr lang="en-NZ" sz="3600" dirty="0"/>
            </a:br>
            <a:r>
              <a:rPr lang="en-US" sz="2200" dirty="0"/>
              <a:t>(</a:t>
            </a:r>
            <a:r>
              <a:rPr lang="en-US" sz="2200" dirty="0" err="1"/>
              <a:t>Picornavirales</a:t>
            </a:r>
            <a:r>
              <a:rPr lang="en-US" sz="2200" dirty="0"/>
              <a:t>: </a:t>
            </a:r>
            <a:r>
              <a:rPr lang="en-US" sz="2200" dirty="0" err="1"/>
              <a:t>Iflaviridae</a:t>
            </a:r>
            <a:r>
              <a:rPr lang="en-US" sz="2200" dirty="0"/>
              <a:t>)</a:t>
            </a:r>
            <a:br>
              <a:rPr lang="en-NZ" dirty="0"/>
            </a:b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D1D84-57A4-6E85-2C1C-4F2AFD29CD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Typical symptoms: </a:t>
            </a:r>
            <a:r>
              <a:rPr lang="en-US" dirty="0"/>
              <a:t>spotty brood pattern, sunken and perforated </a:t>
            </a:r>
            <a:r>
              <a:rPr lang="en-US" dirty="0" err="1"/>
              <a:t>cappings</a:t>
            </a:r>
            <a:r>
              <a:rPr lang="en-US" dirty="0"/>
              <a:t>, dead and </a:t>
            </a:r>
            <a:r>
              <a:rPr lang="en-US" dirty="0" err="1"/>
              <a:t>discoloured</a:t>
            </a:r>
            <a:r>
              <a:rPr lang="en-US" dirty="0"/>
              <a:t> larvae (often brown), banana-shaped larvae die after capping, skin of the dead larva may change to a sac that can be removed.</a:t>
            </a:r>
            <a:endParaRPr lang="en-NZ" dirty="0"/>
          </a:p>
          <a:p>
            <a:endParaRPr lang="en-NZ" dirty="0"/>
          </a:p>
        </p:txBody>
      </p:sp>
      <p:sp>
        <p:nvSpPr>
          <p:cNvPr id="30" name="Pentagon 29">
            <a:extLst>
              <a:ext uri="{FF2B5EF4-FFF2-40B4-BE49-F238E27FC236}">
                <a16:creationId xmlns:a16="http://schemas.microsoft.com/office/drawing/2014/main" id="{082E8A02-D5ED-B111-F924-553571376A7B}"/>
              </a:ext>
            </a:extLst>
          </p:cNvPr>
          <p:cNvSpPr/>
          <p:nvPr/>
        </p:nvSpPr>
        <p:spPr>
          <a:xfrm>
            <a:off x="5202936" y="122672"/>
            <a:ext cx="969264" cy="1090323"/>
          </a:xfrm>
          <a:prstGeom prst="pentagon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 NZ</a:t>
            </a:r>
            <a:endParaRPr lang="en-NZ" b="1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8E5B545-26D7-A700-CC81-CF1C196978C6}"/>
              </a:ext>
            </a:extLst>
          </p:cNvPr>
          <p:cNvGrpSpPr>
            <a:grpSpLocks/>
          </p:cNvGrpSpPr>
          <p:nvPr/>
        </p:nvGrpSpPr>
        <p:grpSpPr>
          <a:xfrm>
            <a:off x="6879336" y="0"/>
            <a:ext cx="5312664" cy="6492875"/>
            <a:chOff x="6350" y="0"/>
            <a:chExt cx="3780383" cy="5328005"/>
          </a:xfrm>
        </p:grpSpPr>
        <p:pic>
          <p:nvPicPr>
            <p:cNvPr id="32" name="Image 204">
              <a:extLst>
                <a:ext uri="{FF2B5EF4-FFF2-40B4-BE49-F238E27FC236}">
                  <a16:creationId xmlns:a16="http://schemas.microsoft.com/office/drawing/2014/main" id="{57FF9B33-0AF8-652D-C761-A640E74DDF7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65004" y="5019653"/>
              <a:ext cx="102489" cy="102501"/>
            </a:xfrm>
            <a:prstGeom prst="rect">
              <a:avLst/>
            </a:prstGeom>
          </p:spPr>
        </p:pic>
        <p:sp>
          <p:nvSpPr>
            <p:cNvPr id="33" name="Graphic 205">
              <a:extLst>
                <a:ext uri="{FF2B5EF4-FFF2-40B4-BE49-F238E27FC236}">
                  <a16:creationId xmlns:a16="http://schemas.microsoft.com/office/drawing/2014/main" id="{65268AF6-799E-1149-F89E-03C796EADEB7}"/>
                </a:ext>
              </a:extLst>
            </p:cNvPr>
            <p:cNvSpPr/>
            <p:nvPr/>
          </p:nvSpPr>
          <p:spPr>
            <a:xfrm>
              <a:off x="6350" y="0"/>
              <a:ext cx="3780154" cy="4909185"/>
            </a:xfrm>
            <a:custGeom>
              <a:avLst/>
              <a:gdLst/>
              <a:ahLst/>
              <a:cxnLst/>
              <a:rect l="l" t="t" r="r" b="b"/>
              <a:pathLst>
                <a:path w="3780154" h="4909185">
                  <a:moveTo>
                    <a:pt x="0" y="4908702"/>
                  </a:moveTo>
                  <a:lnTo>
                    <a:pt x="3780002" y="4908702"/>
                  </a:lnTo>
                  <a:lnTo>
                    <a:pt x="3780002" y="0"/>
                  </a:lnTo>
                  <a:lnTo>
                    <a:pt x="0" y="0"/>
                  </a:lnTo>
                  <a:lnTo>
                    <a:pt x="0" y="4908702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NZ"/>
            </a:p>
          </p:txBody>
        </p:sp>
        <p:sp>
          <p:nvSpPr>
            <p:cNvPr id="34" name="Graphic 206">
              <a:extLst>
                <a:ext uri="{FF2B5EF4-FFF2-40B4-BE49-F238E27FC236}">
                  <a16:creationId xmlns:a16="http://schemas.microsoft.com/office/drawing/2014/main" id="{1169391C-A82B-1590-0A19-ED4F476C25CE}"/>
                </a:ext>
              </a:extLst>
            </p:cNvPr>
            <p:cNvSpPr/>
            <p:nvPr/>
          </p:nvSpPr>
          <p:spPr>
            <a:xfrm>
              <a:off x="6350" y="624583"/>
              <a:ext cx="594995" cy="1039494"/>
            </a:xfrm>
            <a:custGeom>
              <a:avLst/>
              <a:gdLst/>
              <a:ahLst/>
              <a:cxnLst/>
              <a:rect l="l" t="t" r="r" b="b"/>
              <a:pathLst>
                <a:path w="594995" h="1039494">
                  <a:moveTo>
                    <a:pt x="195475" y="0"/>
                  </a:moveTo>
                  <a:lnTo>
                    <a:pt x="0" y="195475"/>
                  </a:lnTo>
                  <a:lnTo>
                    <a:pt x="0" y="1039460"/>
                  </a:lnTo>
                  <a:lnTo>
                    <a:pt x="594852" y="444601"/>
                  </a:lnTo>
                  <a:lnTo>
                    <a:pt x="594852" y="373176"/>
                  </a:lnTo>
                  <a:lnTo>
                    <a:pt x="195475" y="0"/>
                  </a:lnTo>
                  <a:close/>
                </a:path>
              </a:pathLst>
            </a:custGeom>
            <a:solidFill>
              <a:srgbClr val="EDEDEC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NZ"/>
            </a:p>
          </p:txBody>
        </p:sp>
        <p:sp>
          <p:nvSpPr>
            <p:cNvPr id="35" name="Graphic 207">
              <a:extLst>
                <a:ext uri="{FF2B5EF4-FFF2-40B4-BE49-F238E27FC236}">
                  <a16:creationId xmlns:a16="http://schemas.microsoft.com/office/drawing/2014/main" id="{8D6E6B8C-AD2A-1E70-6201-FC6BD5130086}"/>
                </a:ext>
              </a:extLst>
            </p:cNvPr>
            <p:cNvSpPr/>
            <p:nvPr/>
          </p:nvSpPr>
          <p:spPr>
            <a:xfrm>
              <a:off x="6350" y="0"/>
              <a:ext cx="3780154" cy="3957954"/>
            </a:xfrm>
            <a:custGeom>
              <a:avLst/>
              <a:gdLst/>
              <a:ahLst/>
              <a:cxnLst/>
              <a:rect l="l" t="t" r="r" b="b"/>
              <a:pathLst>
                <a:path w="3780154" h="3957954">
                  <a:moveTo>
                    <a:pt x="3780002" y="0"/>
                  </a:moveTo>
                  <a:lnTo>
                    <a:pt x="0" y="0"/>
                  </a:lnTo>
                  <a:lnTo>
                    <a:pt x="0" y="1961799"/>
                  </a:lnTo>
                  <a:lnTo>
                    <a:pt x="2300192" y="3957550"/>
                  </a:lnTo>
                  <a:lnTo>
                    <a:pt x="3780002" y="2358050"/>
                  </a:lnTo>
                  <a:lnTo>
                    <a:pt x="3780002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NZ"/>
            </a:p>
          </p:txBody>
        </p:sp>
        <p:sp>
          <p:nvSpPr>
            <p:cNvPr id="36" name="Graphic 208">
              <a:extLst>
                <a:ext uri="{FF2B5EF4-FFF2-40B4-BE49-F238E27FC236}">
                  <a16:creationId xmlns:a16="http://schemas.microsoft.com/office/drawing/2014/main" id="{55A69A2E-6647-761D-DC9C-969C45FB395A}"/>
                </a:ext>
              </a:extLst>
            </p:cNvPr>
            <p:cNvSpPr/>
            <p:nvPr/>
          </p:nvSpPr>
          <p:spPr>
            <a:xfrm>
              <a:off x="2510383" y="3634892"/>
              <a:ext cx="1276350" cy="1273810"/>
            </a:xfrm>
            <a:custGeom>
              <a:avLst/>
              <a:gdLst/>
              <a:ahLst/>
              <a:cxnLst/>
              <a:rect l="l" t="t" r="r" b="b"/>
              <a:pathLst>
                <a:path w="1276350" h="1273810">
                  <a:moveTo>
                    <a:pt x="1275969" y="0"/>
                  </a:moveTo>
                  <a:lnTo>
                    <a:pt x="0" y="1273815"/>
                  </a:lnTo>
                  <a:lnTo>
                    <a:pt x="856754" y="1273815"/>
                  </a:lnTo>
                  <a:lnTo>
                    <a:pt x="1275969" y="855318"/>
                  </a:lnTo>
                  <a:lnTo>
                    <a:pt x="1275969" y="0"/>
                  </a:lnTo>
                  <a:close/>
                </a:path>
              </a:pathLst>
            </a:custGeom>
            <a:solidFill>
              <a:srgbClr val="EDEDEC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NZ"/>
            </a:p>
          </p:txBody>
        </p:sp>
        <p:pic>
          <p:nvPicPr>
            <p:cNvPr id="37" name="Image 209">
              <a:extLst>
                <a:ext uri="{FF2B5EF4-FFF2-40B4-BE49-F238E27FC236}">
                  <a16:creationId xmlns:a16="http://schemas.microsoft.com/office/drawing/2014/main" id="{6FC722EA-5ACA-356E-9151-C41FFCA729F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57" y="1660705"/>
              <a:ext cx="3770807" cy="3667300"/>
            </a:xfrm>
            <a:prstGeom prst="rect">
              <a:avLst/>
            </a:prstGeom>
          </p:spPr>
        </p:pic>
        <p:pic>
          <p:nvPicPr>
            <p:cNvPr id="38" name="Image 210">
              <a:extLst>
                <a:ext uri="{FF2B5EF4-FFF2-40B4-BE49-F238E27FC236}">
                  <a16:creationId xmlns:a16="http://schemas.microsoft.com/office/drawing/2014/main" id="{C67C4D9E-7EE4-3AD4-E410-F433ABE5320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50" y="0"/>
              <a:ext cx="3780002" cy="5328005"/>
            </a:xfrm>
            <a:prstGeom prst="rect">
              <a:avLst/>
            </a:prstGeom>
          </p:spPr>
        </p:pic>
        <p:sp>
          <p:nvSpPr>
            <p:cNvPr id="39" name="Graphic 211">
              <a:extLst>
                <a:ext uri="{FF2B5EF4-FFF2-40B4-BE49-F238E27FC236}">
                  <a16:creationId xmlns:a16="http://schemas.microsoft.com/office/drawing/2014/main" id="{AF3FD6DB-EE99-0E69-4AF4-FB6309468466}"/>
                </a:ext>
              </a:extLst>
            </p:cNvPr>
            <p:cNvSpPr/>
            <p:nvPr/>
          </p:nvSpPr>
          <p:spPr>
            <a:xfrm>
              <a:off x="6350" y="2250364"/>
              <a:ext cx="2070100" cy="407034"/>
            </a:xfrm>
            <a:custGeom>
              <a:avLst/>
              <a:gdLst/>
              <a:ahLst/>
              <a:cxnLst/>
              <a:rect l="l" t="t" r="r" b="b"/>
              <a:pathLst>
                <a:path w="2070100" h="407034">
                  <a:moveTo>
                    <a:pt x="0" y="406996"/>
                  </a:moveTo>
                  <a:lnTo>
                    <a:pt x="2069642" y="406996"/>
                  </a:lnTo>
                  <a:lnTo>
                    <a:pt x="2069642" y="0"/>
                  </a:lnTo>
                  <a:lnTo>
                    <a:pt x="0" y="0"/>
                  </a:lnTo>
                </a:path>
              </a:pathLst>
            </a:custGeom>
            <a:ln w="12699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NZ"/>
            </a:p>
          </p:txBody>
        </p:sp>
        <p:pic>
          <p:nvPicPr>
            <p:cNvPr id="40" name="Image 212">
              <a:extLst>
                <a:ext uri="{FF2B5EF4-FFF2-40B4-BE49-F238E27FC236}">
                  <a16:creationId xmlns:a16="http://schemas.microsoft.com/office/drawing/2014/main" id="{E70DF109-51F2-52C5-CEA8-CD157D3996D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65004" y="5019653"/>
              <a:ext cx="102489" cy="102501"/>
            </a:xfrm>
            <a:prstGeom prst="rect">
              <a:avLst/>
            </a:prstGeom>
          </p:spPr>
        </p:pic>
        <p:sp>
          <p:nvSpPr>
            <p:cNvPr id="41" name="Graphic 215">
              <a:extLst>
                <a:ext uri="{FF2B5EF4-FFF2-40B4-BE49-F238E27FC236}">
                  <a16:creationId xmlns:a16="http://schemas.microsoft.com/office/drawing/2014/main" id="{6721D2B4-9349-BB78-8C74-FA32E97997E4}"/>
                </a:ext>
              </a:extLst>
            </p:cNvPr>
            <p:cNvSpPr/>
            <p:nvPr/>
          </p:nvSpPr>
          <p:spPr>
            <a:xfrm>
              <a:off x="17467" y="6355"/>
              <a:ext cx="3767454" cy="5315585"/>
            </a:xfrm>
            <a:custGeom>
              <a:avLst/>
              <a:gdLst/>
              <a:ahLst/>
              <a:cxnLst/>
              <a:rect l="l" t="t" r="r" b="b"/>
              <a:pathLst>
                <a:path w="3767454" h="5315585">
                  <a:moveTo>
                    <a:pt x="359994" y="0"/>
                  </a:moveTo>
                  <a:lnTo>
                    <a:pt x="311145" y="3286"/>
                  </a:lnTo>
                  <a:lnTo>
                    <a:pt x="264293" y="12859"/>
                  </a:lnTo>
                  <a:lnTo>
                    <a:pt x="219868" y="28290"/>
                  </a:lnTo>
                  <a:lnTo>
                    <a:pt x="178298" y="49149"/>
                  </a:lnTo>
                  <a:lnTo>
                    <a:pt x="140012" y="75009"/>
                  </a:lnTo>
                  <a:lnTo>
                    <a:pt x="105440" y="105440"/>
                  </a:lnTo>
                  <a:lnTo>
                    <a:pt x="75009" y="140012"/>
                  </a:lnTo>
                  <a:lnTo>
                    <a:pt x="49149" y="178298"/>
                  </a:lnTo>
                  <a:lnTo>
                    <a:pt x="28290" y="219868"/>
                  </a:lnTo>
                  <a:lnTo>
                    <a:pt x="12859" y="264293"/>
                  </a:lnTo>
                  <a:lnTo>
                    <a:pt x="3286" y="311145"/>
                  </a:lnTo>
                  <a:lnTo>
                    <a:pt x="0" y="359994"/>
                  </a:lnTo>
                  <a:lnTo>
                    <a:pt x="0" y="4955298"/>
                  </a:lnTo>
                  <a:lnTo>
                    <a:pt x="3286" y="5004147"/>
                  </a:lnTo>
                  <a:lnTo>
                    <a:pt x="12859" y="5051000"/>
                  </a:lnTo>
                  <a:lnTo>
                    <a:pt x="28290" y="5095426"/>
                  </a:lnTo>
                  <a:lnTo>
                    <a:pt x="49149" y="5136997"/>
                  </a:lnTo>
                  <a:lnTo>
                    <a:pt x="75009" y="5175284"/>
                  </a:lnTo>
                  <a:lnTo>
                    <a:pt x="105440" y="5209859"/>
                  </a:lnTo>
                  <a:lnTo>
                    <a:pt x="140012" y="5240291"/>
                  </a:lnTo>
                  <a:lnTo>
                    <a:pt x="178298" y="5266152"/>
                  </a:lnTo>
                  <a:lnTo>
                    <a:pt x="219868" y="5287013"/>
                  </a:lnTo>
                  <a:lnTo>
                    <a:pt x="264293" y="5302445"/>
                  </a:lnTo>
                  <a:lnTo>
                    <a:pt x="311145" y="5312019"/>
                  </a:lnTo>
                  <a:lnTo>
                    <a:pt x="359994" y="5315305"/>
                  </a:lnTo>
                  <a:lnTo>
                    <a:pt x="3407295" y="5315305"/>
                  </a:lnTo>
                  <a:lnTo>
                    <a:pt x="3456144" y="5312019"/>
                  </a:lnTo>
                  <a:lnTo>
                    <a:pt x="3502996" y="5302445"/>
                  </a:lnTo>
                  <a:lnTo>
                    <a:pt x="3547421" y="5287013"/>
                  </a:lnTo>
                  <a:lnTo>
                    <a:pt x="3588991" y="5266152"/>
                  </a:lnTo>
                  <a:lnTo>
                    <a:pt x="3627277" y="5240291"/>
                  </a:lnTo>
                  <a:lnTo>
                    <a:pt x="3661849" y="5209859"/>
                  </a:lnTo>
                  <a:lnTo>
                    <a:pt x="3692280" y="5175284"/>
                  </a:lnTo>
                  <a:lnTo>
                    <a:pt x="3718139" y="5136997"/>
                  </a:lnTo>
                  <a:lnTo>
                    <a:pt x="3738999" y="5095426"/>
                  </a:lnTo>
                  <a:lnTo>
                    <a:pt x="3754430" y="5051000"/>
                  </a:lnTo>
                  <a:lnTo>
                    <a:pt x="3764003" y="5004147"/>
                  </a:lnTo>
                  <a:lnTo>
                    <a:pt x="3767289" y="4955298"/>
                  </a:lnTo>
                  <a:lnTo>
                    <a:pt x="3767289" y="359994"/>
                  </a:lnTo>
                  <a:lnTo>
                    <a:pt x="3764003" y="311145"/>
                  </a:lnTo>
                  <a:lnTo>
                    <a:pt x="3754430" y="264293"/>
                  </a:lnTo>
                  <a:lnTo>
                    <a:pt x="3738999" y="219868"/>
                  </a:lnTo>
                  <a:lnTo>
                    <a:pt x="3718139" y="178298"/>
                  </a:lnTo>
                  <a:lnTo>
                    <a:pt x="3692280" y="140012"/>
                  </a:lnTo>
                  <a:lnTo>
                    <a:pt x="3661849" y="105440"/>
                  </a:lnTo>
                  <a:lnTo>
                    <a:pt x="3627277" y="75009"/>
                  </a:lnTo>
                  <a:lnTo>
                    <a:pt x="3588991" y="49149"/>
                  </a:lnTo>
                  <a:lnTo>
                    <a:pt x="3547421" y="28290"/>
                  </a:lnTo>
                  <a:lnTo>
                    <a:pt x="3502996" y="12859"/>
                  </a:lnTo>
                  <a:lnTo>
                    <a:pt x="3456144" y="3286"/>
                  </a:lnTo>
                  <a:lnTo>
                    <a:pt x="3407295" y="0"/>
                  </a:lnTo>
                  <a:lnTo>
                    <a:pt x="359994" y="0"/>
                  </a:lnTo>
                  <a:close/>
                </a:path>
              </a:pathLst>
            </a:custGeom>
            <a:ln w="3175">
              <a:solidFill>
                <a:srgbClr val="D2232A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2863235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CFC76-4A46-F7EF-9BF2-230AFED17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E2678-5C1E-30CD-0A73-1FE7CB431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Deformed wing virus</a:t>
            </a:r>
            <a:br>
              <a:rPr lang="en-NZ" sz="3600" dirty="0"/>
            </a:br>
            <a:r>
              <a:rPr lang="en-US" sz="2200" dirty="0"/>
              <a:t>(</a:t>
            </a:r>
            <a:r>
              <a:rPr lang="en-US" sz="2200" dirty="0" err="1"/>
              <a:t>Picornavirales</a:t>
            </a:r>
            <a:r>
              <a:rPr lang="en-US" sz="2200" dirty="0"/>
              <a:t>: </a:t>
            </a:r>
            <a:r>
              <a:rPr lang="en-US" sz="2200" dirty="0" err="1"/>
              <a:t>Iflaviridae</a:t>
            </a:r>
            <a:r>
              <a:rPr lang="en-US" sz="2200" dirty="0"/>
              <a:t>)</a:t>
            </a:r>
            <a:br>
              <a:rPr lang="en-NZ" dirty="0"/>
            </a:b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80B40-0246-B5A5-0FCE-2B0B6DCB1C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Typical symptoms: </a:t>
            </a:r>
            <a:r>
              <a:rPr lang="en-US" dirty="0" err="1"/>
              <a:t>shrivelled</a:t>
            </a:r>
            <a:r>
              <a:rPr lang="en-US" dirty="0"/>
              <a:t> or greatly reduced wings, decreased body size and discoloration</a:t>
            </a:r>
            <a:endParaRPr lang="en-NZ" dirty="0"/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DF4BDBD2-0421-F4F0-F003-A0F9357C455E}"/>
              </a:ext>
            </a:extLst>
          </p:cNvPr>
          <p:cNvSpPr/>
          <p:nvPr/>
        </p:nvSpPr>
        <p:spPr>
          <a:xfrm>
            <a:off x="5355285" y="149525"/>
            <a:ext cx="969264" cy="1090323"/>
          </a:xfrm>
          <a:prstGeom prst="pentagon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 NZ</a:t>
            </a:r>
            <a:endParaRPr lang="en-NZ" b="1" dirty="0"/>
          </a:p>
        </p:txBody>
      </p:sp>
      <p:pic>
        <p:nvPicPr>
          <p:cNvPr id="9" name="Image 243">
            <a:extLst>
              <a:ext uri="{FF2B5EF4-FFF2-40B4-BE49-F238E27FC236}">
                <a16:creationId xmlns:a16="http://schemas.microsoft.com/office/drawing/2014/main" id="{ACEE9473-0793-68A0-2D34-CB0DFD103E1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34644" y="-5406"/>
            <a:ext cx="4757356" cy="3392188"/>
          </a:xfrm>
          <a:prstGeom prst="rect">
            <a:avLst/>
          </a:prstGeom>
        </p:spPr>
      </p:pic>
      <p:pic>
        <p:nvPicPr>
          <p:cNvPr id="10" name="Image 246">
            <a:extLst>
              <a:ext uri="{FF2B5EF4-FFF2-40B4-BE49-F238E27FC236}">
                <a16:creationId xmlns:a16="http://schemas.microsoft.com/office/drawing/2014/main" id="{20B69B06-B1EA-1B95-8B4E-212522459C0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34644" y="3386782"/>
            <a:ext cx="4757356" cy="339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90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CA309E-84A0-6EE1-A890-7B4BBBA08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DEC602-7926-8E43-58B9-08933F05E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/>
              <a:t>Chalkbrood fungus</a:t>
            </a:r>
            <a:br>
              <a:rPr lang="en-US" sz="2800" dirty="0"/>
            </a:br>
            <a:r>
              <a:rPr lang="en-US" sz="2000" i="1" dirty="0" err="1"/>
              <a:t>Ascosphaera</a:t>
            </a:r>
            <a:r>
              <a:rPr lang="en-US" sz="2000" i="1" dirty="0"/>
              <a:t> </a:t>
            </a:r>
            <a:r>
              <a:rPr lang="en-US" sz="2000" i="1" dirty="0" err="1"/>
              <a:t>apis</a:t>
            </a:r>
            <a:r>
              <a:rPr lang="en-US" sz="2000" i="1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Onygenales</a:t>
            </a:r>
            <a:r>
              <a:rPr lang="en-US" sz="2000" dirty="0"/>
              <a:t>: </a:t>
            </a:r>
            <a:r>
              <a:rPr lang="en-US" sz="2000" dirty="0" err="1"/>
              <a:t>Ascosphaeraceae</a:t>
            </a:r>
            <a:r>
              <a:rPr lang="en-US" sz="2000" dirty="0"/>
              <a:t>)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57FE2-7AEC-BCF3-74CF-4290066F78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336" y="2470243"/>
            <a:ext cx="5334197" cy="37698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Typical symptoms: </a:t>
            </a:r>
            <a:r>
              <a:rPr lang="en-US" dirty="0"/>
              <a:t>: hard, shrunken chalk-like mummies in the brood and in and around the entrance to the hive.</a:t>
            </a:r>
          </a:p>
          <a:p>
            <a:pPr marL="0" indent="0">
              <a:buNone/>
            </a:pPr>
            <a:r>
              <a:rPr lang="en-US" dirty="0"/>
              <a:t>Mummies may be white to grey-black in </a:t>
            </a:r>
            <a:r>
              <a:rPr lang="en-US" dirty="0" err="1"/>
              <a:t>colour</a:t>
            </a:r>
            <a:r>
              <a:rPr lang="en-US" dirty="0"/>
              <a:t>.</a:t>
            </a:r>
          </a:p>
          <a:p>
            <a:endParaRPr lang="en-US" sz="2000" dirty="0"/>
          </a:p>
        </p:txBody>
      </p:sp>
      <p:pic>
        <p:nvPicPr>
          <p:cNvPr id="5" name="Image 260">
            <a:extLst>
              <a:ext uri="{FF2B5EF4-FFF2-40B4-BE49-F238E27FC236}">
                <a16:creationId xmlns:a16="http://schemas.microsoft.com/office/drawing/2014/main" id="{B62276AF-7F61-873F-5F0A-8BF0C131C3D9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/>
          <a:srcRect r="1" b="8896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Pentagon 5">
            <a:extLst>
              <a:ext uri="{FF2B5EF4-FFF2-40B4-BE49-F238E27FC236}">
                <a16:creationId xmlns:a16="http://schemas.microsoft.com/office/drawing/2014/main" id="{1C47F63D-A762-2DA6-38BE-F8D1EE86134D}"/>
              </a:ext>
            </a:extLst>
          </p:cNvPr>
          <p:cNvSpPr/>
          <p:nvPr/>
        </p:nvSpPr>
        <p:spPr>
          <a:xfrm>
            <a:off x="5507633" y="144080"/>
            <a:ext cx="969264" cy="1090323"/>
          </a:xfrm>
          <a:prstGeom prst="pentagon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 NZ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2627026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16A1E8-4217-8CD4-9FE0-FF01475A3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D7EBA3-7DFD-D523-DFB0-BBC80FE68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/>
              <a:t>Wax Moth</a:t>
            </a:r>
            <a:br>
              <a:rPr lang="en-US" sz="2800" b="1" dirty="0"/>
            </a:br>
            <a:r>
              <a:rPr lang="en-US" sz="2000" i="1" dirty="0" err="1"/>
              <a:t>Achroia</a:t>
            </a:r>
            <a:r>
              <a:rPr lang="en-US" sz="2000" i="1" dirty="0"/>
              <a:t> </a:t>
            </a:r>
            <a:r>
              <a:rPr lang="en-US" sz="2000" i="1" dirty="0" err="1"/>
              <a:t>grisella</a:t>
            </a:r>
            <a:r>
              <a:rPr lang="en-US" sz="2000" i="1" dirty="0"/>
              <a:t> </a:t>
            </a:r>
            <a:r>
              <a:rPr lang="en-US" sz="2000" dirty="0"/>
              <a:t>and </a:t>
            </a:r>
            <a:r>
              <a:rPr lang="en-US" sz="2000" i="1" dirty="0"/>
              <a:t>Galleria </a:t>
            </a:r>
            <a:r>
              <a:rPr lang="en-US" sz="2000" i="1" dirty="0" err="1"/>
              <a:t>mellonella</a:t>
            </a:r>
            <a:r>
              <a:rPr lang="en-US" sz="2000" i="1" dirty="0"/>
              <a:t> </a:t>
            </a:r>
            <a:r>
              <a:rPr lang="en-US" sz="2000" dirty="0"/>
              <a:t>(Lepidoptera: </a:t>
            </a:r>
            <a:r>
              <a:rPr lang="en-US" sz="2000" dirty="0" err="1"/>
              <a:t>Pyralidae</a:t>
            </a:r>
            <a:r>
              <a:rPr lang="en-US" sz="200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CA287-2B44-1FC9-C929-8906315CC7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800" y="2470244"/>
            <a:ext cx="5334197" cy="37698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b="1" dirty="0"/>
              <a:t>Typical symptoms: </a:t>
            </a:r>
            <a:r>
              <a:rPr lang="en-US" dirty="0"/>
              <a:t>Wax moth are small and grey (10-19 mm long). Larvae have dark heads with several body segments. They create white, yellow and/or dark brown cocoons.</a:t>
            </a:r>
          </a:p>
          <a:p>
            <a:endParaRPr lang="en-US" sz="2000" dirty="0"/>
          </a:p>
        </p:txBody>
      </p:sp>
      <p:pic>
        <p:nvPicPr>
          <p:cNvPr id="8" name="Image 276">
            <a:extLst>
              <a:ext uri="{FF2B5EF4-FFF2-40B4-BE49-F238E27FC236}">
                <a16:creationId xmlns:a16="http://schemas.microsoft.com/office/drawing/2014/main" id="{E7CAB468-64EA-D235-97B2-4F74B79F2A69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/>
          <a:srcRect t="9217" r="2" b="2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sp>
        <p:nvSpPr>
          <p:cNvPr id="9" name="Pentagon 8">
            <a:extLst>
              <a:ext uri="{FF2B5EF4-FFF2-40B4-BE49-F238E27FC236}">
                <a16:creationId xmlns:a16="http://schemas.microsoft.com/office/drawing/2014/main" id="{0ACF97D0-8377-316C-2C24-DD17CA869D43}"/>
              </a:ext>
            </a:extLst>
          </p:cNvPr>
          <p:cNvSpPr/>
          <p:nvPr/>
        </p:nvSpPr>
        <p:spPr>
          <a:xfrm>
            <a:off x="5507633" y="144080"/>
            <a:ext cx="969264" cy="1090323"/>
          </a:xfrm>
          <a:prstGeom prst="pentagon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 NZ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2333807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1338</Words>
  <Application>Microsoft Office PowerPoint</Application>
  <PresentationFormat>Widescreen</PresentationFormat>
  <Paragraphs>132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Aptos</vt:lpstr>
      <vt:lpstr>Aptos Display</vt:lpstr>
      <vt:lpstr>Arial</vt:lpstr>
      <vt:lpstr>Office Theme</vt:lpstr>
      <vt:lpstr>PowerPoint Presentation</vt:lpstr>
      <vt:lpstr>Bee Biosecurity</vt:lpstr>
      <vt:lpstr>Bee Biosecurity:  Protecting Our Bees</vt:lpstr>
      <vt:lpstr>Healthy brood </vt:lpstr>
      <vt:lpstr>American Foulbrood Paenibacillus larvae (Sphingobacteriales: Flexibacteraceae)  </vt:lpstr>
      <vt:lpstr>Sacbrood virus (Picornavirales: Iflaviridae) </vt:lpstr>
      <vt:lpstr>Deformed wing virus (Picornavirales: Iflaviridae) </vt:lpstr>
      <vt:lpstr>Chalkbrood fungus Ascosphaera apis (Onygenales: Ascosphaeraceae) </vt:lpstr>
      <vt:lpstr>Wax Moth Achroia grisella and Galleria mellonella (Lepidoptera: Pyralidae)</vt:lpstr>
      <vt:lpstr>Varroa destructor  (Parasitiformes: Varroidae) </vt:lpstr>
      <vt:lpstr>Starvation </vt:lpstr>
      <vt:lpstr>Poisoning </vt:lpstr>
      <vt:lpstr> Parasitic Mite Syndrome (PMS) </vt:lpstr>
      <vt:lpstr>Dysentery </vt:lpstr>
      <vt:lpstr>Resources &amp; Activities</vt:lpstr>
      <vt:lpstr>Yellow-Legged Hornet  (Vespa velutina) </vt:lpstr>
      <vt:lpstr>Yellow- Legged Hornet  Activities &amp; Resources </vt:lpstr>
      <vt:lpstr> Yellow legged Hornet Quiz </vt:lpstr>
      <vt:lpstr>Yellow legged Hornet Quiz Answers</vt:lpstr>
      <vt:lpstr>The honeybee pest and diseases below are not in  New Zealand</vt:lpstr>
      <vt:lpstr>European Foulbrood Melissococcus plutonius (Lactobacillales: Enterococcaceae) </vt:lpstr>
      <vt:lpstr>Small hive beetle Aethina tumida (Coleoptera: Nitidulidae) </vt:lpstr>
      <vt:lpstr>Tropilaelaps mites Tropilaelaps clareae, T. mercedesae,  T. koenigurum, T. thaii (Acari: Laelapidae) </vt:lpstr>
      <vt:lpstr>Braula fly Braula coeca (Diptera: Braulidae) </vt:lpstr>
      <vt:lpstr>Asian hornets Vespa sp. (Vespidae: Hymenoptera)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Susan Stokes</dc:creator>
  <cp:lastModifiedBy>Kerry Allen</cp:lastModifiedBy>
  <cp:revision>7</cp:revision>
  <dcterms:created xsi:type="dcterms:W3CDTF">2026-02-03T21:56:37Z</dcterms:created>
  <dcterms:modified xsi:type="dcterms:W3CDTF">2026-03-03T02:43:37Z</dcterms:modified>
</cp:coreProperties>
</file>