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56" r:id="rId3"/>
    <p:sldId id="274" r:id="rId4"/>
    <p:sldId id="275" r:id="rId5"/>
    <p:sldId id="258" r:id="rId6"/>
    <p:sldId id="259" r:id="rId7"/>
    <p:sldId id="276" r:id="rId8"/>
    <p:sldId id="265" r:id="rId9"/>
    <p:sldId id="277" r:id="rId10"/>
    <p:sldId id="278" r:id="rId11"/>
    <p:sldId id="266" r:id="rId12"/>
    <p:sldId id="263" r:id="rId13"/>
    <p:sldId id="279" r:id="rId14"/>
    <p:sldId id="267" r:id="rId15"/>
    <p:sldId id="280" r:id="rId16"/>
    <p:sldId id="269" r:id="rId17"/>
    <p:sldId id="281" r:id="rId18"/>
    <p:sldId id="273" r:id="rId19"/>
    <p:sldId id="282" r:id="rId20"/>
    <p:sldId id="268" r:id="rId21"/>
    <p:sldId id="283" r:id="rId22"/>
    <p:sldId id="272" r:id="rId23"/>
    <p:sldId id="284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38A89-0068-4CAD-B3BE-B4398FFE9C40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D021-EF17-4EBE-BFD3-78F60B7E63C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296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F14F-9290-77F7-41AE-1B05986C6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191A6-E568-4857-0DB1-894853F19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76A23-D542-87D6-F2B8-8B4F4466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66FD-5127-400D-BA93-DBC12DCEBBBF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C4525-CF29-19E5-7945-E4C53400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D811E-1DE3-7BB5-1891-ABA19F10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D513-DAC5-4E68-90B7-8AEB76C6FD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100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50747-D90D-74F0-6E96-2898032A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5F10A-F786-58F2-4AD5-CC9AEC286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5CEC8-9F7B-6D7B-EDE4-8F243BC2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66FD-5127-400D-BA93-DBC12DCEBBBF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C6D23-A1E8-E1F1-34FF-0E2D31B1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648E2-8531-8319-A4B2-F999EC96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D513-DAC5-4E68-90B7-8AEB76C6FD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151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29EC21-10A1-B32B-88FA-40F0DB77F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3A27F-6226-AF68-BEBD-57A22C18C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04718-6BA3-451F-6681-4A4312DE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66FD-5127-400D-BA93-DBC12DCEBBBF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72E5D-D558-E1EA-46F6-20767EBC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F3585-FBFA-C464-365F-D7B18AAD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D513-DAC5-4E68-90B7-8AEB76C6FD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528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DEA7-0E2C-DEBB-E197-8D1B0CEA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C99E-334E-A204-1788-28CE7E809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47011-8AB9-FF6B-1FB3-87C20F9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66FD-5127-400D-BA93-DBC12DCEBBBF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8133A-9569-1BFA-B726-7F5CE2FC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92799-6EA1-97DD-A39D-BA92AFF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D513-DAC5-4E68-90B7-8AEB76C6FD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057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E1C5-1E39-7563-6496-21019F62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EAC10-F791-2917-CF1D-2EB1E6EC7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1E96B-ABB5-0FF1-8878-D36EC961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66FD-5127-400D-BA93-DBC12DCEBBBF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F48FC-EBF7-A0CB-7489-E9E244BE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69985-1EBC-754C-4CB2-2FEB9D39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D513-DAC5-4E68-90B7-8AEB76C6FD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374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4D86-71F8-8AC6-26C2-277FAB3A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83B87-BB26-4000-0BD1-DF11883E9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BDB1C-294B-FF5C-C8B9-B6AF8CAE3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5E1BD-FC20-7D4E-7BC9-8D77AF02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66FD-5127-400D-BA93-DBC12DCEBBBF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1733A-28B8-6AAA-EB1E-905E94E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1D46E-FFF5-B256-3B3A-79BA87F8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D513-DAC5-4E68-90B7-8AEB76C6FD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47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35163-C2B6-B93A-2D3A-66208644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E1222-CE25-8960-FF0B-D5955968D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B6DD6-DCB4-57FA-A75A-96A9D6A5B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439FF-70A7-1E0E-5FA0-51598B743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69F1F-86A3-A0EB-D59A-949D48A1A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2564DE-C02B-23D9-C24E-BCA5245F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66FD-5127-400D-BA93-DBC12DCEBBBF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683C0-1625-FF87-4DAA-14ABDF65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3296EB-5EED-098B-6C39-DD354E7C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D513-DAC5-4E68-90B7-8AEB76C6FD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361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EB99-C29C-6804-3C89-B05DDE7D3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93C55B-54BD-11B9-6D00-55FE92E1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66FD-5127-400D-BA93-DBC12DCEBBBF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BBDE2-1940-F018-630F-A8F04D9DB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4898B-9E01-7604-BCF7-ABDA3E05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D513-DAC5-4E68-90B7-8AEB76C6FD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559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47C05-DCCD-7B7D-AEC0-85A65F91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66FD-5127-400D-BA93-DBC12DCEBBBF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7BD77E-1EA0-2043-A7A4-C4CB7440B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1B3A5-3244-3535-0AD0-A6EE2FA9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D513-DAC5-4E68-90B7-8AEB76C6FD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543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2004-D63E-7016-533D-E4A02E94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90023-F730-031E-7863-E8B774A25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5D2ED-ED3F-630B-2347-13F5FD161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AD0FF-4227-242C-1EDE-E798DB6D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66FD-5127-400D-BA93-DBC12DCEBBBF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754EE-11EB-24E9-4FC9-85090B3C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EB611-BB5B-EF08-4E66-E22281DD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D513-DAC5-4E68-90B7-8AEB76C6FD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937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71BBA-9C3A-6F5E-9C3D-E04ACA39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5AA045-B240-0A85-A9FD-913B85CAC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8B73A-C4AD-13AD-1C4D-BE1F077F1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81C1C-BEF4-0071-C277-7EA8A97D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66FD-5127-400D-BA93-DBC12DCEBBBF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79116-2D4F-52DA-B580-B1F0FBBC5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C1052-F67C-5CCB-102D-DFCA28E6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D513-DAC5-4E68-90B7-8AEB76C6FD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909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F1333-4F57-9FAD-5939-EFE493F8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0C48E-6B4C-1D46-05AF-6B03F0902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D7DE5-92B5-8EA1-9078-099F71D05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AD66FD-5127-400D-BA93-DBC12DCEBBBF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B114-5E97-5DFF-3B95-1B8B968E7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F0CD9-D308-CF71-ACAD-4085CAF70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26D513-DAC5-4E68-90B7-8AEB76C6FD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459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DFD8EA3-497F-3A08-A52F-F1436600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41" y="365999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04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4CC985-6392-DA37-F46B-96E154005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B1EE5EEB-6E26-4DA9-58E1-CFC71014D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A56B9-B657-9176-37D7-33F9CBA6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What is the problem?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1E35F-CD2D-9E47-67ED-79507E1A7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75452D-E72E-EEF9-1F61-8E40D397C6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8773" y="762001"/>
            <a:ext cx="5840999" cy="4680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497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14E79-317A-0E6A-D698-83A718DB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NZ" dirty="0"/>
              <a:t>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EF594-D179-098A-EA5D-153C1B489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3" y="2470244"/>
            <a:ext cx="4080361" cy="376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Typical symptoms: decrease in stored resources, dwindling bee number low productivity, bees clustering with their heads in cells and/or </a:t>
            </a:r>
            <a:r>
              <a:rPr lang="en-US" sz="2000" dirty="0" err="1"/>
              <a:t>cannibalising</a:t>
            </a:r>
            <a:r>
              <a:rPr lang="en-US" sz="2000" dirty="0"/>
              <a:t> larvae.</a:t>
            </a:r>
            <a:endParaRPr lang="en-NZ" sz="2000" dirty="0"/>
          </a:p>
          <a:p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8D52D6-4CB9-F9EC-89B0-0E4DB633D4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8773" y="762001"/>
            <a:ext cx="5840999" cy="4680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72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96C9BC-F37A-6F94-A1D6-EAAE245E6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00E9B-AE0D-7C35-65C3-227D04D0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problem?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EE173A-B79E-B71A-9745-03F162C96F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87136"/>
            <a:ext cx="5334197" cy="4283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175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6F2CD-5F82-94FD-BAC8-DB7F16D02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DC8EEB5F-E6ED-20DA-6B23-BC1D02A28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4047B-E76A-F079-D9CC-2D49B46BA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NZ" dirty="0"/>
              <a:t>Parasitic Mite Syndrome (PMS)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498E-1E66-AFDC-BEC7-9694EE903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3" y="2470244"/>
            <a:ext cx="4080361" cy="376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Typical symptoms: spotty brood pattern, lack of adult population, high mite infestation, larvae do not rope, and/or larvae are slumped and possibly </a:t>
            </a:r>
            <a:r>
              <a:rPr lang="en-US" sz="2000" dirty="0" err="1"/>
              <a:t>discoloured</a:t>
            </a:r>
            <a:r>
              <a:rPr lang="en-US" sz="2000" dirty="0"/>
              <a:t>.</a:t>
            </a:r>
            <a:endParaRPr lang="en-NZ" sz="2000" dirty="0"/>
          </a:p>
          <a:p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6CDDA5-970C-2D0B-7534-F3A0E87DB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9644FE-BBCF-24A3-03ED-FDBA1C5B5F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87136"/>
            <a:ext cx="5334197" cy="4283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6209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706B5-B776-5F8D-AB02-48EB0C20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What is the problem?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0D734B82-D8E0-4B03-1620-76C816659D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77812"/>
            <a:ext cx="5334197" cy="4302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75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5636C1-1456-AD1F-95AB-BB8284462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E8F1FE3C-1057-5A97-DA2D-DAFACBA51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2C34A-A226-4AB0-2832-0D4C4A35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NZ" dirty="0"/>
              <a:t>Dysentery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70A0D-52B2-A998-6F71-7326B62BB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3" y="2470244"/>
            <a:ext cx="4080361" cy="376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Typical symptoms: voided bee </a:t>
            </a:r>
            <a:r>
              <a:rPr lang="en-US" sz="2000" dirty="0" err="1"/>
              <a:t>faeces</a:t>
            </a:r>
            <a:r>
              <a:rPr lang="en-US" sz="2000" dirty="0"/>
              <a:t> on hive ware.</a:t>
            </a:r>
            <a:endParaRPr lang="en-NZ" sz="2000" dirty="0"/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A18C78-5D6B-289E-43E1-C64009E1F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ACD21B8C-C7CB-2D50-E466-42EEE0DB27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77812"/>
            <a:ext cx="5334197" cy="4302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4813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551003-5CF1-8EF6-2F4C-59F7145B8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1A22A-3E14-B399-4FCF-6D6722DE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What is the problem?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Lifecycle Of The Wax Moth [Egg To Adult] Bee Professor">
            <a:extLst>
              <a:ext uri="{FF2B5EF4-FFF2-40B4-BE49-F238E27FC236}">
                <a16:creationId xmlns:a16="http://schemas.microsoft.com/office/drawing/2014/main" id="{637A0436-362B-1D1F-6AC5-4E21281D62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4" r="19813" b="-1"/>
          <a:stretch>
            <a:fillRect/>
          </a:stretch>
        </p:blipFill>
        <p:spPr bwMode="auto">
          <a:xfrm>
            <a:off x="6367953" y="737488"/>
            <a:ext cx="4790291" cy="538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871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4E970-37F4-7A5F-A594-3C7E7D7AD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5AFCB23C-6FCC-0564-135A-7300A5A8E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8F20E-79CE-6ABE-E2CD-409C2F94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NZ" dirty="0"/>
              <a:t>Wax Moth 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A9D81-47BD-41E5-F7D0-5D42C38B3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3" y="2470244"/>
            <a:ext cx="4080361" cy="376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Typical symptoms: </a:t>
            </a:r>
            <a:r>
              <a:rPr lang="en-US" sz="2000" dirty="0"/>
              <a:t>Wax moth are small and grey (10-19 mm long). Larvae have dark heads with several body segments. They create white, yellow and/or dark brown cocoons.</a:t>
            </a:r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37825-EDF8-69DA-F3F2-D9D35C9F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Lifecycle Of The Wax Moth [Egg To Adult] Bee Professor">
            <a:extLst>
              <a:ext uri="{FF2B5EF4-FFF2-40B4-BE49-F238E27FC236}">
                <a16:creationId xmlns:a16="http://schemas.microsoft.com/office/drawing/2014/main" id="{61237E8C-8123-CB65-5A61-019AFF68F6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4" r="19813" b="-1"/>
          <a:stretch>
            <a:fillRect/>
          </a:stretch>
        </p:blipFill>
        <p:spPr bwMode="auto">
          <a:xfrm>
            <a:off x="6367953" y="737488"/>
            <a:ext cx="4790291" cy="538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51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B446AA-25E7-1785-2FF4-25711E3CE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66527-520E-4EE0-6418-8C09B47F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What is the problem?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rood frame from a honey bee colony with clinical symptoms of chalkbrood and a close up insert of fresh mummies. In many cells chalkbrood mummies have been partly removed by the worker bees. Photo: F Padilla, J M Flores and A B Jensen ">
            <a:extLst>
              <a:ext uri="{FF2B5EF4-FFF2-40B4-BE49-F238E27FC236}">
                <a16:creationId xmlns:a16="http://schemas.microsoft.com/office/drawing/2014/main" id="{3D03A96C-6AD4-2361-8826-DC8D790050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607481"/>
            <a:ext cx="5334197" cy="3643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4849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B122D0-1067-0883-C008-1C670B039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19DC6D34-5BEF-E7CD-4916-9A1D433C0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B4A02-353B-2D97-4EC5-6CBA3829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762001"/>
            <a:ext cx="4572398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NZ" dirty="0"/>
              <a:t>Chalkbrood Fungus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9D00B-A382-268D-CF7F-43CF1684C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3" y="2470244"/>
            <a:ext cx="4080361" cy="376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Typical symptoms: </a:t>
            </a:r>
            <a:r>
              <a:rPr lang="en-US" sz="2000" dirty="0"/>
              <a:t>: hard, shrunken chalk-like mummies in the brood and in and around the entrance to the hive.</a:t>
            </a:r>
          </a:p>
          <a:p>
            <a:pPr marL="0" indent="0">
              <a:buNone/>
            </a:pPr>
            <a:r>
              <a:rPr lang="en-US" sz="2000" dirty="0"/>
              <a:t>Mummies may be white to grey-black in </a:t>
            </a:r>
            <a:r>
              <a:rPr lang="en-US" sz="2000" dirty="0" err="1"/>
              <a:t>colour</a:t>
            </a:r>
            <a:r>
              <a:rPr lang="en-US" sz="1800" dirty="0"/>
              <a:t>.</a:t>
            </a:r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42C413-9F6B-65A9-068E-95CB2D031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rood frame from a honey bee colony with clinical symptoms of chalkbrood and a close up insert of fresh mummies. In many cells chalkbrood mummies have been partly removed by the worker bees. Photo: F Padilla, J M Flores and A B Jensen ">
            <a:extLst>
              <a:ext uri="{FF2B5EF4-FFF2-40B4-BE49-F238E27FC236}">
                <a16:creationId xmlns:a16="http://schemas.microsoft.com/office/drawing/2014/main" id="{AB2D3185-7E44-02DF-509A-74EB1754C8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607481"/>
            <a:ext cx="5334197" cy="3643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572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4112915"/>
          </a:xfrm>
          <a:prstGeom prst="rect">
            <a:avLst/>
          </a:prstGeom>
          <a:ln>
            <a:noFill/>
          </a:ln>
          <a:effectLst>
            <a:outerShdw blurRad="596900" dist="381000" dir="8820000" sx="90000" sy="90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1F800-9409-63D5-81DF-2822245C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612" y="777240"/>
            <a:ext cx="5327455" cy="2675309"/>
          </a:xfrm>
        </p:spPr>
        <p:txBody>
          <a:bodyPr anchor="t">
            <a:normAutofit/>
          </a:bodyPr>
          <a:lstStyle/>
          <a:p>
            <a:pPr algn="l"/>
            <a:r>
              <a:rPr lang="en-NZ" sz="4800" dirty="0"/>
              <a:t>Honeybee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BF8FF-5CA5-D750-1638-E22C64DE2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613" y="4643562"/>
            <a:ext cx="5327454" cy="1602268"/>
          </a:xfrm>
        </p:spPr>
        <p:txBody>
          <a:bodyPr anchor="b">
            <a:normAutofit/>
          </a:bodyPr>
          <a:lstStyle/>
          <a:p>
            <a:r>
              <a:rPr lang="en-NZ" dirty="0"/>
              <a:t>Pest and Diseases</a:t>
            </a:r>
          </a:p>
          <a:p>
            <a:r>
              <a:rPr lang="en-NZ" dirty="0"/>
              <a:t>Quiz</a:t>
            </a:r>
          </a:p>
        </p:txBody>
      </p:sp>
      <p:pic>
        <p:nvPicPr>
          <p:cNvPr id="1030" name="Picture 6" descr="Beekeeping | Te Ara Encyclopedia of New Zealand">
            <a:extLst>
              <a:ext uri="{FF2B5EF4-FFF2-40B4-BE49-F238E27FC236}">
                <a16:creationId xmlns:a16="http://schemas.microsoft.com/office/drawing/2014/main" id="{FB83A904-28B4-E67C-C619-8E6DAD2D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3" r="226" b="-1"/>
          <a:stretch>
            <a:fillRect/>
          </a:stretch>
        </p:blipFill>
        <p:spPr bwMode="auto">
          <a:xfrm>
            <a:off x="6769594" y="4112928"/>
            <a:ext cx="5422402" cy="274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mage shows a bee on the plower of a manuka plant: Imported honeybees may be threatening New Zealand’s indigenous bees, which have evolved for millennia to pollinate our native plants. Photo: iStock">
            <a:extLst>
              <a:ext uri="{FF2B5EF4-FFF2-40B4-BE49-F238E27FC236}">
                <a16:creationId xmlns:a16="http://schemas.microsoft.com/office/drawing/2014/main" id="{1ABDC7E4-56F3-CAAF-188D-D4C808B1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19029"/>
          <a:stretch>
            <a:fillRect/>
          </a:stretch>
        </p:blipFill>
        <p:spPr bwMode="auto">
          <a:xfrm>
            <a:off x="6769605" y="-11"/>
            <a:ext cx="5422401" cy="4112918"/>
          </a:xfrm>
          <a:prstGeom prst="rect">
            <a:avLst/>
          </a:prstGeom>
          <a:noFill/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5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84CBCB-9EF2-EE23-E930-62F533929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C4CC2-3649-7414-DD08-76B6CBFC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What is the problem?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5886F4-A88B-956F-6C7A-FB210B4223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517799"/>
            <a:ext cx="5334197" cy="3822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1101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989C85-26A2-9776-B9B3-6459394FB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F765FD94-E565-26D1-50A0-5F4B7853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A410C-5AB1-BC62-E7A9-A2503544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NZ" dirty="0"/>
              <a:t>Deformed Wing 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89F07-5A8D-E213-5CB3-E1D27126D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3" y="2470244"/>
            <a:ext cx="4080361" cy="376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Typical symptoms: </a:t>
            </a:r>
            <a:r>
              <a:rPr lang="en-US" sz="2000" dirty="0" err="1"/>
              <a:t>shrivelled</a:t>
            </a:r>
            <a:r>
              <a:rPr lang="en-US" sz="2000" dirty="0"/>
              <a:t> or greatly reduced wings, decreased body size and discoloration</a:t>
            </a:r>
            <a:endParaRPr lang="en-NZ" sz="2000" dirty="0"/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F148-D357-4F4D-5E11-279DB5034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742608-DBBF-56A6-CFD9-7A5F5C509F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517799"/>
            <a:ext cx="5334197" cy="3822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704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729F98-B792-DFD8-0EB1-1F438AC06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FAACB-04E8-66EE-4559-9A2F433A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What is the problem?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BV or Sacbrood Virus – Bee Informed Partnership">
            <a:extLst>
              <a:ext uri="{FF2B5EF4-FFF2-40B4-BE49-F238E27FC236}">
                <a16:creationId xmlns:a16="http://schemas.microsoft.com/office/drawing/2014/main" id="{4B096789-05E3-CC05-22F4-07642B271D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855412"/>
            <a:ext cx="5334197" cy="314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7352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709F55-0070-520E-040E-427ADD739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42296EAB-31E8-A617-29A4-B32310360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C962F-D379-E115-2D61-6CBF21146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NZ" dirty="0" err="1"/>
              <a:t>Sacbrood</a:t>
            </a:r>
            <a:r>
              <a:rPr lang="en-NZ" dirty="0"/>
              <a:t> 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BE3CA-4C87-0EDF-15B2-1B1372A2E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3" y="2470244"/>
            <a:ext cx="4080361" cy="376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Typical symptoms: </a:t>
            </a:r>
            <a:r>
              <a:rPr lang="en-US" sz="2000" dirty="0"/>
              <a:t>spotty brood pattern, sunken and perforated </a:t>
            </a:r>
            <a:r>
              <a:rPr lang="en-US" sz="2000" dirty="0" err="1"/>
              <a:t>cappings</a:t>
            </a:r>
            <a:r>
              <a:rPr lang="en-US" sz="2000" dirty="0"/>
              <a:t>, dead and </a:t>
            </a:r>
            <a:r>
              <a:rPr lang="en-US" sz="2000" dirty="0" err="1"/>
              <a:t>discoloured</a:t>
            </a:r>
            <a:r>
              <a:rPr lang="en-US" sz="2000" dirty="0"/>
              <a:t> larvae (often brown), banana-shaped larvae die after capping, skin of the dead larva may change to a sac that can be removed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725DE2-32E5-AAB5-261B-E5E05AA13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BV or Sacbrood Virus – Bee Informed Partnership">
            <a:extLst>
              <a:ext uri="{FF2B5EF4-FFF2-40B4-BE49-F238E27FC236}">
                <a16:creationId xmlns:a16="http://schemas.microsoft.com/office/drawing/2014/main" id="{A8B6F08B-DB87-1C07-BA13-3FC2915358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855412"/>
            <a:ext cx="5334197" cy="314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8178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0E6C4-2DC5-3152-821F-13AE628E7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F623D14-E014-E497-5C91-4A2ABECB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41" y="365999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59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9D56-6800-4F8C-7642-358D633B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Identify the problem affecting honeybees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7C642-6555-16A0-2336-51C45DAFBB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Using the list of problems affecting honeybees, match each problem to the correct photo.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C9621-5260-377B-1481-0515BAF94D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2200" dirty="0"/>
              <a:t>American Foulbrood</a:t>
            </a:r>
          </a:p>
          <a:p>
            <a:r>
              <a:rPr lang="en-NZ" sz="2200" dirty="0"/>
              <a:t>Chalkbrood Fungus </a:t>
            </a:r>
          </a:p>
          <a:p>
            <a:r>
              <a:rPr lang="en-NZ" sz="2200" dirty="0"/>
              <a:t>Deformed Wing Virus</a:t>
            </a:r>
          </a:p>
          <a:p>
            <a:r>
              <a:rPr lang="en-NZ" sz="2200" dirty="0"/>
              <a:t>Dysentery</a:t>
            </a:r>
          </a:p>
          <a:p>
            <a:r>
              <a:rPr lang="en-NZ" sz="2200" dirty="0"/>
              <a:t>Parasitic Mite Syndrome (PMS)</a:t>
            </a:r>
          </a:p>
          <a:p>
            <a:r>
              <a:rPr lang="en-NZ" sz="2200" dirty="0"/>
              <a:t>Poisoning</a:t>
            </a:r>
          </a:p>
          <a:p>
            <a:r>
              <a:rPr lang="en-NZ" sz="2200" dirty="0" err="1"/>
              <a:t>Sacbrood</a:t>
            </a:r>
            <a:r>
              <a:rPr lang="en-NZ" sz="2200" dirty="0"/>
              <a:t> Virus</a:t>
            </a:r>
          </a:p>
          <a:p>
            <a:r>
              <a:rPr lang="en-NZ" sz="2200" dirty="0"/>
              <a:t>Starvation</a:t>
            </a:r>
          </a:p>
          <a:p>
            <a:r>
              <a:rPr lang="en-NZ" sz="2200" dirty="0"/>
              <a:t>Varroa Mite</a:t>
            </a:r>
          </a:p>
          <a:p>
            <a:r>
              <a:rPr lang="en-NZ" sz="2200" dirty="0"/>
              <a:t>Wax Moth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124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84EF1E-63E6-F32C-0ED3-280DC8CA5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4C927648-40CB-A9ED-7C22-5A921C1CA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6CAA3-C381-6917-7BC7-29017ED0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problem?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E42CF4-B1A6-1AA9-9830-B3DE2CB6F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merican Foulbrood (AFB) – Bee Informed Partnership">
            <a:extLst>
              <a:ext uri="{FF2B5EF4-FFF2-40B4-BE49-F238E27FC236}">
                <a16:creationId xmlns:a16="http://schemas.microsoft.com/office/drawing/2014/main" id="{99E37619-F8CA-C07A-31A2-859C8A539B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r="23040"/>
          <a:stretch>
            <a:fillRect/>
          </a:stretch>
        </p:blipFill>
        <p:spPr bwMode="auto">
          <a:xfrm>
            <a:off x="6367976" y="737488"/>
            <a:ext cx="4790245" cy="538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058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09F83-CF42-EAF4-D775-44DB824C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NZ" dirty="0"/>
              <a:t>American Foulbrood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D3DF1-A421-51BE-DCAE-A106EC246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3" y="2470244"/>
            <a:ext cx="4080361" cy="376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Typical symptoms: </a:t>
            </a:r>
            <a:r>
              <a:rPr lang="en-US" sz="2000" dirty="0"/>
              <a:t>spotty brood pattern, dead and </a:t>
            </a:r>
            <a:r>
              <a:rPr lang="en-US" sz="2000" dirty="0" err="1"/>
              <a:t>discoloured</a:t>
            </a:r>
            <a:r>
              <a:rPr lang="en-US" sz="2000" dirty="0"/>
              <a:t> larvae (often yellow) in uncapped cells, sometimes a strong ammonia-like smell, larvae will often rope.</a:t>
            </a:r>
          </a:p>
          <a:p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merican Foulbrood (AFB) – Bee Informed Partnership">
            <a:extLst>
              <a:ext uri="{FF2B5EF4-FFF2-40B4-BE49-F238E27FC236}">
                <a16:creationId xmlns:a16="http://schemas.microsoft.com/office/drawing/2014/main" id="{A7C76241-6CC3-078F-106C-59BF02E022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r="23040"/>
          <a:stretch>
            <a:fillRect/>
          </a:stretch>
        </p:blipFill>
        <p:spPr bwMode="auto">
          <a:xfrm>
            <a:off x="6367976" y="737488"/>
            <a:ext cx="4790245" cy="538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368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B6F60B-1898-211D-E696-D44A4B18D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9CE86-C376-FC3E-29C2-2B0D08E4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problem?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Tackling bees' greatest threat: Lithium chloride could kill Varroa  destructor mites without harming bees - Genetic Literacy Project">
            <a:extLst>
              <a:ext uri="{FF2B5EF4-FFF2-40B4-BE49-F238E27FC236}">
                <a16:creationId xmlns:a16="http://schemas.microsoft.com/office/drawing/2014/main" id="{FC940FFC-B9F9-DF29-5E36-C4F1E15816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1" r="23339" b="-2"/>
          <a:stretch>
            <a:fillRect/>
          </a:stretch>
        </p:blipFill>
        <p:spPr bwMode="auto">
          <a:xfrm>
            <a:off x="6368002" y="737488"/>
            <a:ext cx="4790193" cy="538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595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C84C38-F79F-9F84-1D85-CBD8D54B0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8E806BBD-0661-1191-0ACD-28B5D57B3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B5402-257C-8886-7518-C301B573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NZ" dirty="0"/>
              <a:t>Varroa Mite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D419-4027-2DD7-0F5E-3D5B0F491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3" y="2470244"/>
            <a:ext cx="4080361" cy="376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NZ" sz="2000" b="1" dirty="0"/>
              <a:t>Typical symptoms: </a:t>
            </a:r>
            <a:r>
              <a:rPr lang="en-NZ" sz="2000" dirty="0"/>
              <a:t>Varroa mites are oval, flat, red-brown coloured, around1.1 mm long and1.5 mm wide. They can be seen on adult honey bees and in the brood</a:t>
            </a:r>
          </a:p>
          <a:p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966589-E954-2194-E2B5-D0879F8C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Tackling bees' greatest threat: Lithium chloride could kill Varroa  destructor mites without harming bees - Genetic Literacy Project">
            <a:extLst>
              <a:ext uri="{FF2B5EF4-FFF2-40B4-BE49-F238E27FC236}">
                <a16:creationId xmlns:a16="http://schemas.microsoft.com/office/drawing/2014/main" id="{086058F6-E1AF-10CE-2967-E31F033052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1" r="23339" b="-2"/>
          <a:stretch>
            <a:fillRect/>
          </a:stretch>
        </p:blipFill>
        <p:spPr bwMode="auto">
          <a:xfrm>
            <a:off x="6368002" y="737488"/>
            <a:ext cx="4790193" cy="538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304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DAFE3-ABCD-B7B8-A79C-E7C6AA5C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What is the problem?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F87FA44C-CD82-E17F-5657-4F478F810F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427743"/>
            <a:ext cx="5334197" cy="4002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9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9D6DD6-66D3-9004-7980-4B34A533F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14F9D666-0F43-019F-46D8-F767E064E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23AC6-996C-22E1-45AC-1563ED79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NZ" dirty="0"/>
              <a:t>Poisoning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B6B33-2DAC-0DFE-DC08-A14A982E9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3" y="2470244"/>
            <a:ext cx="4080361" cy="376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Typical symptoms: Excessive number of dead bees, disorientated and/or dwindling forager population</a:t>
            </a:r>
            <a:endParaRPr lang="en-NZ" sz="2000" dirty="0"/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8B5923-5939-B91A-15EE-270220B32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ECD926E3-05B7-F14A-C164-1990AAD196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427743"/>
            <a:ext cx="5334197" cy="4002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438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386</Words>
  <Application>Microsoft Office PowerPoint</Application>
  <PresentationFormat>Widescreen</PresentationFormat>
  <Paragraphs>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PowerPoint Presentation</vt:lpstr>
      <vt:lpstr>Honeybee</vt:lpstr>
      <vt:lpstr>Identify the problem affecting honeybees</vt:lpstr>
      <vt:lpstr>What is the problem?</vt:lpstr>
      <vt:lpstr>American Foulbrood</vt:lpstr>
      <vt:lpstr>What is the problem?</vt:lpstr>
      <vt:lpstr>Varroa Mite</vt:lpstr>
      <vt:lpstr>What is the problem?</vt:lpstr>
      <vt:lpstr>Poisoning</vt:lpstr>
      <vt:lpstr>What is the problem?</vt:lpstr>
      <vt:lpstr>Starvation</vt:lpstr>
      <vt:lpstr>What is the problem?</vt:lpstr>
      <vt:lpstr>Parasitic Mite Syndrome (PMS)</vt:lpstr>
      <vt:lpstr>What is the problem?</vt:lpstr>
      <vt:lpstr>Dysentery</vt:lpstr>
      <vt:lpstr>What is the problem?</vt:lpstr>
      <vt:lpstr>Wax Moth </vt:lpstr>
      <vt:lpstr>What is the problem?</vt:lpstr>
      <vt:lpstr>Chalkbrood Fungus </vt:lpstr>
      <vt:lpstr>What is the problem?</vt:lpstr>
      <vt:lpstr>Deformed Wing Virus</vt:lpstr>
      <vt:lpstr>What is the problem?</vt:lpstr>
      <vt:lpstr>Sacbrood Virus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Kerry Allen</cp:lastModifiedBy>
  <cp:revision>5</cp:revision>
  <dcterms:created xsi:type="dcterms:W3CDTF">2026-02-03T21:30:38Z</dcterms:created>
  <dcterms:modified xsi:type="dcterms:W3CDTF">2026-03-03T02:45:57Z</dcterms:modified>
</cp:coreProperties>
</file>