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2" r:id="rId2"/>
    <p:sldId id="256" r:id="rId3"/>
    <p:sldId id="267" r:id="rId4"/>
    <p:sldId id="263" r:id="rId5"/>
    <p:sldId id="264" r:id="rId6"/>
    <p:sldId id="265" r:id="rId7"/>
    <p:sldId id="266" r:id="rId8"/>
    <p:sldId id="271" r:id="rId9"/>
    <p:sldId id="268" r:id="rId10"/>
    <p:sldId id="276" r:id="rId11"/>
    <p:sldId id="275" r:id="rId12"/>
    <p:sldId id="261" r:id="rId13"/>
    <p:sldId id="272" r:id="rId14"/>
    <p:sldId id="273" r:id="rId15"/>
    <p:sldId id="283"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105" d="100"/>
          <a:sy n="105" d="100"/>
        </p:scale>
        <p:origin x="83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6FCB593-E8EA-43EB-AEF1-F1D5E7B35307}"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8135D447-B8A1-4107-9F24-1AA686C3913C}">
      <dgm:prSet/>
      <dgm:spPr/>
      <dgm:t>
        <a:bodyPr/>
        <a:lstStyle/>
        <a:p>
          <a:r>
            <a:rPr lang="en-NZ"/>
            <a:t>What is biosecurity?</a:t>
          </a:r>
          <a:endParaRPr lang="en-US"/>
        </a:p>
      </dgm:t>
    </dgm:pt>
    <dgm:pt modelId="{00714F44-9483-403F-9F41-ECC4AA69D6AC}" type="parTrans" cxnId="{53BA617D-4517-4D0A-93FE-1B92384AA3A6}">
      <dgm:prSet/>
      <dgm:spPr/>
      <dgm:t>
        <a:bodyPr/>
        <a:lstStyle/>
        <a:p>
          <a:endParaRPr lang="en-US"/>
        </a:p>
      </dgm:t>
    </dgm:pt>
    <dgm:pt modelId="{E9D7DB91-1F2B-4654-877E-41FDDE718863}" type="sibTrans" cxnId="{53BA617D-4517-4D0A-93FE-1B92384AA3A6}">
      <dgm:prSet/>
      <dgm:spPr/>
      <dgm:t>
        <a:bodyPr/>
        <a:lstStyle/>
        <a:p>
          <a:endParaRPr lang="en-US"/>
        </a:p>
      </dgm:t>
    </dgm:pt>
    <dgm:pt modelId="{513CF934-FAAE-44B4-8FF0-B48EAE484D11}">
      <dgm:prSet/>
      <dgm:spPr/>
      <dgm:t>
        <a:bodyPr/>
        <a:lstStyle/>
        <a:p>
          <a:r>
            <a:rPr lang="en-NZ"/>
            <a:t>Why biosecurity is important for New Zealand?</a:t>
          </a:r>
          <a:endParaRPr lang="en-US"/>
        </a:p>
      </dgm:t>
    </dgm:pt>
    <dgm:pt modelId="{B3ECD06A-55AE-4E85-8712-A273545EE0B1}" type="parTrans" cxnId="{C2DD9D15-5AAF-4CF9-880E-F3429ED2A8C0}">
      <dgm:prSet/>
      <dgm:spPr/>
      <dgm:t>
        <a:bodyPr/>
        <a:lstStyle/>
        <a:p>
          <a:endParaRPr lang="en-US"/>
        </a:p>
      </dgm:t>
    </dgm:pt>
    <dgm:pt modelId="{A92DC37A-00FE-446D-BCE6-1B171AD1AF08}" type="sibTrans" cxnId="{C2DD9D15-5AAF-4CF9-880E-F3429ED2A8C0}">
      <dgm:prSet/>
      <dgm:spPr/>
      <dgm:t>
        <a:bodyPr/>
        <a:lstStyle/>
        <a:p>
          <a:endParaRPr lang="en-US"/>
        </a:p>
      </dgm:t>
    </dgm:pt>
    <dgm:pt modelId="{2BE4827E-E188-473C-B2BB-C7550FDD83FA}">
      <dgm:prSet/>
      <dgm:spPr/>
      <dgm:t>
        <a:bodyPr/>
        <a:lstStyle/>
        <a:p>
          <a:r>
            <a:rPr lang="en-NZ"/>
            <a:t>Why biosecurity is important for New Zealand primary producers?</a:t>
          </a:r>
          <a:endParaRPr lang="en-US"/>
        </a:p>
      </dgm:t>
    </dgm:pt>
    <dgm:pt modelId="{42A2CB14-82A0-4557-9177-738F6AA69A68}" type="parTrans" cxnId="{D6A97104-27D0-46FB-8098-6C2A25142122}">
      <dgm:prSet/>
      <dgm:spPr/>
      <dgm:t>
        <a:bodyPr/>
        <a:lstStyle/>
        <a:p>
          <a:endParaRPr lang="en-US"/>
        </a:p>
      </dgm:t>
    </dgm:pt>
    <dgm:pt modelId="{B01B0154-EC0A-4297-A6F3-B574EA448C49}" type="sibTrans" cxnId="{D6A97104-27D0-46FB-8098-6C2A25142122}">
      <dgm:prSet/>
      <dgm:spPr/>
      <dgm:t>
        <a:bodyPr/>
        <a:lstStyle/>
        <a:p>
          <a:endParaRPr lang="en-US"/>
        </a:p>
      </dgm:t>
    </dgm:pt>
    <dgm:pt modelId="{DCF5A948-2B27-41E8-B456-C1964B551640}">
      <dgm:prSet/>
      <dgm:spPr/>
      <dgm:t>
        <a:bodyPr/>
        <a:lstStyle/>
        <a:p>
          <a:r>
            <a:rPr lang="en-NZ"/>
            <a:t>What would be the impacts of a serious invasive pest or disease outbreak in New Zealand?</a:t>
          </a:r>
          <a:endParaRPr lang="en-US"/>
        </a:p>
      </dgm:t>
    </dgm:pt>
    <dgm:pt modelId="{0BAE2992-566A-4AAE-97FC-5D2AFD7E0C0E}" type="parTrans" cxnId="{2B6ECCA9-3440-45D1-8ABD-D42CB25C110E}">
      <dgm:prSet/>
      <dgm:spPr/>
      <dgm:t>
        <a:bodyPr/>
        <a:lstStyle/>
        <a:p>
          <a:endParaRPr lang="en-US"/>
        </a:p>
      </dgm:t>
    </dgm:pt>
    <dgm:pt modelId="{BB509EDA-92AF-4476-9F2D-2EC6A8F874E3}" type="sibTrans" cxnId="{2B6ECCA9-3440-45D1-8ABD-D42CB25C110E}">
      <dgm:prSet/>
      <dgm:spPr/>
      <dgm:t>
        <a:bodyPr/>
        <a:lstStyle/>
        <a:p>
          <a:endParaRPr lang="en-US"/>
        </a:p>
      </dgm:t>
    </dgm:pt>
    <dgm:pt modelId="{D75AC08E-07CA-4A55-8FA6-B84AB7B0C629}" type="pres">
      <dgm:prSet presAssocID="{B6FCB593-E8EA-43EB-AEF1-F1D5E7B35307}" presName="linear" presStyleCnt="0">
        <dgm:presLayoutVars>
          <dgm:animLvl val="lvl"/>
          <dgm:resizeHandles val="exact"/>
        </dgm:presLayoutVars>
      </dgm:prSet>
      <dgm:spPr/>
    </dgm:pt>
    <dgm:pt modelId="{43A043FB-B63E-4D2E-9D94-94591305185C}" type="pres">
      <dgm:prSet presAssocID="{8135D447-B8A1-4107-9F24-1AA686C3913C}" presName="parentText" presStyleLbl="node1" presStyleIdx="0" presStyleCnt="4">
        <dgm:presLayoutVars>
          <dgm:chMax val="0"/>
          <dgm:bulletEnabled val="1"/>
        </dgm:presLayoutVars>
      </dgm:prSet>
      <dgm:spPr/>
    </dgm:pt>
    <dgm:pt modelId="{06788A5F-155B-4437-B951-94F08183D92A}" type="pres">
      <dgm:prSet presAssocID="{E9D7DB91-1F2B-4654-877E-41FDDE718863}" presName="spacer" presStyleCnt="0"/>
      <dgm:spPr/>
    </dgm:pt>
    <dgm:pt modelId="{86FCC9CE-3EB5-48A1-86DF-B74E87EC8829}" type="pres">
      <dgm:prSet presAssocID="{513CF934-FAAE-44B4-8FF0-B48EAE484D11}" presName="parentText" presStyleLbl="node1" presStyleIdx="1" presStyleCnt="4">
        <dgm:presLayoutVars>
          <dgm:chMax val="0"/>
          <dgm:bulletEnabled val="1"/>
        </dgm:presLayoutVars>
      </dgm:prSet>
      <dgm:spPr/>
    </dgm:pt>
    <dgm:pt modelId="{E16997F7-A67E-4DC6-88B9-0806BA301B2E}" type="pres">
      <dgm:prSet presAssocID="{A92DC37A-00FE-446D-BCE6-1B171AD1AF08}" presName="spacer" presStyleCnt="0"/>
      <dgm:spPr/>
    </dgm:pt>
    <dgm:pt modelId="{63ED7E31-22A9-4775-B605-C975841175E7}" type="pres">
      <dgm:prSet presAssocID="{2BE4827E-E188-473C-B2BB-C7550FDD83FA}" presName="parentText" presStyleLbl="node1" presStyleIdx="2" presStyleCnt="4">
        <dgm:presLayoutVars>
          <dgm:chMax val="0"/>
          <dgm:bulletEnabled val="1"/>
        </dgm:presLayoutVars>
      </dgm:prSet>
      <dgm:spPr/>
    </dgm:pt>
    <dgm:pt modelId="{56F8D11D-385D-4614-A74B-0E5402678696}" type="pres">
      <dgm:prSet presAssocID="{B01B0154-EC0A-4297-A6F3-B574EA448C49}" presName="spacer" presStyleCnt="0"/>
      <dgm:spPr/>
    </dgm:pt>
    <dgm:pt modelId="{FF709569-F482-41A6-93A1-2F4B2EA3E28B}" type="pres">
      <dgm:prSet presAssocID="{DCF5A948-2B27-41E8-B456-C1964B551640}" presName="parentText" presStyleLbl="node1" presStyleIdx="3" presStyleCnt="4">
        <dgm:presLayoutVars>
          <dgm:chMax val="0"/>
          <dgm:bulletEnabled val="1"/>
        </dgm:presLayoutVars>
      </dgm:prSet>
      <dgm:spPr/>
    </dgm:pt>
  </dgm:ptLst>
  <dgm:cxnLst>
    <dgm:cxn modelId="{D6A97104-27D0-46FB-8098-6C2A25142122}" srcId="{B6FCB593-E8EA-43EB-AEF1-F1D5E7B35307}" destId="{2BE4827E-E188-473C-B2BB-C7550FDD83FA}" srcOrd="2" destOrd="0" parTransId="{42A2CB14-82A0-4557-9177-738F6AA69A68}" sibTransId="{B01B0154-EC0A-4297-A6F3-B574EA448C49}"/>
    <dgm:cxn modelId="{E4B69A04-0241-4CBC-B6AF-E1AE13FE3266}" type="presOf" srcId="{513CF934-FAAE-44B4-8FF0-B48EAE484D11}" destId="{86FCC9CE-3EB5-48A1-86DF-B74E87EC8829}" srcOrd="0" destOrd="0" presId="urn:microsoft.com/office/officeart/2005/8/layout/vList2"/>
    <dgm:cxn modelId="{C2DD9D15-5AAF-4CF9-880E-F3429ED2A8C0}" srcId="{B6FCB593-E8EA-43EB-AEF1-F1D5E7B35307}" destId="{513CF934-FAAE-44B4-8FF0-B48EAE484D11}" srcOrd="1" destOrd="0" parTransId="{B3ECD06A-55AE-4E85-8712-A273545EE0B1}" sibTransId="{A92DC37A-00FE-446D-BCE6-1B171AD1AF08}"/>
    <dgm:cxn modelId="{A0EE0824-7396-4F3D-B6A1-20CCCDC44EC3}" type="presOf" srcId="{8135D447-B8A1-4107-9F24-1AA686C3913C}" destId="{43A043FB-B63E-4D2E-9D94-94591305185C}" srcOrd="0" destOrd="0" presId="urn:microsoft.com/office/officeart/2005/8/layout/vList2"/>
    <dgm:cxn modelId="{91AB4032-416B-4D13-B4B2-54B8737A468E}" type="presOf" srcId="{B6FCB593-E8EA-43EB-AEF1-F1D5E7B35307}" destId="{D75AC08E-07CA-4A55-8FA6-B84AB7B0C629}" srcOrd="0" destOrd="0" presId="urn:microsoft.com/office/officeart/2005/8/layout/vList2"/>
    <dgm:cxn modelId="{6880297D-5045-4051-B6E8-67F7A65B2124}" type="presOf" srcId="{DCF5A948-2B27-41E8-B456-C1964B551640}" destId="{FF709569-F482-41A6-93A1-2F4B2EA3E28B}" srcOrd="0" destOrd="0" presId="urn:microsoft.com/office/officeart/2005/8/layout/vList2"/>
    <dgm:cxn modelId="{53BA617D-4517-4D0A-93FE-1B92384AA3A6}" srcId="{B6FCB593-E8EA-43EB-AEF1-F1D5E7B35307}" destId="{8135D447-B8A1-4107-9F24-1AA686C3913C}" srcOrd="0" destOrd="0" parTransId="{00714F44-9483-403F-9F41-ECC4AA69D6AC}" sibTransId="{E9D7DB91-1F2B-4654-877E-41FDDE718863}"/>
    <dgm:cxn modelId="{2B6ECCA9-3440-45D1-8ABD-D42CB25C110E}" srcId="{B6FCB593-E8EA-43EB-AEF1-F1D5E7B35307}" destId="{DCF5A948-2B27-41E8-B456-C1964B551640}" srcOrd="3" destOrd="0" parTransId="{0BAE2992-566A-4AAE-97FC-5D2AFD7E0C0E}" sibTransId="{BB509EDA-92AF-4476-9F2D-2EC6A8F874E3}"/>
    <dgm:cxn modelId="{189A9BD8-5F01-4119-8B58-1703FBB2F5F2}" type="presOf" srcId="{2BE4827E-E188-473C-B2BB-C7550FDD83FA}" destId="{63ED7E31-22A9-4775-B605-C975841175E7}" srcOrd="0" destOrd="0" presId="urn:microsoft.com/office/officeart/2005/8/layout/vList2"/>
    <dgm:cxn modelId="{C2F45DB2-4029-4EDE-8CEC-147001F7D992}" type="presParOf" srcId="{D75AC08E-07CA-4A55-8FA6-B84AB7B0C629}" destId="{43A043FB-B63E-4D2E-9D94-94591305185C}" srcOrd="0" destOrd="0" presId="urn:microsoft.com/office/officeart/2005/8/layout/vList2"/>
    <dgm:cxn modelId="{949CE176-6247-44F7-9B71-A413E86DF9D7}" type="presParOf" srcId="{D75AC08E-07CA-4A55-8FA6-B84AB7B0C629}" destId="{06788A5F-155B-4437-B951-94F08183D92A}" srcOrd="1" destOrd="0" presId="urn:microsoft.com/office/officeart/2005/8/layout/vList2"/>
    <dgm:cxn modelId="{4C3FA6FE-3272-46A3-8CD2-E92EA1A2F29D}" type="presParOf" srcId="{D75AC08E-07CA-4A55-8FA6-B84AB7B0C629}" destId="{86FCC9CE-3EB5-48A1-86DF-B74E87EC8829}" srcOrd="2" destOrd="0" presId="urn:microsoft.com/office/officeart/2005/8/layout/vList2"/>
    <dgm:cxn modelId="{5A0DD658-6E21-467E-99C4-07E8CBE057AE}" type="presParOf" srcId="{D75AC08E-07CA-4A55-8FA6-B84AB7B0C629}" destId="{E16997F7-A67E-4DC6-88B9-0806BA301B2E}" srcOrd="3" destOrd="0" presId="urn:microsoft.com/office/officeart/2005/8/layout/vList2"/>
    <dgm:cxn modelId="{B77D12D3-70E7-4F21-8F3F-A20580AD6402}" type="presParOf" srcId="{D75AC08E-07CA-4A55-8FA6-B84AB7B0C629}" destId="{63ED7E31-22A9-4775-B605-C975841175E7}" srcOrd="4" destOrd="0" presId="urn:microsoft.com/office/officeart/2005/8/layout/vList2"/>
    <dgm:cxn modelId="{9D59EF4F-96A0-4A19-B4E3-9B79E4D25F81}" type="presParOf" srcId="{D75AC08E-07CA-4A55-8FA6-B84AB7B0C629}" destId="{56F8D11D-385D-4614-A74B-0E5402678696}" srcOrd="5" destOrd="0" presId="urn:microsoft.com/office/officeart/2005/8/layout/vList2"/>
    <dgm:cxn modelId="{B956CF83-66A5-46D6-B8F0-31946BA46DE0}" type="presParOf" srcId="{D75AC08E-07CA-4A55-8FA6-B84AB7B0C629}" destId="{FF709569-F482-41A6-93A1-2F4B2EA3E28B}"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B98221A-1B21-4E40-89D6-1A7E0E59EDF9}"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947CA545-A04A-45DC-BF81-706F2F687074}">
      <dgm:prSet/>
      <dgm:spPr/>
      <dgm:t>
        <a:bodyPr/>
        <a:lstStyle/>
        <a:p>
          <a:r>
            <a:rPr lang="en-US"/>
            <a:t>Biosecurity can be defined as a set of measures designed to prevent the entry, establishment and spread of pests and diseases into a country, area or property. </a:t>
          </a:r>
        </a:p>
      </dgm:t>
    </dgm:pt>
    <dgm:pt modelId="{839E742D-2096-447B-9B97-7435CB2B205E}" type="parTrans" cxnId="{4D196356-EB8F-4F8B-9B01-3EDCFA718671}">
      <dgm:prSet/>
      <dgm:spPr/>
      <dgm:t>
        <a:bodyPr/>
        <a:lstStyle/>
        <a:p>
          <a:endParaRPr lang="en-US"/>
        </a:p>
      </dgm:t>
    </dgm:pt>
    <dgm:pt modelId="{57718B0D-E021-441D-BCB8-AA7933E5F993}" type="sibTrans" cxnId="{4D196356-EB8F-4F8B-9B01-3EDCFA718671}">
      <dgm:prSet/>
      <dgm:spPr/>
      <dgm:t>
        <a:bodyPr/>
        <a:lstStyle/>
        <a:p>
          <a:endParaRPr lang="en-US"/>
        </a:p>
      </dgm:t>
    </dgm:pt>
    <dgm:pt modelId="{FAEE15A2-E809-4D3F-9107-7A7771CBC29C}">
      <dgm:prSet/>
      <dgm:spPr/>
      <dgm:t>
        <a:bodyPr/>
        <a:lstStyle/>
        <a:p>
          <a:r>
            <a:rPr lang="en-US"/>
            <a:t>At the farm level, this mainly involves preventing pest and disease introduction onto the premises, for example, in replacement animals or carried in by visitors, and limiting the onward spread of any pest or disease following introduction. </a:t>
          </a:r>
        </a:p>
      </dgm:t>
    </dgm:pt>
    <dgm:pt modelId="{675A9863-6339-4AD4-974D-8F1B9CAE2F77}" type="parTrans" cxnId="{CADA9696-1783-48FF-B0FD-4B02236BF689}">
      <dgm:prSet/>
      <dgm:spPr/>
      <dgm:t>
        <a:bodyPr/>
        <a:lstStyle/>
        <a:p>
          <a:endParaRPr lang="en-US"/>
        </a:p>
      </dgm:t>
    </dgm:pt>
    <dgm:pt modelId="{23E1F012-B4C7-4EDB-B39B-C3731BF53D42}" type="sibTrans" cxnId="{CADA9696-1783-48FF-B0FD-4B02236BF689}">
      <dgm:prSet/>
      <dgm:spPr/>
      <dgm:t>
        <a:bodyPr/>
        <a:lstStyle/>
        <a:p>
          <a:endParaRPr lang="en-US"/>
        </a:p>
      </dgm:t>
    </dgm:pt>
    <dgm:pt modelId="{69064A0F-0279-4C8F-AB0B-491C1EFE7E46}" type="pres">
      <dgm:prSet presAssocID="{4B98221A-1B21-4E40-89D6-1A7E0E59EDF9}" presName="linear" presStyleCnt="0">
        <dgm:presLayoutVars>
          <dgm:animLvl val="lvl"/>
          <dgm:resizeHandles val="exact"/>
        </dgm:presLayoutVars>
      </dgm:prSet>
      <dgm:spPr/>
    </dgm:pt>
    <dgm:pt modelId="{CBDB3E82-65F5-493F-A2B2-5E2D6FEB033C}" type="pres">
      <dgm:prSet presAssocID="{947CA545-A04A-45DC-BF81-706F2F687074}" presName="parentText" presStyleLbl="node1" presStyleIdx="0" presStyleCnt="2">
        <dgm:presLayoutVars>
          <dgm:chMax val="0"/>
          <dgm:bulletEnabled val="1"/>
        </dgm:presLayoutVars>
      </dgm:prSet>
      <dgm:spPr/>
    </dgm:pt>
    <dgm:pt modelId="{30AC9272-4226-444B-8E83-3392344212F6}" type="pres">
      <dgm:prSet presAssocID="{57718B0D-E021-441D-BCB8-AA7933E5F993}" presName="spacer" presStyleCnt="0"/>
      <dgm:spPr/>
    </dgm:pt>
    <dgm:pt modelId="{8614A290-193F-4C84-8333-7CACD2A42D65}" type="pres">
      <dgm:prSet presAssocID="{FAEE15A2-E809-4D3F-9107-7A7771CBC29C}" presName="parentText" presStyleLbl="node1" presStyleIdx="1" presStyleCnt="2">
        <dgm:presLayoutVars>
          <dgm:chMax val="0"/>
          <dgm:bulletEnabled val="1"/>
        </dgm:presLayoutVars>
      </dgm:prSet>
      <dgm:spPr/>
    </dgm:pt>
  </dgm:ptLst>
  <dgm:cxnLst>
    <dgm:cxn modelId="{6B5A1C42-5498-4327-86FD-843EC5D8982E}" type="presOf" srcId="{947CA545-A04A-45DC-BF81-706F2F687074}" destId="{CBDB3E82-65F5-493F-A2B2-5E2D6FEB033C}" srcOrd="0" destOrd="0" presId="urn:microsoft.com/office/officeart/2005/8/layout/vList2"/>
    <dgm:cxn modelId="{4AE2F54E-E9AC-4822-B1CA-804144A596A1}" type="presOf" srcId="{FAEE15A2-E809-4D3F-9107-7A7771CBC29C}" destId="{8614A290-193F-4C84-8333-7CACD2A42D65}" srcOrd="0" destOrd="0" presId="urn:microsoft.com/office/officeart/2005/8/layout/vList2"/>
    <dgm:cxn modelId="{4D196356-EB8F-4F8B-9B01-3EDCFA718671}" srcId="{4B98221A-1B21-4E40-89D6-1A7E0E59EDF9}" destId="{947CA545-A04A-45DC-BF81-706F2F687074}" srcOrd="0" destOrd="0" parTransId="{839E742D-2096-447B-9B97-7435CB2B205E}" sibTransId="{57718B0D-E021-441D-BCB8-AA7933E5F993}"/>
    <dgm:cxn modelId="{A082D15A-DF3E-4CEA-85C3-AF699ED139FB}" type="presOf" srcId="{4B98221A-1B21-4E40-89D6-1A7E0E59EDF9}" destId="{69064A0F-0279-4C8F-AB0B-491C1EFE7E46}" srcOrd="0" destOrd="0" presId="urn:microsoft.com/office/officeart/2005/8/layout/vList2"/>
    <dgm:cxn modelId="{CADA9696-1783-48FF-B0FD-4B02236BF689}" srcId="{4B98221A-1B21-4E40-89D6-1A7E0E59EDF9}" destId="{FAEE15A2-E809-4D3F-9107-7A7771CBC29C}" srcOrd="1" destOrd="0" parTransId="{675A9863-6339-4AD4-974D-8F1B9CAE2F77}" sibTransId="{23E1F012-B4C7-4EDB-B39B-C3731BF53D42}"/>
    <dgm:cxn modelId="{65E3FEC9-C39A-44F8-806B-320EFCB67908}" type="presParOf" srcId="{69064A0F-0279-4C8F-AB0B-491C1EFE7E46}" destId="{CBDB3E82-65F5-493F-A2B2-5E2D6FEB033C}" srcOrd="0" destOrd="0" presId="urn:microsoft.com/office/officeart/2005/8/layout/vList2"/>
    <dgm:cxn modelId="{A69944FD-4AC1-47E6-AD30-F7DFD0DD0719}" type="presParOf" srcId="{69064A0F-0279-4C8F-AB0B-491C1EFE7E46}" destId="{30AC9272-4226-444B-8E83-3392344212F6}" srcOrd="1" destOrd="0" presId="urn:microsoft.com/office/officeart/2005/8/layout/vList2"/>
    <dgm:cxn modelId="{45B1D055-B97C-411A-97E1-9F155E2883A0}" type="presParOf" srcId="{69064A0F-0279-4C8F-AB0B-491C1EFE7E46}" destId="{8614A290-193F-4C84-8333-7CACD2A42D65}"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96E9E69-CD66-4857-9DAE-B6AE153CCAC8}" type="doc">
      <dgm:prSet loTypeId="urn:microsoft.com/office/officeart/2005/8/layout/vList2" loCatId="list" qsTypeId="urn:microsoft.com/office/officeart/2005/8/quickstyle/simple4" qsCatId="simple" csTypeId="urn:microsoft.com/office/officeart/2005/8/colors/colorful5" csCatId="colorful" phldr="1"/>
      <dgm:spPr/>
      <dgm:t>
        <a:bodyPr/>
        <a:lstStyle/>
        <a:p>
          <a:endParaRPr lang="en-US"/>
        </a:p>
      </dgm:t>
    </dgm:pt>
    <dgm:pt modelId="{BCFDAE18-D9B5-4CF3-932B-C8FD84E149A0}">
      <dgm:prSet/>
      <dgm:spPr/>
      <dgm:t>
        <a:bodyPr/>
        <a:lstStyle/>
        <a:p>
          <a:r>
            <a:rPr lang="en-NZ"/>
            <a:t>How do pests and diseases spread within and between farms?</a:t>
          </a:r>
          <a:endParaRPr lang="en-US"/>
        </a:p>
      </dgm:t>
    </dgm:pt>
    <dgm:pt modelId="{52416ED0-16DD-40E1-9F90-A70BFDADC984}" type="parTrans" cxnId="{E1CF966D-2C5B-4B29-A647-7A4EF9281623}">
      <dgm:prSet/>
      <dgm:spPr/>
      <dgm:t>
        <a:bodyPr/>
        <a:lstStyle/>
        <a:p>
          <a:endParaRPr lang="en-US"/>
        </a:p>
      </dgm:t>
    </dgm:pt>
    <dgm:pt modelId="{0AA2D632-DCE7-413F-8868-FFF59617946C}" type="sibTrans" cxnId="{E1CF966D-2C5B-4B29-A647-7A4EF9281623}">
      <dgm:prSet/>
      <dgm:spPr/>
      <dgm:t>
        <a:bodyPr/>
        <a:lstStyle/>
        <a:p>
          <a:endParaRPr lang="en-US"/>
        </a:p>
      </dgm:t>
    </dgm:pt>
    <dgm:pt modelId="{D1FB1B27-C186-4B31-B405-78AD71A5F2BC}">
      <dgm:prSet/>
      <dgm:spPr/>
      <dgm:t>
        <a:bodyPr/>
        <a:lstStyle/>
        <a:p>
          <a:r>
            <a:rPr lang="en-NZ"/>
            <a:t>What is on-farm biosecurity?</a:t>
          </a:r>
          <a:endParaRPr lang="en-US"/>
        </a:p>
      </dgm:t>
    </dgm:pt>
    <dgm:pt modelId="{DC459392-7FD5-411E-A953-F88A51067927}" type="parTrans" cxnId="{70EBEF65-F27E-49B0-8370-A2E93D073115}">
      <dgm:prSet/>
      <dgm:spPr/>
      <dgm:t>
        <a:bodyPr/>
        <a:lstStyle/>
        <a:p>
          <a:endParaRPr lang="en-US"/>
        </a:p>
      </dgm:t>
    </dgm:pt>
    <dgm:pt modelId="{9E4B5781-DF2F-4528-A9FC-D42F222F6F69}" type="sibTrans" cxnId="{70EBEF65-F27E-49B0-8370-A2E93D073115}">
      <dgm:prSet/>
      <dgm:spPr/>
      <dgm:t>
        <a:bodyPr/>
        <a:lstStyle/>
        <a:p>
          <a:endParaRPr lang="en-US"/>
        </a:p>
      </dgm:t>
    </dgm:pt>
    <dgm:pt modelId="{4FAFAF1F-77B8-431A-8676-F5A42CBB4FE6}">
      <dgm:prSet/>
      <dgm:spPr/>
      <dgm:t>
        <a:bodyPr/>
        <a:lstStyle/>
        <a:p>
          <a:r>
            <a:rPr lang="en-NZ" dirty="0"/>
            <a:t>What is the impact of diseases on a primary production system?</a:t>
          </a:r>
          <a:endParaRPr lang="en-US" dirty="0"/>
        </a:p>
      </dgm:t>
    </dgm:pt>
    <dgm:pt modelId="{93D7351E-E49B-4DC6-9E2F-C2713598EDDC}" type="parTrans" cxnId="{5E4C6FFE-6CFA-41E1-A126-DF65C2635A9F}">
      <dgm:prSet/>
      <dgm:spPr/>
      <dgm:t>
        <a:bodyPr/>
        <a:lstStyle/>
        <a:p>
          <a:endParaRPr lang="en-US"/>
        </a:p>
      </dgm:t>
    </dgm:pt>
    <dgm:pt modelId="{B9746F4A-6DCF-4C3F-8C79-27BC5069DECC}" type="sibTrans" cxnId="{5E4C6FFE-6CFA-41E1-A126-DF65C2635A9F}">
      <dgm:prSet/>
      <dgm:spPr/>
      <dgm:t>
        <a:bodyPr/>
        <a:lstStyle/>
        <a:p>
          <a:endParaRPr lang="en-US"/>
        </a:p>
      </dgm:t>
    </dgm:pt>
    <dgm:pt modelId="{C4BD7CCA-5BFE-4135-AB5A-898C423CE0DC}" type="pres">
      <dgm:prSet presAssocID="{196E9E69-CD66-4857-9DAE-B6AE153CCAC8}" presName="linear" presStyleCnt="0">
        <dgm:presLayoutVars>
          <dgm:animLvl val="lvl"/>
          <dgm:resizeHandles val="exact"/>
        </dgm:presLayoutVars>
      </dgm:prSet>
      <dgm:spPr/>
    </dgm:pt>
    <dgm:pt modelId="{1C4228ED-957D-4FA2-8CEF-7E903435DB2D}" type="pres">
      <dgm:prSet presAssocID="{BCFDAE18-D9B5-4CF3-932B-C8FD84E149A0}" presName="parentText" presStyleLbl="node1" presStyleIdx="0" presStyleCnt="3">
        <dgm:presLayoutVars>
          <dgm:chMax val="0"/>
          <dgm:bulletEnabled val="1"/>
        </dgm:presLayoutVars>
      </dgm:prSet>
      <dgm:spPr/>
    </dgm:pt>
    <dgm:pt modelId="{2A3C8D18-DF94-4857-AC9D-6C37A4280C0D}" type="pres">
      <dgm:prSet presAssocID="{0AA2D632-DCE7-413F-8868-FFF59617946C}" presName="spacer" presStyleCnt="0"/>
      <dgm:spPr/>
    </dgm:pt>
    <dgm:pt modelId="{87F3ABA6-74C5-4EF3-A9BF-DF2E199051B3}" type="pres">
      <dgm:prSet presAssocID="{D1FB1B27-C186-4B31-B405-78AD71A5F2BC}" presName="parentText" presStyleLbl="node1" presStyleIdx="1" presStyleCnt="3">
        <dgm:presLayoutVars>
          <dgm:chMax val="0"/>
          <dgm:bulletEnabled val="1"/>
        </dgm:presLayoutVars>
      </dgm:prSet>
      <dgm:spPr/>
    </dgm:pt>
    <dgm:pt modelId="{E2042380-B4B4-460E-9BD0-03C3CA7D32D9}" type="pres">
      <dgm:prSet presAssocID="{9E4B5781-DF2F-4528-A9FC-D42F222F6F69}" presName="spacer" presStyleCnt="0"/>
      <dgm:spPr/>
    </dgm:pt>
    <dgm:pt modelId="{666D3E71-9D3C-483E-BBF0-13FAB3A8DE7C}" type="pres">
      <dgm:prSet presAssocID="{4FAFAF1F-77B8-431A-8676-F5A42CBB4FE6}" presName="parentText" presStyleLbl="node1" presStyleIdx="2" presStyleCnt="3">
        <dgm:presLayoutVars>
          <dgm:chMax val="0"/>
          <dgm:bulletEnabled val="1"/>
        </dgm:presLayoutVars>
      </dgm:prSet>
      <dgm:spPr/>
    </dgm:pt>
  </dgm:ptLst>
  <dgm:cxnLst>
    <dgm:cxn modelId="{70EBEF65-F27E-49B0-8370-A2E93D073115}" srcId="{196E9E69-CD66-4857-9DAE-B6AE153CCAC8}" destId="{D1FB1B27-C186-4B31-B405-78AD71A5F2BC}" srcOrd="1" destOrd="0" parTransId="{DC459392-7FD5-411E-A953-F88A51067927}" sibTransId="{9E4B5781-DF2F-4528-A9FC-D42F222F6F69}"/>
    <dgm:cxn modelId="{E1CF966D-2C5B-4B29-A647-7A4EF9281623}" srcId="{196E9E69-CD66-4857-9DAE-B6AE153CCAC8}" destId="{BCFDAE18-D9B5-4CF3-932B-C8FD84E149A0}" srcOrd="0" destOrd="0" parTransId="{52416ED0-16DD-40E1-9F90-A70BFDADC984}" sibTransId="{0AA2D632-DCE7-413F-8868-FFF59617946C}"/>
    <dgm:cxn modelId="{173DF26D-0ADC-4848-8833-F8C54069E1B8}" type="presOf" srcId="{196E9E69-CD66-4857-9DAE-B6AE153CCAC8}" destId="{C4BD7CCA-5BFE-4135-AB5A-898C423CE0DC}" srcOrd="0" destOrd="0" presId="urn:microsoft.com/office/officeart/2005/8/layout/vList2"/>
    <dgm:cxn modelId="{3D3EE989-B782-450B-8D69-21514BA6F311}" type="presOf" srcId="{4FAFAF1F-77B8-431A-8676-F5A42CBB4FE6}" destId="{666D3E71-9D3C-483E-BBF0-13FAB3A8DE7C}" srcOrd="0" destOrd="0" presId="urn:microsoft.com/office/officeart/2005/8/layout/vList2"/>
    <dgm:cxn modelId="{A153A4BB-3454-49B2-9AED-065E352E8AC9}" type="presOf" srcId="{D1FB1B27-C186-4B31-B405-78AD71A5F2BC}" destId="{87F3ABA6-74C5-4EF3-A9BF-DF2E199051B3}" srcOrd="0" destOrd="0" presId="urn:microsoft.com/office/officeart/2005/8/layout/vList2"/>
    <dgm:cxn modelId="{5479C7D3-202A-47AD-886F-BCF040D2B1D8}" type="presOf" srcId="{BCFDAE18-D9B5-4CF3-932B-C8FD84E149A0}" destId="{1C4228ED-957D-4FA2-8CEF-7E903435DB2D}" srcOrd="0" destOrd="0" presId="urn:microsoft.com/office/officeart/2005/8/layout/vList2"/>
    <dgm:cxn modelId="{5E4C6FFE-6CFA-41E1-A126-DF65C2635A9F}" srcId="{196E9E69-CD66-4857-9DAE-B6AE153CCAC8}" destId="{4FAFAF1F-77B8-431A-8676-F5A42CBB4FE6}" srcOrd="2" destOrd="0" parTransId="{93D7351E-E49B-4DC6-9E2F-C2713598EDDC}" sibTransId="{B9746F4A-6DCF-4C3F-8C79-27BC5069DECC}"/>
    <dgm:cxn modelId="{08E1EFE1-D323-4794-8581-03A99BBC9A85}" type="presParOf" srcId="{C4BD7CCA-5BFE-4135-AB5A-898C423CE0DC}" destId="{1C4228ED-957D-4FA2-8CEF-7E903435DB2D}" srcOrd="0" destOrd="0" presId="urn:microsoft.com/office/officeart/2005/8/layout/vList2"/>
    <dgm:cxn modelId="{AEF95A87-EF94-4F8B-9124-E456B147F8A4}" type="presParOf" srcId="{C4BD7CCA-5BFE-4135-AB5A-898C423CE0DC}" destId="{2A3C8D18-DF94-4857-AC9D-6C37A4280C0D}" srcOrd="1" destOrd="0" presId="urn:microsoft.com/office/officeart/2005/8/layout/vList2"/>
    <dgm:cxn modelId="{911E1BF7-0131-4919-ADC9-233CFDBDCC98}" type="presParOf" srcId="{C4BD7CCA-5BFE-4135-AB5A-898C423CE0DC}" destId="{87F3ABA6-74C5-4EF3-A9BF-DF2E199051B3}" srcOrd="2" destOrd="0" presId="urn:microsoft.com/office/officeart/2005/8/layout/vList2"/>
    <dgm:cxn modelId="{D0C13C44-579A-420D-A690-629060287507}" type="presParOf" srcId="{C4BD7CCA-5BFE-4135-AB5A-898C423CE0DC}" destId="{E2042380-B4B4-460E-9BD0-03C3CA7D32D9}" srcOrd="3" destOrd="0" presId="urn:microsoft.com/office/officeart/2005/8/layout/vList2"/>
    <dgm:cxn modelId="{FEAA0D2E-A0B1-4323-A9C2-722BEE2475F3}" type="presParOf" srcId="{C4BD7CCA-5BFE-4135-AB5A-898C423CE0DC}" destId="{666D3E71-9D3C-483E-BBF0-13FAB3A8DE7C}"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ED2F0B8-5285-4341-97BC-FF908CF5509C}" type="doc">
      <dgm:prSet loTypeId="urn:microsoft.com/office/officeart/2005/8/layout/vList2" loCatId="list" qsTypeId="urn:microsoft.com/office/officeart/2005/8/quickstyle/simple4" qsCatId="simple" csTypeId="urn:microsoft.com/office/officeart/2005/8/colors/colorful5" csCatId="colorful"/>
      <dgm:spPr/>
      <dgm:t>
        <a:bodyPr/>
        <a:lstStyle/>
        <a:p>
          <a:endParaRPr lang="en-US"/>
        </a:p>
      </dgm:t>
    </dgm:pt>
    <dgm:pt modelId="{29FD1419-D5F6-4281-A9F6-BD902D713241}">
      <dgm:prSet/>
      <dgm:spPr/>
      <dgm:t>
        <a:bodyPr/>
        <a:lstStyle/>
        <a:p>
          <a:r>
            <a:rPr lang="en-NZ"/>
            <a:t>Biosecurity New Zealand (Ministry for Primary Industries - MPI) is the lead government agency for biosecurity, and the agency that administers the Biosecurity Act 1993.</a:t>
          </a:r>
          <a:endParaRPr lang="en-US"/>
        </a:p>
      </dgm:t>
    </dgm:pt>
    <dgm:pt modelId="{29D7F63A-5EDC-4E10-BDD2-611DDC23A10C}" type="parTrans" cxnId="{7C44F8BE-C66B-4A15-B83D-F2E5B32345B7}">
      <dgm:prSet/>
      <dgm:spPr/>
      <dgm:t>
        <a:bodyPr/>
        <a:lstStyle/>
        <a:p>
          <a:endParaRPr lang="en-US"/>
        </a:p>
      </dgm:t>
    </dgm:pt>
    <dgm:pt modelId="{0EEA5421-0595-48A0-A77D-BD6241014D8A}" type="sibTrans" cxnId="{7C44F8BE-C66B-4A15-B83D-F2E5B32345B7}">
      <dgm:prSet/>
      <dgm:spPr/>
      <dgm:t>
        <a:bodyPr/>
        <a:lstStyle/>
        <a:p>
          <a:endParaRPr lang="en-US"/>
        </a:p>
      </dgm:t>
    </dgm:pt>
    <dgm:pt modelId="{F027B0D4-58DA-4DED-9235-412E3E1C1258}">
      <dgm:prSet/>
      <dgm:spPr/>
      <dgm:t>
        <a:bodyPr/>
        <a:lstStyle/>
        <a:p>
          <a:r>
            <a:rPr lang="en-NZ"/>
            <a:t>Industry organisations play a role in managing biosecurity threats that affect their members.</a:t>
          </a:r>
          <a:endParaRPr lang="en-US"/>
        </a:p>
      </dgm:t>
    </dgm:pt>
    <dgm:pt modelId="{188E1D89-3AEB-4AD1-9836-E5C6A2BB1F4C}" type="parTrans" cxnId="{BF05A878-A0C0-450F-9BFE-65CC32C3F17B}">
      <dgm:prSet/>
      <dgm:spPr/>
      <dgm:t>
        <a:bodyPr/>
        <a:lstStyle/>
        <a:p>
          <a:endParaRPr lang="en-US"/>
        </a:p>
      </dgm:t>
    </dgm:pt>
    <dgm:pt modelId="{402F87C6-9246-4B3D-81CD-00AD44EB7B95}" type="sibTrans" cxnId="{BF05A878-A0C0-450F-9BFE-65CC32C3F17B}">
      <dgm:prSet/>
      <dgm:spPr/>
      <dgm:t>
        <a:bodyPr/>
        <a:lstStyle/>
        <a:p>
          <a:endParaRPr lang="en-US"/>
        </a:p>
      </dgm:t>
    </dgm:pt>
    <dgm:pt modelId="{8E5C75C8-CFF1-4941-967F-6D8199FA111E}">
      <dgm:prSet/>
      <dgm:spPr/>
      <dgm:t>
        <a:bodyPr/>
        <a:lstStyle/>
        <a:p>
          <a:r>
            <a:rPr lang="en-NZ"/>
            <a:t>Growers implement on farm/orchard biosecurity practices to minimise the risk of spreading unwanted pests, diseases and weeds.</a:t>
          </a:r>
          <a:endParaRPr lang="en-US"/>
        </a:p>
      </dgm:t>
    </dgm:pt>
    <dgm:pt modelId="{57DAE7E2-7662-4E40-9C87-025A73CE2B23}" type="parTrans" cxnId="{0518B890-DA66-4A30-8D48-AA59919E37EA}">
      <dgm:prSet/>
      <dgm:spPr/>
      <dgm:t>
        <a:bodyPr/>
        <a:lstStyle/>
        <a:p>
          <a:endParaRPr lang="en-US"/>
        </a:p>
      </dgm:t>
    </dgm:pt>
    <dgm:pt modelId="{55000F24-1533-45B5-8D83-92E05102F1FF}" type="sibTrans" cxnId="{0518B890-DA66-4A30-8D48-AA59919E37EA}">
      <dgm:prSet/>
      <dgm:spPr/>
      <dgm:t>
        <a:bodyPr/>
        <a:lstStyle/>
        <a:p>
          <a:endParaRPr lang="en-US"/>
        </a:p>
      </dgm:t>
    </dgm:pt>
    <dgm:pt modelId="{19CA5A3C-4527-45A5-8CE3-087AC8BAEE42}">
      <dgm:prSet/>
      <dgm:spPr/>
      <dgm:t>
        <a:bodyPr/>
        <a:lstStyle/>
        <a:p>
          <a:r>
            <a:rPr lang="en-NZ"/>
            <a:t>Regional councils play a major part in pest management within their regions.</a:t>
          </a:r>
          <a:endParaRPr lang="en-US"/>
        </a:p>
      </dgm:t>
    </dgm:pt>
    <dgm:pt modelId="{0AA014DA-E1AE-4677-B0DC-19164BF94D14}" type="parTrans" cxnId="{A044EA9F-A5D1-4F07-863C-6256D35F2586}">
      <dgm:prSet/>
      <dgm:spPr/>
      <dgm:t>
        <a:bodyPr/>
        <a:lstStyle/>
        <a:p>
          <a:endParaRPr lang="en-US"/>
        </a:p>
      </dgm:t>
    </dgm:pt>
    <dgm:pt modelId="{B1FEE066-A2F8-4C78-9889-196EC5C72B10}" type="sibTrans" cxnId="{A044EA9F-A5D1-4F07-863C-6256D35F2586}">
      <dgm:prSet/>
      <dgm:spPr/>
      <dgm:t>
        <a:bodyPr/>
        <a:lstStyle/>
        <a:p>
          <a:endParaRPr lang="en-US"/>
        </a:p>
      </dgm:t>
    </dgm:pt>
    <dgm:pt modelId="{C4591A6D-175D-4B07-B365-A227008E5291}">
      <dgm:prSet/>
      <dgm:spPr/>
      <dgm:t>
        <a:bodyPr/>
        <a:lstStyle/>
        <a:p>
          <a:r>
            <a:rPr lang="en-NZ"/>
            <a:t>Iwi and community groups may work with MPI to manage or eradicate harmful organisms that are of concern to them.</a:t>
          </a:r>
          <a:endParaRPr lang="en-US"/>
        </a:p>
      </dgm:t>
    </dgm:pt>
    <dgm:pt modelId="{84711AFE-98E2-4F2B-B7D1-B79D71AA0505}" type="parTrans" cxnId="{95F80ECB-DF59-4617-AAA0-C7330F3BD292}">
      <dgm:prSet/>
      <dgm:spPr/>
      <dgm:t>
        <a:bodyPr/>
        <a:lstStyle/>
        <a:p>
          <a:endParaRPr lang="en-US"/>
        </a:p>
      </dgm:t>
    </dgm:pt>
    <dgm:pt modelId="{52239979-AC86-4BF1-AACD-B3DC42191FC4}" type="sibTrans" cxnId="{95F80ECB-DF59-4617-AAA0-C7330F3BD292}">
      <dgm:prSet/>
      <dgm:spPr/>
      <dgm:t>
        <a:bodyPr/>
        <a:lstStyle/>
        <a:p>
          <a:endParaRPr lang="en-US"/>
        </a:p>
      </dgm:t>
    </dgm:pt>
    <dgm:pt modelId="{78CACCFE-A7C1-4214-894F-425BB478CD74}">
      <dgm:prSet/>
      <dgm:spPr/>
      <dgm:t>
        <a:bodyPr/>
        <a:lstStyle/>
        <a:p>
          <a:r>
            <a:rPr lang="en-NZ"/>
            <a:t>The public keeps an eye out for anything unusual and reporting suspect new organisms.</a:t>
          </a:r>
          <a:endParaRPr lang="en-US"/>
        </a:p>
      </dgm:t>
    </dgm:pt>
    <dgm:pt modelId="{CBCAEBFD-AEA0-4C29-824B-48F2A9E10271}" type="parTrans" cxnId="{9474E84E-D353-4726-A8DE-343F6C382C20}">
      <dgm:prSet/>
      <dgm:spPr/>
      <dgm:t>
        <a:bodyPr/>
        <a:lstStyle/>
        <a:p>
          <a:endParaRPr lang="en-US"/>
        </a:p>
      </dgm:t>
    </dgm:pt>
    <dgm:pt modelId="{704AD74B-BE16-4BF2-8DAF-DD21A07586D4}" type="sibTrans" cxnId="{9474E84E-D353-4726-A8DE-343F6C382C20}">
      <dgm:prSet/>
      <dgm:spPr/>
      <dgm:t>
        <a:bodyPr/>
        <a:lstStyle/>
        <a:p>
          <a:endParaRPr lang="en-US"/>
        </a:p>
      </dgm:t>
    </dgm:pt>
    <dgm:pt modelId="{0664F50D-1760-4350-9ECE-2F35A4280591}" type="pres">
      <dgm:prSet presAssocID="{AED2F0B8-5285-4341-97BC-FF908CF5509C}" presName="linear" presStyleCnt="0">
        <dgm:presLayoutVars>
          <dgm:animLvl val="lvl"/>
          <dgm:resizeHandles val="exact"/>
        </dgm:presLayoutVars>
      </dgm:prSet>
      <dgm:spPr/>
    </dgm:pt>
    <dgm:pt modelId="{BDA10540-99EB-4BE4-A943-0411A116853B}" type="pres">
      <dgm:prSet presAssocID="{29FD1419-D5F6-4281-A9F6-BD902D713241}" presName="parentText" presStyleLbl="node1" presStyleIdx="0" presStyleCnt="6">
        <dgm:presLayoutVars>
          <dgm:chMax val="0"/>
          <dgm:bulletEnabled val="1"/>
        </dgm:presLayoutVars>
      </dgm:prSet>
      <dgm:spPr/>
    </dgm:pt>
    <dgm:pt modelId="{C0ED99AA-5F4F-4597-860F-C4C826B14CEE}" type="pres">
      <dgm:prSet presAssocID="{0EEA5421-0595-48A0-A77D-BD6241014D8A}" presName="spacer" presStyleCnt="0"/>
      <dgm:spPr/>
    </dgm:pt>
    <dgm:pt modelId="{B3A96E00-9E28-493C-BE15-EC5B374301F7}" type="pres">
      <dgm:prSet presAssocID="{F027B0D4-58DA-4DED-9235-412E3E1C1258}" presName="parentText" presStyleLbl="node1" presStyleIdx="1" presStyleCnt="6">
        <dgm:presLayoutVars>
          <dgm:chMax val="0"/>
          <dgm:bulletEnabled val="1"/>
        </dgm:presLayoutVars>
      </dgm:prSet>
      <dgm:spPr/>
    </dgm:pt>
    <dgm:pt modelId="{76222EB4-B108-4726-BB16-4F06B41B6A39}" type="pres">
      <dgm:prSet presAssocID="{402F87C6-9246-4B3D-81CD-00AD44EB7B95}" presName="spacer" presStyleCnt="0"/>
      <dgm:spPr/>
    </dgm:pt>
    <dgm:pt modelId="{598B522B-9A72-4DA1-8FB2-09AE7A6F186D}" type="pres">
      <dgm:prSet presAssocID="{8E5C75C8-CFF1-4941-967F-6D8199FA111E}" presName="parentText" presStyleLbl="node1" presStyleIdx="2" presStyleCnt="6">
        <dgm:presLayoutVars>
          <dgm:chMax val="0"/>
          <dgm:bulletEnabled val="1"/>
        </dgm:presLayoutVars>
      </dgm:prSet>
      <dgm:spPr/>
    </dgm:pt>
    <dgm:pt modelId="{84FBFB46-A2CA-4D91-BD7B-5A4DBAD3345A}" type="pres">
      <dgm:prSet presAssocID="{55000F24-1533-45B5-8D83-92E05102F1FF}" presName="spacer" presStyleCnt="0"/>
      <dgm:spPr/>
    </dgm:pt>
    <dgm:pt modelId="{5B3587BC-1DAC-4741-A494-6F65079F2080}" type="pres">
      <dgm:prSet presAssocID="{19CA5A3C-4527-45A5-8CE3-087AC8BAEE42}" presName="parentText" presStyleLbl="node1" presStyleIdx="3" presStyleCnt="6">
        <dgm:presLayoutVars>
          <dgm:chMax val="0"/>
          <dgm:bulletEnabled val="1"/>
        </dgm:presLayoutVars>
      </dgm:prSet>
      <dgm:spPr/>
    </dgm:pt>
    <dgm:pt modelId="{4A284155-26A1-4752-8E8E-5461829A079A}" type="pres">
      <dgm:prSet presAssocID="{B1FEE066-A2F8-4C78-9889-196EC5C72B10}" presName="spacer" presStyleCnt="0"/>
      <dgm:spPr/>
    </dgm:pt>
    <dgm:pt modelId="{8E5469BE-F20E-40EE-948A-33C02E4657D1}" type="pres">
      <dgm:prSet presAssocID="{C4591A6D-175D-4B07-B365-A227008E5291}" presName="parentText" presStyleLbl="node1" presStyleIdx="4" presStyleCnt="6">
        <dgm:presLayoutVars>
          <dgm:chMax val="0"/>
          <dgm:bulletEnabled val="1"/>
        </dgm:presLayoutVars>
      </dgm:prSet>
      <dgm:spPr/>
    </dgm:pt>
    <dgm:pt modelId="{1B263CBF-1655-40C1-AC93-7CD7FE629BB8}" type="pres">
      <dgm:prSet presAssocID="{52239979-AC86-4BF1-AACD-B3DC42191FC4}" presName="spacer" presStyleCnt="0"/>
      <dgm:spPr/>
    </dgm:pt>
    <dgm:pt modelId="{3E680121-AADE-48D8-B573-EF59AB052EE7}" type="pres">
      <dgm:prSet presAssocID="{78CACCFE-A7C1-4214-894F-425BB478CD74}" presName="parentText" presStyleLbl="node1" presStyleIdx="5" presStyleCnt="6">
        <dgm:presLayoutVars>
          <dgm:chMax val="0"/>
          <dgm:bulletEnabled val="1"/>
        </dgm:presLayoutVars>
      </dgm:prSet>
      <dgm:spPr/>
    </dgm:pt>
  </dgm:ptLst>
  <dgm:cxnLst>
    <dgm:cxn modelId="{9474E84E-D353-4726-A8DE-343F6C382C20}" srcId="{AED2F0B8-5285-4341-97BC-FF908CF5509C}" destId="{78CACCFE-A7C1-4214-894F-425BB478CD74}" srcOrd="5" destOrd="0" parTransId="{CBCAEBFD-AEA0-4C29-824B-48F2A9E10271}" sibTransId="{704AD74B-BE16-4BF2-8DAF-DD21A07586D4}"/>
    <dgm:cxn modelId="{D7976B70-E412-4218-90E4-28BB49650B97}" type="presOf" srcId="{29FD1419-D5F6-4281-A9F6-BD902D713241}" destId="{BDA10540-99EB-4BE4-A943-0411A116853B}" srcOrd="0" destOrd="0" presId="urn:microsoft.com/office/officeart/2005/8/layout/vList2"/>
    <dgm:cxn modelId="{35BAA378-B918-48B0-AF61-684549C26FBF}" type="presOf" srcId="{8E5C75C8-CFF1-4941-967F-6D8199FA111E}" destId="{598B522B-9A72-4DA1-8FB2-09AE7A6F186D}" srcOrd="0" destOrd="0" presId="urn:microsoft.com/office/officeart/2005/8/layout/vList2"/>
    <dgm:cxn modelId="{BF05A878-A0C0-450F-9BFE-65CC32C3F17B}" srcId="{AED2F0B8-5285-4341-97BC-FF908CF5509C}" destId="{F027B0D4-58DA-4DED-9235-412E3E1C1258}" srcOrd="1" destOrd="0" parTransId="{188E1D89-3AEB-4AD1-9836-E5C6A2BB1F4C}" sibTransId="{402F87C6-9246-4B3D-81CD-00AD44EB7B95}"/>
    <dgm:cxn modelId="{0518B890-DA66-4A30-8D48-AA59919E37EA}" srcId="{AED2F0B8-5285-4341-97BC-FF908CF5509C}" destId="{8E5C75C8-CFF1-4941-967F-6D8199FA111E}" srcOrd="2" destOrd="0" parTransId="{57DAE7E2-7662-4E40-9C87-025A73CE2B23}" sibTransId="{55000F24-1533-45B5-8D83-92E05102F1FF}"/>
    <dgm:cxn modelId="{A044EA9F-A5D1-4F07-863C-6256D35F2586}" srcId="{AED2F0B8-5285-4341-97BC-FF908CF5509C}" destId="{19CA5A3C-4527-45A5-8CE3-087AC8BAEE42}" srcOrd="3" destOrd="0" parTransId="{0AA014DA-E1AE-4677-B0DC-19164BF94D14}" sibTransId="{B1FEE066-A2F8-4C78-9889-196EC5C72B10}"/>
    <dgm:cxn modelId="{E4C45DB1-D991-4600-A240-B75ABEC10832}" type="presOf" srcId="{C4591A6D-175D-4B07-B365-A227008E5291}" destId="{8E5469BE-F20E-40EE-948A-33C02E4657D1}" srcOrd="0" destOrd="0" presId="urn:microsoft.com/office/officeart/2005/8/layout/vList2"/>
    <dgm:cxn modelId="{7C44F8BE-C66B-4A15-B83D-F2E5B32345B7}" srcId="{AED2F0B8-5285-4341-97BC-FF908CF5509C}" destId="{29FD1419-D5F6-4281-A9F6-BD902D713241}" srcOrd="0" destOrd="0" parTransId="{29D7F63A-5EDC-4E10-BDD2-611DDC23A10C}" sibTransId="{0EEA5421-0595-48A0-A77D-BD6241014D8A}"/>
    <dgm:cxn modelId="{95F80ECB-DF59-4617-AAA0-C7330F3BD292}" srcId="{AED2F0B8-5285-4341-97BC-FF908CF5509C}" destId="{C4591A6D-175D-4B07-B365-A227008E5291}" srcOrd="4" destOrd="0" parTransId="{84711AFE-98E2-4F2B-B7D1-B79D71AA0505}" sibTransId="{52239979-AC86-4BF1-AACD-B3DC42191FC4}"/>
    <dgm:cxn modelId="{26CFFECE-2440-4728-8DDE-61CA4CB5F68C}" type="presOf" srcId="{F027B0D4-58DA-4DED-9235-412E3E1C1258}" destId="{B3A96E00-9E28-493C-BE15-EC5B374301F7}" srcOrd="0" destOrd="0" presId="urn:microsoft.com/office/officeart/2005/8/layout/vList2"/>
    <dgm:cxn modelId="{D994BBE0-A8BC-4F46-ACA0-A6A54F739468}" type="presOf" srcId="{19CA5A3C-4527-45A5-8CE3-087AC8BAEE42}" destId="{5B3587BC-1DAC-4741-A494-6F65079F2080}" srcOrd="0" destOrd="0" presId="urn:microsoft.com/office/officeart/2005/8/layout/vList2"/>
    <dgm:cxn modelId="{E8A2D2E6-FB5E-4C7B-98BC-0D7C226BEE52}" type="presOf" srcId="{AED2F0B8-5285-4341-97BC-FF908CF5509C}" destId="{0664F50D-1760-4350-9ECE-2F35A4280591}" srcOrd="0" destOrd="0" presId="urn:microsoft.com/office/officeart/2005/8/layout/vList2"/>
    <dgm:cxn modelId="{2B4D64EB-9878-4672-B8C7-C4BD8D7C47BE}" type="presOf" srcId="{78CACCFE-A7C1-4214-894F-425BB478CD74}" destId="{3E680121-AADE-48D8-B573-EF59AB052EE7}" srcOrd="0" destOrd="0" presId="urn:microsoft.com/office/officeart/2005/8/layout/vList2"/>
    <dgm:cxn modelId="{27B04554-CE3A-4CCB-8EBE-A317FB94EFD6}" type="presParOf" srcId="{0664F50D-1760-4350-9ECE-2F35A4280591}" destId="{BDA10540-99EB-4BE4-A943-0411A116853B}" srcOrd="0" destOrd="0" presId="urn:microsoft.com/office/officeart/2005/8/layout/vList2"/>
    <dgm:cxn modelId="{73E15737-A8B4-4CB5-AE17-4CA5F695A620}" type="presParOf" srcId="{0664F50D-1760-4350-9ECE-2F35A4280591}" destId="{C0ED99AA-5F4F-4597-860F-C4C826B14CEE}" srcOrd="1" destOrd="0" presId="urn:microsoft.com/office/officeart/2005/8/layout/vList2"/>
    <dgm:cxn modelId="{9379CEAA-3663-4646-8C15-7B6C70763C07}" type="presParOf" srcId="{0664F50D-1760-4350-9ECE-2F35A4280591}" destId="{B3A96E00-9E28-493C-BE15-EC5B374301F7}" srcOrd="2" destOrd="0" presId="urn:microsoft.com/office/officeart/2005/8/layout/vList2"/>
    <dgm:cxn modelId="{43A0B12F-8187-4C77-A7A7-C2786E6930E7}" type="presParOf" srcId="{0664F50D-1760-4350-9ECE-2F35A4280591}" destId="{76222EB4-B108-4726-BB16-4F06B41B6A39}" srcOrd="3" destOrd="0" presId="urn:microsoft.com/office/officeart/2005/8/layout/vList2"/>
    <dgm:cxn modelId="{B9B13111-B6E1-40E9-B60C-85E0EBC27778}" type="presParOf" srcId="{0664F50D-1760-4350-9ECE-2F35A4280591}" destId="{598B522B-9A72-4DA1-8FB2-09AE7A6F186D}" srcOrd="4" destOrd="0" presId="urn:microsoft.com/office/officeart/2005/8/layout/vList2"/>
    <dgm:cxn modelId="{46C73D90-05CF-40FA-81AA-31D027ADF246}" type="presParOf" srcId="{0664F50D-1760-4350-9ECE-2F35A4280591}" destId="{84FBFB46-A2CA-4D91-BD7B-5A4DBAD3345A}" srcOrd="5" destOrd="0" presId="urn:microsoft.com/office/officeart/2005/8/layout/vList2"/>
    <dgm:cxn modelId="{062AF431-1F99-47E0-9E8D-4C43BFB7F115}" type="presParOf" srcId="{0664F50D-1760-4350-9ECE-2F35A4280591}" destId="{5B3587BC-1DAC-4741-A494-6F65079F2080}" srcOrd="6" destOrd="0" presId="urn:microsoft.com/office/officeart/2005/8/layout/vList2"/>
    <dgm:cxn modelId="{DE10D60B-7D7C-4668-A6A3-62775EEC0EEA}" type="presParOf" srcId="{0664F50D-1760-4350-9ECE-2F35A4280591}" destId="{4A284155-26A1-4752-8E8E-5461829A079A}" srcOrd="7" destOrd="0" presId="urn:microsoft.com/office/officeart/2005/8/layout/vList2"/>
    <dgm:cxn modelId="{530ACCFD-7FCF-4648-B3AE-9E3DCBB49326}" type="presParOf" srcId="{0664F50D-1760-4350-9ECE-2F35A4280591}" destId="{8E5469BE-F20E-40EE-948A-33C02E4657D1}" srcOrd="8" destOrd="0" presId="urn:microsoft.com/office/officeart/2005/8/layout/vList2"/>
    <dgm:cxn modelId="{775D949A-2D50-455B-8234-1CE866AFCC0C}" type="presParOf" srcId="{0664F50D-1760-4350-9ECE-2F35A4280591}" destId="{1B263CBF-1655-40C1-AC93-7CD7FE629BB8}" srcOrd="9" destOrd="0" presId="urn:microsoft.com/office/officeart/2005/8/layout/vList2"/>
    <dgm:cxn modelId="{9FD2D539-871D-434A-AF10-014E807A5154}" type="presParOf" srcId="{0664F50D-1760-4350-9ECE-2F35A4280591}" destId="{3E680121-AADE-48D8-B573-EF59AB052EE7}" srcOrd="1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3A043FB-B63E-4D2E-9D94-94591305185C}">
      <dsp:nvSpPr>
        <dsp:cNvPr id="0" name=""/>
        <dsp:cNvSpPr/>
      </dsp:nvSpPr>
      <dsp:spPr>
        <a:xfrm>
          <a:off x="0" y="706820"/>
          <a:ext cx="6666833" cy="958229"/>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NZ" sz="2400" kern="1200"/>
            <a:t>What is biosecurity?</a:t>
          </a:r>
          <a:endParaRPr lang="en-US" sz="2400" kern="1200"/>
        </a:p>
      </dsp:txBody>
      <dsp:txXfrm>
        <a:off x="46777" y="753597"/>
        <a:ext cx="6573279" cy="864675"/>
      </dsp:txXfrm>
    </dsp:sp>
    <dsp:sp modelId="{86FCC9CE-3EB5-48A1-86DF-B74E87EC8829}">
      <dsp:nvSpPr>
        <dsp:cNvPr id="0" name=""/>
        <dsp:cNvSpPr/>
      </dsp:nvSpPr>
      <dsp:spPr>
        <a:xfrm>
          <a:off x="0" y="1734170"/>
          <a:ext cx="6666833" cy="958229"/>
        </a:xfrm>
        <a:prstGeom prst="roundRect">
          <a:avLst/>
        </a:prstGeom>
        <a:gradFill rotWithShape="0">
          <a:gsLst>
            <a:gs pos="0">
              <a:schemeClr val="accent2">
                <a:hueOff val="2147871"/>
                <a:satOff val="-6164"/>
                <a:lumOff val="-9870"/>
                <a:alphaOff val="0"/>
                <a:satMod val="103000"/>
                <a:lumMod val="102000"/>
                <a:tint val="94000"/>
              </a:schemeClr>
            </a:gs>
            <a:gs pos="50000">
              <a:schemeClr val="accent2">
                <a:hueOff val="2147871"/>
                <a:satOff val="-6164"/>
                <a:lumOff val="-9870"/>
                <a:alphaOff val="0"/>
                <a:satMod val="110000"/>
                <a:lumMod val="100000"/>
                <a:shade val="100000"/>
              </a:schemeClr>
            </a:gs>
            <a:gs pos="100000">
              <a:schemeClr val="accent2">
                <a:hueOff val="2147871"/>
                <a:satOff val="-6164"/>
                <a:lumOff val="-987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NZ" sz="2400" kern="1200"/>
            <a:t>Why biosecurity is important for New Zealand?</a:t>
          </a:r>
          <a:endParaRPr lang="en-US" sz="2400" kern="1200"/>
        </a:p>
      </dsp:txBody>
      <dsp:txXfrm>
        <a:off x="46777" y="1780947"/>
        <a:ext cx="6573279" cy="864675"/>
      </dsp:txXfrm>
    </dsp:sp>
    <dsp:sp modelId="{63ED7E31-22A9-4775-B605-C975841175E7}">
      <dsp:nvSpPr>
        <dsp:cNvPr id="0" name=""/>
        <dsp:cNvSpPr/>
      </dsp:nvSpPr>
      <dsp:spPr>
        <a:xfrm>
          <a:off x="0" y="2761519"/>
          <a:ext cx="6666833" cy="958229"/>
        </a:xfrm>
        <a:prstGeom prst="roundRect">
          <a:avLst/>
        </a:prstGeom>
        <a:gradFill rotWithShape="0">
          <a:gsLst>
            <a:gs pos="0">
              <a:schemeClr val="accent2">
                <a:hueOff val="4295743"/>
                <a:satOff val="-12329"/>
                <a:lumOff val="-19739"/>
                <a:alphaOff val="0"/>
                <a:satMod val="103000"/>
                <a:lumMod val="102000"/>
                <a:tint val="94000"/>
              </a:schemeClr>
            </a:gs>
            <a:gs pos="50000">
              <a:schemeClr val="accent2">
                <a:hueOff val="4295743"/>
                <a:satOff val="-12329"/>
                <a:lumOff val="-19739"/>
                <a:alphaOff val="0"/>
                <a:satMod val="110000"/>
                <a:lumMod val="100000"/>
                <a:shade val="100000"/>
              </a:schemeClr>
            </a:gs>
            <a:gs pos="100000">
              <a:schemeClr val="accent2">
                <a:hueOff val="4295743"/>
                <a:satOff val="-12329"/>
                <a:lumOff val="-19739"/>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NZ" sz="2400" kern="1200"/>
            <a:t>Why biosecurity is important for New Zealand primary producers?</a:t>
          </a:r>
          <a:endParaRPr lang="en-US" sz="2400" kern="1200"/>
        </a:p>
      </dsp:txBody>
      <dsp:txXfrm>
        <a:off x="46777" y="2808296"/>
        <a:ext cx="6573279" cy="864675"/>
      </dsp:txXfrm>
    </dsp:sp>
    <dsp:sp modelId="{FF709569-F482-41A6-93A1-2F4B2EA3E28B}">
      <dsp:nvSpPr>
        <dsp:cNvPr id="0" name=""/>
        <dsp:cNvSpPr/>
      </dsp:nvSpPr>
      <dsp:spPr>
        <a:xfrm>
          <a:off x="0" y="3788869"/>
          <a:ext cx="6666833" cy="958229"/>
        </a:xfrm>
        <a:prstGeom prst="roundRect">
          <a:avLst/>
        </a:prstGeom>
        <a:gradFill rotWithShape="0">
          <a:gsLst>
            <a:gs pos="0">
              <a:schemeClr val="accent2">
                <a:hueOff val="6443614"/>
                <a:satOff val="-18493"/>
                <a:lumOff val="-29609"/>
                <a:alphaOff val="0"/>
                <a:satMod val="103000"/>
                <a:lumMod val="102000"/>
                <a:tint val="94000"/>
              </a:schemeClr>
            </a:gs>
            <a:gs pos="50000">
              <a:schemeClr val="accent2">
                <a:hueOff val="6443614"/>
                <a:satOff val="-18493"/>
                <a:lumOff val="-29609"/>
                <a:alphaOff val="0"/>
                <a:satMod val="110000"/>
                <a:lumMod val="100000"/>
                <a:shade val="100000"/>
              </a:schemeClr>
            </a:gs>
            <a:gs pos="100000">
              <a:schemeClr val="accent2">
                <a:hueOff val="6443614"/>
                <a:satOff val="-18493"/>
                <a:lumOff val="-29609"/>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NZ" sz="2400" kern="1200"/>
            <a:t>What would be the impacts of a serious invasive pest or disease outbreak in New Zealand?</a:t>
          </a:r>
          <a:endParaRPr lang="en-US" sz="2400" kern="1200"/>
        </a:p>
      </dsp:txBody>
      <dsp:txXfrm>
        <a:off x="46777" y="3835646"/>
        <a:ext cx="6573279" cy="86467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BDB3E82-65F5-493F-A2B2-5E2D6FEB033C}">
      <dsp:nvSpPr>
        <dsp:cNvPr id="0" name=""/>
        <dsp:cNvSpPr/>
      </dsp:nvSpPr>
      <dsp:spPr>
        <a:xfrm>
          <a:off x="0" y="22066"/>
          <a:ext cx="6666833" cy="2667453"/>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US" sz="2600" kern="1200"/>
            <a:t>Biosecurity can be defined as a set of measures designed to prevent the entry, establishment and spread of pests and diseases into a country, area or property. </a:t>
          </a:r>
        </a:p>
      </dsp:txBody>
      <dsp:txXfrm>
        <a:off x="130214" y="152280"/>
        <a:ext cx="6406405" cy="2407025"/>
      </dsp:txXfrm>
    </dsp:sp>
    <dsp:sp modelId="{8614A290-193F-4C84-8333-7CACD2A42D65}">
      <dsp:nvSpPr>
        <dsp:cNvPr id="0" name=""/>
        <dsp:cNvSpPr/>
      </dsp:nvSpPr>
      <dsp:spPr>
        <a:xfrm>
          <a:off x="0" y="2764400"/>
          <a:ext cx="6666833" cy="2667453"/>
        </a:xfrm>
        <a:prstGeom prst="roundRect">
          <a:avLst/>
        </a:prstGeom>
        <a:gradFill rotWithShape="0">
          <a:gsLst>
            <a:gs pos="0">
              <a:schemeClr val="accent2">
                <a:hueOff val="6443614"/>
                <a:satOff val="-18493"/>
                <a:lumOff val="-29609"/>
                <a:alphaOff val="0"/>
                <a:satMod val="103000"/>
                <a:lumMod val="102000"/>
                <a:tint val="94000"/>
              </a:schemeClr>
            </a:gs>
            <a:gs pos="50000">
              <a:schemeClr val="accent2">
                <a:hueOff val="6443614"/>
                <a:satOff val="-18493"/>
                <a:lumOff val="-29609"/>
                <a:alphaOff val="0"/>
                <a:satMod val="110000"/>
                <a:lumMod val="100000"/>
                <a:shade val="100000"/>
              </a:schemeClr>
            </a:gs>
            <a:gs pos="100000">
              <a:schemeClr val="accent2">
                <a:hueOff val="6443614"/>
                <a:satOff val="-18493"/>
                <a:lumOff val="-29609"/>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US" sz="2600" kern="1200"/>
            <a:t>At the farm level, this mainly involves preventing pest and disease introduction onto the premises, for example, in replacement animals or carried in by visitors, and limiting the onward spread of any pest or disease following introduction. </a:t>
          </a:r>
        </a:p>
      </dsp:txBody>
      <dsp:txXfrm>
        <a:off x="130214" y="2894614"/>
        <a:ext cx="6406405" cy="240702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C4228ED-957D-4FA2-8CEF-7E903435DB2D}">
      <dsp:nvSpPr>
        <dsp:cNvPr id="0" name=""/>
        <dsp:cNvSpPr/>
      </dsp:nvSpPr>
      <dsp:spPr>
        <a:xfrm>
          <a:off x="0" y="662809"/>
          <a:ext cx="6666833" cy="1312740"/>
        </a:xfrm>
        <a:prstGeom prst="roundRect">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NZ" sz="3300" kern="1200"/>
            <a:t>How do pests and diseases spread within and between farms?</a:t>
          </a:r>
          <a:endParaRPr lang="en-US" sz="3300" kern="1200"/>
        </a:p>
      </dsp:txBody>
      <dsp:txXfrm>
        <a:off x="64083" y="726892"/>
        <a:ext cx="6538667" cy="1184574"/>
      </dsp:txXfrm>
    </dsp:sp>
    <dsp:sp modelId="{87F3ABA6-74C5-4EF3-A9BF-DF2E199051B3}">
      <dsp:nvSpPr>
        <dsp:cNvPr id="0" name=""/>
        <dsp:cNvSpPr/>
      </dsp:nvSpPr>
      <dsp:spPr>
        <a:xfrm>
          <a:off x="0" y="2070589"/>
          <a:ext cx="6666833" cy="1312740"/>
        </a:xfrm>
        <a:prstGeom prst="roundRect">
          <a:avLst/>
        </a:prstGeom>
        <a:gradFill rotWithShape="0">
          <a:gsLst>
            <a:gs pos="0">
              <a:schemeClr val="accent5">
                <a:hueOff val="-6076075"/>
                <a:satOff val="-413"/>
                <a:lumOff val="981"/>
                <a:alphaOff val="0"/>
                <a:satMod val="103000"/>
                <a:lumMod val="102000"/>
                <a:tint val="94000"/>
              </a:schemeClr>
            </a:gs>
            <a:gs pos="50000">
              <a:schemeClr val="accent5">
                <a:hueOff val="-6076075"/>
                <a:satOff val="-413"/>
                <a:lumOff val="981"/>
                <a:alphaOff val="0"/>
                <a:satMod val="110000"/>
                <a:lumMod val="100000"/>
                <a:shade val="100000"/>
              </a:schemeClr>
            </a:gs>
            <a:gs pos="100000">
              <a:schemeClr val="accent5">
                <a:hueOff val="-6076075"/>
                <a:satOff val="-413"/>
                <a:lumOff val="981"/>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NZ" sz="3300" kern="1200"/>
            <a:t>What is on-farm biosecurity?</a:t>
          </a:r>
          <a:endParaRPr lang="en-US" sz="3300" kern="1200"/>
        </a:p>
      </dsp:txBody>
      <dsp:txXfrm>
        <a:off x="64083" y="2134672"/>
        <a:ext cx="6538667" cy="1184574"/>
      </dsp:txXfrm>
    </dsp:sp>
    <dsp:sp modelId="{666D3E71-9D3C-483E-BBF0-13FAB3A8DE7C}">
      <dsp:nvSpPr>
        <dsp:cNvPr id="0" name=""/>
        <dsp:cNvSpPr/>
      </dsp:nvSpPr>
      <dsp:spPr>
        <a:xfrm>
          <a:off x="0" y="3478370"/>
          <a:ext cx="6666833" cy="1312740"/>
        </a:xfrm>
        <a:prstGeom prst="roundRect">
          <a:avLst/>
        </a:prstGeom>
        <a:gradFill rotWithShape="0">
          <a:gsLst>
            <a:gs pos="0">
              <a:schemeClr val="accent5">
                <a:hueOff val="-12152150"/>
                <a:satOff val="-826"/>
                <a:lumOff val="1961"/>
                <a:alphaOff val="0"/>
                <a:satMod val="103000"/>
                <a:lumMod val="102000"/>
                <a:tint val="94000"/>
              </a:schemeClr>
            </a:gs>
            <a:gs pos="50000">
              <a:schemeClr val="accent5">
                <a:hueOff val="-12152150"/>
                <a:satOff val="-826"/>
                <a:lumOff val="1961"/>
                <a:alphaOff val="0"/>
                <a:satMod val="110000"/>
                <a:lumMod val="100000"/>
                <a:shade val="100000"/>
              </a:schemeClr>
            </a:gs>
            <a:gs pos="100000">
              <a:schemeClr val="accent5">
                <a:hueOff val="-12152150"/>
                <a:satOff val="-826"/>
                <a:lumOff val="1961"/>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NZ" sz="3300" kern="1200" dirty="0"/>
            <a:t>What is the impact of diseases on a primary production system?</a:t>
          </a:r>
          <a:endParaRPr lang="en-US" sz="3300" kern="1200" dirty="0"/>
        </a:p>
      </dsp:txBody>
      <dsp:txXfrm>
        <a:off x="64083" y="3542453"/>
        <a:ext cx="6538667" cy="118457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DA10540-99EB-4BE4-A943-0411A116853B}">
      <dsp:nvSpPr>
        <dsp:cNvPr id="0" name=""/>
        <dsp:cNvSpPr/>
      </dsp:nvSpPr>
      <dsp:spPr>
        <a:xfrm>
          <a:off x="0" y="144409"/>
          <a:ext cx="6666833" cy="824850"/>
        </a:xfrm>
        <a:prstGeom prst="roundRect">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n-NZ" sz="1500" kern="1200"/>
            <a:t>Biosecurity New Zealand (Ministry for Primary Industries - MPI) is the lead government agency for biosecurity, and the agency that administers the Biosecurity Act 1993.</a:t>
          </a:r>
          <a:endParaRPr lang="en-US" sz="1500" kern="1200"/>
        </a:p>
      </dsp:txBody>
      <dsp:txXfrm>
        <a:off x="40266" y="184675"/>
        <a:ext cx="6586301" cy="744318"/>
      </dsp:txXfrm>
    </dsp:sp>
    <dsp:sp modelId="{B3A96E00-9E28-493C-BE15-EC5B374301F7}">
      <dsp:nvSpPr>
        <dsp:cNvPr id="0" name=""/>
        <dsp:cNvSpPr/>
      </dsp:nvSpPr>
      <dsp:spPr>
        <a:xfrm>
          <a:off x="0" y="1012459"/>
          <a:ext cx="6666833" cy="824850"/>
        </a:xfrm>
        <a:prstGeom prst="roundRect">
          <a:avLst/>
        </a:prstGeom>
        <a:gradFill rotWithShape="0">
          <a:gsLst>
            <a:gs pos="0">
              <a:schemeClr val="accent5">
                <a:hueOff val="-2430430"/>
                <a:satOff val="-165"/>
                <a:lumOff val="392"/>
                <a:alphaOff val="0"/>
                <a:satMod val="103000"/>
                <a:lumMod val="102000"/>
                <a:tint val="94000"/>
              </a:schemeClr>
            </a:gs>
            <a:gs pos="50000">
              <a:schemeClr val="accent5">
                <a:hueOff val="-2430430"/>
                <a:satOff val="-165"/>
                <a:lumOff val="392"/>
                <a:alphaOff val="0"/>
                <a:satMod val="110000"/>
                <a:lumMod val="100000"/>
                <a:shade val="100000"/>
              </a:schemeClr>
            </a:gs>
            <a:gs pos="100000">
              <a:schemeClr val="accent5">
                <a:hueOff val="-2430430"/>
                <a:satOff val="-165"/>
                <a:lumOff val="392"/>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n-NZ" sz="1500" kern="1200"/>
            <a:t>Industry organisations play a role in managing biosecurity threats that affect their members.</a:t>
          </a:r>
          <a:endParaRPr lang="en-US" sz="1500" kern="1200"/>
        </a:p>
      </dsp:txBody>
      <dsp:txXfrm>
        <a:off x="40266" y="1052725"/>
        <a:ext cx="6586301" cy="744318"/>
      </dsp:txXfrm>
    </dsp:sp>
    <dsp:sp modelId="{598B522B-9A72-4DA1-8FB2-09AE7A6F186D}">
      <dsp:nvSpPr>
        <dsp:cNvPr id="0" name=""/>
        <dsp:cNvSpPr/>
      </dsp:nvSpPr>
      <dsp:spPr>
        <a:xfrm>
          <a:off x="0" y="1880509"/>
          <a:ext cx="6666833" cy="824850"/>
        </a:xfrm>
        <a:prstGeom prst="roundRect">
          <a:avLst/>
        </a:prstGeom>
        <a:gradFill rotWithShape="0">
          <a:gsLst>
            <a:gs pos="0">
              <a:schemeClr val="accent5">
                <a:hueOff val="-4860860"/>
                <a:satOff val="-330"/>
                <a:lumOff val="784"/>
                <a:alphaOff val="0"/>
                <a:satMod val="103000"/>
                <a:lumMod val="102000"/>
                <a:tint val="94000"/>
              </a:schemeClr>
            </a:gs>
            <a:gs pos="50000">
              <a:schemeClr val="accent5">
                <a:hueOff val="-4860860"/>
                <a:satOff val="-330"/>
                <a:lumOff val="784"/>
                <a:alphaOff val="0"/>
                <a:satMod val="110000"/>
                <a:lumMod val="100000"/>
                <a:shade val="100000"/>
              </a:schemeClr>
            </a:gs>
            <a:gs pos="100000">
              <a:schemeClr val="accent5">
                <a:hueOff val="-4860860"/>
                <a:satOff val="-330"/>
                <a:lumOff val="784"/>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n-NZ" sz="1500" kern="1200"/>
            <a:t>Growers implement on farm/orchard biosecurity practices to minimise the risk of spreading unwanted pests, diseases and weeds.</a:t>
          </a:r>
          <a:endParaRPr lang="en-US" sz="1500" kern="1200"/>
        </a:p>
      </dsp:txBody>
      <dsp:txXfrm>
        <a:off x="40266" y="1920775"/>
        <a:ext cx="6586301" cy="744318"/>
      </dsp:txXfrm>
    </dsp:sp>
    <dsp:sp modelId="{5B3587BC-1DAC-4741-A494-6F65079F2080}">
      <dsp:nvSpPr>
        <dsp:cNvPr id="0" name=""/>
        <dsp:cNvSpPr/>
      </dsp:nvSpPr>
      <dsp:spPr>
        <a:xfrm>
          <a:off x="0" y="2748559"/>
          <a:ext cx="6666833" cy="824850"/>
        </a:xfrm>
        <a:prstGeom prst="roundRect">
          <a:avLst/>
        </a:prstGeom>
        <a:gradFill rotWithShape="0">
          <a:gsLst>
            <a:gs pos="0">
              <a:schemeClr val="accent5">
                <a:hueOff val="-7291290"/>
                <a:satOff val="-496"/>
                <a:lumOff val="1177"/>
                <a:alphaOff val="0"/>
                <a:satMod val="103000"/>
                <a:lumMod val="102000"/>
                <a:tint val="94000"/>
              </a:schemeClr>
            </a:gs>
            <a:gs pos="50000">
              <a:schemeClr val="accent5">
                <a:hueOff val="-7291290"/>
                <a:satOff val="-496"/>
                <a:lumOff val="1177"/>
                <a:alphaOff val="0"/>
                <a:satMod val="110000"/>
                <a:lumMod val="100000"/>
                <a:shade val="100000"/>
              </a:schemeClr>
            </a:gs>
            <a:gs pos="100000">
              <a:schemeClr val="accent5">
                <a:hueOff val="-7291290"/>
                <a:satOff val="-496"/>
                <a:lumOff val="1177"/>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n-NZ" sz="1500" kern="1200"/>
            <a:t>Regional councils play a major part in pest management within their regions.</a:t>
          </a:r>
          <a:endParaRPr lang="en-US" sz="1500" kern="1200"/>
        </a:p>
      </dsp:txBody>
      <dsp:txXfrm>
        <a:off x="40266" y="2788825"/>
        <a:ext cx="6586301" cy="744318"/>
      </dsp:txXfrm>
    </dsp:sp>
    <dsp:sp modelId="{8E5469BE-F20E-40EE-948A-33C02E4657D1}">
      <dsp:nvSpPr>
        <dsp:cNvPr id="0" name=""/>
        <dsp:cNvSpPr/>
      </dsp:nvSpPr>
      <dsp:spPr>
        <a:xfrm>
          <a:off x="0" y="3616610"/>
          <a:ext cx="6666833" cy="824850"/>
        </a:xfrm>
        <a:prstGeom prst="roundRect">
          <a:avLst/>
        </a:prstGeom>
        <a:gradFill rotWithShape="0">
          <a:gsLst>
            <a:gs pos="0">
              <a:schemeClr val="accent5">
                <a:hueOff val="-9721720"/>
                <a:satOff val="-661"/>
                <a:lumOff val="1569"/>
                <a:alphaOff val="0"/>
                <a:satMod val="103000"/>
                <a:lumMod val="102000"/>
                <a:tint val="94000"/>
              </a:schemeClr>
            </a:gs>
            <a:gs pos="50000">
              <a:schemeClr val="accent5">
                <a:hueOff val="-9721720"/>
                <a:satOff val="-661"/>
                <a:lumOff val="1569"/>
                <a:alphaOff val="0"/>
                <a:satMod val="110000"/>
                <a:lumMod val="100000"/>
                <a:shade val="100000"/>
              </a:schemeClr>
            </a:gs>
            <a:gs pos="100000">
              <a:schemeClr val="accent5">
                <a:hueOff val="-9721720"/>
                <a:satOff val="-661"/>
                <a:lumOff val="1569"/>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n-NZ" sz="1500" kern="1200"/>
            <a:t>Iwi and community groups may work with MPI to manage or eradicate harmful organisms that are of concern to them.</a:t>
          </a:r>
          <a:endParaRPr lang="en-US" sz="1500" kern="1200"/>
        </a:p>
      </dsp:txBody>
      <dsp:txXfrm>
        <a:off x="40266" y="3656876"/>
        <a:ext cx="6586301" cy="744318"/>
      </dsp:txXfrm>
    </dsp:sp>
    <dsp:sp modelId="{3E680121-AADE-48D8-B573-EF59AB052EE7}">
      <dsp:nvSpPr>
        <dsp:cNvPr id="0" name=""/>
        <dsp:cNvSpPr/>
      </dsp:nvSpPr>
      <dsp:spPr>
        <a:xfrm>
          <a:off x="0" y="4484660"/>
          <a:ext cx="6666833" cy="824850"/>
        </a:xfrm>
        <a:prstGeom prst="roundRect">
          <a:avLst/>
        </a:prstGeom>
        <a:gradFill rotWithShape="0">
          <a:gsLst>
            <a:gs pos="0">
              <a:schemeClr val="accent5">
                <a:hueOff val="-12152150"/>
                <a:satOff val="-826"/>
                <a:lumOff val="1961"/>
                <a:alphaOff val="0"/>
                <a:satMod val="103000"/>
                <a:lumMod val="102000"/>
                <a:tint val="94000"/>
              </a:schemeClr>
            </a:gs>
            <a:gs pos="50000">
              <a:schemeClr val="accent5">
                <a:hueOff val="-12152150"/>
                <a:satOff val="-826"/>
                <a:lumOff val="1961"/>
                <a:alphaOff val="0"/>
                <a:satMod val="110000"/>
                <a:lumMod val="100000"/>
                <a:shade val="100000"/>
              </a:schemeClr>
            </a:gs>
            <a:gs pos="100000">
              <a:schemeClr val="accent5">
                <a:hueOff val="-12152150"/>
                <a:satOff val="-826"/>
                <a:lumOff val="1961"/>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n-NZ" sz="1500" kern="1200"/>
            <a:t>The public keeps an eye out for anything unusual and reporting suspect new organisms.</a:t>
          </a:r>
          <a:endParaRPr lang="en-US" sz="1500" kern="1200"/>
        </a:p>
      </dsp:txBody>
      <dsp:txXfrm>
        <a:off x="40266" y="4524926"/>
        <a:ext cx="6586301" cy="744318"/>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3F4BA2-1442-B5B5-4724-99D8BEB4605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NZ"/>
          </a:p>
        </p:txBody>
      </p:sp>
      <p:sp>
        <p:nvSpPr>
          <p:cNvPr id="3" name="Subtitle 2">
            <a:extLst>
              <a:ext uri="{FF2B5EF4-FFF2-40B4-BE49-F238E27FC236}">
                <a16:creationId xmlns:a16="http://schemas.microsoft.com/office/drawing/2014/main" id="{8B947B65-AA90-B133-603E-8B0A4766099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NZ"/>
          </a:p>
        </p:txBody>
      </p:sp>
      <p:sp>
        <p:nvSpPr>
          <p:cNvPr id="4" name="Date Placeholder 3">
            <a:extLst>
              <a:ext uri="{FF2B5EF4-FFF2-40B4-BE49-F238E27FC236}">
                <a16:creationId xmlns:a16="http://schemas.microsoft.com/office/drawing/2014/main" id="{24051EDB-7CE3-8CF9-155E-E69ED376F54F}"/>
              </a:ext>
            </a:extLst>
          </p:cNvPr>
          <p:cNvSpPr>
            <a:spLocks noGrp="1"/>
          </p:cNvSpPr>
          <p:nvPr>
            <p:ph type="dt" sz="half" idx="10"/>
          </p:nvPr>
        </p:nvSpPr>
        <p:spPr/>
        <p:txBody>
          <a:bodyPr/>
          <a:lstStyle/>
          <a:p>
            <a:fld id="{7C7C28AA-7008-4AC5-AF80-E4F73C81ECB7}" type="datetimeFigureOut">
              <a:rPr lang="en-NZ" smtClean="0"/>
              <a:t>3/03/2026</a:t>
            </a:fld>
            <a:endParaRPr lang="en-NZ"/>
          </a:p>
        </p:txBody>
      </p:sp>
      <p:sp>
        <p:nvSpPr>
          <p:cNvPr id="5" name="Footer Placeholder 4">
            <a:extLst>
              <a:ext uri="{FF2B5EF4-FFF2-40B4-BE49-F238E27FC236}">
                <a16:creationId xmlns:a16="http://schemas.microsoft.com/office/drawing/2014/main" id="{98C95D3E-4C4B-4290-C03D-E3B09E03B8D4}"/>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0E838725-4942-2AAC-6317-F3BD8E62ACD6}"/>
              </a:ext>
            </a:extLst>
          </p:cNvPr>
          <p:cNvSpPr>
            <a:spLocks noGrp="1"/>
          </p:cNvSpPr>
          <p:nvPr>
            <p:ph type="sldNum" sz="quarter" idx="12"/>
          </p:nvPr>
        </p:nvSpPr>
        <p:spPr/>
        <p:txBody>
          <a:bodyPr/>
          <a:lstStyle/>
          <a:p>
            <a:fld id="{96937F1B-B87E-4872-AD17-EF693DFABE18}" type="slidenum">
              <a:rPr lang="en-NZ" smtClean="0"/>
              <a:t>‹#›</a:t>
            </a:fld>
            <a:endParaRPr lang="en-NZ"/>
          </a:p>
        </p:txBody>
      </p:sp>
    </p:spTree>
    <p:extLst>
      <p:ext uri="{BB962C8B-B14F-4D97-AF65-F5344CB8AC3E}">
        <p14:creationId xmlns:p14="http://schemas.microsoft.com/office/powerpoint/2010/main" val="9791463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7103E1-80D5-BB8F-87C3-04718AB1E2D9}"/>
              </a:ext>
            </a:extLst>
          </p:cNvPr>
          <p:cNvSpPr>
            <a:spLocks noGrp="1"/>
          </p:cNvSpPr>
          <p:nvPr>
            <p:ph type="title"/>
          </p:nvPr>
        </p:nvSpPr>
        <p:spPr/>
        <p:txBody>
          <a:bodyPr/>
          <a:lstStyle/>
          <a:p>
            <a:r>
              <a:rPr lang="en-US"/>
              <a:t>Click to edit Master title style</a:t>
            </a:r>
            <a:endParaRPr lang="en-NZ"/>
          </a:p>
        </p:txBody>
      </p:sp>
      <p:sp>
        <p:nvSpPr>
          <p:cNvPr id="3" name="Vertical Text Placeholder 2">
            <a:extLst>
              <a:ext uri="{FF2B5EF4-FFF2-40B4-BE49-F238E27FC236}">
                <a16:creationId xmlns:a16="http://schemas.microsoft.com/office/drawing/2014/main" id="{3C6D8871-56B4-AD89-A32E-4CA87C55B5C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4D1E3911-EE56-01B0-FF43-7CAAA61A4FA8}"/>
              </a:ext>
            </a:extLst>
          </p:cNvPr>
          <p:cNvSpPr>
            <a:spLocks noGrp="1"/>
          </p:cNvSpPr>
          <p:nvPr>
            <p:ph type="dt" sz="half" idx="10"/>
          </p:nvPr>
        </p:nvSpPr>
        <p:spPr/>
        <p:txBody>
          <a:bodyPr/>
          <a:lstStyle/>
          <a:p>
            <a:fld id="{7C7C28AA-7008-4AC5-AF80-E4F73C81ECB7}" type="datetimeFigureOut">
              <a:rPr lang="en-NZ" smtClean="0"/>
              <a:t>3/03/2026</a:t>
            </a:fld>
            <a:endParaRPr lang="en-NZ"/>
          </a:p>
        </p:txBody>
      </p:sp>
      <p:sp>
        <p:nvSpPr>
          <p:cNvPr id="5" name="Footer Placeholder 4">
            <a:extLst>
              <a:ext uri="{FF2B5EF4-FFF2-40B4-BE49-F238E27FC236}">
                <a16:creationId xmlns:a16="http://schemas.microsoft.com/office/drawing/2014/main" id="{5274A5F0-D655-6A6B-71A8-617555DE9636}"/>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7DC2531D-3CFA-2418-76F5-72CC74FC4578}"/>
              </a:ext>
            </a:extLst>
          </p:cNvPr>
          <p:cNvSpPr>
            <a:spLocks noGrp="1"/>
          </p:cNvSpPr>
          <p:nvPr>
            <p:ph type="sldNum" sz="quarter" idx="12"/>
          </p:nvPr>
        </p:nvSpPr>
        <p:spPr/>
        <p:txBody>
          <a:bodyPr/>
          <a:lstStyle/>
          <a:p>
            <a:fld id="{96937F1B-B87E-4872-AD17-EF693DFABE18}" type="slidenum">
              <a:rPr lang="en-NZ" smtClean="0"/>
              <a:t>‹#›</a:t>
            </a:fld>
            <a:endParaRPr lang="en-NZ"/>
          </a:p>
        </p:txBody>
      </p:sp>
    </p:spTree>
    <p:extLst>
      <p:ext uri="{BB962C8B-B14F-4D97-AF65-F5344CB8AC3E}">
        <p14:creationId xmlns:p14="http://schemas.microsoft.com/office/powerpoint/2010/main" val="38805135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2762824-96CD-42A1-6E29-F9412D65E10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NZ"/>
          </a:p>
        </p:txBody>
      </p:sp>
      <p:sp>
        <p:nvSpPr>
          <p:cNvPr id="3" name="Vertical Text Placeholder 2">
            <a:extLst>
              <a:ext uri="{FF2B5EF4-FFF2-40B4-BE49-F238E27FC236}">
                <a16:creationId xmlns:a16="http://schemas.microsoft.com/office/drawing/2014/main" id="{94B69D67-1090-CD84-70BC-ECD693CDBBB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C7CF07CB-66BA-37CE-6DF7-DFED1447F936}"/>
              </a:ext>
            </a:extLst>
          </p:cNvPr>
          <p:cNvSpPr>
            <a:spLocks noGrp="1"/>
          </p:cNvSpPr>
          <p:nvPr>
            <p:ph type="dt" sz="half" idx="10"/>
          </p:nvPr>
        </p:nvSpPr>
        <p:spPr/>
        <p:txBody>
          <a:bodyPr/>
          <a:lstStyle/>
          <a:p>
            <a:fld id="{7C7C28AA-7008-4AC5-AF80-E4F73C81ECB7}" type="datetimeFigureOut">
              <a:rPr lang="en-NZ" smtClean="0"/>
              <a:t>3/03/2026</a:t>
            </a:fld>
            <a:endParaRPr lang="en-NZ"/>
          </a:p>
        </p:txBody>
      </p:sp>
      <p:sp>
        <p:nvSpPr>
          <p:cNvPr id="5" name="Footer Placeholder 4">
            <a:extLst>
              <a:ext uri="{FF2B5EF4-FFF2-40B4-BE49-F238E27FC236}">
                <a16:creationId xmlns:a16="http://schemas.microsoft.com/office/drawing/2014/main" id="{F88244DB-31B5-1482-EC9D-AAFFCDF96E53}"/>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A6761BBB-ADA9-261D-62F2-086BC420FF58}"/>
              </a:ext>
            </a:extLst>
          </p:cNvPr>
          <p:cNvSpPr>
            <a:spLocks noGrp="1"/>
          </p:cNvSpPr>
          <p:nvPr>
            <p:ph type="sldNum" sz="quarter" idx="12"/>
          </p:nvPr>
        </p:nvSpPr>
        <p:spPr/>
        <p:txBody>
          <a:bodyPr/>
          <a:lstStyle/>
          <a:p>
            <a:fld id="{96937F1B-B87E-4872-AD17-EF693DFABE18}" type="slidenum">
              <a:rPr lang="en-NZ" smtClean="0"/>
              <a:t>‹#›</a:t>
            </a:fld>
            <a:endParaRPr lang="en-NZ"/>
          </a:p>
        </p:txBody>
      </p:sp>
    </p:spTree>
    <p:extLst>
      <p:ext uri="{BB962C8B-B14F-4D97-AF65-F5344CB8AC3E}">
        <p14:creationId xmlns:p14="http://schemas.microsoft.com/office/powerpoint/2010/main" val="10452901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70F962-1E26-A1A4-C089-3F1DD3AC4710}"/>
              </a:ext>
            </a:extLst>
          </p:cNvPr>
          <p:cNvSpPr>
            <a:spLocks noGrp="1"/>
          </p:cNvSpPr>
          <p:nvPr>
            <p:ph type="title"/>
          </p:nvPr>
        </p:nvSpPr>
        <p:spPr/>
        <p:txBody>
          <a:bodyPr/>
          <a:lstStyle/>
          <a:p>
            <a:r>
              <a:rPr lang="en-US"/>
              <a:t>Click to edit Master title style</a:t>
            </a:r>
            <a:endParaRPr lang="en-NZ"/>
          </a:p>
        </p:txBody>
      </p:sp>
      <p:sp>
        <p:nvSpPr>
          <p:cNvPr id="3" name="Content Placeholder 2">
            <a:extLst>
              <a:ext uri="{FF2B5EF4-FFF2-40B4-BE49-F238E27FC236}">
                <a16:creationId xmlns:a16="http://schemas.microsoft.com/office/drawing/2014/main" id="{9ABC9B32-D214-4CA4-8A8E-F868B10577D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1CD81B34-5193-5441-9699-BD5D8F4E75AE}"/>
              </a:ext>
            </a:extLst>
          </p:cNvPr>
          <p:cNvSpPr>
            <a:spLocks noGrp="1"/>
          </p:cNvSpPr>
          <p:nvPr>
            <p:ph type="dt" sz="half" idx="10"/>
          </p:nvPr>
        </p:nvSpPr>
        <p:spPr/>
        <p:txBody>
          <a:bodyPr/>
          <a:lstStyle/>
          <a:p>
            <a:fld id="{7C7C28AA-7008-4AC5-AF80-E4F73C81ECB7}" type="datetimeFigureOut">
              <a:rPr lang="en-NZ" smtClean="0"/>
              <a:t>3/03/2026</a:t>
            </a:fld>
            <a:endParaRPr lang="en-NZ"/>
          </a:p>
        </p:txBody>
      </p:sp>
      <p:sp>
        <p:nvSpPr>
          <p:cNvPr id="5" name="Footer Placeholder 4">
            <a:extLst>
              <a:ext uri="{FF2B5EF4-FFF2-40B4-BE49-F238E27FC236}">
                <a16:creationId xmlns:a16="http://schemas.microsoft.com/office/drawing/2014/main" id="{0410E9DB-DA6B-6343-13ED-CB2318FE49C5}"/>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FB77A74F-B209-17BA-845A-49EB89E8F9DB}"/>
              </a:ext>
            </a:extLst>
          </p:cNvPr>
          <p:cNvSpPr>
            <a:spLocks noGrp="1"/>
          </p:cNvSpPr>
          <p:nvPr>
            <p:ph type="sldNum" sz="quarter" idx="12"/>
          </p:nvPr>
        </p:nvSpPr>
        <p:spPr/>
        <p:txBody>
          <a:bodyPr/>
          <a:lstStyle/>
          <a:p>
            <a:fld id="{96937F1B-B87E-4872-AD17-EF693DFABE18}" type="slidenum">
              <a:rPr lang="en-NZ" smtClean="0"/>
              <a:t>‹#›</a:t>
            </a:fld>
            <a:endParaRPr lang="en-NZ"/>
          </a:p>
        </p:txBody>
      </p:sp>
    </p:spTree>
    <p:extLst>
      <p:ext uri="{BB962C8B-B14F-4D97-AF65-F5344CB8AC3E}">
        <p14:creationId xmlns:p14="http://schemas.microsoft.com/office/powerpoint/2010/main" val="14089427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908A65-8CA2-C9F0-B68E-2C096E72675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NZ"/>
          </a:p>
        </p:txBody>
      </p:sp>
      <p:sp>
        <p:nvSpPr>
          <p:cNvPr id="3" name="Text Placeholder 2">
            <a:extLst>
              <a:ext uri="{FF2B5EF4-FFF2-40B4-BE49-F238E27FC236}">
                <a16:creationId xmlns:a16="http://schemas.microsoft.com/office/drawing/2014/main" id="{CCB17798-62EA-6052-17AA-96509BEABE4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B4525DC-FC08-26BA-9964-7B405DCBAC9A}"/>
              </a:ext>
            </a:extLst>
          </p:cNvPr>
          <p:cNvSpPr>
            <a:spLocks noGrp="1"/>
          </p:cNvSpPr>
          <p:nvPr>
            <p:ph type="dt" sz="half" idx="10"/>
          </p:nvPr>
        </p:nvSpPr>
        <p:spPr/>
        <p:txBody>
          <a:bodyPr/>
          <a:lstStyle/>
          <a:p>
            <a:fld id="{7C7C28AA-7008-4AC5-AF80-E4F73C81ECB7}" type="datetimeFigureOut">
              <a:rPr lang="en-NZ" smtClean="0"/>
              <a:t>3/03/2026</a:t>
            </a:fld>
            <a:endParaRPr lang="en-NZ"/>
          </a:p>
        </p:txBody>
      </p:sp>
      <p:sp>
        <p:nvSpPr>
          <p:cNvPr id="5" name="Footer Placeholder 4">
            <a:extLst>
              <a:ext uri="{FF2B5EF4-FFF2-40B4-BE49-F238E27FC236}">
                <a16:creationId xmlns:a16="http://schemas.microsoft.com/office/drawing/2014/main" id="{B321A810-DF15-ADD9-3D6B-9EC9752AC322}"/>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5EB646D2-BF36-071D-EA2E-31530E7E6988}"/>
              </a:ext>
            </a:extLst>
          </p:cNvPr>
          <p:cNvSpPr>
            <a:spLocks noGrp="1"/>
          </p:cNvSpPr>
          <p:nvPr>
            <p:ph type="sldNum" sz="quarter" idx="12"/>
          </p:nvPr>
        </p:nvSpPr>
        <p:spPr/>
        <p:txBody>
          <a:bodyPr/>
          <a:lstStyle/>
          <a:p>
            <a:fld id="{96937F1B-B87E-4872-AD17-EF693DFABE18}" type="slidenum">
              <a:rPr lang="en-NZ" smtClean="0"/>
              <a:t>‹#›</a:t>
            </a:fld>
            <a:endParaRPr lang="en-NZ"/>
          </a:p>
        </p:txBody>
      </p:sp>
    </p:spTree>
    <p:extLst>
      <p:ext uri="{BB962C8B-B14F-4D97-AF65-F5344CB8AC3E}">
        <p14:creationId xmlns:p14="http://schemas.microsoft.com/office/powerpoint/2010/main" val="8643234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B46FE1-3130-DEEF-3BEC-43A38F144A93}"/>
              </a:ext>
            </a:extLst>
          </p:cNvPr>
          <p:cNvSpPr>
            <a:spLocks noGrp="1"/>
          </p:cNvSpPr>
          <p:nvPr>
            <p:ph type="title"/>
          </p:nvPr>
        </p:nvSpPr>
        <p:spPr/>
        <p:txBody>
          <a:bodyPr/>
          <a:lstStyle/>
          <a:p>
            <a:r>
              <a:rPr lang="en-US"/>
              <a:t>Click to edit Master title style</a:t>
            </a:r>
            <a:endParaRPr lang="en-NZ"/>
          </a:p>
        </p:txBody>
      </p:sp>
      <p:sp>
        <p:nvSpPr>
          <p:cNvPr id="3" name="Content Placeholder 2">
            <a:extLst>
              <a:ext uri="{FF2B5EF4-FFF2-40B4-BE49-F238E27FC236}">
                <a16:creationId xmlns:a16="http://schemas.microsoft.com/office/drawing/2014/main" id="{2C3A4422-7406-305C-3EAE-4DE84B82B04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Content Placeholder 3">
            <a:extLst>
              <a:ext uri="{FF2B5EF4-FFF2-40B4-BE49-F238E27FC236}">
                <a16:creationId xmlns:a16="http://schemas.microsoft.com/office/drawing/2014/main" id="{CC40B1A3-1630-D489-0AE2-02E5A66351D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5" name="Date Placeholder 4">
            <a:extLst>
              <a:ext uri="{FF2B5EF4-FFF2-40B4-BE49-F238E27FC236}">
                <a16:creationId xmlns:a16="http://schemas.microsoft.com/office/drawing/2014/main" id="{64BA6995-32C0-6043-ED4F-A540D543B4A2}"/>
              </a:ext>
            </a:extLst>
          </p:cNvPr>
          <p:cNvSpPr>
            <a:spLocks noGrp="1"/>
          </p:cNvSpPr>
          <p:nvPr>
            <p:ph type="dt" sz="half" idx="10"/>
          </p:nvPr>
        </p:nvSpPr>
        <p:spPr/>
        <p:txBody>
          <a:bodyPr/>
          <a:lstStyle/>
          <a:p>
            <a:fld id="{7C7C28AA-7008-4AC5-AF80-E4F73C81ECB7}" type="datetimeFigureOut">
              <a:rPr lang="en-NZ" smtClean="0"/>
              <a:t>3/03/2026</a:t>
            </a:fld>
            <a:endParaRPr lang="en-NZ"/>
          </a:p>
        </p:txBody>
      </p:sp>
      <p:sp>
        <p:nvSpPr>
          <p:cNvPr id="6" name="Footer Placeholder 5">
            <a:extLst>
              <a:ext uri="{FF2B5EF4-FFF2-40B4-BE49-F238E27FC236}">
                <a16:creationId xmlns:a16="http://schemas.microsoft.com/office/drawing/2014/main" id="{9B6A6949-74CA-470A-ECD5-D5D77BC4527A}"/>
              </a:ext>
            </a:extLst>
          </p:cNvPr>
          <p:cNvSpPr>
            <a:spLocks noGrp="1"/>
          </p:cNvSpPr>
          <p:nvPr>
            <p:ph type="ftr" sz="quarter" idx="11"/>
          </p:nvPr>
        </p:nvSpPr>
        <p:spPr/>
        <p:txBody>
          <a:bodyPr/>
          <a:lstStyle/>
          <a:p>
            <a:endParaRPr lang="en-NZ"/>
          </a:p>
        </p:txBody>
      </p:sp>
      <p:sp>
        <p:nvSpPr>
          <p:cNvPr id="7" name="Slide Number Placeholder 6">
            <a:extLst>
              <a:ext uri="{FF2B5EF4-FFF2-40B4-BE49-F238E27FC236}">
                <a16:creationId xmlns:a16="http://schemas.microsoft.com/office/drawing/2014/main" id="{6AD627F3-B9CE-151F-3136-E10CE91511C1}"/>
              </a:ext>
            </a:extLst>
          </p:cNvPr>
          <p:cNvSpPr>
            <a:spLocks noGrp="1"/>
          </p:cNvSpPr>
          <p:nvPr>
            <p:ph type="sldNum" sz="quarter" idx="12"/>
          </p:nvPr>
        </p:nvSpPr>
        <p:spPr/>
        <p:txBody>
          <a:bodyPr/>
          <a:lstStyle/>
          <a:p>
            <a:fld id="{96937F1B-B87E-4872-AD17-EF693DFABE18}" type="slidenum">
              <a:rPr lang="en-NZ" smtClean="0"/>
              <a:t>‹#›</a:t>
            </a:fld>
            <a:endParaRPr lang="en-NZ"/>
          </a:p>
        </p:txBody>
      </p:sp>
    </p:spTree>
    <p:extLst>
      <p:ext uri="{BB962C8B-B14F-4D97-AF65-F5344CB8AC3E}">
        <p14:creationId xmlns:p14="http://schemas.microsoft.com/office/powerpoint/2010/main" val="31543494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0DEABE-2A30-8A9E-A7B6-6973A239CB87}"/>
              </a:ext>
            </a:extLst>
          </p:cNvPr>
          <p:cNvSpPr>
            <a:spLocks noGrp="1"/>
          </p:cNvSpPr>
          <p:nvPr>
            <p:ph type="title"/>
          </p:nvPr>
        </p:nvSpPr>
        <p:spPr>
          <a:xfrm>
            <a:off x="839788" y="365125"/>
            <a:ext cx="10515600" cy="1325563"/>
          </a:xfrm>
        </p:spPr>
        <p:txBody>
          <a:bodyPr/>
          <a:lstStyle/>
          <a:p>
            <a:r>
              <a:rPr lang="en-US"/>
              <a:t>Click to edit Master title style</a:t>
            </a:r>
            <a:endParaRPr lang="en-NZ"/>
          </a:p>
        </p:txBody>
      </p:sp>
      <p:sp>
        <p:nvSpPr>
          <p:cNvPr id="3" name="Text Placeholder 2">
            <a:extLst>
              <a:ext uri="{FF2B5EF4-FFF2-40B4-BE49-F238E27FC236}">
                <a16:creationId xmlns:a16="http://schemas.microsoft.com/office/drawing/2014/main" id="{CDFCD15F-8E4C-F670-ED43-1ECBC495A0A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B509C98-9E21-DEE1-0BED-1232A89AD1F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5" name="Text Placeholder 4">
            <a:extLst>
              <a:ext uri="{FF2B5EF4-FFF2-40B4-BE49-F238E27FC236}">
                <a16:creationId xmlns:a16="http://schemas.microsoft.com/office/drawing/2014/main" id="{84451D2B-69C3-6F3D-101A-AA14BCA45C7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A9D2015-BDBF-A2E8-31FD-1B663193C94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7" name="Date Placeholder 6">
            <a:extLst>
              <a:ext uri="{FF2B5EF4-FFF2-40B4-BE49-F238E27FC236}">
                <a16:creationId xmlns:a16="http://schemas.microsoft.com/office/drawing/2014/main" id="{D9F7D93C-7800-723A-78BE-9C22880489D7}"/>
              </a:ext>
            </a:extLst>
          </p:cNvPr>
          <p:cNvSpPr>
            <a:spLocks noGrp="1"/>
          </p:cNvSpPr>
          <p:nvPr>
            <p:ph type="dt" sz="half" idx="10"/>
          </p:nvPr>
        </p:nvSpPr>
        <p:spPr/>
        <p:txBody>
          <a:bodyPr/>
          <a:lstStyle/>
          <a:p>
            <a:fld id="{7C7C28AA-7008-4AC5-AF80-E4F73C81ECB7}" type="datetimeFigureOut">
              <a:rPr lang="en-NZ" smtClean="0"/>
              <a:t>3/03/2026</a:t>
            </a:fld>
            <a:endParaRPr lang="en-NZ"/>
          </a:p>
        </p:txBody>
      </p:sp>
      <p:sp>
        <p:nvSpPr>
          <p:cNvPr id="8" name="Footer Placeholder 7">
            <a:extLst>
              <a:ext uri="{FF2B5EF4-FFF2-40B4-BE49-F238E27FC236}">
                <a16:creationId xmlns:a16="http://schemas.microsoft.com/office/drawing/2014/main" id="{01F756EF-D3C3-B6D1-FB5E-CECD5E4280D4}"/>
              </a:ext>
            </a:extLst>
          </p:cNvPr>
          <p:cNvSpPr>
            <a:spLocks noGrp="1"/>
          </p:cNvSpPr>
          <p:nvPr>
            <p:ph type="ftr" sz="quarter" idx="11"/>
          </p:nvPr>
        </p:nvSpPr>
        <p:spPr/>
        <p:txBody>
          <a:bodyPr/>
          <a:lstStyle/>
          <a:p>
            <a:endParaRPr lang="en-NZ"/>
          </a:p>
        </p:txBody>
      </p:sp>
      <p:sp>
        <p:nvSpPr>
          <p:cNvPr id="9" name="Slide Number Placeholder 8">
            <a:extLst>
              <a:ext uri="{FF2B5EF4-FFF2-40B4-BE49-F238E27FC236}">
                <a16:creationId xmlns:a16="http://schemas.microsoft.com/office/drawing/2014/main" id="{B62D218D-BEA3-FC8F-3559-277D0DA3DDB2}"/>
              </a:ext>
            </a:extLst>
          </p:cNvPr>
          <p:cNvSpPr>
            <a:spLocks noGrp="1"/>
          </p:cNvSpPr>
          <p:nvPr>
            <p:ph type="sldNum" sz="quarter" idx="12"/>
          </p:nvPr>
        </p:nvSpPr>
        <p:spPr/>
        <p:txBody>
          <a:bodyPr/>
          <a:lstStyle/>
          <a:p>
            <a:fld id="{96937F1B-B87E-4872-AD17-EF693DFABE18}" type="slidenum">
              <a:rPr lang="en-NZ" smtClean="0"/>
              <a:t>‹#›</a:t>
            </a:fld>
            <a:endParaRPr lang="en-NZ"/>
          </a:p>
        </p:txBody>
      </p:sp>
    </p:spTree>
    <p:extLst>
      <p:ext uri="{BB962C8B-B14F-4D97-AF65-F5344CB8AC3E}">
        <p14:creationId xmlns:p14="http://schemas.microsoft.com/office/powerpoint/2010/main" val="2489270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6133FE-3311-F2EC-D217-B7CB4A89DA3B}"/>
              </a:ext>
            </a:extLst>
          </p:cNvPr>
          <p:cNvSpPr>
            <a:spLocks noGrp="1"/>
          </p:cNvSpPr>
          <p:nvPr>
            <p:ph type="title"/>
          </p:nvPr>
        </p:nvSpPr>
        <p:spPr/>
        <p:txBody>
          <a:bodyPr/>
          <a:lstStyle/>
          <a:p>
            <a:r>
              <a:rPr lang="en-US"/>
              <a:t>Click to edit Master title style</a:t>
            </a:r>
            <a:endParaRPr lang="en-NZ"/>
          </a:p>
        </p:txBody>
      </p:sp>
      <p:sp>
        <p:nvSpPr>
          <p:cNvPr id="3" name="Date Placeholder 2">
            <a:extLst>
              <a:ext uri="{FF2B5EF4-FFF2-40B4-BE49-F238E27FC236}">
                <a16:creationId xmlns:a16="http://schemas.microsoft.com/office/drawing/2014/main" id="{89B22003-FA92-7ACC-6734-CD922EED2037}"/>
              </a:ext>
            </a:extLst>
          </p:cNvPr>
          <p:cNvSpPr>
            <a:spLocks noGrp="1"/>
          </p:cNvSpPr>
          <p:nvPr>
            <p:ph type="dt" sz="half" idx="10"/>
          </p:nvPr>
        </p:nvSpPr>
        <p:spPr/>
        <p:txBody>
          <a:bodyPr/>
          <a:lstStyle/>
          <a:p>
            <a:fld id="{7C7C28AA-7008-4AC5-AF80-E4F73C81ECB7}" type="datetimeFigureOut">
              <a:rPr lang="en-NZ" smtClean="0"/>
              <a:t>3/03/2026</a:t>
            </a:fld>
            <a:endParaRPr lang="en-NZ"/>
          </a:p>
        </p:txBody>
      </p:sp>
      <p:sp>
        <p:nvSpPr>
          <p:cNvPr id="4" name="Footer Placeholder 3">
            <a:extLst>
              <a:ext uri="{FF2B5EF4-FFF2-40B4-BE49-F238E27FC236}">
                <a16:creationId xmlns:a16="http://schemas.microsoft.com/office/drawing/2014/main" id="{313AB9EF-4CCB-7289-12BC-4AB0DB9693F4}"/>
              </a:ext>
            </a:extLst>
          </p:cNvPr>
          <p:cNvSpPr>
            <a:spLocks noGrp="1"/>
          </p:cNvSpPr>
          <p:nvPr>
            <p:ph type="ftr" sz="quarter" idx="11"/>
          </p:nvPr>
        </p:nvSpPr>
        <p:spPr/>
        <p:txBody>
          <a:bodyPr/>
          <a:lstStyle/>
          <a:p>
            <a:endParaRPr lang="en-NZ"/>
          </a:p>
        </p:txBody>
      </p:sp>
      <p:sp>
        <p:nvSpPr>
          <p:cNvPr id="5" name="Slide Number Placeholder 4">
            <a:extLst>
              <a:ext uri="{FF2B5EF4-FFF2-40B4-BE49-F238E27FC236}">
                <a16:creationId xmlns:a16="http://schemas.microsoft.com/office/drawing/2014/main" id="{B75DC1ED-3789-804D-676C-641DB3D5B7B1}"/>
              </a:ext>
            </a:extLst>
          </p:cNvPr>
          <p:cNvSpPr>
            <a:spLocks noGrp="1"/>
          </p:cNvSpPr>
          <p:nvPr>
            <p:ph type="sldNum" sz="quarter" idx="12"/>
          </p:nvPr>
        </p:nvSpPr>
        <p:spPr/>
        <p:txBody>
          <a:bodyPr/>
          <a:lstStyle/>
          <a:p>
            <a:fld id="{96937F1B-B87E-4872-AD17-EF693DFABE18}" type="slidenum">
              <a:rPr lang="en-NZ" smtClean="0"/>
              <a:t>‹#›</a:t>
            </a:fld>
            <a:endParaRPr lang="en-NZ"/>
          </a:p>
        </p:txBody>
      </p:sp>
    </p:spTree>
    <p:extLst>
      <p:ext uri="{BB962C8B-B14F-4D97-AF65-F5344CB8AC3E}">
        <p14:creationId xmlns:p14="http://schemas.microsoft.com/office/powerpoint/2010/main" val="19750958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E0D3D61-CAB6-EC95-B64F-BBDA36CD562D}"/>
              </a:ext>
            </a:extLst>
          </p:cNvPr>
          <p:cNvSpPr>
            <a:spLocks noGrp="1"/>
          </p:cNvSpPr>
          <p:nvPr>
            <p:ph type="dt" sz="half" idx="10"/>
          </p:nvPr>
        </p:nvSpPr>
        <p:spPr/>
        <p:txBody>
          <a:bodyPr/>
          <a:lstStyle/>
          <a:p>
            <a:fld id="{7C7C28AA-7008-4AC5-AF80-E4F73C81ECB7}" type="datetimeFigureOut">
              <a:rPr lang="en-NZ" smtClean="0"/>
              <a:t>3/03/2026</a:t>
            </a:fld>
            <a:endParaRPr lang="en-NZ"/>
          </a:p>
        </p:txBody>
      </p:sp>
      <p:sp>
        <p:nvSpPr>
          <p:cNvPr id="3" name="Footer Placeholder 2">
            <a:extLst>
              <a:ext uri="{FF2B5EF4-FFF2-40B4-BE49-F238E27FC236}">
                <a16:creationId xmlns:a16="http://schemas.microsoft.com/office/drawing/2014/main" id="{0AA35776-475C-077A-A8B4-36607AA758DB}"/>
              </a:ext>
            </a:extLst>
          </p:cNvPr>
          <p:cNvSpPr>
            <a:spLocks noGrp="1"/>
          </p:cNvSpPr>
          <p:nvPr>
            <p:ph type="ftr" sz="quarter" idx="11"/>
          </p:nvPr>
        </p:nvSpPr>
        <p:spPr/>
        <p:txBody>
          <a:bodyPr/>
          <a:lstStyle/>
          <a:p>
            <a:endParaRPr lang="en-NZ"/>
          </a:p>
        </p:txBody>
      </p:sp>
      <p:sp>
        <p:nvSpPr>
          <p:cNvPr id="4" name="Slide Number Placeholder 3">
            <a:extLst>
              <a:ext uri="{FF2B5EF4-FFF2-40B4-BE49-F238E27FC236}">
                <a16:creationId xmlns:a16="http://schemas.microsoft.com/office/drawing/2014/main" id="{88B5B2CE-3C72-5398-37A3-24C3AEABD4EE}"/>
              </a:ext>
            </a:extLst>
          </p:cNvPr>
          <p:cNvSpPr>
            <a:spLocks noGrp="1"/>
          </p:cNvSpPr>
          <p:nvPr>
            <p:ph type="sldNum" sz="quarter" idx="12"/>
          </p:nvPr>
        </p:nvSpPr>
        <p:spPr/>
        <p:txBody>
          <a:bodyPr/>
          <a:lstStyle/>
          <a:p>
            <a:fld id="{96937F1B-B87E-4872-AD17-EF693DFABE18}" type="slidenum">
              <a:rPr lang="en-NZ" smtClean="0"/>
              <a:t>‹#›</a:t>
            </a:fld>
            <a:endParaRPr lang="en-NZ"/>
          </a:p>
        </p:txBody>
      </p:sp>
    </p:spTree>
    <p:extLst>
      <p:ext uri="{BB962C8B-B14F-4D97-AF65-F5344CB8AC3E}">
        <p14:creationId xmlns:p14="http://schemas.microsoft.com/office/powerpoint/2010/main" val="11215835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87B09C-E36D-0E3E-5CFE-218434D768C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NZ"/>
          </a:p>
        </p:txBody>
      </p:sp>
      <p:sp>
        <p:nvSpPr>
          <p:cNvPr id="3" name="Content Placeholder 2">
            <a:extLst>
              <a:ext uri="{FF2B5EF4-FFF2-40B4-BE49-F238E27FC236}">
                <a16:creationId xmlns:a16="http://schemas.microsoft.com/office/drawing/2014/main" id="{1CC5B86D-3E7D-87C7-2426-3A387311FF5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Text Placeholder 3">
            <a:extLst>
              <a:ext uri="{FF2B5EF4-FFF2-40B4-BE49-F238E27FC236}">
                <a16:creationId xmlns:a16="http://schemas.microsoft.com/office/drawing/2014/main" id="{66CD4B1F-5D7E-38DF-C861-95D5AE0A28B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245DD9E-15A3-6715-7ABC-D24C79A3A46D}"/>
              </a:ext>
            </a:extLst>
          </p:cNvPr>
          <p:cNvSpPr>
            <a:spLocks noGrp="1"/>
          </p:cNvSpPr>
          <p:nvPr>
            <p:ph type="dt" sz="half" idx="10"/>
          </p:nvPr>
        </p:nvSpPr>
        <p:spPr/>
        <p:txBody>
          <a:bodyPr/>
          <a:lstStyle/>
          <a:p>
            <a:fld id="{7C7C28AA-7008-4AC5-AF80-E4F73C81ECB7}" type="datetimeFigureOut">
              <a:rPr lang="en-NZ" smtClean="0"/>
              <a:t>3/03/2026</a:t>
            </a:fld>
            <a:endParaRPr lang="en-NZ"/>
          </a:p>
        </p:txBody>
      </p:sp>
      <p:sp>
        <p:nvSpPr>
          <p:cNvPr id="6" name="Footer Placeholder 5">
            <a:extLst>
              <a:ext uri="{FF2B5EF4-FFF2-40B4-BE49-F238E27FC236}">
                <a16:creationId xmlns:a16="http://schemas.microsoft.com/office/drawing/2014/main" id="{394E2730-FCA2-BF3F-6F43-0F329861A9DE}"/>
              </a:ext>
            </a:extLst>
          </p:cNvPr>
          <p:cNvSpPr>
            <a:spLocks noGrp="1"/>
          </p:cNvSpPr>
          <p:nvPr>
            <p:ph type="ftr" sz="quarter" idx="11"/>
          </p:nvPr>
        </p:nvSpPr>
        <p:spPr/>
        <p:txBody>
          <a:bodyPr/>
          <a:lstStyle/>
          <a:p>
            <a:endParaRPr lang="en-NZ"/>
          </a:p>
        </p:txBody>
      </p:sp>
      <p:sp>
        <p:nvSpPr>
          <p:cNvPr id="7" name="Slide Number Placeholder 6">
            <a:extLst>
              <a:ext uri="{FF2B5EF4-FFF2-40B4-BE49-F238E27FC236}">
                <a16:creationId xmlns:a16="http://schemas.microsoft.com/office/drawing/2014/main" id="{3742CF0E-D09B-572C-3320-677467F27954}"/>
              </a:ext>
            </a:extLst>
          </p:cNvPr>
          <p:cNvSpPr>
            <a:spLocks noGrp="1"/>
          </p:cNvSpPr>
          <p:nvPr>
            <p:ph type="sldNum" sz="quarter" idx="12"/>
          </p:nvPr>
        </p:nvSpPr>
        <p:spPr/>
        <p:txBody>
          <a:bodyPr/>
          <a:lstStyle/>
          <a:p>
            <a:fld id="{96937F1B-B87E-4872-AD17-EF693DFABE18}" type="slidenum">
              <a:rPr lang="en-NZ" smtClean="0"/>
              <a:t>‹#›</a:t>
            </a:fld>
            <a:endParaRPr lang="en-NZ"/>
          </a:p>
        </p:txBody>
      </p:sp>
    </p:spTree>
    <p:extLst>
      <p:ext uri="{BB962C8B-B14F-4D97-AF65-F5344CB8AC3E}">
        <p14:creationId xmlns:p14="http://schemas.microsoft.com/office/powerpoint/2010/main" val="12787685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D730F2-63A1-49EC-08A2-07CFA8DF11F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NZ"/>
          </a:p>
        </p:txBody>
      </p:sp>
      <p:sp>
        <p:nvSpPr>
          <p:cNvPr id="3" name="Picture Placeholder 2">
            <a:extLst>
              <a:ext uri="{FF2B5EF4-FFF2-40B4-BE49-F238E27FC236}">
                <a16:creationId xmlns:a16="http://schemas.microsoft.com/office/drawing/2014/main" id="{5AAAA5AE-3B81-8E47-A442-F1163EBC84A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NZ"/>
          </a:p>
        </p:txBody>
      </p:sp>
      <p:sp>
        <p:nvSpPr>
          <p:cNvPr id="4" name="Text Placeholder 3">
            <a:extLst>
              <a:ext uri="{FF2B5EF4-FFF2-40B4-BE49-F238E27FC236}">
                <a16:creationId xmlns:a16="http://schemas.microsoft.com/office/drawing/2014/main" id="{F2075C29-06A1-8250-B172-E3B52BD6BF4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0CD9837-AB47-F9F4-20BC-7DF1CB54FA5C}"/>
              </a:ext>
            </a:extLst>
          </p:cNvPr>
          <p:cNvSpPr>
            <a:spLocks noGrp="1"/>
          </p:cNvSpPr>
          <p:nvPr>
            <p:ph type="dt" sz="half" idx="10"/>
          </p:nvPr>
        </p:nvSpPr>
        <p:spPr/>
        <p:txBody>
          <a:bodyPr/>
          <a:lstStyle/>
          <a:p>
            <a:fld id="{7C7C28AA-7008-4AC5-AF80-E4F73C81ECB7}" type="datetimeFigureOut">
              <a:rPr lang="en-NZ" smtClean="0"/>
              <a:t>3/03/2026</a:t>
            </a:fld>
            <a:endParaRPr lang="en-NZ"/>
          </a:p>
        </p:txBody>
      </p:sp>
      <p:sp>
        <p:nvSpPr>
          <p:cNvPr id="6" name="Footer Placeholder 5">
            <a:extLst>
              <a:ext uri="{FF2B5EF4-FFF2-40B4-BE49-F238E27FC236}">
                <a16:creationId xmlns:a16="http://schemas.microsoft.com/office/drawing/2014/main" id="{A78299EF-F1B4-E8BC-CEAD-DE3DE612B167}"/>
              </a:ext>
            </a:extLst>
          </p:cNvPr>
          <p:cNvSpPr>
            <a:spLocks noGrp="1"/>
          </p:cNvSpPr>
          <p:nvPr>
            <p:ph type="ftr" sz="quarter" idx="11"/>
          </p:nvPr>
        </p:nvSpPr>
        <p:spPr/>
        <p:txBody>
          <a:bodyPr/>
          <a:lstStyle/>
          <a:p>
            <a:endParaRPr lang="en-NZ"/>
          </a:p>
        </p:txBody>
      </p:sp>
      <p:sp>
        <p:nvSpPr>
          <p:cNvPr id="7" name="Slide Number Placeholder 6">
            <a:extLst>
              <a:ext uri="{FF2B5EF4-FFF2-40B4-BE49-F238E27FC236}">
                <a16:creationId xmlns:a16="http://schemas.microsoft.com/office/drawing/2014/main" id="{6722BAC5-4425-075D-B45E-930C718DEE31}"/>
              </a:ext>
            </a:extLst>
          </p:cNvPr>
          <p:cNvSpPr>
            <a:spLocks noGrp="1"/>
          </p:cNvSpPr>
          <p:nvPr>
            <p:ph type="sldNum" sz="quarter" idx="12"/>
          </p:nvPr>
        </p:nvSpPr>
        <p:spPr/>
        <p:txBody>
          <a:bodyPr/>
          <a:lstStyle/>
          <a:p>
            <a:fld id="{96937F1B-B87E-4872-AD17-EF693DFABE18}" type="slidenum">
              <a:rPr lang="en-NZ" smtClean="0"/>
              <a:t>‹#›</a:t>
            </a:fld>
            <a:endParaRPr lang="en-NZ"/>
          </a:p>
        </p:txBody>
      </p:sp>
    </p:spTree>
    <p:extLst>
      <p:ext uri="{BB962C8B-B14F-4D97-AF65-F5344CB8AC3E}">
        <p14:creationId xmlns:p14="http://schemas.microsoft.com/office/powerpoint/2010/main" val="39799977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B02C8AF-2C72-D709-5DBD-C0ABA15AC35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NZ"/>
          </a:p>
        </p:txBody>
      </p:sp>
      <p:sp>
        <p:nvSpPr>
          <p:cNvPr id="3" name="Text Placeholder 2">
            <a:extLst>
              <a:ext uri="{FF2B5EF4-FFF2-40B4-BE49-F238E27FC236}">
                <a16:creationId xmlns:a16="http://schemas.microsoft.com/office/drawing/2014/main" id="{8C40C898-AD58-098F-38A2-DAD6966918A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220D3812-8A2B-AD69-436F-7C127BA8668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C7C28AA-7008-4AC5-AF80-E4F73C81ECB7}" type="datetimeFigureOut">
              <a:rPr lang="en-NZ" smtClean="0"/>
              <a:t>3/03/2026</a:t>
            </a:fld>
            <a:endParaRPr lang="en-NZ"/>
          </a:p>
        </p:txBody>
      </p:sp>
      <p:sp>
        <p:nvSpPr>
          <p:cNvPr id="5" name="Footer Placeholder 4">
            <a:extLst>
              <a:ext uri="{FF2B5EF4-FFF2-40B4-BE49-F238E27FC236}">
                <a16:creationId xmlns:a16="http://schemas.microsoft.com/office/drawing/2014/main" id="{C9744616-C5D3-02D5-EF9E-DB56B8C8E61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NZ"/>
          </a:p>
        </p:txBody>
      </p:sp>
      <p:sp>
        <p:nvSpPr>
          <p:cNvPr id="6" name="Slide Number Placeholder 5">
            <a:extLst>
              <a:ext uri="{FF2B5EF4-FFF2-40B4-BE49-F238E27FC236}">
                <a16:creationId xmlns:a16="http://schemas.microsoft.com/office/drawing/2014/main" id="{E6084619-32CF-B314-72A0-F52B92DA220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6937F1B-B87E-4872-AD17-EF693DFABE18}" type="slidenum">
              <a:rPr lang="en-NZ" smtClean="0"/>
              <a:t>‹#›</a:t>
            </a:fld>
            <a:endParaRPr lang="en-NZ"/>
          </a:p>
        </p:txBody>
      </p:sp>
    </p:spTree>
    <p:extLst>
      <p:ext uri="{BB962C8B-B14F-4D97-AF65-F5344CB8AC3E}">
        <p14:creationId xmlns:p14="http://schemas.microsoft.com/office/powerpoint/2010/main" val="41018458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hyperlink" Target="https://www.youtube.com/watch?v=qU1YoYmRgd4" TargetMode="External"/><Relationship Id="rId7" Type="http://schemas.openxmlformats.org/officeDocument/2006/relationships/image" Target="../media/image5.png"/><Relationship Id="rId2" Type="http://schemas.openxmlformats.org/officeDocument/2006/relationships/hyperlink" Target="https://www.youtube.com/watch?v=UvStOLBNKRs" TargetMode="External"/><Relationship Id="rId1" Type="http://schemas.openxmlformats.org/officeDocument/2006/relationships/slideLayout" Target="../slideLayouts/slideLayout4.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hyperlink" Target="https://www.youtube.com/watch?v=v9I1eq9si6A" TargetMode="Externa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2.xml.rels><?xml version="1.0" encoding="UTF-8" standalone="yes"?>
<Relationships xmlns="http://schemas.openxmlformats.org/package/2006/relationships"><Relationship Id="rId2" Type="http://schemas.openxmlformats.org/officeDocument/2006/relationships/hyperlink" Target="https://www.mpi.govt.nz/biosecurity/about-biosecurity-in-new-zealand/mpis-role-in-biosecurity"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 picture containing logo&#10;&#10;Description automatically generated">
            <a:extLst>
              <a:ext uri="{FF2B5EF4-FFF2-40B4-BE49-F238E27FC236}">
                <a16:creationId xmlns:a16="http://schemas.microsoft.com/office/drawing/2014/main" id="{2DFD8EA3-497F-3A08-A52F-F14366009A9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13341" y="365999"/>
            <a:ext cx="9420913" cy="52077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730470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AD96FDFD-4E42-4A06-B8B5-768A1DB9C2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582BD98-D81A-3C14-9477-F900FDB918BF}"/>
              </a:ext>
            </a:extLst>
          </p:cNvPr>
          <p:cNvSpPr>
            <a:spLocks noGrp="1"/>
          </p:cNvSpPr>
          <p:nvPr>
            <p:ph type="title"/>
          </p:nvPr>
        </p:nvSpPr>
        <p:spPr>
          <a:xfrm>
            <a:off x="971368" y="371720"/>
            <a:ext cx="6125964" cy="1162486"/>
          </a:xfrm>
        </p:spPr>
        <p:txBody>
          <a:bodyPr vert="horz" lIns="91440" tIns="45720" rIns="91440" bIns="45720" rtlCol="0" anchor="b">
            <a:normAutofit/>
          </a:bodyPr>
          <a:lstStyle/>
          <a:p>
            <a:r>
              <a:rPr lang="en-US" b="1" kern="1200" dirty="0">
                <a:solidFill>
                  <a:schemeClr val="tx1"/>
                </a:solidFill>
                <a:latin typeface="+mj-lt"/>
                <a:ea typeface="+mj-ea"/>
                <a:cs typeface="+mj-cs"/>
              </a:rPr>
              <a:t>On-Farm Biosecurity</a:t>
            </a:r>
            <a:endParaRPr lang="en-US" kern="1200" dirty="0">
              <a:solidFill>
                <a:schemeClr val="tx1"/>
              </a:solidFill>
              <a:latin typeface="+mj-lt"/>
              <a:ea typeface="+mj-ea"/>
              <a:cs typeface="+mj-cs"/>
            </a:endParaRPr>
          </a:p>
        </p:txBody>
      </p:sp>
      <p:sp>
        <p:nvSpPr>
          <p:cNvPr id="3" name="Content Placeholder 2">
            <a:extLst>
              <a:ext uri="{FF2B5EF4-FFF2-40B4-BE49-F238E27FC236}">
                <a16:creationId xmlns:a16="http://schemas.microsoft.com/office/drawing/2014/main" id="{268545C1-D5D2-2521-7B2F-BCC2AA6A5BB4}"/>
              </a:ext>
            </a:extLst>
          </p:cNvPr>
          <p:cNvSpPr>
            <a:spLocks noGrp="1"/>
          </p:cNvSpPr>
          <p:nvPr>
            <p:ph sz="half" idx="1"/>
          </p:nvPr>
        </p:nvSpPr>
        <p:spPr>
          <a:xfrm>
            <a:off x="971368" y="1600200"/>
            <a:ext cx="4798496" cy="4576763"/>
          </a:xfrm>
        </p:spPr>
        <p:txBody>
          <a:bodyPr vert="horz" lIns="91440" tIns="45720" rIns="91440" bIns="45720" rtlCol="0">
            <a:normAutofit/>
          </a:bodyPr>
          <a:lstStyle/>
          <a:p>
            <a:pPr marL="0" indent="0">
              <a:buNone/>
            </a:pPr>
            <a:r>
              <a:rPr lang="en-US" sz="2000" dirty="0"/>
              <a:t>On-farm Biosecurity is about reducing the risk of diseases, weeds or pests entering, spreading or leaving your farm</a:t>
            </a:r>
          </a:p>
          <a:p>
            <a:r>
              <a:rPr lang="en-US" sz="2000" dirty="0"/>
              <a:t>What can producers do to increase biosecurity on their production system?  </a:t>
            </a:r>
          </a:p>
          <a:p>
            <a:pPr marL="0" indent="0">
              <a:buNone/>
            </a:pPr>
            <a:r>
              <a:rPr lang="en-US" sz="2000" dirty="0"/>
              <a:t>Watch</a:t>
            </a:r>
          </a:p>
          <a:p>
            <a:pPr lvl="0"/>
            <a:r>
              <a:rPr lang="en-NZ" sz="1900" dirty="0"/>
              <a:t>KVH kiwifruit growers on-orchard </a:t>
            </a:r>
            <a:r>
              <a:rPr lang="en-NZ" sz="1900" dirty="0">
                <a:hlinkClick r:id="rId2"/>
              </a:rPr>
              <a:t>biosecurity planning</a:t>
            </a:r>
            <a:endParaRPr lang="en-NZ" sz="1900" dirty="0"/>
          </a:p>
          <a:p>
            <a:r>
              <a:rPr lang="en-NZ" sz="1900" dirty="0"/>
              <a:t>Biosecurity on </a:t>
            </a:r>
            <a:r>
              <a:rPr lang="en-NZ" sz="1900" dirty="0">
                <a:hlinkClick r:id="rId3"/>
              </a:rPr>
              <a:t>NZ dairy farms</a:t>
            </a:r>
            <a:endParaRPr lang="en-NZ" sz="1900" dirty="0"/>
          </a:p>
          <a:p>
            <a:pPr lvl="0"/>
            <a:r>
              <a:rPr lang="en-NZ" sz="1900" dirty="0"/>
              <a:t>Katherine DeWitt - </a:t>
            </a:r>
            <a:r>
              <a:rPr lang="en-NZ" sz="1900" dirty="0">
                <a:hlinkClick r:id="rId4"/>
              </a:rPr>
              <a:t>on-farm biosecurity</a:t>
            </a:r>
            <a:endParaRPr lang="en-NZ" sz="1900" dirty="0"/>
          </a:p>
          <a:p>
            <a:pPr marL="0" lvl="0" indent="0">
              <a:buNone/>
            </a:pPr>
            <a:endParaRPr lang="en-NZ" sz="1900" dirty="0"/>
          </a:p>
          <a:p>
            <a:pPr marL="0" lvl="0" indent="0">
              <a:buNone/>
            </a:pPr>
            <a:r>
              <a:rPr lang="en-US" sz="2000" dirty="0"/>
              <a:t>Start a list and add to it as you go through this unit of work. </a:t>
            </a:r>
          </a:p>
          <a:p>
            <a:pPr marL="0" indent="0">
              <a:buNone/>
            </a:pPr>
            <a:endParaRPr lang="en-US" sz="2000" dirty="0"/>
          </a:p>
        </p:txBody>
      </p:sp>
      <p:pic>
        <p:nvPicPr>
          <p:cNvPr id="20" name="Content Placeholder 19">
            <a:extLst>
              <a:ext uri="{FF2B5EF4-FFF2-40B4-BE49-F238E27FC236}">
                <a16:creationId xmlns:a16="http://schemas.microsoft.com/office/drawing/2014/main" id="{8B409DA3-31F1-37C5-1E39-A029FD4D24BB}"/>
              </a:ext>
            </a:extLst>
          </p:cNvPr>
          <p:cNvPicPr>
            <a:picLocks noGrp="1" noChangeAspect="1"/>
          </p:cNvPicPr>
          <p:nvPr>
            <p:ph sz="half" idx="2"/>
          </p:nvPr>
        </p:nvPicPr>
        <p:blipFill>
          <a:blip r:embed="rId5"/>
          <a:srcRect r="22465"/>
          <a:stretch>
            <a:fillRect/>
          </a:stretch>
        </p:blipFill>
        <p:spPr>
          <a:xfrm>
            <a:off x="8452968" y="3681465"/>
            <a:ext cx="3747932" cy="3176541"/>
          </a:xfrm>
          <a:custGeom>
            <a:avLst/>
            <a:gdLst/>
            <a:ahLst/>
            <a:cxnLst/>
            <a:rect l="l" t="t" r="r" b="b"/>
            <a:pathLst>
              <a:path w="3747932" h="3176541">
                <a:moveTo>
                  <a:pt x="3239865" y="21"/>
                </a:moveTo>
                <a:cubicBezTo>
                  <a:pt x="3261821" y="112"/>
                  <a:pt x="3278837" y="498"/>
                  <a:pt x="3290337" y="938"/>
                </a:cubicBezTo>
                <a:cubicBezTo>
                  <a:pt x="3401766" y="5376"/>
                  <a:pt x="3510165" y="23128"/>
                  <a:pt x="3616543" y="49449"/>
                </a:cubicBezTo>
                <a:lnTo>
                  <a:pt x="3747932" y="87091"/>
                </a:lnTo>
                <a:lnTo>
                  <a:pt x="3747932" y="3176541"/>
                </a:lnTo>
                <a:lnTo>
                  <a:pt x="401358" y="3176541"/>
                </a:lnTo>
                <a:lnTo>
                  <a:pt x="398780" y="3136258"/>
                </a:lnTo>
                <a:cubicBezTo>
                  <a:pt x="400956" y="3079023"/>
                  <a:pt x="437945" y="3052703"/>
                  <a:pt x="483325" y="3030665"/>
                </a:cubicBezTo>
                <a:cubicBezTo>
                  <a:pt x="498866" y="3023015"/>
                  <a:pt x="520932" y="3023320"/>
                  <a:pt x="526840" y="2999447"/>
                </a:cubicBezTo>
                <a:cubicBezTo>
                  <a:pt x="501352" y="2976798"/>
                  <a:pt x="470270" y="2995161"/>
                  <a:pt x="442916" y="2988735"/>
                </a:cubicBezTo>
                <a:cubicBezTo>
                  <a:pt x="420228" y="2983533"/>
                  <a:pt x="382618" y="2986286"/>
                  <a:pt x="413701" y="2944662"/>
                </a:cubicBezTo>
                <a:cubicBezTo>
                  <a:pt x="422716" y="2932726"/>
                  <a:pt x="412147" y="2923542"/>
                  <a:pt x="400645" y="2922625"/>
                </a:cubicBezTo>
                <a:cubicBezTo>
                  <a:pt x="308644" y="2913137"/>
                  <a:pt x="350915" y="2828968"/>
                  <a:pt x="321386" y="2784590"/>
                </a:cubicBezTo>
                <a:cubicBezTo>
                  <a:pt x="313307" y="2772348"/>
                  <a:pt x="322010" y="2751230"/>
                  <a:pt x="334753" y="2746027"/>
                </a:cubicBezTo>
                <a:cubicBezTo>
                  <a:pt x="416187" y="2711746"/>
                  <a:pt x="427377" y="2630027"/>
                  <a:pt x="466852" y="2559632"/>
                </a:cubicBezTo>
                <a:cubicBezTo>
                  <a:pt x="423957" y="2531782"/>
                  <a:pt x="372673" y="2525661"/>
                  <a:pt x="326361" y="2507602"/>
                </a:cubicBezTo>
                <a:cubicBezTo>
                  <a:pt x="278183" y="2488626"/>
                  <a:pt x="278183" y="2474547"/>
                  <a:pt x="317968" y="2419457"/>
                </a:cubicBezTo>
                <a:cubicBezTo>
                  <a:pt x="214465" y="2407519"/>
                  <a:pt x="214465" y="2407519"/>
                  <a:pt x="246479" y="2320903"/>
                </a:cubicBezTo>
                <a:cubicBezTo>
                  <a:pt x="159758" y="2312945"/>
                  <a:pt x="102570" y="2271933"/>
                  <a:pt x="89205" y="2182255"/>
                </a:cubicBezTo>
                <a:cubicBezTo>
                  <a:pt x="82677" y="2138795"/>
                  <a:pt x="43514" y="2118290"/>
                  <a:pt x="0" y="2089213"/>
                </a:cubicBezTo>
                <a:cubicBezTo>
                  <a:pt x="54081" y="2061053"/>
                  <a:pt x="90759" y="2002290"/>
                  <a:pt x="153855" y="2064423"/>
                </a:cubicBezTo>
                <a:cubicBezTo>
                  <a:pt x="176855" y="2087070"/>
                  <a:pt x="174683" y="2058300"/>
                  <a:pt x="177788" y="2050037"/>
                </a:cubicBezTo>
                <a:cubicBezTo>
                  <a:pt x="185247" y="2029838"/>
                  <a:pt x="169707" y="2016369"/>
                  <a:pt x="159450" y="2001067"/>
                </a:cubicBezTo>
                <a:cubicBezTo>
                  <a:pt x="149504" y="1985763"/>
                  <a:pt x="137691" y="1969543"/>
                  <a:pt x="134895" y="1952400"/>
                </a:cubicBezTo>
                <a:cubicBezTo>
                  <a:pt x="133031" y="1940465"/>
                  <a:pt x="142044" y="1923021"/>
                  <a:pt x="151990" y="1914144"/>
                </a:cubicBezTo>
                <a:cubicBezTo>
                  <a:pt x="204209" y="1867316"/>
                  <a:pt x="173127" y="1762030"/>
                  <a:pt x="271969" y="1748562"/>
                </a:cubicBezTo>
                <a:cubicBezTo>
                  <a:pt x="316415" y="1742443"/>
                  <a:pt x="337860" y="1703878"/>
                  <a:pt x="370497" y="1682760"/>
                </a:cubicBezTo>
                <a:cubicBezTo>
                  <a:pt x="483946" y="1608999"/>
                  <a:pt x="559787" y="1514119"/>
                  <a:pt x="594908" y="1383735"/>
                </a:cubicBezTo>
                <a:cubicBezTo>
                  <a:pt x="604543" y="1347620"/>
                  <a:pt x="641532" y="1318542"/>
                  <a:pt x="665465" y="1286713"/>
                </a:cubicBezTo>
                <a:cubicBezTo>
                  <a:pt x="653963" y="1263452"/>
                  <a:pt x="591178" y="1313647"/>
                  <a:pt x="613246" y="1252435"/>
                </a:cubicBezTo>
                <a:cubicBezTo>
                  <a:pt x="630030" y="1206524"/>
                  <a:pt x="672925" y="1178060"/>
                  <a:pt x="713332" y="1150820"/>
                </a:cubicBezTo>
                <a:cubicBezTo>
                  <a:pt x="759333" y="1119908"/>
                  <a:pt x="810307" y="1095117"/>
                  <a:pt x="831133" y="1037883"/>
                </a:cubicBezTo>
                <a:cubicBezTo>
                  <a:pt x="835485" y="1025640"/>
                  <a:pt x="849470" y="1012785"/>
                  <a:pt x="861903" y="1007887"/>
                </a:cubicBezTo>
                <a:cubicBezTo>
                  <a:pt x="1469751" y="63584"/>
                  <a:pt x="2910527" y="-1353"/>
                  <a:pt x="3239865" y="21"/>
                </a:cubicBezTo>
                <a:close/>
              </a:path>
            </a:pathLst>
          </a:custGeom>
        </p:spPr>
      </p:pic>
      <p:pic>
        <p:nvPicPr>
          <p:cNvPr id="17" name="Picture 16">
            <a:extLst>
              <a:ext uri="{FF2B5EF4-FFF2-40B4-BE49-F238E27FC236}">
                <a16:creationId xmlns:a16="http://schemas.microsoft.com/office/drawing/2014/main" id="{C297E539-08E8-BA76-F5CF-17CDE9AD291C}"/>
              </a:ext>
            </a:extLst>
          </p:cNvPr>
          <p:cNvPicPr>
            <a:picLocks noChangeAspect="1"/>
          </p:cNvPicPr>
          <p:nvPr/>
        </p:nvPicPr>
        <p:blipFill>
          <a:blip r:embed="rId6"/>
          <a:srcRect t="4802" r="-2" b="22903"/>
          <a:stretch>
            <a:fillRect/>
          </a:stretch>
        </p:blipFill>
        <p:spPr>
          <a:xfrm>
            <a:off x="5398276" y="2457970"/>
            <a:ext cx="3458367" cy="3476265"/>
          </a:xfrm>
          <a:custGeom>
            <a:avLst/>
            <a:gdLst/>
            <a:ahLst/>
            <a:cxnLst/>
            <a:rect l="l" t="t" r="r" b="b"/>
            <a:pathLst>
              <a:path w="3458367" h="3476265">
                <a:moveTo>
                  <a:pt x="549716" y="15"/>
                </a:moveTo>
                <a:cubicBezTo>
                  <a:pt x="557611" y="271"/>
                  <a:pt x="565778" y="3856"/>
                  <a:pt x="573176" y="4995"/>
                </a:cubicBezTo>
                <a:cubicBezTo>
                  <a:pt x="736504" y="30493"/>
                  <a:pt x="899830" y="58040"/>
                  <a:pt x="1063336" y="82398"/>
                </a:cubicBezTo>
                <a:cubicBezTo>
                  <a:pt x="1216195" y="105163"/>
                  <a:pt x="1370136" y="110398"/>
                  <a:pt x="1523717" y="122237"/>
                </a:cubicBezTo>
                <a:cubicBezTo>
                  <a:pt x="1709602" y="136580"/>
                  <a:pt x="1895127" y="156841"/>
                  <a:pt x="2079929" y="188711"/>
                </a:cubicBezTo>
                <a:cubicBezTo>
                  <a:pt x="2208244" y="211023"/>
                  <a:pt x="2337823" y="226502"/>
                  <a:pt x="2467943" y="208745"/>
                </a:cubicBezTo>
                <a:cubicBezTo>
                  <a:pt x="2474439" y="207834"/>
                  <a:pt x="2481839" y="204876"/>
                  <a:pt x="2487253" y="207834"/>
                </a:cubicBezTo>
                <a:cubicBezTo>
                  <a:pt x="2550419" y="241073"/>
                  <a:pt x="2619357" y="217168"/>
                  <a:pt x="2684869" y="238113"/>
                </a:cubicBezTo>
                <a:cubicBezTo>
                  <a:pt x="2668085" y="318930"/>
                  <a:pt x="2596077" y="312327"/>
                  <a:pt x="2555471" y="368331"/>
                </a:cubicBezTo>
                <a:cubicBezTo>
                  <a:pt x="2621704" y="390639"/>
                  <a:pt x="2681259" y="413178"/>
                  <a:pt x="2741717" y="430023"/>
                </a:cubicBezTo>
                <a:cubicBezTo>
                  <a:pt x="2805785" y="447780"/>
                  <a:pt x="2860106" y="495816"/>
                  <a:pt x="2922728" y="517216"/>
                </a:cubicBezTo>
                <a:cubicBezTo>
                  <a:pt x="2936085" y="521769"/>
                  <a:pt x="2952146" y="537704"/>
                  <a:pt x="2956838" y="553184"/>
                </a:cubicBezTo>
                <a:cubicBezTo>
                  <a:pt x="2971997" y="603269"/>
                  <a:pt x="3274647" y="743732"/>
                  <a:pt x="3238914" y="788350"/>
                </a:cubicBezTo>
                <a:cubicBezTo>
                  <a:pt x="3224116" y="806791"/>
                  <a:pt x="3204986" y="819994"/>
                  <a:pt x="3184953" y="838207"/>
                </a:cubicBezTo>
                <a:cubicBezTo>
                  <a:pt x="3215093" y="872582"/>
                  <a:pt x="3249020" y="887608"/>
                  <a:pt x="3285115" y="897852"/>
                </a:cubicBezTo>
                <a:cubicBezTo>
                  <a:pt x="3295944" y="901039"/>
                  <a:pt x="3306591" y="907413"/>
                  <a:pt x="3307674" y="922894"/>
                </a:cubicBezTo>
                <a:cubicBezTo>
                  <a:pt x="3308757" y="939056"/>
                  <a:pt x="3297748" y="945429"/>
                  <a:pt x="3288544" y="952944"/>
                </a:cubicBezTo>
                <a:cubicBezTo>
                  <a:pt x="3275731" y="963415"/>
                  <a:pt x="3263278" y="972523"/>
                  <a:pt x="3247036" y="973888"/>
                </a:cubicBezTo>
                <a:cubicBezTo>
                  <a:pt x="3220325" y="975937"/>
                  <a:pt x="3207513" y="1005076"/>
                  <a:pt x="3191993" y="1026930"/>
                </a:cubicBezTo>
                <a:cubicBezTo>
                  <a:pt x="3183330" y="1039224"/>
                  <a:pt x="3178998" y="1064037"/>
                  <a:pt x="3194157" y="1068363"/>
                </a:cubicBezTo>
                <a:cubicBezTo>
                  <a:pt x="3230613" y="1078837"/>
                  <a:pt x="3227725" y="1109114"/>
                  <a:pt x="3226824" y="1143489"/>
                </a:cubicBezTo>
                <a:cubicBezTo>
                  <a:pt x="3225560" y="1186061"/>
                  <a:pt x="3204083" y="1205638"/>
                  <a:pt x="3177734" y="1222030"/>
                </a:cubicBezTo>
                <a:cubicBezTo>
                  <a:pt x="3168711" y="1227720"/>
                  <a:pt x="3155898" y="1227493"/>
                  <a:pt x="3152469" y="1245250"/>
                </a:cubicBezTo>
                <a:cubicBezTo>
                  <a:pt x="3167267" y="1262097"/>
                  <a:pt x="3185314" y="1248439"/>
                  <a:pt x="3201197" y="1253218"/>
                </a:cubicBezTo>
                <a:cubicBezTo>
                  <a:pt x="3214370" y="1257088"/>
                  <a:pt x="3236208" y="1255040"/>
                  <a:pt x="3218160" y="1286000"/>
                </a:cubicBezTo>
                <a:cubicBezTo>
                  <a:pt x="3212926" y="1294878"/>
                  <a:pt x="3219062" y="1301709"/>
                  <a:pt x="3225741" y="1302392"/>
                </a:cubicBezTo>
                <a:cubicBezTo>
                  <a:pt x="3279159" y="1309449"/>
                  <a:pt x="3254615" y="1372054"/>
                  <a:pt x="3271761" y="1405063"/>
                </a:cubicBezTo>
                <a:cubicBezTo>
                  <a:pt x="3276452" y="1414169"/>
                  <a:pt x="3271399" y="1429877"/>
                  <a:pt x="3263999" y="1433747"/>
                </a:cubicBezTo>
                <a:cubicBezTo>
                  <a:pt x="3216716" y="1459245"/>
                  <a:pt x="3210220" y="1520028"/>
                  <a:pt x="3187299" y="1572389"/>
                </a:cubicBezTo>
                <a:cubicBezTo>
                  <a:pt x="3212205" y="1593104"/>
                  <a:pt x="3241982" y="1597657"/>
                  <a:pt x="3268872" y="1611089"/>
                </a:cubicBezTo>
                <a:cubicBezTo>
                  <a:pt x="3296846" y="1625204"/>
                  <a:pt x="3296846" y="1635676"/>
                  <a:pt x="3273746" y="1676653"/>
                </a:cubicBezTo>
                <a:cubicBezTo>
                  <a:pt x="3333842" y="1685532"/>
                  <a:pt x="3333842" y="1685532"/>
                  <a:pt x="3315254" y="1749957"/>
                </a:cubicBezTo>
                <a:cubicBezTo>
                  <a:pt x="3365607" y="1755877"/>
                  <a:pt x="3398812" y="1786382"/>
                  <a:pt x="3406572" y="1853085"/>
                </a:cubicBezTo>
                <a:cubicBezTo>
                  <a:pt x="3410362" y="1885411"/>
                  <a:pt x="3433101" y="1900663"/>
                  <a:pt x="3458367" y="1922291"/>
                </a:cubicBezTo>
                <a:cubicBezTo>
                  <a:pt x="3426966" y="1943236"/>
                  <a:pt x="3405669" y="1986945"/>
                  <a:pt x="3369034" y="1940730"/>
                </a:cubicBezTo>
                <a:cubicBezTo>
                  <a:pt x="3355680" y="1923885"/>
                  <a:pt x="3356941" y="1945284"/>
                  <a:pt x="3355138" y="1951430"/>
                </a:cubicBezTo>
                <a:cubicBezTo>
                  <a:pt x="3350807" y="1966455"/>
                  <a:pt x="3359830" y="1976472"/>
                  <a:pt x="3365786" y="1987854"/>
                </a:cubicBezTo>
                <a:cubicBezTo>
                  <a:pt x="3371561" y="1999237"/>
                  <a:pt x="3378420" y="2011302"/>
                  <a:pt x="3380043" y="2024054"/>
                </a:cubicBezTo>
                <a:cubicBezTo>
                  <a:pt x="3381125" y="2032931"/>
                  <a:pt x="3375892" y="2045905"/>
                  <a:pt x="3370117" y="2052509"/>
                </a:cubicBezTo>
                <a:cubicBezTo>
                  <a:pt x="3339797" y="2087340"/>
                  <a:pt x="3357844" y="2165652"/>
                  <a:pt x="3300454" y="2175670"/>
                </a:cubicBezTo>
                <a:cubicBezTo>
                  <a:pt x="3274647" y="2180221"/>
                  <a:pt x="3262195" y="2208906"/>
                  <a:pt x="3243246" y="2224614"/>
                </a:cubicBezTo>
                <a:cubicBezTo>
                  <a:pt x="3177374" y="2279478"/>
                  <a:pt x="3133338" y="2350051"/>
                  <a:pt x="3112946" y="2447031"/>
                </a:cubicBezTo>
                <a:cubicBezTo>
                  <a:pt x="3107352" y="2473894"/>
                  <a:pt x="3085875" y="2495522"/>
                  <a:pt x="3071979" y="2519197"/>
                </a:cubicBezTo>
                <a:cubicBezTo>
                  <a:pt x="3078657" y="2536499"/>
                  <a:pt x="3115112" y="2499164"/>
                  <a:pt x="3102298" y="2544694"/>
                </a:cubicBezTo>
                <a:cubicBezTo>
                  <a:pt x="3092553" y="2578843"/>
                  <a:pt x="3067647" y="2600014"/>
                  <a:pt x="3044185" y="2620276"/>
                </a:cubicBezTo>
                <a:cubicBezTo>
                  <a:pt x="3017476" y="2643268"/>
                  <a:pt x="2987879" y="2661708"/>
                  <a:pt x="2975787" y="2704279"/>
                </a:cubicBezTo>
                <a:cubicBezTo>
                  <a:pt x="2973260" y="2713386"/>
                  <a:pt x="2965140" y="2722947"/>
                  <a:pt x="2957921" y="2726591"/>
                </a:cubicBezTo>
                <a:cubicBezTo>
                  <a:pt x="2581458" y="3475797"/>
                  <a:pt x="1654740" y="3480805"/>
                  <a:pt x="1547901" y="3475568"/>
                </a:cubicBezTo>
                <a:cubicBezTo>
                  <a:pt x="1418503" y="3468966"/>
                  <a:pt x="1296143" y="3422753"/>
                  <a:pt x="1176132" y="3365156"/>
                </a:cubicBezTo>
                <a:cubicBezTo>
                  <a:pt x="1125418" y="3340797"/>
                  <a:pt x="1078316" y="3306195"/>
                  <a:pt x="1029045" y="3279332"/>
                </a:cubicBezTo>
                <a:cubicBezTo>
                  <a:pt x="961009" y="3242223"/>
                  <a:pt x="908492" y="3171424"/>
                  <a:pt x="840634" y="3141601"/>
                </a:cubicBezTo>
                <a:cubicBezTo>
                  <a:pt x="770793" y="3110867"/>
                  <a:pt x="711057" y="3054638"/>
                  <a:pt x="639229" y="3030734"/>
                </a:cubicBezTo>
                <a:cubicBezTo>
                  <a:pt x="601330" y="3017985"/>
                  <a:pt x="564695" y="2994993"/>
                  <a:pt x="570649" y="2929200"/>
                </a:cubicBezTo>
                <a:cubicBezTo>
                  <a:pt x="572274" y="2910532"/>
                  <a:pt x="562349" y="2895282"/>
                  <a:pt x="546647" y="2900745"/>
                </a:cubicBezTo>
                <a:cubicBezTo>
                  <a:pt x="516690" y="2910989"/>
                  <a:pt x="503154" y="2883898"/>
                  <a:pt x="486550" y="2863636"/>
                </a:cubicBezTo>
                <a:cubicBezTo>
                  <a:pt x="456953" y="2827667"/>
                  <a:pt x="428801" y="2789422"/>
                  <a:pt x="381697" y="2783503"/>
                </a:cubicBezTo>
                <a:cubicBezTo>
                  <a:pt x="390720" y="2755272"/>
                  <a:pt x="406060" y="2759371"/>
                  <a:pt x="420137" y="2765290"/>
                </a:cubicBezTo>
                <a:cubicBezTo>
                  <a:pt x="457133" y="2780772"/>
                  <a:pt x="493769" y="2798300"/>
                  <a:pt x="530765" y="2813781"/>
                </a:cubicBezTo>
                <a:cubicBezTo>
                  <a:pt x="554948" y="2823799"/>
                  <a:pt x="578952" y="2837912"/>
                  <a:pt x="611257" y="2826755"/>
                </a:cubicBezTo>
                <a:cubicBezTo>
                  <a:pt x="583463" y="2769843"/>
                  <a:pt x="536180" y="2759598"/>
                  <a:pt x="497920" y="2742071"/>
                </a:cubicBezTo>
                <a:cubicBezTo>
                  <a:pt x="450096" y="2719988"/>
                  <a:pt x="421942" y="2678326"/>
                  <a:pt x="388193" y="2631885"/>
                </a:cubicBezTo>
                <a:cubicBezTo>
                  <a:pt x="423386" y="2620730"/>
                  <a:pt x="445223" y="2654879"/>
                  <a:pt x="472834" y="2653056"/>
                </a:cubicBezTo>
                <a:cubicBezTo>
                  <a:pt x="474279" y="2647140"/>
                  <a:pt x="476804" y="2638488"/>
                  <a:pt x="476444" y="2638259"/>
                </a:cubicBezTo>
                <a:cubicBezTo>
                  <a:pt x="431326" y="2612763"/>
                  <a:pt x="410211" y="2564956"/>
                  <a:pt x="403173" y="2507131"/>
                </a:cubicBezTo>
                <a:cubicBezTo>
                  <a:pt x="399563" y="2477310"/>
                  <a:pt x="383140" y="2467976"/>
                  <a:pt x="366897" y="2454316"/>
                </a:cubicBezTo>
                <a:cubicBezTo>
                  <a:pt x="310230" y="2405826"/>
                  <a:pt x="250314" y="2361890"/>
                  <a:pt x="203752" y="2295188"/>
                </a:cubicBezTo>
                <a:cubicBezTo>
                  <a:pt x="257532" y="2304066"/>
                  <a:pt x="300665" y="2347547"/>
                  <a:pt x="358597" y="2366215"/>
                </a:cubicBezTo>
                <a:cubicBezTo>
                  <a:pt x="312577" y="2292910"/>
                  <a:pt x="253020" y="2255803"/>
                  <a:pt x="198698" y="2211409"/>
                </a:cubicBezTo>
                <a:cubicBezTo>
                  <a:pt x="173974" y="2191149"/>
                  <a:pt x="151055" y="2165197"/>
                  <a:pt x="121097" y="2154269"/>
                </a:cubicBezTo>
                <a:cubicBezTo>
                  <a:pt x="110448" y="2150400"/>
                  <a:pt x="92943" y="2142204"/>
                  <a:pt x="101425" y="2120577"/>
                </a:cubicBezTo>
                <a:cubicBezTo>
                  <a:pt x="108643" y="2102593"/>
                  <a:pt x="122900" y="2108055"/>
                  <a:pt x="135895" y="2113292"/>
                </a:cubicBezTo>
                <a:cubicBezTo>
                  <a:pt x="167116" y="2126269"/>
                  <a:pt x="199421" y="2126495"/>
                  <a:pt x="241652" y="2126269"/>
                </a:cubicBezTo>
                <a:cubicBezTo>
                  <a:pt x="206279" y="2066851"/>
                  <a:pt x="141489" y="2084608"/>
                  <a:pt x="111170" y="2022231"/>
                </a:cubicBezTo>
                <a:cubicBezTo>
                  <a:pt x="149069" y="2011302"/>
                  <a:pt x="178305" y="2033841"/>
                  <a:pt x="208987" y="2038166"/>
                </a:cubicBezTo>
                <a:cubicBezTo>
                  <a:pt x="236777" y="2042036"/>
                  <a:pt x="243636" y="2031565"/>
                  <a:pt x="237139" y="1997188"/>
                </a:cubicBezTo>
                <a:cubicBezTo>
                  <a:pt x="227034" y="1943690"/>
                  <a:pt x="242193" y="1916371"/>
                  <a:pt x="282618" y="1930941"/>
                </a:cubicBezTo>
                <a:cubicBezTo>
                  <a:pt x="320155" y="1944601"/>
                  <a:pt x="324125" y="1924568"/>
                  <a:pt x="314019" y="1894062"/>
                </a:cubicBezTo>
                <a:cubicBezTo>
                  <a:pt x="299582" y="1849671"/>
                  <a:pt x="316004" y="1815295"/>
                  <a:pt x="327194" y="1777960"/>
                </a:cubicBezTo>
                <a:cubicBezTo>
                  <a:pt x="344339" y="1721045"/>
                  <a:pt x="337121" y="1693272"/>
                  <a:pt x="300123" y="1650929"/>
                </a:cubicBezTo>
                <a:cubicBezTo>
                  <a:pt x="279370" y="1627251"/>
                  <a:pt x="256992" y="1607219"/>
                  <a:pt x="226852" y="1586731"/>
                </a:cubicBezTo>
                <a:cubicBezTo>
                  <a:pt x="296334" y="1575576"/>
                  <a:pt x="223423" y="1538013"/>
                  <a:pt x="247968" y="1514564"/>
                </a:cubicBezTo>
                <a:cubicBezTo>
                  <a:pt x="297056" y="1505003"/>
                  <a:pt x="337121" y="1579673"/>
                  <a:pt x="403895" y="1558274"/>
                </a:cubicBezTo>
                <a:cubicBezTo>
                  <a:pt x="321420" y="1493619"/>
                  <a:pt x="230281" y="1472448"/>
                  <a:pt x="170546" y="1386396"/>
                </a:cubicBezTo>
                <a:cubicBezTo>
                  <a:pt x="184261" y="1366817"/>
                  <a:pt x="197977" y="1385030"/>
                  <a:pt x="209707" y="1377746"/>
                </a:cubicBezTo>
                <a:cubicBezTo>
                  <a:pt x="209346" y="1373192"/>
                  <a:pt x="210250" y="1366362"/>
                  <a:pt x="208083" y="1364314"/>
                </a:cubicBezTo>
                <a:cubicBezTo>
                  <a:pt x="163508" y="1317416"/>
                  <a:pt x="162784" y="1316279"/>
                  <a:pt x="210610" y="1281675"/>
                </a:cubicBezTo>
                <a:cubicBezTo>
                  <a:pt x="227394" y="1269609"/>
                  <a:pt x="225950" y="1258909"/>
                  <a:pt x="217108" y="1243657"/>
                </a:cubicBezTo>
                <a:cubicBezTo>
                  <a:pt x="210790" y="1232957"/>
                  <a:pt x="203211" y="1223395"/>
                  <a:pt x="206820" y="1199947"/>
                </a:cubicBezTo>
                <a:cubicBezTo>
                  <a:pt x="232988" y="1229998"/>
                  <a:pt x="359499" y="1220208"/>
                  <a:pt x="381877" y="1217021"/>
                </a:cubicBezTo>
                <a:cubicBezTo>
                  <a:pt x="406963" y="1213607"/>
                  <a:pt x="431688" y="1199037"/>
                  <a:pt x="458035" y="1207003"/>
                </a:cubicBezTo>
                <a:cubicBezTo>
                  <a:pt x="479150" y="1213381"/>
                  <a:pt x="576966" y="1275073"/>
                  <a:pt x="590863" y="1204273"/>
                </a:cubicBezTo>
                <a:cubicBezTo>
                  <a:pt x="591585" y="1200858"/>
                  <a:pt x="631107" y="1208826"/>
                  <a:pt x="652403" y="1212696"/>
                </a:cubicBezTo>
                <a:cubicBezTo>
                  <a:pt x="671172" y="1215883"/>
                  <a:pt x="692288" y="1229998"/>
                  <a:pt x="704920" y="1201769"/>
                </a:cubicBezTo>
                <a:cubicBezTo>
                  <a:pt x="712320" y="1185150"/>
                  <a:pt x="681820" y="1153051"/>
                  <a:pt x="654569" y="1150320"/>
                </a:cubicBezTo>
                <a:cubicBezTo>
                  <a:pt x="630926" y="1147814"/>
                  <a:pt x="606202" y="1144172"/>
                  <a:pt x="583643" y="1151001"/>
                </a:cubicBezTo>
                <a:cubicBezTo>
                  <a:pt x="555852" y="1159198"/>
                  <a:pt x="540873" y="1145995"/>
                  <a:pt x="533111" y="1117538"/>
                </a:cubicBezTo>
                <a:cubicBezTo>
                  <a:pt x="524450" y="1086122"/>
                  <a:pt x="507845" y="1071550"/>
                  <a:pt x="484926" y="1056980"/>
                </a:cubicBezTo>
                <a:cubicBezTo>
                  <a:pt x="429340" y="1021696"/>
                  <a:pt x="375921" y="980946"/>
                  <a:pt x="314922" y="960456"/>
                </a:cubicBezTo>
                <a:cubicBezTo>
                  <a:pt x="302830" y="956358"/>
                  <a:pt x="289476" y="950894"/>
                  <a:pt x="283881" y="923805"/>
                </a:cubicBezTo>
                <a:cubicBezTo>
                  <a:pt x="449013" y="964326"/>
                  <a:pt x="599526" y="1069958"/>
                  <a:pt x="769890" y="1063811"/>
                </a:cubicBezTo>
                <a:cubicBezTo>
                  <a:pt x="723329" y="1030346"/>
                  <a:pt x="669369" y="1028524"/>
                  <a:pt x="619738" y="1005076"/>
                </a:cubicBezTo>
                <a:cubicBezTo>
                  <a:pt x="654930" y="987546"/>
                  <a:pt x="687956" y="1005759"/>
                  <a:pt x="721344" y="1015777"/>
                </a:cubicBezTo>
                <a:cubicBezTo>
                  <a:pt x="749317" y="1023970"/>
                  <a:pt x="774583" y="1025337"/>
                  <a:pt x="777650" y="976393"/>
                </a:cubicBezTo>
                <a:cubicBezTo>
                  <a:pt x="776566" y="973205"/>
                  <a:pt x="776747" y="969107"/>
                  <a:pt x="776929" y="965238"/>
                </a:cubicBezTo>
                <a:cubicBezTo>
                  <a:pt x="767542" y="944976"/>
                  <a:pt x="752926" y="934504"/>
                  <a:pt x="735601" y="928584"/>
                </a:cubicBezTo>
                <a:cubicBezTo>
                  <a:pt x="725133" y="924942"/>
                  <a:pt x="711237" y="919478"/>
                  <a:pt x="711416" y="904909"/>
                </a:cubicBezTo>
                <a:cubicBezTo>
                  <a:pt x="711958" y="850955"/>
                  <a:pt x="678571" y="835246"/>
                  <a:pt x="645185" y="819539"/>
                </a:cubicBezTo>
                <a:cubicBezTo>
                  <a:pt x="663773" y="792676"/>
                  <a:pt x="678391" y="812481"/>
                  <a:pt x="692468" y="810433"/>
                </a:cubicBezTo>
                <a:cubicBezTo>
                  <a:pt x="701672" y="809067"/>
                  <a:pt x="709973" y="806563"/>
                  <a:pt x="709973" y="792676"/>
                </a:cubicBezTo>
                <a:cubicBezTo>
                  <a:pt x="710154" y="781065"/>
                  <a:pt x="705822" y="767861"/>
                  <a:pt x="696799" y="767635"/>
                </a:cubicBezTo>
                <a:cubicBezTo>
                  <a:pt x="640312" y="765585"/>
                  <a:pt x="609090" y="690914"/>
                  <a:pt x="550437" y="690687"/>
                </a:cubicBezTo>
                <a:cubicBezTo>
                  <a:pt x="515425" y="690687"/>
                  <a:pt x="568666" y="648572"/>
                  <a:pt x="539068" y="631042"/>
                </a:cubicBezTo>
                <a:cubicBezTo>
                  <a:pt x="532570" y="627171"/>
                  <a:pt x="556032" y="621254"/>
                  <a:pt x="566500" y="622164"/>
                </a:cubicBezTo>
                <a:cubicBezTo>
                  <a:pt x="576786" y="623074"/>
                  <a:pt x="585990" y="634229"/>
                  <a:pt x="598443" y="626261"/>
                </a:cubicBezTo>
                <a:cubicBezTo>
                  <a:pt x="605300" y="597806"/>
                  <a:pt x="587615" y="587332"/>
                  <a:pt x="572996" y="579365"/>
                </a:cubicBezTo>
                <a:cubicBezTo>
                  <a:pt x="539247" y="560925"/>
                  <a:pt x="506402" y="538615"/>
                  <a:pt x="469405" y="532013"/>
                </a:cubicBezTo>
                <a:cubicBezTo>
                  <a:pt x="456232" y="529737"/>
                  <a:pt x="488355" y="499231"/>
                  <a:pt x="494671" y="488532"/>
                </a:cubicBezTo>
                <a:cubicBezTo>
                  <a:pt x="345782" y="376071"/>
                  <a:pt x="166756" y="381762"/>
                  <a:pt x="0" y="290928"/>
                </a:cubicBezTo>
                <a:cubicBezTo>
                  <a:pt x="36817" y="273173"/>
                  <a:pt x="63887" y="286148"/>
                  <a:pt x="88973" y="288880"/>
                </a:cubicBezTo>
                <a:cubicBezTo>
                  <a:pt x="151595" y="295708"/>
                  <a:pt x="213498" y="309822"/>
                  <a:pt x="275940" y="318246"/>
                </a:cubicBezTo>
                <a:cubicBezTo>
                  <a:pt x="306620" y="322344"/>
                  <a:pt x="335134" y="337824"/>
                  <a:pt x="369424" y="313239"/>
                </a:cubicBezTo>
                <a:cubicBezTo>
                  <a:pt x="392343" y="296847"/>
                  <a:pt x="428980" y="314604"/>
                  <a:pt x="457133" y="329174"/>
                </a:cubicBezTo>
                <a:cubicBezTo>
                  <a:pt x="480414" y="341238"/>
                  <a:pt x="502612" y="344425"/>
                  <a:pt x="533474" y="329174"/>
                </a:cubicBezTo>
                <a:cubicBezTo>
                  <a:pt x="505501" y="319841"/>
                  <a:pt x="484023" y="311645"/>
                  <a:pt x="462006" y="305953"/>
                </a:cubicBezTo>
                <a:cubicBezTo>
                  <a:pt x="444501" y="301400"/>
                  <a:pt x="486189" y="282960"/>
                  <a:pt x="507484" y="285237"/>
                </a:cubicBezTo>
                <a:cubicBezTo>
                  <a:pt x="537263" y="288423"/>
                  <a:pt x="520479" y="276586"/>
                  <a:pt x="515425" y="260195"/>
                </a:cubicBezTo>
                <a:cubicBezTo>
                  <a:pt x="510012" y="242665"/>
                  <a:pt x="526074" y="237203"/>
                  <a:pt x="536180" y="240844"/>
                </a:cubicBezTo>
                <a:cubicBezTo>
                  <a:pt x="574980" y="255187"/>
                  <a:pt x="613602" y="229917"/>
                  <a:pt x="653668" y="250407"/>
                </a:cubicBezTo>
                <a:cubicBezTo>
                  <a:pt x="643561" y="199867"/>
                  <a:pt x="621723" y="177784"/>
                  <a:pt x="576064" y="170726"/>
                </a:cubicBezTo>
                <a:cubicBezTo>
                  <a:pt x="558919" y="167996"/>
                  <a:pt x="541053" y="172093"/>
                  <a:pt x="526254" y="157522"/>
                </a:cubicBezTo>
                <a:cubicBezTo>
                  <a:pt x="517771" y="149101"/>
                  <a:pt x="508207" y="139084"/>
                  <a:pt x="514884" y="123603"/>
                </a:cubicBezTo>
                <a:cubicBezTo>
                  <a:pt x="519577" y="112674"/>
                  <a:pt x="529684" y="112674"/>
                  <a:pt x="537985" y="116318"/>
                </a:cubicBezTo>
                <a:cubicBezTo>
                  <a:pt x="575162" y="132483"/>
                  <a:pt x="613963" y="138400"/>
                  <a:pt x="652764" y="144320"/>
                </a:cubicBezTo>
                <a:cubicBezTo>
                  <a:pt x="658720" y="145230"/>
                  <a:pt x="665397" y="148191"/>
                  <a:pt x="672075" y="133164"/>
                </a:cubicBezTo>
                <a:cubicBezTo>
                  <a:pt x="599526" y="108805"/>
                  <a:pt x="530585" y="74202"/>
                  <a:pt x="456051" y="60770"/>
                </a:cubicBezTo>
                <a:cubicBezTo>
                  <a:pt x="457133" y="54397"/>
                  <a:pt x="458215" y="48022"/>
                  <a:pt x="459299" y="41649"/>
                </a:cubicBezTo>
                <a:cubicBezTo>
                  <a:pt x="517591" y="50753"/>
                  <a:pt x="575884" y="59859"/>
                  <a:pt x="649515" y="71243"/>
                </a:cubicBezTo>
                <a:cubicBezTo>
                  <a:pt x="604218" y="35045"/>
                  <a:pt x="561446" y="47111"/>
                  <a:pt x="527879" y="15013"/>
                </a:cubicBezTo>
                <a:cubicBezTo>
                  <a:pt x="534195" y="2833"/>
                  <a:pt x="541820" y="-241"/>
                  <a:pt x="549716" y="15"/>
                </a:cubicBezTo>
                <a:close/>
              </a:path>
            </a:pathLst>
          </a:custGeom>
        </p:spPr>
      </p:pic>
      <p:pic>
        <p:nvPicPr>
          <p:cNvPr id="6" name="Picture 5">
            <a:extLst>
              <a:ext uri="{FF2B5EF4-FFF2-40B4-BE49-F238E27FC236}">
                <a16:creationId xmlns:a16="http://schemas.microsoft.com/office/drawing/2014/main" id="{2011B5A6-4300-B257-BC42-7BED22D81B9D}"/>
              </a:ext>
            </a:extLst>
          </p:cNvPr>
          <p:cNvPicPr>
            <a:picLocks noChangeAspect="1"/>
          </p:cNvPicPr>
          <p:nvPr/>
        </p:nvPicPr>
        <p:blipFill>
          <a:blip r:embed="rId7"/>
          <a:srcRect r="-3" b="10476"/>
          <a:stretch>
            <a:fillRect/>
          </a:stretch>
        </p:blipFill>
        <p:spPr>
          <a:xfrm>
            <a:off x="7621024" y="-5"/>
            <a:ext cx="4579876" cy="3536502"/>
          </a:xfrm>
          <a:custGeom>
            <a:avLst/>
            <a:gdLst/>
            <a:ahLst/>
            <a:cxnLst/>
            <a:rect l="l" t="t" r="r" b="b"/>
            <a:pathLst>
              <a:path w="4579876" h="3536502">
                <a:moveTo>
                  <a:pt x="457312" y="0"/>
                </a:moveTo>
                <a:lnTo>
                  <a:pt x="4579876" y="0"/>
                </a:lnTo>
                <a:lnTo>
                  <a:pt x="4579876" y="3057029"/>
                </a:lnTo>
                <a:lnTo>
                  <a:pt x="4508441" y="3086568"/>
                </a:lnTo>
                <a:cubicBezTo>
                  <a:pt x="4391572" y="3126663"/>
                  <a:pt x="4301124" y="3221848"/>
                  <a:pt x="4183947" y="3271738"/>
                </a:cubicBezTo>
                <a:cubicBezTo>
                  <a:pt x="4099090" y="3307854"/>
                  <a:pt x="4017967" y="3354374"/>
                  <a:pt x="3930625" y="3387123"/>
                </a:cubicBezTo>
                <a:cubicBezTo>
                  <a:pt x="3723932" y="3464557"/>
                  <a:pt x="3513195" y="3526689"/>
                  <a:pt x="3290337" y="3535564"/>
                </a:cubicBezTo>
                <a:cubicBezTo>
                  <a:pt x="3106332" y="3542605"/>
                  <a:pt x="1510274" y="3535872"/>
                  <a:pt x="861903" y="2528615"/>
                </a:cubicBezTo>
                <a:cubicBezTo>
                  <a:pt x="849470" y="2523717"/>
                  <a:pt x="835485" y="2510862"/>
                  <a:pt x="831133" y="2498619"/>
                </a:cubicBezTo>
                <a:cubicBezTo>
                  <a:pt x="810307" y="2441385"/>
                  <a:pt x="759333" y="2416594"/>
                  <a:pt x="713333" y="2385682"/>
                </a:cubicBezTo>
                <a:cubicBezTo>
                  <a:pt x="672925" y="2358442"/>
                  <a:pt x="630030" y="2329978"/>
                  <a:pt x="613246" y="2284067"/>
                </a:cubicBezTo>
                <a:cubicBezTo>
                  <a:pt x="591179" y="2222855"/>
                  <a:pt x="653963" y="2273050"/>
                  <a:pt x="665465" y="2249789"/>
                </a:cubicBezTo>
                <a:cubicBezTo>
                  <a:pt x="641532" y="2217960"/>
                  <a:pt x="604543" y="2188882"/>
                  <a:pt x="594908" y="2152767"/>
                </a:cubicBezTo>
                <a:cubicBezTo>
                  <a:pt x="559787" y="2022383"/>
                  <a:pt x="483946" y="1927503"/>
                  <a:pt x="370497" y="1853742"/>
                </a:cubicBezTo>
                <a:cubicBezTo>
                  <a:pt x="337861" y="1832624"/>
                  <a:pt x="316415" y="1794059"/>
                  <a:pt x="271969" y="1787940"/>
                </a:cubicBezTo>
                <a:cubicBezTo>
                  <a:pt x="173127" y="1774472"/>
                  <a:pt x="204209" y="1669186"/>
                  <a:pt x="151990" y="1622358"/>
                </a:cubicBezTo>
                <a:cubicBezTo>
                  <a:pt x="142044" y="1613481"/>
                  <a:pt x="133031" y="1596037"/>
                  <a:pt x="134895" y="1584102"/>
                </a:cubicBezTo>
                <a:cubicBezTo>
                  <a:pt x="137691" y="1566959"/>
                  <a:pt x="149504" y="1550739"/>
                  <a:pt x="159450" y="1535435"/>
                </a:cubicBezTo>
                <a:cubicBezTo>
                  <a:pt x="169708" y="1520133"/>
                  <a:pt x="185247" y="1506664"/>
                  <a:pt x="177788" y="1486465"/>
                </a:cubicBezTo>
                <a:cubicBezTo>
                  <a:pt x="174683" y="1478202"/>
                  <a:pt x="176855" y="1449432"/>
                  <a:pt x="153856" y="1472079"/>
                </a:cubicBezTo>
                <a:cubicBezTo>
                  <a:pt x="90760" y="1534212"/>
                  <a:pt x="54082" y="1475449"/>
                  <a:pt x="0" y="1447289"/>
                </a:cubicBezTo>
                <a:cubicBezTo>
                  <a:pt x="43515" y="1418212"/>
                  <a:pt x="82677" y="1397707"/>
                  <a:pt x="89205" y="1354247"/>
                </a:cubicBezTo>
                <a:cubicBezTo>
                  <a:pt x="102570" y="1264569"/>
                  <a:pt x="159758" y="1223557"/>
                  <a:pt x="246479" y="1215599"/>
                </a:cubicBezTo>
                <a:cubicBezTo>
                  <a:pt x="214465" y="1128983"/>
                  <a:pt x="214465" y="1128983"/>
                  <a:pt x="317968" y="1117045"/>
                </a:cubicBezTo>
                <a:cubicBezTo>
                  <a:pt x="278183" y="1061955"/>
                  <a:pt x="278183" y="1047876"/>
                  <a:pt x="326362" y="1028900"/>
                </a:cubicBezTo>
                <a:cubicBezTo>
                  <a:pt x="372673" y="1010841"/>
                  <a:pt x="423957" y="1004720"/>
                  <a:pt x="466852" y="976870"/>
                </a:cubicBezTo>
                <a:cubicBezTo>
                  <a:pt x="427377" y="906475"/>
                  <a:pt x="416188" y="824756"/>
                  <a:pt x="334754" y="790475"/>
                </a:cubicBezTo>
                <a:cubicBezTo>
                  <a:pt x="322010" y="785272"/>
                  <a:pt x="313307" y="764154"/>
                  <a:pt x="321386" y="751912"/>
                </a:cubicBezTo>
                <a:cubicBezTo>
                  <a:pt x="350915" y="707534"/>
                  <a:pt x="308644" y="623365"/>
                  <a:pt x="400645" y="613877"/>
                </a:cubicBezTo>
                <a:cubicBezTo>
                  <a:pt x="412147" y="612959"/>
                  <a:pt x="422716" y="603776"/>
                  <a:pt x="413701" y="591839"/>
                </a:cubicBezTo>
                <a:cubicBezTo>
                  <a:pt x="382618" y="550216"/>
                  <a:pt x="420228" y="552969"/>
                  <a:pt x="442917" y="547767"/>
                </a:cubicBezTo>
                <a:cubicBezTo>
                  <a:pt x="470271" y="541341"/>
                  <a:pt x="501353" y="559703"/>
                  <a:pt x="526840" y="537055"/>
                </a:cubicBezTo>
                <a:cubicBezTo>
                  <a:pt x="520932" y="513181"/>
                  <a:pt x="498866" y="513487"/>
                  <a:pt x="483325" y="505836"/>
                </a:cubicBezTo>
                <a:cubicBezTo>
                  <a:pt x="437946" y="483799"/>
                  <a:pt x="400956" y="457479"/>
                  <a:pt x="398780" y="400243"/>
                </a:cubicBezTo>
                <a:cubicBezTo>
                  <a:pt x="397229" y="354028"/>
                  <a:pt x="392255" y="313323"/>
                  <a:pt x="455041" y="299242"/>
                </a:cubicBezTo>
                <a:cubicBezTo>
                  <a:pt x="481149" y="293426"/>
                  <a:pt x="473687" y="260067"/>
                  <a:pt x="458769" y="243538"/>
                </a:cubicBezTo>
                <a:cubicBezTo>
                  <a:pt x="432038" y="214157"/>
                  <a:pt x="409972" y="174981"/>
                  <a:pt x="363969" y="172227"/>
                </a:cubicBezTo>
                <a:cubicBezTo>
                  <a:pt x="335995" y="170391"/>
                  <a:pt x="314549" y="158146"/>
                  <a:pt x="292481" y="144069"/>
                </a:cubicBezTo>
                <a:cubicBezTo>
                  <a:pt x="276630" y="133966"/>
                  <a:pt x="257670" y="125398"/>
                  <a:pt x="259534" y="103668"/>
                </a:cubicBezTo>
                <a:cubicBezTo>
                  <a:pt x="261399" y="82855"/>
                  <a:pt x="279736" y="74286"/>
                  <a:pt x="298387" y="70001"/>
                </a:cubicBezTo>
                <a:cubicBezTo>
                  <a:pt x="345011" y="59672"/>
                  <a:pt x="389535" y="45726"/>
                  <a:pt x="430782" y="19902"/>
                </a:cubicBezTo>
                <a:close/>
              </a:path>
            </a:pathLst>
          </a:custGeom>
        </p:spPr>
      </p:pic>
    </p:spTree>
    <p:extLst>
      <p:ext uri="{BB962C8B-B14F-4D97-AF65-F5344CB8AC3E}">
        <p14:creationId xmlns:p14="http://schemas.microsoft.com/office/powerpoint/2010/main" val="38418970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Rectangle 18">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FACDD38-BBE1-423E-3954-57F2227342A9}"/>
              </a:ext>
            </a:extLst>
          </p:cNvPr>
          <p:cNvSpPr>
            <a:spLocks noGrp="1"/>
          </p:cNvSpPr>
          <p:nvPr>
            <p:ph type="title"/>
          </p:nvPr>
        </p:nvSpPr>
        <p:spPr>
          <a:xfrm>
            <a:off x="586478" y="1683756"/>
            <a:ext cx="3115265" cy="2396359"/>
          </a:xfrm>
        </p:spPr>
        <p:txBody>
          <a:bodyPr anchor="b">
            <a:normAutofit/>
          </a:bodyPr>
          <a:lstStyle/>
          <a:p>
            <a:r>
              <a:rPr lang="en-NZ" sz="1600" b="1" dirty="0">
                <a:solidFill>
                  <a:srgbClr val="FFFFFF"/>
                </a:solidFill>
              </a:rPr>
              <a:t>Biosecurity is everyone’s responsibility</a:t>
            </a:r>
            <a:br>
              <a:rPr lang="en-NZ" sz="1600" b="1" dirty="0">
                <a:solidFill>
                  <a:srgbClr val="FFFFFF"/>
                </a:solidFill>
              </a:rPr>
            </a:br>
            <a:br>
              <a:rPr lang="en-NZ" sz="1600" dirty="0">
                <a:solidFill>
                  <a:srgbClr val="FFFFFF"/>
                </a:solidFill>
              </a:rPr>
            </a:br>
            <a:r>
              <a:rPr lang="en-NZ" sz="1600" dirty="0">
                <a:solidFill>
                  <a:srgbClr val="FFFFFF"/>
                </a:solidFill>
              </a:rPr>
              <a:t>New Zealand’s biosecurity system is a collaborative effort and every New Zealander has a role to play. </a:t>
            </a:r>
            <a:br>
              <a:rPr lang="en-NZ" sz="1600" dirty="0">
                <a:solidFill>
                  <a:srgbClr val="FFFFFF"/>
                </a:solidFill>
              </a:rPr>
            </a:br>
            <a:br>
              <a:rPr lang="en-NZ" sz="1600" dirty="0">
                <a:solidFill>
                  <a:srgbClr val="FFFFFF"/>
                </a:solidFill>
              </a:rPr>
            </a:br>
            <a:r>
              <a:rPr lang="en-NZ" sz="1600" dirty="0">
                <a:solidFill>
                  <a:srgbClr val="FFFFFF"/>
                </a:solidFill>
              </a:rPr>
              <a:t>Some of the key players involved in biosecurity in New Zealand are:</a:t>
            </a:r>
            <a:br>
              <a:rPr lang="en-NZ" sz="1600" dirty="0">
                <a:solidFill>
                  <a:srgbClr val="FFFFFF"/>
                </a:solidFill>
              </a:rPr>
            </a:br>
            <a:endParaRPr lang="en-NZ" sz="1600" dirty="0">
              <a:solidFill>
                <a:srgbClr val="FFFFFF"/>
              </a:solidFill>
            </a:endParaRPr>
          </a:p>
        </p:txBody>
      </p:sp>
      <p:graphicFrame>
        <p:nvGraphicFramePr>
          <p:cNvPr id="5" name="Content Placeholder 2">
            <a:extLst>
              <a:ext uri="{FF2B5EF4-FFF2-40B4-BE49-F238E27FC236}">
                <a16:creationId xmlns:a16="http://schemas.microsoft.com/office/drawing/2014/main" id="{4FAC06A2-A8ED-7ECB-3074-DDDAF325E761}"/>
              </a:ext>
            </a:extLst>
          </p:cNvPr>
          <p:cNvGraphicFramePr>
            <a:graphicFrameLocks noGrp="1"/>
          </p:cNvGraphicFramePr>
          <p:nvPr>
            <p:ph idx="1"/>
            <p:extLst>
              <p:ext uri="{D42A27DB-BD31-4B8C-83A1-F6EECF244321}">
                <p14:modId xmlns:p14="http://schemas.microsoft.com/office/powerpoint/2010/main" val="2243205319"/>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263421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7826C4-40A8-D7F3-8211-71D458BE02FE}"/>
              </a:ext>
            </a:extLst>
          </p:cNvPr>
          <p:cNvSpPr>
            <a:spLocks noGrp="1"/>
          </p:cNvSpPr>
          <p:nvPr>
            <p:ph type="title"/>
          </p:nvPr>
        </p:nvSpPr>
        <p:spPr/>
        <p:txBody>
          <a:bodyPr/>
          <a:lstStyle/>
          <a:p>
            <a:r>
              <a:rPr lang="en-NZ" dirty="0"/>
              <a:t>MPI - </a:t>
            </a:r>
            <a:r>
              <a:rPr lang="en-NZ" sz="3200" dirty="0"/>
              <a:t>Invasive Pest and Disease Register</a:t>
            </a:r>
          </a:p>
        </p:txBody>
      </p:sp>
      <p:sp>
        <p:nvSpPr>
          <p:cNvPr id="3" name="Content Placeholder 2">
            <a:extLst>
              <a:ext uri="{FF2B5EF4-FFF2-40B4-BE49-F238E27FC236}">
                <a16:creationId xmlns:a16="http://schemas.microsoft.com/office/drawing/2014/main" id="{DE1724DC-94D4-E700-D4E0-DA841DD8E1CB}"/>
              </a:ext>
            </a:extLst>
          </p:cNvPr>
          <p:cNvSpPr>
            <a:spLocks noGrp="1"/>
          </p:cNvSpPr>
          <p:nvPr>
            <p:ph idx="1"/>
          </p:nvPr>
        </p:nvSpPr>
        <p:spPr/>
        <p:txBody>
          <a:bodyPr>
            <a:normAutofit fontScale="92500" lnSpcReduction="20000"/>
          </a:bodyPr>
          <a:lstStyle/>
          <a:p>
            <a:r>
              <a:rPr lang="en-NZ" dirty="0"/>
              <a:t>How many pest and diseases are on this register? </a:t>
            </a:r>
          </a:p>
          <a:p>
            <a:endParaRPr lang="en-NZ" dirty="0"/>
          </a:p>
          <a:p>
            <a:pPr marL="0" indent="0">
              <a:buNone/>
            </a:pPr>
            <a:r>
              <a:rPr lang="en-NZ" dirty="0"/>
              <a:t>New Zealand maintains a list of almost 15,000 unwanted plant, animal and marine pests and diseases. </a:t>
            </a:r>
          </a:p>
          <a:p>
            <a:pPr marL="0" indent="0">
              <a:buNone/>
            </a:pPr>
            <a:endParaRPr lang="en-NZ" dirty="0"/>
          </a:p>
          <a:p>
            <a:pPr marL="0" indent="0" fontAlgn="base">
              <a:buNone/>
            </a:pPr>
            <a:r>
              <a:rPr lang="en-US" b="1" dirty="0"/>
              <a:t>MPI's role in biosecurity</a:t>
            </a:r>
          </a:p>
          <a:p>
            <a:pPr fontAlgn="base"/>
            <a:r>
              <a:rPr lang="en-US" dirty="0"/>
              <a:t>Biosecurity New Zealand </a:t>
            </a:r>
            <a:r>
              <a:rPr lang="en-US" dirty="0" err="1"/>
              <a:t>Tiakitanga</a:t>
            </a:r>
            <a:r>
              <a:rPr lang="en-US" dirty="0"/>
              <a:t> </a:t>
            </a:r>
            <a:r>
              <a:rPr lang="en-US" dirty="0" err="1"/>
              <a:t>Pūtaiao</a:t>
            </a:r>
            <a:r>
              <a:rPr lang="en-US" dirty="0"/>
              <a:t> Aotearoa plays an essential role in protecting New Zealand's people, primary industries, and the environment from exotic pests and diseases. </a:t>
            </a:r>
          </a:p>
          <a:p>
            <a:pPr fontAlgn="base"/>
            <a:r>
              <a:rPr lang="en-US" dirty="0"/>
              <a:t>To learn about biosecurity, visit </a:t>
            </a:r>
            <a:r>
              <a:rPr lang="en-US" dirty="0">
                <a:hlinkClick r:id="rId2"/>
              </a:rPr>
              <a:t>MPI Biosecurity</a:t>
            </a:r>
            <a:endParaRPr lang="en-US" dirty="0"/>
          </a:p>
          <a:p>
            <a:pPr marL="0" indent="0">
              <a:buNone/>
            </a:pPr>
            <a:r>
              <a:rPr lang="en-NZ" dirty="0"/>
              <a:t> </a:t>
            </a:r>
          </a:p>
        </p:txBody>
      </p:sp>
      <p:sp>
        <p:nvSpPr>
          <p:cNvPr id="4" name="TextBox 3">
            <a:extLst>
              <a:ext uri="{FF2B5EF4-FFF2-40B4-BE49-F238E27FC236}">
                <a16:creationId xmlns:a16="http://schemas.microsoft.com/office/drawing/2014/main" id="{B3FD13C6-A644-E283-FBE9-7AD26CDC0982}"/>
              </a:ext>
            </a:extLst>
          </p:cNvPr>
          <p:cNvSpPr txBox="1"/>
          <p:nvPr/>
        </p:nvSpPr>
        <p:spPr>
          <a:xfrm>
            <a:off x="6501187" y="2414606"/>
            <a:ext cx="1022555" cy="607142"/>
          </a:xfrm>
          <a:prstGeom prst="rect">
            <a:avLst/>
          </a:prstGeom>
          <a:solidFill>
            <a:schemeClr val="accent2"/>
          </a:solidFill>
        </p:spPr>
        <p:txBody>
          <a:bodyPr wrap="square" rtlCol="0">
            <a:spAutoFit/>
          </a:bodyPr>
          <a:lstStyle/>
          <a:p>
            <a:endParaRPr lang="en-NZ" dirty="0"/>
          </a:p>
        </p:txBody>
      </p:sp>
    </p:spTree>
    <p:extLst>
      <p:ext uri="{BB962C8B-B14F-4D97-AF65-F5344CB8AC3E}">
        <p14:creationId xmlns:p14="http://schemas.microsoft.com/office/powerpoint/2010/main" val="26882029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EFA075-7F3C-3F2D-9064-678FCB85F7A8}"/>
              </a:ext>
            </a:extLst>
          </p:cNvPr>
          <p:cNvSpPr>
            <a:spLocks noGrp="1"/>
          </p:cNvSpPr>
          <p:nvPr>
            <p:ph type="title"/>
          </p:nvPr>
        </p:nvSpPr>
        <p:spPr/>
        <p:txBody>
          <a:bodyPr>
            <a:normAutofit fontScale="90000"/>
          </a:bodyPr>
          <a:lstStyle/>
          <a:p>
            <a:r>
              <a:rPr lang="en-NZ" sz="3600" b="1" dirty="0"/>
              <a:t>Established pests</a:t>
            </a:r>
            <a:br>
              <a:rPr lang="en-NZ" sz="3600" b="1" dirty="0"/>
            </a:br>
            <a:r>
              <a:rPr lang="en-NZ" sz="2200" dirty="0"/>
              <a:t>Established pests and diseases are already present in New Zealand and actively managed.</a:t>
            </a:r>
            <a:br>
              <a:rPr lang="en-NZ" dirty="0"/>
            </a:br>
            <a:endParaRPr lang="en-NZ" dirty="0"/>
          </a:p>
        </p:txBody>
      </p:sp>
      <p:sp>
        <p:nvSpPr>
          <p:cNvPr id="3" name="Text Placeholder 2">
            <a:extLst>
              <a:ext uri="{FF2B5EF4-FFF2-40B4-BE49-F238E27FC236}">
                <a16:creationId xmlns:a16="http://schemas.microsoft.com/office/drawing/2014/main" id="{03E80C71-7716-DC45-B54C-5779A374EABB}"/>
              </a:ext>
            </a:extLst>
          </p:cNvPr>
          <p:cNvSpPr>
            <a:spLocks noGrp="1"/>
          </p:cNvSpPr>
          <p:nvPr>
            <p:ph type="body" idx="1"/>
          </p:nvPr>
        </p:nvSpPr>
        <p:spPr/>
        <p:txBody>
          <a:bodyPr/>
          <a:lstStyle/>
          <a:p>
            <a:r>
              <a:rPr lang="en-NZ" dirty="0"/>
              <a:t>Established pests examples</a:t>
            </a:r>
          </a:p>
          <a:p>
            <a:endParaRPr lang="en-NZ" dirty="0"/>
          </a:p>
        </p:txBody>
      </p:sp>
      <p:sp>
        <p:nvSpPr>
          <p:cNvPr id="4" name="Content Placeholder 3">
            <a:extLst>
              <a:ext uri="{FF2B5EF4-FFF2-40B4-BE49-F238E27FC236}">
                <a16:creationId xmlns:a16="http://schemas.microsoft.com/office/drawing/2014/main" id="{4A2289AA-E3B8-1DB5-0A29-790A812EE989}"/>
              </a:ext>
            </a:extLst>
          </p:cNvPr>
          <p:cNvSpPr>
            <a:spLocks noGrp="1"/>
          </p:cNvSpPr>
          <p:nvPr>
            <p:ph sz="half" idx="2"/>
          </p:nvPr>
        </p:nvSpPr>
        <p:spPr/>
        <p:txBody>
          <a:bodyPr>
            <a:normAutofit fontScale="55000" lnSpcReduction="20000"/>
          </a:bodyPr>
          <a:lstStyle/>
          <a:p>
            <a:pPr lvl="0"/>
            <a:r>
              <a:rPr lang="en-NZ" b="1" dirty="0"/>
              <a:t>Armyworm</a:t>
            </a:r>
            <a:r>
              <a:rPr lang="en-NZ" dirty="0"/>
              <a:t> – damages pasture, maize, and cereal crops</a:t>
            </a:r>
          </a:p>
          <a:p>
            <a:pPr lvl="0"/>
            <a:r>
              <a:rPr lang="en-NZ" b="1" dirty="0"/>
              <a:t>Grass grub</a:t>
            </a:r>
            <a:r>
              <a:rPr lang="en-NZ" dirty="0"/>
              <a:t> – feeds on grass roots, reducing pasture growth</a:t>
            </a:r>
          </a:p>
          <a:p>
            <a:pPr lvl="0"/>
            <a:r>
              <a:rPr lang="en-NZ" b="1" dirty="0"/>
              <a:t>Porina (pasture caterpillar)</a:t>
            </a:r>
            <a:r>
              <a:rPr lang="en-NZ" dirty="0"/>
              <a:t> – lowers pasture production and feed supply</a:t>
            </a:r>
          </a:p>
          <a:p>
            <a:pPr lvl="0"/>
            <a:r>
              <a:rPr lang="en-NZ" b="1" dirty="0"/>
              <a:t>Argentine stem weevil</a:t>
            </a:r>
            <a:r>
              <a:rPr lang="en-NZ" dirty="0"/>
              <a:t> – damages ryegrass and cereal crops</a:t>
            </a:r>
          </a:p>
          <a:p>
            <a:pPr lvl="0"/>
            <a:r>
              <a:rPr lang="en-NZ" b="1" dirty="0"/>
              <a:t>Clover root weevil</a:t>
            </a:r>
            <a:r>
              <a:rPr lang="en-NZ" dirty="0"/>
              <a:t> – reduces clover, lowering pasture quality</a:t>
            </a:r>
          </a:p>
          <a:p>
            <a:pPr lvl="0"/>
            <a:r>
              <a:rPr lang="en-NZ" b="1" dirty="0"/>
              <a:t>Black beetle</a:t>
            </a:r>
            <a:r>
              <a:rPr lang="en-NZ" dirty="0"/>
              <a:t> – damages grass roots and weakens pasture</a:t>
            </a:r>
          </a:p>
          <a:p>
            <a:pPr lvl="0"/>
            <a:r>
              <a:rPr lang="en-NZ" b="1" dirty="0"/>
              <a:t>Lucerne flea</a:t>
            </a:r>
            <a:r>
              <a:rPr lang="en-NZ" dirty="0"/>
              <a:t> – damages clover and lucerne</a:t>
            </a:r>
          </a:p>
          <a:p>
            <a:pPr lvl="0"/>
            <a:r>
              <a:rPr lang="en-NZ" b="1" dirty="0"/>
              <a:t>Tomato potato psyllid (TPP)</a:t>
            </a:r>
            <a:r>
              <a:rPr lang="en-NZ" dirty="0"/>
              <a:t> – affects potatoes, tomatoes, and capsicums</a:t>
            </a:r>
          </a:p>
          <a:p>
            <a:pPr lvl="0"/>
            <a:r>
              <a:rPr lang="en-NZ" b="1" dirty="0"/>
              <a:t>Codling moth</a:t>
            </a:r>
            <a:r>
              <a:rPr lang="en-NZ" dirty="0"/>
              <a:t> – damages apples and pears</a:t>
            </a:r>
          </a:p>
          <a:p>
            <a:endParaRPr lang="en-NZ" dirty="0"/>
          </a:p>
        </p:txBody>
      </p:sp>
      <p:sp>
        <p:nvSpPr>
          <p:cNvPr id="5" name="Text Placeholder 4">
            <a:extLst>
              <a:ext uri="{FF2B5EF4-FFF2-40B4-BE49-F238E27FC236}">
                <a16:creationId xmlns:a16="http://schemas.microsoft.com/office/drawing/2014/main" id="{A7879424-4EBA-6755-8113-6A632001498E}"/>
              </a:ext>
            </a:extLst>
          </p:cNvPr>
          <p:cNvSpPr>
            <a:spLocks noGrp="1"/>
          </p:cNvSpPr>
          <p:nvPr>
            <p:ph type="body" sz="quarter" idx="3"/>
          </p:nvPr>
        </p:nvSpPr>
        <p:spPr/>
        <p:txBody>
          <a:bodyPr/>
          <a:lstStyle/>
          <a:p>
            <a:r>
              <a:rPr lang="en-NZ" dirty="0"/>
              <a:t>Established diseases examples</a:t>
            </a:r>
          </a:p>
          <a:p>
            <a:endParaRPr lang="en-NZ" dirty="0"/>
          </a:p>
        </p:txBody>
      </p:sp>
      <p:sp>
        <p:nvSpPr>
          <p:cNvPr id="6" name="Content Placeholder 5">
            <a:extLst>
              <a:ext uri="{FF2B5EF4-FFF2-40B4-BE49-F238E27FC236}">
                <a16:creationId xmlns:a16="http://schemas.microsoft.com/office/drawing/2014/main" id="{D7CFFA0E-8135-A2DE-53AA-F1C7E0A449ED}"/>
              </a:ext>
            </a:extLst>
          </p:cNvPr>
          <p:cNvSpPr>
            <a:spLocks noGrp="1"/>
          </p:cNvSpPr>
          <p:nvPr>
            <p:ph sz="quarter" idx="4"/>
          </p:nvPr>
        </p:nvSpPr>
        <p:spPr/>
        <p:txBody>
          <a:bodyPr>
            <a:normAutofit fontScale="55000" lnSpcReduction="20000"/>
          </a:bodyPr>
          <a:lstStyle/>
          <a:p>
            <a:pPr lvl="0"/>
            <a:r>
              <a:rPr lang="en-NZ" b="1" dirty="0" err="1"/>
              <a:t>Psa</a:t>
            </a:r>
            <a:r>
              <a:rPr lang="en-NZ" b="1" dirty="0"/>
              <a:t> (kiwifruit bacterial disease)</a:t>
            </a:r>
            <a:r>
              <a:rPr lang="en-NZ" dirty="0"/>
              <a:t> – major impact on kiwifruit production</a:t>
            </a:r>
          </a:p>
          <a:p>
            <a:pPr lvl="0"/>
            <a:r>
              <a:rPr lang="en-NZ" b="1" dirty="0"/>
              <a:t>Fire blight</a:t>
            </a:r>
            <a:r>
              <a:rPr lang="en-NZ" dirty="0"/>
              <a:t> – affects apples and pears</a:t>
            </a:r>
          </a:p>
          <a:p>
            <a:pPr lvl="0"/>
            <a:r>
              <a:rPr lang="en-NZ" b="1" dirty="0"/>
              <a:t>Myrtle rust</a:t>
            </a:r>
            <a:r>
              <a:rPr lang="en-NZ" dirty="0"/>
              <a:t> – impacts native plants and some commercial species</a:t>
            </a:r>
          </a:p>
          <a:p>
            <a:pPr lvl="0"/>
            <a:r>
              <a:rPr lang="en-NZ" b="1" dirty="0"/>
              <a:t>Botrytis (grey mould)</a:t>
            </a:r>
            <a:r>
              <a:rPr lang="en-NZ" dirty="0"/>
              <a:t> – affects fruit, vegetables, and flowers</a:t>
            </a:r>
          </a:p>
          <a:p>
            <a:pPr lvl="0"/>
            <a:r>
              <a:rPr lang="en-NZ" b="1" dirty="0"/>
              <a:t>Powdery mildew</a:t>
            </a:r>
            <a:r>
              <a:rPr lang="en-NZ" dirty="0"/>
              <a:t> – affects grapes and other crops</a:t>
            </a:r>
          </a:p>
          <a:p>
            <a:pPr lvl="0"/>
            <a:r>
              <a:rPr lang="en-NZ" b="1" dirty="0"/>
              <a:t>Downy mildew</a:t>
            </a:r>
            <a:r>
              <a:rPr lang="en-NZ" dirty="0"/>
              <a:t> – affects vegetables and grapevines</a:t>
            </a:r>
          </a:p>
          <a:p>
            <a:pPr marL="0" indent="0">
              <a:buNone/>
            </a:pPr>
            <a:endParaRPr lang="en-NZ" dirty="0"/>
          </a:p>
        </p:txBody>
      </p:sp>
    </p:spTree>
    <p:extLst>
      <p:ext uri="{BB962C8B-B14F-4D97-AF65-F5344CB8AC3E}">
        <p14:creationId xmlns:p14="http://schemas.microsoft.com/office/powerpoint/2010/main" val="29933755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4152B4-1F30-A8D6-1286-51020EF88433}"/>
              </a:ext>
            </a:extLst>
          </p:cNvPr>
          <p:cNvSpPr>
            <a:spLocks noGrp="1"/>
          </p:cNvSpPr>
          <p:nvPr>
            <p:ph type="title"/>
          </p:nvPr>
        </p:nvSpPr>
        <p:spPr/>
        <p:txBody>
          <a:bodyPr>
            <a:normAutofit fontScale="90000"/>
          </a:bodyPr>
          <a:lstStyle/>
          <a:p>
            <a:r>
              <a:rPr lang="en-NZ" sz="3100" b="1" dirty="0"/>
              <a:t>High-risk pests and diseases NOT established in New Zealand</a:t>
            </a:r>
            <a:br>
              <a:rPr lang="en-NZ" sz="3600" dirty="0"/>
            </a:br>
            <a:r>
              <a:rPr lang="en-NZ" sz="2200" dirty="0"/>
              <a:t>These pests and diseases are not present in New Zealand but could cause serious damage if they arrive.</a:t>
            </a:r>
            <a:br>
              <a:rPr lang="en-NZ" sz="2200" dirty="0"/>
            </a:br>
            <a:endParaRPr lang="en-NZ" sz="2200" dirty="0"/>
          </a:p>
        </p:txBody>
      </p:sp>
      <p:sp>
        <p:nvSpPr>
          <p:cNvPr id="3" name="Text Placeholder 2">
            <a:extLst>
              <a:ext uri="{FF2B5EF4-FFF2-40B4-BE49-F238E27FC236}">
                <a16:creationId xmlns:a16="http://schemas.microsoft.com/office/drawing/2014/main" id="{BE49657C-8728-288F-DCF8-E10BDF6FD3F3}"/>
              </a:ext>
            </a:extLst>
          </p:cNvPr>
          <p:cNvSpPr>
            <a:spLocks noGrp="1"/>
          </p:cNvSpPr>
          <p:nvPr>
            <p:ph type="body" idx="1"/>
          </p:nvPr>
        </p:nvSpPr>
        <p:spPr/>
        <p:txBody>
          <a:bodyPr/>
          <a:lstStyle/>
          <a:p>
            <a:r>
              <a:rPr lang="en-NZ" dirty="0"/>
              <a:t>High-risk pests</a:t>
            </a:r>
          </a:p>
          <a:p>
            <a:endParaRPr lang="en-NZ" dirty="0"/>
          </a:p>
        </p:txBody>
      </p:sp>
      <p:sp>
        <p:nvSpPr>
          <p:cNvPr id="4" name="Content Placeholder 3">
            <a:extLst>
              <a:ext uri="{FF2B5EF4-FFF2-40B4-BE49-F238E27FC236}">
                <a16:creationId xmlns:a16="http://schemas.microsoft.com/office/drawing/2014/main" id="{F4122B02-924A-564F-FDC0-03972D914146}"/>
              </a:ext>
            </a:extLst>
          </p:cNvPr>
          <p:cNvSpPr>
            <a:spLocks noGrp="1"/>
          </p:cNvSpPr>
          <p:nvPr>
            <p:ph sz="half" idx="2"/>
          </p:nvPr>
        </p:nvSpPr>
        <p:spPr/>
        <p:txBody>
          <a:bodyPr>
            <a:normAutofit fontScale="70000" lnSpcReduction="20000"/>
          </a:bodyPr>
          <a:lstStyle/>
          <a:p>
            <a:pPr lvl="0"/>
            <a:r>
              <a:rPr lang="en-NZ" b="1" dirty="0"/>
              <a:t>Brown marmorated stink bug (BMSB)</a:t>
            </a:r>
            <a:r>
              <a:rPr lang="en-NZ" dirty="0"/>
              <a:t> – threatens crops, orchards, and farm infrastructure</a:t>
            </a:r>
          </a:p>
          <a:p>
            <a:pPr lvl="0"/>
            <a:r>
              <a:rPr lang="en-NZ" b="1" dirty="0"/>
              <a:t>Fall armyworm</a:t>
            </a:r>
            <a:r>
              <a:rPr lang="en-NZ" dirty="0"/>
              <a:t> – major threat to maize, grain, and pasture crops</a:t>
            </a:r>
          </a:p>
          <a:p>
            <a:pPr lvl="0"/>
            <a:r>
              <a:rPr lang="en-NZ" b="1" dirty="0"/>
              <a:t>Queensland fruit fly</a:t>
            </a:r>
            <a:r>
              <a:rPr lang="en-NZ" dirty="0"/>
              <a:t> – serious pest of fruit and vegetables</a:t>
            </a:r>
          </a:p>
          <a:p>
            <a:pPr lvl="0"/>
            <a:r>
              <a:rPr lang="en-NZ" b="1" dirty="0"/>
              <a:t>Mediterranean fruit fly</a:t>
            </a:r>
            <a:r>
              <a:rPr lang="en-NZ" dirty="0"/>
              <a:t> – threatens horticulture and export markets</a:t>
            </a:r>
          </a:p>
          <a:p>
            <a:pPr lvl="0"/>
            <a:r>
              <a:rPr lang="en-NZ" b="1" dirty="0"/>
              <a:t>South American fruit fly</a:t>
            </a:r>
            <a:r>
              <a:rPr lang="en-NZ" dirty="0"/>
              <a:t> – major risk to fruit production</a:t>
            </a:r>
          </a:p>
          <a:p>
            <a:r>
              <a:rPr lang="en-NZ" b="1" dirty="0"/>
              <a:t>Asian longhorn beetle / citrus longhorn beetle</a:t>
            </a:r>
            <a:r>
              <a:rPr lang="en-NZ" dirty="0"/>
              <a:t> – damages trees and shelterbelts</a:t>
            </a:r>
          </a:p>
          <a:p>
            <a:pPr lvl="0"/>
            <a:endParaRPr lang="en-NZ" dirty="0"/>
          </a:p>
          <a:p>
            <a:endParaRPr lang="en-NZ" dirty="0"/>
          </a:p>
        </p:txBody>
      </p:sp>
      <p:sp>
        <p:nvSpPr>
          <p:cNvPr id="5" name="Text Placeholder 4">
            <a:extLst>
              <a:ext uri="{FF2B5EF4-FFF2-40B4-BE49-F238E27FC236}">
                <a16:creationId xmlns:a16="http://schemas.microsoft.com/office/drawing/2014/main" id="{5153580F-3B10-011E-94F0-F50681F654BF}"/>
              </a:ext>
            </a:extLst>
          </p:cNvPr>
          <p:cNvSpPr>
            <a:spLocks noGrp="1"/>
          </p:cNvSpPr>
          <p:nvPr>
            <p:ph type="body" sz="quarter" idx="3"/>
          </p:nvPr>
        </p:nvSpPr>
        <p:spPr/>
        <p:txBody>
          <a:bodyPr/>
          <a:lstStyle/>
          <a:p>
            <a:r>
              <a:rPr lang="en-NZ" dirty="0"/>
              <a:t>High-risk diseases</a:t>
            </a:r>
          </a:p>
          <a:p>
            <a:endParaRPr lang="en-NZ" dirty="0"/>
          </a:p>
        </p:txBody>
      </p:sp>
      <p:sp>
        <p:nvSpPr>
          <p:cNvPr id="6" name="Content Placeholder 5">
            <a:extLst>
              <a:ext uri="{FF2B5EF4-FFF2-40B4-BE49-F238E27FC236}">
                <a16:creationId xmlns:a16="http://schemas.microsoft.com/office/drawing/2014/main" id="{E1EBBF33-1F59-B2DC-CFB2-EB39436CA2A0}"/>
              </a:ext>
            </a:extLst>
          </p:cNvPr>
          <p:cNvSpPr>
            <a:spLocks noGrp="1"/>
          </p:cNvSpPr>
          <p:nvPr>
            <p:ph sz="quarter" idx="4"/>
          </p:nvPr>
        </p:nvSpPr>
        <p:spPr/>
        <p:txBody>
          <a:bodyPr>
            <a:normAutofit fontScale="70000" lnSpcReduction="20000"/>
          </a:bodyPr>
          <a:lstStyle/>
          <a:p>
            <a:pPr lvl="0"/>
            <a:r>
              <a:rPr lang="en-NZ" b="1" dirty="0"/>
              <a:t>Xylella fastidiosa</a:t>
            </a:r>
            <a:r>
              <a:rPr lang="en-NZ" dirty="0"/>
              <a:t> – could devastate grapes, olives, and many crops</a:t>
            </a:r>
          </a:p>
          <a:p>
            <a:pPr lvl="0"/>
            <a:r>
              <a:rPr lang="en-NZ" b="1" dirty="0"/>
              <a:t>Tomato brown rugose fruit virus (</a:t>
            </a:r>
            <a:r>
              <a:rPr lang="en-NZ" b="1" dirty="0" err="1"/>
              <a:t>ToBRFV</a:t>
            </a:r>
            <a:r>
              <a:rPr lang="en-NZ" b="1" dirty="0"/>
              <a:t>)</a:t>
            </a:r>
            <a:r>
              <a:rPr lang="en-NZ" dirty="0"/>
              <a:t> – affects tomatoes and capsicums</a:t>
            </a:r>
          </a:p>
          <a:p>
            <a:pPr lvl="0"/>
            <a:r>
              <a:rPr lang="en-NZ" b="1" dirty="0"/>
              <a:t>Avocado sunblotch viroid</a:t>
            </a:r>
            <a:r>
              <a:rPr lang="en-NZ" dirty="0"/>
              <a:t> – serious risk to avocado production</a:t>
            </a:r>
          </a:p>
          <a:p>
            <a:pPr lvl="0"/>
            <a:r>
              <a:rPr lang="en-NZ" b="1" dirty="0"/>
              <a:t>Foot-and-mouth disease (FMD)</a:t>
            </a:r>
            <a:r>
              <a:rPr lang="en-NZ" dirty="0"/>
              <a:t> – animal disease with major impacts on agriculture</a:t>
            </a:r>
          </a:p>
          <a:p>
            <a:endParaRPr lang="en-NZ" dirty="0"/>
          </a:p>
        </p:txBody>
      </p:sp>
    </p:spTree>
    <p:extLst>
      <p:ext uri="{BB962C8B-B14F-4D97-AF65-F5344CB8AC3E}">
        <p14:creationId xmlns:p14="http://schemas.microsoft.com/office/powerpoint/2010/main" val="6113466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14F760-0581-67D6-B3AD-87197F00AD13}"/>
            </a:ext>
          </a:extLst>
        </p:cNvPr>
        <p:cNvGrpSpPr/>
        <p:nvPr/>
      </p:nvGrpSpPr>
      <p:grpSpPr>
        <a:xfrm>
          <a:off x="0" y="0"/>
          <a:ext cx="0" cy="0"/>
          <a:chOff x="0" y="0"/>
          <a:chExt cx="0" cy="0"/>
        </a:xfrm>
      </p:grpSpPr>
      <p:pic>
        <p:nvPicPr>
          <p:cNvPr id="2" name="Picture 1" descr="A picture containing logo&#10;&#10;Description automatically generated">
            <a:extLst>
              <a:ext uri="{FF2B5EF4-FFF2-40B4-BE49-F238E27FC236}">
                <a16:creationId xmlns:a16="http://schemas.microsoft.com/office/drawing/2014/main" id="{1B1CA432-8C57-B814-2C5C-7C132C0DC35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13341" y="365999"/>
            <a:ext cx="9420913" cy="52077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971550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1" name="Rectangle 1030">
            <a:extLst>
              <a:ext uri="{FF2B5EF4-FFF2-40B4-BE49-F238E27FC236}">
                <a16:creationId xmlns:a16="http://schemas.microsoft.com/office/drawing/2014/main" id="{F269BDC9-F5DC-4A16-9583-2F8CE41846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DA7D049-D401-20AC-1804-CD48C18C6589}"/>
              </a:ext>
            </a:extLst>
          </p:cNvPr>
          <p:cNvSpPr>
            <a:spLocks noGrp="1"/>
          </p:cNvSpPr>
          <p:nvPr>
            <p:ph type="ctrTitle"/>
          </p:nvPr>
        </p:nvSpPr>
        <p:spPr>
          <a:xfrm>
            <a:off x="1524000" y="4063296"/>
            <a:ext cx="9144000" cy="1152663"/>
          </a:xfrm>
        </p:spPr>
        <p:txBody>
          <a:bodyPr anchor="ctr">
            <a:normAutofit/>
          </a:bodyPr>
          <a:lstStyle/>
          <a:p>
            <a:r>
              <a:rPr lang="en-NZ" sz="4400"/>
              <a:t>Biosecurity</a:t>
            </a:r>
          </a:p>
        </p:txBody>
      </p:sp>
      <p:sp>
        <p:nvSpPr>
          <p:cNvPr id="3" name="Subtitle 2">
            <a:extLst>
              <a:ext uri="{FF2B5EF4-FFF2-40B4-BE49-F238E27FC236}">
                <a16:creationId xmlns:a16="http://schemas.microsoft.com/office/drawing/2014/main" id="{6AF38388-849D-292E-5021-12517F02D379}"/>
              </a:ext>
            </a:extLst>
          </p:cNvPr>
          <p:cNvSpPr>
            <a:spLocks noGrp="1"/>
          </p:cNvSpPr>
          <p:nvPr>
            <p:ph type="subTitle" idx="1"/>
          </p:nvPr>
        </p:nvSpPr>
        <p:spPr>
          <a:xfrm>
            <a:off x="1524000" y="5329534"/>
            <a:ext cx="9144000" cy="646785"/>
          </a:xfrm>
        </p:spPr>
        <p:txBody>
          <a:bodyPr>
            <a:normAutofit/>
          </a:bodyPr>
          <a:lstStyle/>
          <a:p>
            <a:r>
              <a:rPr lang="en-NZ" dirty="0"/>
              <a:t>Pest and Diseases Risks for New Zealand Primary Production</a:t>
            </a:r>
          </a:p>
        </p:txBody>
      </p:sp>
      <p:sp>
        <p:nvSpPr>
          <p:cNvPr id="1033" name="Freeform: Shape 1032">
            <a:extLst>
              <a:ext uri="{FF2B5EF4-FFF2-40B4-BE49-F238E27FC236}">
                <a16:creationId xmlns:a16="http://schemas.microsoft.com/office/drawing/2014/main" id="{903CE7F4-D1BB-4A5B-8E96-9151776403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 y="-2"/>
            <a:ext cx="9379192" cy="4251280"/>
          </a:xfrm>
          <a:custGeom>
            <a:avLst/>
            <a:gdLst>
              <a:gd name="connsiteX0" fmla="*/ 9379192 w 9379192"/>
              <a:gd name="connsiteY0" fmla="*/ 3752527 h 3752527"/>
              <a:gd name="connsiteX1" fmla="*/ 3293459 w 9379192"/>
              <a:gd name="connsiteY1" fmla="*/ 3752527 h 3752527"/>
              <a:gd name="connsiteX2" fmla="*/ 3297156 w 9379192"/>
              <a:gd name="connsiteY2" fmla="*/ 3752055 h 3752527"/>
              <a:gd name="connsiteX3" fmla="*/ 3642095 w 9379192"/>
              <a:gd name="connsiteY3" fmla="*/ 3690141 h 3752527"/>
              <a:gd name="connsiteX4" fmla="*/ 2307659 w 9379192"/>
              <a:gd name="connsiteY4" fmla="*/ 3500267 h 3752527"/>
              <a:gd name="connsiteX5" fmla="*/ 2383194 w 9379192"/>
              <a:gd name="connsiteY5" fmla="*/ 3475501 h 3752527"/>
              <a:gd name="connsiteX6" fmla="*/ 2237161 w 9379192"/>
              <a:gd name="connsiteY6" fmla="*/ 3376437 h 3752527"/>
              <a:gd name="connsiteX7" fmla="*/ 1637924 w 9379192"/>
              <a:gd name="connsiteY7" fmla="*/ 3219585 h 3752527"/>
              <a:gd name="connsiteX8" fmla="*/ 2383194 w 9379192"/>
              <a:gd name="connsiteY8" fmla="*/ 2955415 h 3752527"/>
              <a:gd name="connsiteX9" fmla="*/ 1542249 w 9379192"/>
              <a:gd name="connsiteY9" fmla="*/ 2596307 h 3752527"/>
              <a:gd name="connsiteX10" fmla="*/ 1114221 w 9379192"/>
              <a:gd name="connsiteY10" fmla="*/ 2509625 h 3752527"/>
              <a:gd name="connsiteX11" fmla="*/ 2524191 w 9379192"/>
              <a:gd name="connsiteY11" fmla="*/ 2059708 h 3752527"/>
              <a:gd name="connsiteX12" fmla="*/ 238027 w 9379192"/>
              <a:gd name="connsiteY12" fmla="*/ 1836815 h 3752527"/>
              <a:gd name="connsiteX13" fmla="*/ 424343 w 9379192"/>
              <a:gd name="connsiteY13" fmla="*/ 1746006 h 3752527"/>
              <a:gd name="connsiteX14" fmla="*/ 1844384 w 9379192"/>
              <a:gd name="connsiteY14" fmla="*/ 1770772 h 3752527"/>
              <a:gd name="connsiteX15" fmla="*/ 2081058 w 9379192"/>
              <a:gd name="connsiteY15" fmla="*/ 1700602 h 3752527"/>
              <a:gd name="connsiteX16" fmla="*/ 1844384 w 9379192"/>
              <a:gd name="connsiteY16" fmla="*/ 1589154 h 3752527"/>
              <a:gd name="connsiteX17" fmla="*/ 922869 w 9379192"/>
              <a:gd name="connsiteY17" fmla="*/ 1506601 h 3752527"/>
              <a:gd name="connsiteX18" fmla="*/ 681160 w 9379192"/>
              <a:gd name="connsiteY18" fmla="*/ 1320855 h 3752527"/>
              <a:gd name="connsiteX19" fmla="*/ 273276 w 9379192"/>
              <a:gd name="connsiteY19" fmla="*/ 1106216 h 3752527"/>
              <a:gd name="connsiteX20" fmla="*/ 555269 w 9379192"/>
              <a:gd name="connsiteY20" fmla="*/ 928727 h 3752527"/>
              <a:gd name="connsiteX21" fmla="*/ 97029 w 9379192"/>
              <a:gd name="connsiteY21" fmla="*/ 664555 h 3752527"/>
              <a:gd name="connsiteX22" fmla="*/ 227955 w 9379192"/>
              <a:gd name="connsiteY22" fmla="*/ 317831 h 3752527"/>
              <a:gd name="connsiteX23" fmla="*/ 998402 w 9379192"/>
              <a:gd name="connsiteY23" fmla="*/ 235277 h 3752527"/>
              <a:gd name="connsiteX24" fmla="*/ 2030701 w 9379192"/>
              <a:gd name="connsiteY24" fmla="*/ 115575 h 3752527"/>
              <a:gd name="connsiteX25" fmla="*/ 3068036 w 9379192"/>
              <a:gd name="connsiteY25" fmla="*/ 12383 h 3752527"/>
              <a:gd name="connsiteX26" fmla="*/ 4105370 w 9379192"/>
              <a:gd name="connsiteY26" fmla="*/ 12383 h 3752527"/>
              <a:gd name="connsiteX27" fmla="*/ 4402472 w 9379192"/>
              <a:gd name="connsiteY27" fmla="*/ 20638 h 3752527"/>
              <a:gd name="connsiteX28" fmla="*/ 4407507 w 9379192"/>
              <a:gd name="connsiteY28" fmla="*/ 20638 h 3752527"/>
              <a:gd name="connsiteX29" fmla="*/ 5696622 w 9379192"/>
              <a:gd name="connsiteY29" fmla="*/ 57788 h 3752527"/>
              <a:gd name="connsiteX30" fmla="*/ 6175004 w 9379192"/>
              <a:gd name="connsiteY30" fmla="*/ 61915 h 3752527"/>
              <a:gd name="connsiteX31" fmla="*/ 7212339 w 9379192"/>
              <a:gd name="connsiteY31" fmla="*/ 66042 h 3752527"/>
              <a:gd name="connsiteX32" fmla="*/ 8244638 w 9379192"/>
              <a:gd name="connsiteY32" fmla="*/ 49532 h 3752527"/>
              <a:gd name="connsiteX33" fmla="*/ 9292044 w 9379192"/>
              <a:gd name="connsiteY33" fmla="*/ 0 h 3752527"/>
              <a:gd name="connsiteX34" fmla="*/ 9379192 w 9379192"/>
              <a:gd name="connsiteY34" fmla="*/ 2762 h 37525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9379192" h="3752527">
                <a:moveTo>
                  <a:pt x="9379192" y="3752527"/>
                </a:moveTo>
                <a:lnTo>
                  <a:pt x="3293459" y="3752527"/>
                </a:lnTo>
                <a:lnTo>
                  <a:pt x="3297156" y="3752055"/>
                </a:lnTo>
                <a:cubicBezTo>
                  <a:pt x="3412975" y="3736577"/>
                  <a:pt x="3551454" y="3714906"/>
                  <a:pt x="3642095" y="3690141"/>
                </a:cubicBezTo>
                <a:cubicBezTo>
                  <a:pt x="3380244" y="3686012"/>
                  <a:pt x="2347945" y="3529162"/>
                  <a:pt x="2307659" y="3500267"/>
                </a:cubicBezTo>
                <a:cubicBezTo>
                  <a:pt x="2327803" y="3492012"/>
                  <a:pt x="2358017" y="3483757"/>
                  <a:pt x="2383194" y="3475501"/>
                </a:cubicBezTo>
                <a:cubicBezTo>
                  <a:pt x="2327803" y="3450736"/>
                  <a:pt x="2282482" y="3421842"/>
                  <a:pt x="2237161" y="3376437"/>
                </a:cubicBezTo>
                <a:cubicBezTo>
                  <a:pt x="2091129" y="3223714"/>
                  <a:pt x="1844384" y="3277374"/>
                  <a:pt x="1637924" y="3219585"/>
                </a:cubicBezTo>
                <a:cubicBezTo>
                  <a:pt x="1768850" y="2897627"/>
                  <a:pt x="2116307" y="3017329"/>
                  <a:pt x="2383194" y="2955415"/>
                </a:cubicBezTo>
                <a:cubicBezTo>
                  <a:pt x="1683245" y="2765541"/>
                  <a:pt x="1819207" y="2666477"/>
                  <a:pt x="1542249" y="2596307"/>
                </a:cubicBezTo>
                <a:cubicBezTo>
                  <a:pt x="1194791" y="2509625"/>
                  <a:pt x="1114221" y="2509625"/>
                  <a:pt x="1114221" y="2509625"/>
                </a:cubicBezTo>
                <a:cubicBezTo>
                  <a:pt x="1522105" y="2245455"/>
                  <a:pt x="2010559" y="2530264"/>
                  <a:pt x="2524191" y="2059708"/>
                </a:cubicBezTo>
                <a:cubicBezTo>
                  <a:pt x="2030701" y="1993667"/>
                  <a:pt x="555269" y="1960645"/>
                  <a:pt x="238027" y="1836815"/>
                </a:cubicBezTo>
                <a:cubicBezTo>
                  <a:pt x="358880" y="1882219"/>
                  <a:pt x="368952" y="1746006"/>
                  <a:pt x="424343" y="1746006"/>
                </a:cubicBezTo>
                <a:cubicBezTo>
                  <a:pt x="892655" y="1741879"/>
                  <a:pt x="1371037" y="1820305"/>
                  <a:pt x="1844384" y="1770772"/>
                </a:cubicBezTo>
                <a:cubicBezTo>
                  <a:pt x="1929989" y="1766645"/>
                  <a:pt x="2065951" y="1803793"/>
                  <a:pt x="2081058" y="1700602"/>
                </a:cubicBezTo>
                <a:cubicBezTo>
                  <a:pt x="2096164" y="1572644"/>
                  <a:pt x="1919919" y="1601537"/>
                  <a:pt x="1844384" y="1589154"/>
                </a:cubicBezTo>
                <a:cubicBezTo>
                  <a:pt x="1537212" y="1547877"/>
                  <a:pt x="1235076" y="1531367"/>
                  <a:pt x="922869" y="1506601"/>
                </a:cubicBezTo>
                <a:cubicBezTo>
                  <a:pt x="791943" y="1494218"/>
                  <a:pt x="630804" y="1518984"/>
                  <a:pt x="681160" y="1320855"/>
                </a:cubicBezTo>
                <a:cubicBezTo>
                  <a:pt x="640874" y="1130983"/>
                  <a:pt x="399166" y="1197025"/>
                  <a:pt x="273276" y="1106216"/>
                </a:cubicBezTo>
                <a:cubicBezTo>
                  <a:pt x="333703" y="998897"/>
                  <a:pt x="504913" y="1073196"/>
                  <a:pt x="555269" y="928727"/>
                </a:cubicBezTo>
                <a:cubicBezTo>
                  <a:pt x="313560" y="974131"/>
                  <a:pt x="338738" y="660428"/>
                  <a:pt x="97029" y="664555"/>
                </a:cubicBezTo>
                <a:cubicBezTo>
                  <a:pt x="-104395" y="478810"/>
                  <a:pt x="41638" y="388001"/>
                  <a:pt x="227955" y="317831"/>
                </a:cubicBezTo>
                <a:cubicBezTo>
                  <a:pt x="469664" y="231150"/>
                  <a:pt x="736551" y="251788"/>
                  <a:pt x="998402" y="235277"/>
                </a:cubicBezTo>
                <a:cubicBezTo>
                  <a:pt x="1345860" y="198128"/>
                  <a:pt x="1678209" y="111447"/>
                  <a:pt x="2030701" y="115575"/>
                </a:cubicBezTo>
                <a:cubicBezTo>
                  <a:pt x="2363052" y="28893"/>
                  <a:pt x="2730650" y="123829"/>
                  <a:pt x="3068036" y="12383"/>
                </a:cubicBezTo>
                <a:cubicBezTo>
                  <a:pt x="3410457" y="12383"/>
                  <a:pt x="3757914" y="12383"/>
                  <a:pt x="4105370" y="12383"/>
                </a:cubicBezTo>
                <a:cubicBezTo>
                  <a:pt x="4206084" y="16510"/>
                  <a:pt x="4301759" y="16510"/>
                  <a:pt x="4402472" y="20638"/>
                </a:cubicBezTo>
                <a:cubicBezTo>
                  <a:pt x="4402472" y="20638"/>
                  <a:pt x="4407507" y="20638"/>
                  <a:pt x="4407507" y="20638"/>
                </a:cubicBezTo>
                <a:cubicBezTo>
                  <a:pt x="4840570" y="33022"/>
                  <a:pt x="5268596" y="41276"/>
                  <a:pt x="5696622" y="57788"/>
                </a:cubicBezTo>
                <a:cubicBezTo>
                  <a:pt x="5857761" y="57788"/>
                  <a:pt x="6013864" y="61915"/>
                  <a:pt x="6175004" y="61915"/>
                </a:cubicBezTo>
                <a:cubicBezTo>
                  <a:pt x="6517425" y="82553"/>
                  <a:pt x="6864883" y="94936"/>
                  <a:pt x="7212339" y="66042"/>
                </a:cubicBezTo>
                <a:cubicBezTo>
                  <a:pt x="7559796" y="90809"/>
                  <a:pt x="7897182" y="74298"/>
                  <a:pt x="8244638" y="49532"/>
                </a:cubicBezTo>
                <a:cubicBezTo>
                  <a:pt x="8597130" y="78426"/>
                  <a:pt x="8944587" y="37149"/>
                  <a:pt x="9292044" y="0"/>
                </a:cubicBezTo>
                <a:lnTo>
                  <a:pt x="9379192" y="2762"/>
                </a:lnTo>
                <a:close/>
              </a:path>
            </a:pathLst>
          </a:custGeom>
          <a:solidFill>
            <a:schemeClr val="bg2">
              <a:alpha val="50000"/>
            </a:schemeClr>
          </a:solidFill>
          <a:ln w="32707" cap="flat">
            <a:noFill/>
            <a:prstDash val="solid"/>
            <a:miter/>
          </a:ln>
        </p:spPr>
        <p:txBody>
          <a:bodyPr rtlCol="0" anchor="ctr"/>
          <a:lstStyle/>
          <a:p>
            <a:endParaRPr lang="en-US"/>
          </a:p>
        </p:txBody>
      </p:sp>
      <p:pic>
        <p:nvPicPr>
          <p:cNvPr id="1026" name="Picture 2" descr="Biosecurity New Zealand // Online ...">
            <a:extLst>
              <a:ext uri="{FF2B5EF4-FFF2-40B4-BE49-F238E27FC236}">
                <a16:creationId xmlns:a16="http://schemas.microsoft.com/office/drawing/2014/main" id="{BCC86301-4992-4764-B728-6CA597B9DF7C}"/>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643468" y="1030313"/>
            <a:ext cx="10905064" cy="238548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751924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Rectangle 18">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7311B02-2D92-D9D2-1038-CF8B4101DA98}"/>
              </a:ext>
            </a:extLst>
          </p:cNvPr>
          <p:cNvSpPr>
            <a:spLocks noGrp="1"/>
          </p:cNvSpPr>
          <p:nvPr>
            <p:ph type="title"/>
          </p:nvPr>
        </p:nvSpPr>
        <p:spPr>
          <a:xfrm>
            <a:off x="586478" y="1683756"/>
            <a:ext cx="3115265" cy="2396359"/>
          </a:xfrm>
        </p:spPr>
        <p:txBody>
          <a:bodyPr anchor="b">
            <a:normAutofit/>
          </a:bodyPr>
          <a:lstStyle/>
          <a:p>
            <a:pPr algn="r"/>
            <a:r>
              <a:rPr lang="en-NZ" sz="4000">
                <a:solidFill>
                  <a:srgbClr val="FFFFFF"/>
                </a:solidFill>
              </a:rPr>
              <a:t>Questions to discuss</a:t>
            </a:r>
          </a:p>
        </p:txBody>
      </p:sp>
      <p:graphicFrame>
        <p:nvGraphicFramePr>
          <p:cNvPr id="5" name="Content Placeholder 2">
            <a:extLst>
              <a:ext uri="{FF2B5EF4-FFF2-40B4-BE49-F238E27FC236}">
                <a16:creationId xmlns:a16="http://schemas.microsoft.com/office/drawing/2014/main" id="{794D7207-C456-31A3-8DC9-BCDD97A7FC9D}"/>
              </a:ext>
            </a:extLst>
          </p:cNvPr>
          <p:cNvGraphicFramePr>
            <a:graphicFrameLocks noGrp="1"/>
          </p:cNvGraphicFramePr>
          <p:nvPr>
            <p:ph idx="1"/>
            <p:extLst>
              <p:ext uri="{D42A27DB-BD31-4B8C-83A1-F6EECF244321}">
                <p14:modId xmlns:p14="http://schemas.microsoft.com/office/powerpoint/2010/main" val="2739084805"/>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358504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Rectangle 18">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60D2088-7E42-56B6-CC4A-E64BFA600C4E}"/>
              </a:ext>
            </a:extLst>
          </p:cNvPr>
          <p:cNvSpPr>
            <a:spLocks noGrp="1"/>
          </p:cNvSpPr>
          <p:nvPr>
            <p:ph type="title"/>
          </p:nvPr>
        </p:nvSpPr>
        <p:spPr>
          <a:xfrm>
            <a:off x="586478" y="1683756"/>
            <a:ext cx="3115265" cy="2396359"/>
          </a:xfrm>
        </p:spPr>
        <p:txBody>
          <a:bodyPr anchor="b">
            <a:normAutofit/>
          </a:bodyPr>
          <a:lstStyle/>
          <a:p>
            <a:pPr algn="r"/>
            <a:r>
              <a:rPr lang="en-NZ" sz="4000">
                <a:solidFill>
                  <a:srgbClr val="FFFFFF"/>
                </a:solidFill>
              </a:rPr>
              <a:t>What is biosecurity? </a:t>
            </a:r>
            <a:br>
              <a:rPr lang="en-NZ" sz="4000">
                <a:solidFill>
                  <a:srgbClr val="FFFFFF"/>
                </a:solidFill>
              </a:rPr>
            </a:br>
            <a:endParaRPr lang="en-NZ" sz="4000">
              <a:solidFill>
                <a:srgbClr val="FFFFFF"/>
              </a:solidFill>
            </a:endParaRPr>
          </a:p>
        </p:txBody>
      </p:sp>
      <p:graphicFrame>
        <p:nvGraphicFramePr>
          <p:cNvPr id="5" name="Content Placeholder 2">
            <a:extLst>
              <a:ext uri="{FF2B5EF4-FFF2-40B4-BE49-F238E27FC236}">
                <a16:creationId xmlns:a16="http://schemas.microsoft.com/office/drawing/2014/main" id="{FFFCB08D-32A9-A888-B024-86A65D14B873}"/>
              </a:ext>
            </a:extLst>
          </p:cNvPr>
          <p:cNvGraphicFramePr>
            <a:graphicFrameLocks noGrp="1"/>
          </p:cNvGraphicFramePr>
          <p:nvPr>
            <p:ph idx="1"/>
            <p:extLst>
              <p:ext uri="{D42A27DB-BD31-4B8C-83A1-F6EECF244321}">
                <p14:modId xmlns:p14="http://schemas.microsoft.com/office/powerpoint/2010/main" val="1069161125"/>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845848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818818C5-2829-0327-8199-54D2C99E5616}"/>
              </a:ext>
            </a:extLst>
          </p:cNvPr>
          <p:cNvGrpSpPr/>
          <p:nvPr/>
        </p:nvGrpSpPr>
        <p:grpSpPr>
          <a:xfrm>
            <a:off x="1172738" y="533400"/>
            <a:ext cx="9846524" cy="5791200"/>
            <a:chOff x="0" y="0"/>
            <a:chExt cx="6992523" cy="4200525"/>
          </a:xfrm>
        </p:grpSpPr>
        <p:sp>
          <p:nvSpPr>
            <p:cNvPr id="3" name="Rectangle: Rounded Corners 2">
              <a:extLst>
                <a:ext uri="{FF2B5EF4-FFF2-40B4-BE49-F238E27FC236}">
                  <a16:creationId xmlns:a16="http://schemas.microsoft.com/office/drawing/2014/main" id="{8BFD1098-B2EE-E357-C2D9-EFAF264FEBDC}"/>
                </a:ext>
              </a:extLst>
            </p:cNvPr>
            <p:cNvSpPr/>
            <p:nvPr/>
          </p:nvSpPr>
          <p:spPr>
            <a:xfrm>
              <a:off x="2276475" y="1704975"/>
              <a:ext cx="2200275" cy="1133475"/>
            </a:xfrm>
            <a:prstGeom prst="roundRect">
              <a:avLst/>
            </a:prstGeom>
            <a:solidFill>
              <a:schemeClr val="tx2">
                <a:lumMod val="10000"/>
                <a:lumOff val="90000"/>
              </a:schemeClr>
            </a:solidFill>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Bef>
                  <a:spcPts val="600"/>
                </a:spcBef>
                <a:spcAft>
                  <a:spcPts val="600"/>
                </a:spcAft>
                <a:buNone/>
              </a:pPr>
              <a:r>
                <a:rPr lang="en-NZ" b="1" kern="100" dirty="0">
                  <a:ln>
                    <a:noFill/>
                  </a:ln>
                  <a:solidFill>
                    <a:srgbClr val="000000"/>
                  </a:solidFill>
                  <a:effectLst>
                    <a:outerShdw blurRad="38100" dist="19050" dir="2700000" algn="tl">
                      <a:schemeClr val="dk1">
                        <a:alpha val="40000"/>
                      </a:schemeClr>
                    </a:outerShdw>
                  </a:effectLst>
                  <a:ea typeface="Aptos" panose="020B0004020202020204" pitchFamily="34" charset="0"/>
                  <a:cs typeface="Times New Roman" panose="02020603050405020304" pitchFamily="18" charset="0"/>
                </a:rPr>
                <a:t>Why biosecurity is important for New Zealand?</a:t>
              </a:r>
              <a:endParaRPr lang="en-NZ" kern="100" dirty="0">
                <a:effectLst/>
                <a:ea typeface="Aptos" panose="020B0004020202020204" pitchFamily="34" charset="0"/>
                <a:cs typeface="Times New Roman" panose="02020603050405020304" pitchFamily="18" charset="0"/>
              </a:endParaRPr>
            </a:p>
            <a:p>
              <a:pPr algn="ctr">
                <a:lnSpc>
                  <a:spcPct val="115000"/>
                </a:lnSpc>
                <a:spcAft>
                  <a:spcPts val="800"/>
                </a:spcAft>
                <a:buNone/>
              </a:pPr>
              <a:r>
                <a:rPr lang="en-NZ" sz="1200" kern="100" dirty="0">
                  <a:ln>
                    <a:noFill/>
                  </a:ln>
                  <a:solidFill>
                    <a:srgbClr val="000000"/>
                  </a:solidFill>
                  <a:effectLst>
                    <a:outerShdw blurRad="38100" dist="19050" dir="2700000" algn="tl">
                      <a:schemeClr val="dk1">
                        <a:alpha val="40000"/>
                      </a:schemeClr>
                    </a:outerShdw>
                  </a:effectLst>
                  <a:ea typeface="Aptos" panose="020B0004020202020204" pitchFamily="34" charset="0"/>
                  <a:cs typeface="Times New Roman" panose="02020603050405020304" pitchFamily="18" charset="0"/>
                </a:rPr>
                <a:t> </a:t>
              </a:r>
              <a:endParaRPr lang="en-NZ" sz="1200" kern="100" dirty="0">
                <a:effectLst/>
                <a:ea typeface="Aptos" panose="020B0004020202020204" pitchFamily="34" charset="0"/>
                <a:cs typeface="Times New Roman" panose="02020603050405020304" pitchFamily="18" charset="0"/>
              </a:endParaRPr>
            </a:p>
          </p:txBody>
        </p:sp>
        <p:sp>
          <p:nvSpPr>
            <p:cNvPr id="4" name="Rectangle: Rounded Corners 3">
              <a:extLst>
                <a:ext uri="{FF2B5EF4-FFF2-40B4-BE49-F238E27FC236}">
                  <a16:creationId xmlns:a16="http://schemas.microsoft.com/office/drawing/2014/main" id="{53D44660-FAF0-E9D7-8D7B-E3EF43753980}"/>
                </a:ext>
              </a:extLst>
            </p:cNvPr>
            <p:cNvSpPr/>
            <p:nvPr/>
          </p:nvSpPr>
          <p:spPr>
            <a:xfrm>
              <a:off x="4514850" y="923925"/>
              <a:ext cx="2200275" cy="742950"/>
            </a:xfrm>
            <a:prstGeom prst="roundRect">
              <a:avLst/>
            </a:prstGeom>
            <a:solidFill>
              <a:schemeClr val="tx2">
                <a:lumMod val="10000"/>
                <a:lumOff val="90000"/>
              </a:schemeClr>
            </a:solidFill>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800"/>
                </a:spcAft>
                <a:buNone/>
                <a:tabLst>
                  <a:tab pos="457200" algn="l"/>
                </a:tabLst>
              </a:pPr>
              <a:r>
                <a:rPr lang="en-NZ" sz="1600" kern="100" dirty="0">
                  <a:ln>
                    <a:noFill/>
                  </a:ln>
                  <a:solidFill>
                    <a:srgbClr val="000000"/>
                  </a:solidFill>
                  <a:effectLst>
                    <a:outerShdw blurRad="38100" dist="19050" dir="2700000" algn="tl">
                      <a:schemeClr val="dk1">
                        <a:alpha val="40000"/>
                      </a:schemeClr>
                    </a:outerShdw>
                  </a:effectLst>
                  <a:ea typeface="Aptos" panose="020B0004020202020204" pitchFamily="34" charset="0"/>
                  <a:cs typeface="Times New Roman" panose="02020603050405020304" pitchFamily="18" charset="0"/>
                </a:rPr>
                <a:t>Keeps overseas markets open for international trade</a:t>
              </a:r>
              <a:endParaRPr lang="en-NZ" sz="1600" kern="100" dirty="0">
                <a:effectLst/>
                <a:ea typeface="Aptos" panose="020B0004020202020204" pitchFamily="34" charset="0"/>
                <a:cs typeface="Times New Roman" panose="02020603050405020304" pitchFamily="18" charset="0"/>
              </a:endParaRPr>
            </a:p>
            <a:p>
              <a:pPr algn="ctr">
                <a:lnSpc>
                  <a:spcPct val="115000"/>
                </a:lnSpc>
                <a:spcAft>
                  <a:spcPts val="800"/>
                </a:spcAft>
                <a:buNone/>
              </a:pPr>
              <a:r>
                <a:rPr lang="en-NZ" sz="1200" kern="100" dirty="0">
                  <a:ln>
                    <a:noFill/>
                  </a:ln>
                  <a:solidFill>
                    <a:srgbClr val="000000"/>
                  </a:solidFill>
                  <a:effectLst>
                    <a:outerShdw blurRad="38100" dist="19050" dir="2700000" algn="tl">
                      <a:schemeClr val="dk1">
                        <a:alpha val="40000"/>
                      </a:schemeClr>
                    </a:outerShdw>
                  </a:effectLst>
                  <a:ea typeface="Aptos" panose="020B0004020202020204" pitchFamily="34" charset="0"/>
                  <a:cs typeface="Times New Roman" panose="02020603050405020304" pitchFamily="18" charset="0"/>
                </a:rPr>
                <a:t> </a:t>
              </a:r>
              <a:endParaRPr lang="en-NZ" sz="1200" kern="100" dirty="0">
                <a:effectLst/>
                <a:ea typeface="Aptos" panose="020B0004020202020204" pitchFamily="34" charset="0"/>
                <a:cs typeface="Times New Roman" panose="02020603050405020304" pitchFamily="18" charset="0"/>
              </a:endParaRPr>
            </a:p>
          </p:txBody>
        </p:sp>
        <p:sp>
          <p:nvSpPr>
            <p:cNvPr id="5" name="Rectangle: Rounded Corners 4">
              <a:extLst>
                <a:ext uri="{FF2B5EF4-FFF2-40B4-BE49-F238E27FC236}">
                  <a16:creationId xmlns:a16="http://schemas.microsoft.com/office/drawing/2014/main" id="{45D59DBC-BDA9-F5B4-3764-06DC626343CE}"/>
                </a:ext>
              </a:extLst>
            </p:cNvPr>
            <p:cNvSpPr/>
            <p:nvPr/>
          </p:nvSpPr>
          <p:spPr>
            <a:xfrm>
              <a:off x="9525" y="952500"/>
              <a:ext cx="2200275" cy="733425"/>
            </a:xfrm>
            <a:prstGeom prst="roundRect">
              <a:avLst/>
            </a:prstGeom>
            <a:solidFill>
              <a:schemeClr val="tx2">
                <a:lumMod val="10000"/>
                <a:lumOff val="90000"/>
              </a:schemeClr>
            </a:solidFill>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800"/>
                </a:spcAft>
                <a:buNone/>
              </a:pPr>
              <a:r>
                <a:rPr lang="en-NZ" sz="1600" kern="100" dirty="0">
                  <a:ln>
                    <a:noFill/>
                  </a:ln>
                  <a:solidFill>
                    <a:srgbClr val="000000"/>
                  </a:solidFill>
                  <a:effectLst>
                    <a:outerShdw blurRad="38100" dist="19050" dir="2700000" algn="tl">
                      <a:schemeClr val="dk1">
                        <a:alpha val="40000"/>
                      </a:schemeClr>
                    </a:outerShdw>
                  </a:effectLst>
                  <a:ea typeface="Aptos" panose="020B0004020202020204" pitchFamily="34" charset="0"/>
                  <a:cs typeface="Times New Roman" panose="02020603050405020304" pitchFamily="18" charset="0"/>
                </a:rPr>
                <a:t>Safeguards food production systems and the economy</a:t>
              </a:r>
              <a:endParaRPr lang="en-NZ" sz="1600" kern="100" dirty="0">
                <a:effectLst/>
                <a:ea typeface="Aptos" panose="020B0004020202020204" pitchFamily="34" charset="0"/>
                <a:cs typeface="Times New Roman" panose="02020603050405020304" pitchFamily="18" charset="0"/>
              </a:endParaRPr>
            </a:p>
            <a:p>
              <a:pPr algn="ctr">
                <a:lnSpc>
                  <a:spcPct val="115000"/>
                </a:lnSpc>
                <a:spcAft>
                  <a:spcPts val="800"/>
                </a:spcAft>
                <a:buNone/>
              </a:pPr>
              <a:r>
                <a:rPr lang="en-NZ" sz="1200" kern="100" dirty="0">
                  <a:ln>
                    <a:noFill/>
                  </a:ln>
                  <a:solidFill>
                    <a:srgbClr val="000000"/>
                  </a:solidFill>
                  <a:effectLst>
                    <a:outerShdw blurRad="38100" dist="19050" dir="2700000" algn="tl">
                      <a:schemeClr val="dk1">
                        <a:alpha val="40000"/>
                      </a:schemeClr>
                    </a:outerShdw>
                  </a:effectLst>
                  <a:ea typeface="Aptos" panose="020B0004020202020204" pitchFamily="34" charset="0"/>
                  <a:cs typeface="Times New Roman" panose="02020603050405020304" pitchFamily="18" charset="0"/>
                </a:rPr>
                <a:t> </a:t>
              </a:r>
              <a:endParaRPr lang="en-NZ" sz="1200" kern="100" dirty="0">
                <a:effectLst/>
                <a:ea typeface="Aptos" panose="020B0004020202020204" pitchFamily="34" charset="0"/>
                <a:cs typeface="Times New Roman" panose="02020603050405020304" pitchFamily="18" charset="0"/>
              </a:endParaRPr>
            </a:p>
          </p:txBody>
        </p:sp>
        <p:sp>
          <p:nvSpPr>
            <p:cNvPr id="6" name="Rectangle: Rounded Corners 5">
              <a:extLst>
                <a:ext uri="{FF2B5EF4-FFF2-40B4-BE49-F238E27FC236}">
                  <a16:creationId xmlns:a16="http://schemas.microsoft.com/office/drawing/2014/main" id="{88D74734-7C40-F1F0-1BDD-11A9EC760820}"/>
                </a:ext>
              </a:extLst>
            </p:cNvPr>
            <p:cNvSpPr/>
            <p:nvPr/>
          </p:nvSpPr>
          <p:spPr>
            <a:xfrm>
              <a:off x="2257425" y="0"/>
              <a:ext cx="2200275" cy="923925"/>
            </a:xfrm>
            <a:prstGeom prst="roundRect">
              <a:avLst/>
            </a:prstGeom>
            <a:solidFill>
              <a:schemeClr val="tx2">
                <a:lumMod val="10000"/>
                <a:lumOff val="90000"/>
              </a:schemeClr>
            </a:solidFill>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800"/>
                </a:spcAft>
                <a:buNone/>
              </a:pPr>
              <a:r>
                <a:rPr lang="en-NZ" sz="1600" kern="100" dirty="0">
                  <a:ln>
                    <a:noFill/>
                  </a:ln>
                  <a:solidFill>
                    <a:srgbClr val="000000"/>
                  </a:solidFill>
                  <a:effectLst>
                    <a:outerShdw blurRad="38100" dist="19050" dir="2700000" algn="tl">
                      <a:schemeClr val="dk1">
                        <a:alpha val="40000"/>
                      </a:schemeClr>
                    </a:outerShdw>
                  </a:effectLst>
                  <a:ea typeface="Aptos" panose="020B0004020202020204" pitchFamily="34" charset="0"/>
                  <a:cs typeface="Times New Roman" panose="02020603050405020304" pitchFamily="18" charset="0"/>
                </a:rPr>
                <a:t>Protects native biodiversity, our identity, and cultural values</a:t>
              </a:r>
              <a:endParaRPr lang="en-NZ" sz="1600" kern="100" dirty="0">
                <a:effectLst/>
                <a:ea typeface="Aptos" panose="020B0004020202020204" pitchFamily="34" charset="0"/>
                <a:cs typeface="Times New Roman" panose="02020603050405020304" pitchFamily="18" charset="0"/>
              </a:endParaRPr>
            </a:p>
            <a:p>
              <a:pPr algn="ctr">
                <a:lnSpc>
                  <a:spcPct val="115000"/>
                </a:lnSpc>
                <a:spcAft>
                  <a:spcPts val="800"/>
                </a:spcAft>
                <a:buNone/>
              </a:pPr>
              <a:r>
                <a:rPr lang="en-NZ" sz="1200" kern="100" dirty="0">
                  <a:ln>
                    <a:noFill/>
                  </a:ln>
                  <a:solidFill>
                    <a:srgbClr val="000000"/>
                  </a:solidFill>
                  <a:effectLst>
                    <a:outerShdw blurRad="38100" dist="19050" dir="2700000" algn="tl">
                      <a:schemeClr val="dk1">
                        <a:alpha val="40000"/>
                      </a:schemeClr>
                    </a:outerShdw>
                  </a:effectLst>
                  <a:ea typeface="Aptos" panose="020B0004020202020204" pitchFamily="34" charset="0"/>
                  <a:cs typeface="Times New Roman" panose="02020603050405020304" pitchFamily="18" charset="0"/>
                </a:rPr>
                <a:t> </a:t>
              </a:r>
              <a:endParaRPr lang="en-NZ" sz="1200" kern="100" dirty="0">
                <a:effectLst/>
                <a:ea typeface="Aptos" panose="020B0004020202020204" pitchFamily="34" charset="0"/>
                <a:cs typeface="Times New Roman" panose="02020603050405020304" pitchFamily="18" charset="0"/>
              </a:endParaRPr>
            </a:p>
          </p:txBody>
        </p:sp>
        <p:sp>
          <p:nvSpPr>
            <p:cNvPr id="7" name="Rectangle: Rounded Corners 6">
              <a:extLst>
                <a:ext uri="{FF2B5EF4-FFF2-40B4-BE49-F238E27FC236}">
                  <a16:creationId xmlns:a16="http://schemas.microsoft.com/office/drawing/2014/main" id="{43E4F7E0-969F-9C4F-34B0-BC4DF7548D6A}"/>
                </a:ext>
              </a:extLst>
            </p:cNvPr>
            <p:cNvSpPr/>
            <p:nvPr/>
          </p:nvSpPr>
          <p:spPr>
            <a:xfrm>
              <a:off x="4600575" y="1905000"/>
              <a:ext cx="2200275" cy="581025"/>
            </a:xfrm>
            <a:prstGeom prst="roundRect">
              <a:avLst/>
            </a:prstGeom>
            <a:solidFill>
              <a:schemeClr val="tx2">
                <a:lumMod val="10000"/>
                <a:lumOff val="90000"/>
              </a:schemeClr>
            </a:solidFill>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800"/>
                </a:spcAft>
                <a:buNone/>
              </a:pPr>
              <a:r>
                <a:rPr lang="en-NZ" sz="1600" kern="100" dirty="0">
                  <a:ln>
                    <a:noFill/>
                  </a:ln>
                  <a:solidFill>
                    <a:srgbClr val="000000"/>
                  </a:solidFill>
                  <a:effectLst>
                    <a:outerShdw blurRad="38100" dist="19050" dir="2700000" algn="tl">
                      <a:schemeClr val="dk1">
                        <a:alpha val="40000"/>
                      </a:schemeClr>
                    </a:outerShdw>
                  </a:effectLst>
                  <a:ea typeface="Aptos" panose="020B0004020202020204" pitchFamily="34" charset="0"/>
                  <a:cs typeface="Times New Roman" panose="02020603050405020304" pitchFamily="18" charset="0"/>
                </a:rPr>
                <a:t>Protects human health</a:t>
              </a:r>
              <a:endParaRPr lang="en-NZ" sz="1600" kern="100" dirty="0">
                <a:effectLst/>
                <a:ea typeface="Aptos" panose="020B0004020202020204" pitchFamily="34" charset="0"/>
                <a:cs typeface="Times New Roman" panose="02020603050405020304" pitchFamily="18" charset="0"/>
              </a:endParaRPr>
            </a:p>
            <a:p>
              <a:pPr algn="ctr">
                <a:lnSpc>
                  <a:spcPct val="115000"/>
                </a:lnSpc>
                <a:spcAft>
                  <a:spcPts val="800"/>
                </a:spcAft>
                <a:buNone/>
              </a:pPr>
              <a:r>
                <a:rPr lang="en-NZ" sz="1200" kern="100" dirty="0">
                  <a:ln>
                    <a:noFill/>
                  </a:ln>
                  <a:solidFill>
                    <a:srgbClr val="000000"/>
                  </a:solidFill>
                  <a:effectLst>
                    <a:outerShdw blurRad="38100" dist="19050" dir="2700000" algn="tl">
                      <a:schemeClr val="dk1">
                        <a:alpha val="40000"/>
                      </a:schemeClr>
                    </a:outerShdw>
                  </a:effectLst>
                  <a:ea typeface="Aptos" panose="020B0004020202020204" pitchFamily="34" charset="0"/>
                  <a:cs typeface="Times New Roman" panose="02020603050405020304" pitchFamily="18" charset="0"/>
                </a:rPr>
                <a:t> </a:t>
              </a:r>
              <a:endParaRPr lang="en-NZ" sz="1200" kern="100" dirty="0">
                <a:effectLst/>
                <a:ea typeface="Aptos" panose="020B0004020202020204" pitchFamily="34" charset="0"/>
                <a:cs typeface="Times New Roman" panose="02020603050405020304" pitchFamily="18" charset="0"/>
              </a:endParaRPr>
            </a:p>
          </p:txBody>
        </p:sp>
        <p:sp>
          <p:nvSpPr>
            <p:cNvPr id="8" name="Rectangle: Rounded Corners 7">
              <a:extLst>
                <a:ext uri="{FF2B5EF4-FFF2-40B4-BE49-F238E27FC236}">
                  <a16:creationId xmlns:a16="http://schemas.microsoft.com/office/drawing/2014/main" id="{97DE1E40-6E69-C3E2-FE98-2C9A50AD89D7}"/>
                </a:ext>
              </a:extLst>
            </p:cNvPr>
            <p:cNvSpPr/>
            <p:nvPr/>
          </p:nvSpPr>
          <p:spPr>
            <a:xfrm>
              <a:off x="0" y="2200275"/>
              <a:ext cx="2200275" cy="819150"/>
            </a:xfrm>
            <a:prstGeom prst="roundRect">
              <a:avLst/>
            </a:prstGeom>
            <a:solidFill>
              <a:schemeClr val="tx2">
                <a:lumMod val="10000"/>
                <a:lumOff val="90000"/>
              </a:schemeClr>
            </a:solidFill>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800"/>
                </a:spcAft>
                <a:buNone/>
              </a:pPr>
              <a:r>
                <a:rPr lang="en-NZ" sz="1600" kern="100" dirty="0">
                  <a:ln>
                    <a:noFill/>
                  </a:ln>
                  <a:solidFill>
                    <a:srgbClr val="000000"/>
                  </a:solidFill>
                  <a:effectLst>
                    <a:outerShdw blurRad="38100" dist="19050" dir="2700000" algn="tl">
                      <a:schemeClr val="dk1">
                        <a:alpha val="40000"/>
                      </a:schemeClr>
                    </a:outerShdw>
                  </a:effectLst>
                  <a:ea typeface="Aptos" panose="020B0004020202020204" pitchFamily="34" charset="0"/>
                  <a:cs typeface="Times New Roman" panose="02020603050405020304" pitchFamily="18" charset="0"/>
                </a:rPr>
                <a:t>Prevents costly outbreaks of pests and diseases</a:t>
              </a:r>
              <a:endParaRPr lang="en-NZ" sz="1600" kern="100" dirty="0">
                <a:effectLst/>
                <a:ea typeface="Aptos" panose="020B0004020202020204" pitchFamily="34" charset="0"/>
                <a:cs typeface="Times New Roman" panose="02020603050405020304" pitchFamily="18" charset="0"/>
              </a:endParaRPr>
            </a:p>
            <a:p>
              <a:pPr algn="ctr">
                <a:lnSpc>
                  <a:spcPct val="115000"/>
                </a:lnSpc>
                <a:spcAft>
                  <a:spcPts val="800"/>
                </a:spcAft>
                <a:buNone/>
              </a:pPr>
              <a:r>
                <a:rPr lang="en-NZ" sz="1200" kern="100" dirty="0">
                  <a:ln>
                    <a:noFill/>
                  </a:ln>
                  <a:solidFill>
                    <a:srgbClr val="000000"/>
                  </a:solidFill>
                  <a:effectLst>
                    <a:outerShdw blurRad="38100" dist="19050" dir="2700000" algn="tl">
                      <a:schemeClr val="dk1">
                        <a:alpha val="40000"/>
                      </a:schemeClr>
                    </a:outerShdw>
                  </a:effectLst>
                  <a:ea typeface="Aptos" panose="020B0004020202020204" pitchFamily="34" charset="0"/>
                  <a:cs typeface="Times New Roman" panose="02020603050405020304" pitchFamily="18" charset="0"/>
                </a:rPr>
                <a:t> </a:t>
              </a:r>
              <a:endParaRPr lang="en-NZ" sz="1200" kern="100" dirty="0">
                <a:effectLst/>
                <a:ea typeface="Aptos" panose="020B0004020202020204" pitchFamily="34" charset="0"/>
                <a:cs typeface="Times New Roman" panose="02020603050405020304" pitchFamily="18" charset="0"/>
              </a:endParaRPr>
            </a:p>
          </p:txBody>
        </p:sp>
        <p:sp>
          <p:nvSpPr>
            <p:cNvPr id="9" name="Rectangle: Rounded Corners 8">
              <a:extLst>
                <a:ext uri="{FF2B5EF4-FFF2-40B4-BE49-F238E27FC236}">
                  <a16:creationId xmlns:a16="http://schemas.microsoft.com/office/drawing/2014/main" id="{258B7C94-BCB6-0EDC-373D-F2E4EDF3F8C7}"/>
                </a:ext>
              </a:extLst>
            </p:cNvPr>
            <p:cNvSpPr/>
            <p:nvPr/>
          </p:nvSpPr>
          <p:spPr>
            <a:xfrm>
              <a:off x="4792248" y="2947988"/>
              <a:ext cx="2200275" cy="657225"/>
            </a:xfrm>
            <a:prstGeom prst="roundRect">
              <a:avLst/>
            </a:prstGeom>
            <a:solidFill>
              <a:schemeClr val="tx2">
                <a:lumMod val="10000"/>
                <a:lumOff val="90000"/>
              </a:schemeClr>
            </a:solidFill>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800"/>
                </a:spcAft>
                <a:buNone/>
              </a:pPr>
              <a:r>
                <a:rPr lang="en-NZ" sz="1600" kern="100" dirty="0">
                  <a:ln>
                    <a:noFill/>
                  </a:ln>
                  <a:solidFill>
                    <a:srgbClr val="000000"/>
                  </a:solidFill>
                  <a:effectLst>
                    <a:outerShdw blurRad="38100" dist="19050" dir="2700000" algn="tl">
                      <a:schemeClr val="dk1">
                        <a:alpha val="40000"/>
                      </a:schemeClr>
                    </a:outerShdw>
                  </a:effectLst>
                  <a:ea typeface="Aptos" panose="020B0004020202020204" pitchFamily="34" charset="0"/>
                  <a:cs typeface="Times New Roman" panose="02020603050405020304" pitchFamily="18" charset="0"/>
                </a:rPr>
                <a:t>Protects tourism and recreation</a:t>
              </a:r>
              <a:endParaRPr lang="en-NZ" sz="1600" kern="100" dirty="0">
                <a:effectLst/>
                <a:ea typeface="Aptos" panose="020B0004020202020204" pitchFamily="34" charset="0"/>
                <a:cs typeface="Times New Roman" panose="02020603050405020304" pitchFamily="18" charset="0"/>
              </a:endParaRPr>
            </a:p>
            <a:p>
              <a:pPr algn="ctr">
                <a:lnSpc>
                  <a:spcPct val="115000"/>
                </a:lnSpc>
                <a:spcAft>
                  <a:spcPts val="800"/>
                </a:spcAft>
                <a:buNone/>
              </a:pPr>
              <a:r>
                <a:rPr lang="en-NZ" sz="1200" kern="100" dirty="0">
                  <a:ln>
                    <a:noFill/>
                  </a:ln>
                  <a:solidFill>
                    <a:srgbClr val="000000"/>
                  </a:solidFill>
                  <a:effectLst>
                    <a:outerShdw blurRad="38100" dist="19050" dir="2700000" algn="tl">
                      <a:schemeClr val="dk1">
                        <a:alpha val="40000"/>
                      </a:schemeClr>
                    </a:outerShdw>
                  </a:effectLst>
                  <a:ea typeface="Aptos" panose="020B0004020202020204" pitchFamily="34" charset="0"/>
                  <a:cs typeface="Times New Roman" panose="02020603050405020304" pitchFamily="18" charset="0"/>
                </a:rPr>
                <a:t> </a:t>
              </a:r>
              <a:endParaRPr lang="en-NZ" sz="1200" kern="100" dirty="0">
                <a:effectLst/>
                <a:ea typeface="Aptos" panose="020B0004020202020204" pitchFamily="34" charset="0"/>
                <a:cs typeface="Times New Roman" panose="02020603050405020304" pitchFamily="18" charset="0"/>
              </a:endParaRPr>
            </a:p>
          </p:txBody>
        </p:sp>
        <p:sp>
          <p:nvSpPr>
            <p:cNvPr id="10" name="Rectangle: Rounded Corners 9">
              <a:extLst>
                <a:ext uri="{FF2B5EF4-FFF2-40B4-BE49-F238E27FC236}">
                  <a16:creationId xmlns:a16="http://schemas.microsoft.com/office/drawing/2014/main" id="{3F57AD98-3063-14B8-BB6D-85F6AB9A84A6}"/>
                </a:ext>
              </a:extLst>
            </p:cNvPr>
            <p:cNvSpPr/>
            <p:nvPr/>
          </p:nvSpPr>
          <p:spPr>
            <a:xfrm>
              <a:off x="2228850" y="3276600"/>
              <a:ext cx="2200275" cy="923925"/>
            </a:xfrm>
            <a:prstGeom prst="roundRect">
              <a:avLst/>
            </a:prstGeom>
            <a:solidFill>
              <a:schemeClr val="tx2">
                <a:lumMod val="10000"/>
                <a:lumOff val="90000"/>
              </a:schemeClr>
            </a:solidFill>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800"/>
                </a:spcAft>
                <a:buNone/>
              </a:pPr>
              <a:r>
                <a:rPr lang="en-NZ" sz="1600" kern="100" dirty="0">
                  <a:ln>
                    <a:noFill/>
                  </a:ln>
                  <a:solidFill>
                    <a:srgbClr val="000000"/>
                  </a:solidFill>
                  <a:effectLst>
                    <a:outerShdw blurRad="38100" dist="19050" dir="2700000" algn="tl">
                      <a:schemeClr val="dk1">
                        <a:alpha val="40000"/>
                      </a:schemeClr>
                    </a:outerShdw>
                  </a:effectLst>
                  <a:ea typeface="Aptos" panose="020B0004020202020204" pitchFamily="34" charset="0"/>
                  <a:cs typeface="Times New Roman" panose="02020603050405020304" pitchFamily="18" charset="0"/>
                </a:rPr>
                <a:t>Helps maintain NZ’s image as a safe, high-quality food producer</a:t>
              </a:r>
              <a:endParaRPr lang="en-NZ" sz="1600" kern="100" dirty="0">
                <a:effectLst/>
                <a:ea typeface="Aptos" panose="020B0004020202020204" pitchFamily="34" charset="0"/>
                <a:cs typeface="Times New Roman" panose="02020603050405020304" pitchFamily="18" charset="0"/>
              </a:endParaRPr>
            </a:p>
          </p:txBody>
        </p:sp>
      </p:grpSp>
    </p:spTree>
    <p:extLst>
      <p:ext uri="{BB962C8B-B14F-4D97-AF65-F5344CB8AC3E}">
        <p14:creationId xmlns:p14="http://schemas.microsoft.com/office/powerpoint/2010/main" val="4612561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 name="Group 19">
            <a:extLst>
              <a:ext uri="{FF2B5EF4-FFF2-40B4-BE49-F238E27FC236}">
                <a16:creationId xmlns:a16="http://schemas.microsoft.com/office/drawing/2014/main" id="{A7E10EFE-45EE-B813-FF53-75637A99A277}"/>
              </a:ext>
            </a:extLst>
          </p:cNvPr>
          <p:cNvGrpSpPr/>
          <p:nvPr/>
        </p:nvGrpSpPr>
        <p:grpSpPr>
          <a:xfrm>
            <a:off x="825911" y="98323"/>
            <a:ext cx="10274708" cy="6440129"/>
            <a:chOff x="0" y="0"/>
            <a:chExt cx="6848475" cy="4800600"/>
          </a:xfrm>
        </p:grpSpPr>
        <p:sp>
          <p:nvSpPr>
            <p:cNvPr id="21" name="Rectangle: Rounded Corners 20">
              <a:extLst>
                <a:ext uri="{FF2B5EF4-FFF2-40B4-BE49-F238E27FC236}">
                  <a16:creationId xmlns:a16="http://schemas.microsoft.com/office/drawing/2014/main" id="{1D91455C-B501-CFD3-5F0B-2BEA99E5D783}"/>
                </a:ext>
              </a:extLst>
            </p:cNvPr>
            <p:cNvSpPr/>
            <p:nvPr/>
          </p:nvSpPr>
          <p:spPr>
            <a:xfrm>
              <a:off x="2352675" y="1666875"/>
              <a:ext cx="2200275" cy="1428750"/>
            </a:xfrm>
            <a:prstGeom prst="roundRect">
              <a:avLst/>
            </a:prstGeom>
            <a:solidFill>
              <a:schemeClr val="accent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buNone/>
              </a:pPr>
              <a:r>
                <a:rPr lang="en-NZ" b="1" kern="100" dirty="0">
                  <a:ln>
                    <a:noFill/>
                  </a:ln>
                  <a:solidFill>
                    <a:srgbClr val="000000"/>
                  </a:solidFill>
                  <a:effectLst>
                    <a:outerShdw blurRad="38100" dist="19050" dir="2700000" algn="tl">
                      <a:schemeClr val="dk1">
                        <a:alpha val="40000"/>
                      </a:schemeClr>
                    </a:outerShdw>
                  </a:effectLst>
                  <a:ea typeface="Aptos" panose="020B0004020202020204" pitchFamily="34" charset="0"/>
                  <a:cs typeface="Times New Roman" panose="02020603050405020304" pitchFamily="18" charset="0"/>
                </a:rPr>
                <a:t>Why biosecurity is important </a:t>
              </a:r>
            </a:p>
            <a:p>
              <a:pPr algn="ctr">
                <a:lnSpc>
                  <a:spcPct val="115000"/>
                </a:lnSpc>
                <a:buNone/>
              </a:pPr>
              <a:r>
                <a:rPr lang="en-NZ" b="1" kern="100" dirty="0">
                  <a:ln>
                    <a:noFill/>
                  </a:ln>
                  <a:solidFill>
                    <a:srgbClr val="000000"/>
                  </a:solidFill>
                  <a:effectLst>
                    <a:outerShdw blurRad="38100" dist="19050" dir="2700000" algn="tl">
                      <a:schemeClr val="dk1">
                        <a:alpha val="40000"/>
                      </a:schemeClr>
                    </a:outerShdw>
                  </a:effectLst>
                  <a:ea typeface="Aptos" panose="020B0004020202020204" pitchFamily="34" charset="0"/>
                  <a:cs typeface="Times New Roman" panose="02020603050405020304" pitchFamily="18" charset="0"/>
                </a:rPr>
                <a:t>for </a:t>
              </a:r>
              <a:endParaRPr lang="en-NZ" kern="100" dirty="0">
                <a:effectLst/>
                <a:ea typeface="Aptos" panose="020B0004020202020204" pitchFamily="34" charset="0"/>
                <a:cs typeface="Times New Roman" panose="02020603050405020304" pitchFamily="18" charset="0"/>
              </a:endParaRPr>
            </a:p>
            <a:p>
              <a:pPr algn="ctr">
                <a:lnSpc>
                  <a:spcPct val="115000"/>
                </a:lnSpc>
                <a:buNone/>
              </a:pPr>
              <a:r>
                <a:rPr lang="en-NZ" b="1" kern="100" dirty="0">
                  <a:ln>
                    <a:noFill/>
                  </a:ln>
                  <a:solidFill>
                    <a:srgbClr val="000000"/>
                  </a:solidFill>
                  <a:effectLst>
                    <a:outerShdw blurRad="38100" dist="19050" dir="2700000" algn="tl">
                      <a:schemeClr val="dk1">
                        <a:alpha val="40000"/>
                      </a:schemeClr>
                    </a:outerShdw>
                  </a:effectLst>
                  <a:ea typeface="Aptos" panose="020B0004020202020204" pitchFamily="34" charset="0"/>
                  <a:cs typeface="Times New Roman" panose="02020603050405020304" pitchFamily="18" charset="0"/>
                </a:rPr>
                <a:t>New Zealand Primary </a:t>
              </a:r>
              <a:r>
                <a:rPr lang="en-NZ" b="1" kern="100" dirty="0">
                  <a:solidFill>
                    <a:srgbClr val="000000"/>
                  </a:solidFill>
                  <a:effectLst>
                    <a:outerShdw blurRad="38100" dist="19050" dir="2700000" algn="tl">
                      <a:schemeClr val="dk1">
                        <a:alpha val="40000"/>
                      </a:schemeClr>
                    </a:outerShdw>
                  </a:effectLst>
                  <a:ea typeface="Aptos" panose="020B0004020202020204" pitchFamily="34" charset="0"/>
                  <a:cs typeface="Times New Roman" panose="02020603050405020304" pitchFamily="18" charset="0"/>
                </a:rPr>
                <a:t>p</a:t>
              </a:r>
              <a:r>
                <a:rPr lang="en-NZ" b="1" kern="100" dirty="0">
                  <a:ln>
                    <a:noFill/>
                  </a:ln>
                  <a:solidFill>
                    <a:srgbClr val="000000"/>
                  </a:solidFill>
                  <a:effectLst>
                    <a:outerShdw blurRad="38100" dist="19050" dir="2700000" algn="tl">
                      <a:schemeClr val="dk1">
                        <a:alpha val="40000"/>
                      </a:schemeClr>
                    </a:outerShdw>
                  </a:effectLst>
                  <a:ea typeface="Aptos" panose="020B0004020202020204" pitchFamily="34" charset="0"/>
                  <a:cs typeface="Times New Roman" panose="02020603050405020304" pitchFamily="18" charset="0"/>
                </a:rPr>
                <a:t>roducers?</a:t>
              </a:r>
              <a:endParaRPr lang="en-NZ" kern="100" dirty="0">
                <a:effectLst/>
                <a:ea typeface="Aptos" panose="020B0004020202020204" pitchFamily="34" charset="0"/>
                <a:cs typeface="Times New Roman" panose="02020603050405020304" pitchFamily="18" charset="0"/>
              </a:endParaRPr>
            </a:p>
            <a:p>
              <a:pPr algn="ctr">
                <a:lnSpc>
                  <a:spcPct val="115000"/>
                </a:lnSpc>
                <a:spcAft>
                  <a:spcPts val="800"/>
                </a:spcAft>
                <a:buNone/>
              </a:pPr>
              <a:r>
                <a:rPr lang="en-NZ" sz="1200" kern="100" dirty="0">
                  <a:ln>
                    <a:noFill/>
                  </a:ln>
                  <a:solidFill>
                    <a:srgbClr val="000000"/>
                  </a:solidFill>
                  <a:effectLst>
                    <a:outerShdw blurRad="38100" dist="19050" dir="2700000" algn="tl">
                      <a:schemeClr val="dk1">
                        <a:alpha val="40000"/>
                      </a:schemeClr>
                    </a:outerShdw>
                  </a:effectLst>
                  <a:ea typeface="Aptos" panose="020B0004020202020204" pitchFamily="34" charset="0"/>
                  <a:cs typeface="Times New Roman" panose="02020603050405020304" pitchFamily="18" charset="0"/>
                </a:rPr>
                <a:t> </a:t>
              </a:r>
              <a:endParaRPr lang="en-NZ" sz="1200" kern="100" dirty="0">
                <a:effectLst/>
                <a:ea typeface="Aptos" panose="020B0004020202020204" pitchFamily="34" charset="0"/>
                <a:cs typeface="Times New Roman" panose="02020603050405020304" pitchFamily="18" charset="0"/>
              </a:endParaRPr>
            </a:p>
          </p:txBody>
        </p:sp>
        <p:sp>
          <p:nvSpPr>
            <p:cNvPr id="22" name="Rectangle: Rounded Corners 21">
              <a:extLst>
                <a:ext uri="{FF2B5EF4-FFF2-40B4-BE49-F238E27FC236}">
                  <a16:creationId xmlns:a16="http://schemas.microsoft.com/office/drawing/2014/main" id="{0C9C8E8F-715D-85A9-6181-333B1816FD87}"/>
                </a:ext>
              </a:extLst>
            </p:cNvPr>
            <p:cNvSpPr/>
            <p:nvPr/>
          </p:nvSpPr>
          <p:spPr>
            <a:xfrm>
              <a:off x="819150" y="76200"/>
              <a:ext cx="2200275" cy="923925"/>
            </a:xfrm>
            <a:prstGeom prst="roundRect">
              <a:avLst/>
            </a:prstGeom>
            <a:solidFill>
              <a:schemeClr val="accent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800"/>
                </a:spcAft>
                <a:buNone/>
              </a:pPr>
              <a:r>
                <a:rPr lang="en-NZ" sz="1600" kern="100" dirty="0">
                  <a:ln>
                    <a:noFill/>
                  </a:ln>
                  <a:solidFill>
                    <a:srgbClr val="000000"/>
                  </a:solidFill>
                  <a:effectLst>
                    <a:outerShdw blurRad="38100" dist="19050" dir="2700000" algn="tl">
                      <a:schemeClr val="dk1">
                        <a:alpha val="40000"/>
                      </a:schemeClr>
                    </a:outerShdw>
                  </a:effectLst>
                  <a:ea typeface="Aptos" panose="020B0004020202020204" pitchFamily="34" charset="0"/>
                  <a:cs typeface="Times New Roman" panose="02020603050405020304" pitchFamily="18" charset="0"/>
                </a:rPr>
                <a:t>Protects animal welfare and plant health</a:t>
              </a:r>
              <a:endParaRPr lang="en-NZ" sz="1600" kern="100" dirty="0">
                <a:effectLst/>
                <a:ea typeface="Aptos" panose="020B0004020202020204" pitchFamily="34" charset="0"/>
                <a:cs typeface="Times New Roman" panose="02020603050405020304" pitchFamily="18" charset="0"/>
              </a:endParaRPr>
            </a:p>
            <a:p>
              <a:pPr algn="ctr">
                <a:lnSpc>
                  <a:spcPct val="115000"/>
                </a:lnSpc>
                <a:spcAft>
                  <a:spcPts val="800"/>
                </a:spcAft>
                <a:buNone/>
              </a:pPr>
              <a:r>
                <a:rPr lang="en-NZ" sz="1200" kern="100" dirty="0">
                  <a:ln>
                    <a:noFill/>
                  </a:ln>
                  <a:solidFill>
                    <a:srgbClr val="000000"/>
                  </a:solidFill>
                  <a:effectLst>
                    <a:outerShdw blurRad="38100" dist="19050" dir="2700000" algn="tl">
                      <a:schemeClr val="dk1">
                        <a:alpha val="40000"/>
                      </a:schemeClr>
                    </a:outerShdw>
                  </a:effectLst>
                  <a:ea typeface="Aptos" panose="020B0004020202020204" pitchFamily="34" charset="0"/>
                  <a:cs typeface="Times New Roman" panose="02020603050405020304" pitchFamily="18" charset="0"/>
                </a:rPr>
                <a:t> </a:t>
              </a:r>
              <a:endParaRPr lang="en-NZ" sz="1200" kern="100" dirty="0">
                <a:effectLst/>
                <a:ea typeface="Aptos" panose="020B0004020202020204" pitchFamily="34" charset="0"/>
                <a:cs typeface="Times New Roman" panose="02020603050405020304" pitchFamily="18" charset="0"/>
              </a:endParaRPr>
            </a:p>
          </p:txBody>
        </p:sp>
        <p:sp>
          <p:nvSpPr>
            <p:cNvPr id="23" name="Rectangle: Rounded Corners 22">
              <a:extLst>
                <a:ext uri="{FF2B5EF4-FFF2-40B4-BE49-F238E27FC236}">
                  <a16:creationId xmlns:a16="http://schemas.microsoft.com/office/drawing/2014/main" id="{1748BEB6-03E7-36D1-741A-0864F258C46B}"/>
                </a:ext>
              </a:extLst>
            </p:cNvPr>
            <p:cNvSpPr/>
            <p:nvPr/>
          </p:nvSpPr>
          <p:spPr>
            <a:xfrm>
              <a:off x="4648200" y="1123950"/>
              <a:ext cx="2200275" cy="1162050"/>
            </a:xfrm>
            <a:prstGeom prst="roundRect">
              <a:avLst/>
            </a:prstGeom>
            <a:solidFill>
              <a:schemeClr val="accent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800"/>
                </a:spcAft>
                <a:buNone/>
              </a:pPr>
              <a:r>
                <a:rPr lang="en-NZ" sz="1600" kern="100" dirty="0">
                  <a:ln>
                    <a:noFill/>
                  </a:ln>
                  <a:solidFill>
                    <a:srgbClr val="000000"/>
                  </a:solidFill>
                  <a:effectLst>
                    <a:outerShdw blurRad="38100" dist="19050" dir="2700000" algn="tl">
                      <a:schemeClr val="dk1">
                        <a:alpha val="40000"/>
                      </a:schemeClr>
                    </a:outerShdw>
                  </a:effectLst>
                  <a:ea typeface="Aptos" panose="020B0004020202020204" pitchFamily="34" charset="0"/>
                  <a:cs typeface="Times New Roman" panose="02020603050405020304" pitchFamily="18" charset="0"/>
                </a:rPr>
                <a:t>Protects jobs and income for producers, employees, communities and New Zealand economy</a:t>
              </a:r>
              <a:endParaRPr lang="en-NZ" sz="1600" kern="100" dirty="0">
                <a:effectLst/>
                <a:ea typeface="Aptos" panose="020B0004020202020204" pitchFamily="34" charset="0"/>
                <a:cs typeface="Times New Roman" panose="02020603050405020304" pitchFamily="18" charset="0"/>
              </a:endParaRPr>
            </a:p>
            <a:p>
              <a:pPr algn="ctr">
                <a:lnSpc>
                  <a:spcPct val="115000"/>
                </a:lnSpc>
                <a:spcAft>
                  <a:spcPts val="800"/>
                </a:spcAft>
                <a:buNone/>
              </a:pPr>
              <a:r>
                <a:rPr lang="en-NZ" sz="1200" kern="100" dirty="0">
                  <a:ln>
                    <a:noFill/>
                  </a:ln>
                  <a:solidFill>
                    <a:srgbClr val="000000"/>
                  </a:solidFill>
                  <a:effectLst>
                    <a:outerShdw blurRad="38100" dist="19050" dir="2700000" algn="tl">
                      <a:schemeClr val="dk1">
                        <a:alpha val="40000"/>
                      </a:schemeClr>
                    </a:outerShdw>
                  </a:effectLst>
                  <a:ea typeface="Aptos" panose="020B0004020202020204" pitchFamily="34" charset="0"/>
                  <a:cs typeface="Times New Roman" panose="02020603050405020304" pitchFamily="18" charset="0"/>
                </a:rPr>
                <a:t> </a:t>
              </a:r>
              <a:endParaRPr lang="en-NZ" sz="1200" kern="100" dirty="0">
                <a:effectLst/>
                <a:ea typeface="Aptos" panose="020B0004020202020204" pitchFamily="34" charset="0"/>
                <a:cs typeface="Times New Roman" panose="02020603050405020304" pitchFamily="18" charset="0"/>
              </a:endParaRPr>
            </a:p>
          </p:txBody>
        </p:sp>
        <p:sp>
          <p:nvSpPr>
            <p:cNvPr id="24" name="Rectangle: Rounded Corners 23">
              <a:extLst>
                <a:ext uri="{FF2B5EF4-FFF2-40B4-BE49-F238E27FC236}">
                  <a16:creationId xmlns:a16="http://schemas.microsoft.com/office/drawing/2014/main" id="{EDCBD137-0FB6-34AB-3D2B-77EC55F50150}"/>
                </a:ext>
              </a:extLst>
            </p:cNvPr>
            <p:cNvSpPr/>
            <p:nvPr/>
          </p:nvSpPr>
          <p:spPr>
            <a:xfrm>
              <a:off x="0" y="1228725"/>
              <a:ext cx="2200275" cy="1228725"/>
            </a:xfrm>
            <a:prstGeom prst="roundRect">
              <a:avLst/>
            </a:prstGeom>
            <a:solidFill>
              <a:schemeClr val="accent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800"/>
                </a:spcAft>
                <a:buNone/>
              </a:pPr>
              <a:r>
                <a:rPr lang="en-NZ" sz="1600" kern="100" dirty="0">
                  <a:ln>
                    <a:noFill/>
                  </a:ln>
                  <a:solidFill>
                    <a:srgbClr val="000000"/>
                  </a:solidFill>
                  <a:effectLst>
                    <a:outerShdw blurRad="38100" dist="19050" dir="2700000" algn="tl">
                      <a:schemeClr val="dk1">
                        <a:alpha val="40000"/>
                      </a:schemeClr>
                    </a:outerShdw>
                  </a:effectLst>
                  <a:ea typeface="Aptos" panose="020B0004020202020204" pitchFamily="34" charset="0"/>
                  <a:cs typeface="Times New Roman" panose="02020603050405020304" pitchFamily="18" charset="0"/>
                </a:rPr>
                <a:t>Helps stop pests and diseases from getting onto farms, orchards and other primary production systems.</a:t>
              </a:r>
              <a:endParaRPr lang="en-NZ" sz="1600" kern="100" dirty="0">
                <a:effectLst/>
                <a:ea typeface="Aptos" panose="020B0004020202020204" pitchFamily="34" charset="0"/>
                <a:cs typeface="Times New Roman" panose="02020603050405020304" pitchFamily="18" charset="0"/>
              </a:endParaRPr>
            </a:p>
            <a:p>
              <a:pPr>
                <a:lnSpc>
                  <a:spcPct val="115000"/>
                </a:lnSpc>
                <a:spcAft>
                  <a:spcPts val="800"/>
                </a:spcAft>
                <a:buNone/>
              </a:pPr>
              <a:r>
                <a:rPr lang="en-NZ" sz="1200" kern="100" dirty="0">
                  <a:ln>
                    <a:noFill/>
                  </a:ln>
                  <a:solidFill>
                    <a:srgbClr val="000000"/>
                  </a:solidFill>
                  <a:effectLst>
                    <a:outerShdw blurRad="38100" dist="19050" dir="2700000" algn="tl">
                      <a:schemeClr val="dk1">
                        <a:alpha val="40000"/>
                      </a:schemeClr>
                    </a:outerShdw>
                  </a:effectLst>
                  <a:ea typeface="Aptos" panose="020B0004020202020204" pitchFamily="34" charset="0"/>
                  <a:cs typeface="Times New Roman" panose="02020603050405020304" pitchFamily="18" charset="0"/>
                </a:rPr>
                <a:t> </a:t>
              </a:r>
              <a:endParaRPr lang="en-NZ" sz="1200" kern="100" dirty="0">
                <a:effectLst/>
                <a:ea typeface="Aptos" panose="020B0004020202020204" pitchFamily="34" charset="0"/>
                <a:cs typeface="Times New Roman" panose="02020603050405020304" pitchFamily="18" charset="0"/>
              </a:endParaRPr>
            </a:p>
          </p:txBody>
        </p:sp>
        <p:sp>
          <p:nvSpPr>
            <p:cNvPr id="25" name="Rectangle: Rounded Corners 24">
              <a:extLst>
                <a:ext uri="{FF2B5EF4-FFF2-40B4-BE49-F238E27FC236}">
                  <a16:creationId xmlns:a16="http://schemas.microsoft.com/office/drawing/2014/main" id="{8A47E60B-DAB2-C13E-B6C4-B19CAF571076}"/>
                </a:ext>
              </a:extLst>
            </p:cNvPr>
            <p:cNvSpPr/>
            <p:nvPr/>
          </p:nvSpPr>
          <p:spPr>
            <a:xfrm>
              <a:off x="3371850" y="0"/>
              <a:ext cx="2200275" cy="923925"/>
            </a:xfrm>
            <a:prstGeom prst="roundRect">
              <a:avLst/>
            </a:prstGeom>
            <a:solidFill>
              <a:schemeClr val="accent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800"/>
                </a:spcAft>
                <a:buNone/>
              </a:pPr>
              <a:r>
                <a:rPr lang="en-NZ" sz="1600" kern="100" dirty="0">
                  <a:ln>
                    <a:noFill/>
                  </a:ln>
                  <a:solidFill>
                    <a:srgbClr val="000000"/>
                  </a:solidFill>
                  <a:effectLst>
                    <a:outerShdw blurRad="38100" dist="19050" dir="2700000" algn="tl">
                      <a:schemeClr val="dk1">
                        <a:alpha val="40000"/>
                      </a:schemeClr>
                    </a:outerShdw>
                  </a:effectLst>
                  <a:ea typeface="Aptos" panose="020B0004020202020204" pitchFamily="34" charset="0"/>
                  <a:cs typeface="Times New Roman" panose="02020603050405020304" pitchFamily="18" charset="0"/>
                </a:rPr>
                <a:t>Helps farmers and growers produce high quality primary products</a:t>
              </a:r>
              <a:endParaRPr lang="en-NZ" sz="1600" kern="100" dirty="0">
                <a:effectLst/>
                <a:ea typeface="Aptos" panose="020B0004020202020204" pitchFamily="34" charset="0"/>
                <a:cs typeface="Times New Roman" panose="02020603050405020304" pitchFamily="18" charset="0"/>
              </a:endParaRPr>
            </a:p>
            <a:p>
              <a:pPr algn="ctr">
                <a:lnSpc>
                  <a:spcPct val="115000"/>
                </a:lnSpc>
                <a:spcAft>
                  <a:spcPts val="800"/>
                </a:spcAft>
                <a:buNone/>
              </a:pPr>
              <a:r>
                <a:rPr lang="en-NZ" sz="1200" kern="100" dirty="0">
                  <a:ln>
                    <a:noFill/>
                  </a:ln>
                  <a:solidFill>
                    <a:srgbClr val="000000"/>
                  </a:solidFill>
                  <a:effectLst>
                    <a:outerShdw blurRad="38100" dist="19050" dir="2700000" algn="tl">
                      <a:schemeClr val="dk1">
                        <a:alpha val="40000"/>
                      </a:schemeClr>
                    </a:outerShdw>
                  </a:effectLst>
                  <a:ea typeface="Aptos" panose="020B0004020202020204" pitchFamily="34" charset="0"/>
                  <a:cs typeface="Times New Roman" panose="02020603050405020304" pitchFamily="18" charset="0"/>
                </a:rPr>
                <a:t> </a:t>
              </a:r>
              <a:endParaRPr lang="en-NZ" sz="1200" kern="100" dirty="0">
                <a:effectLst/>
                <a:ea typeface="Aptos" panose="020B0004020202020204" pitchFamily="34" charset="0"/>
                <a:cs typeface="Times New Roman" panose="02020603050405020304" pitchFamily="18" charset="0"/>
              </a:endParaRPr>
            </a:p>
          </p:txBody>
        </p:sp>
        <p:sp>
          <p:nvSpPr>
            <p:cNvPr id="26" name="Rectangle: Rounded Corners 25">
              <a:extLst>
                <a:ext uri="{FF2B5EF4-FFF2-40B4-BE49-F238E27FC236}">
                  <a16:creationId xmlns:a16="http://schemas.microsoft.com/office/drawing/2014/main" id="{57F42EBE-64CB-7BB4-815F-78963DCBBA22}"/>
                </a:ext>
              </a:extLst>
            </p:cNvPr>
            <p:cNvSpPr/>
            <p:nvPr/>
          </p:nvSpPr>
          <p:spPr>
            <a:xfrm>
              <a:off x="4619625" y="2647950"/>
              <a:ext cx="2200275" cy="923925"/>
            </a:xfrm>
            <a:prstGeom prst="roundRect">
              <a:avLst/>
            </a:prstGeom>
            <a:solidFill>
              <a:schemeClr val="accent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800"/>
                </a:spcAft>
                <a:buNone/>
              </a:pPr>
              <a:r>
                <a:rPr lang="en-NZ" sz="1600" kern="100" dirty="0">
                  <a:ln>
                    <a:noFill/>
                  </a:ln>
                  <a:solidFill>
                    <a:srgbClr val="000000"/>
                  </a:solidFill>
                  <a:effectLst>
                    <a:outerShdw blurRad="38100" dist="19050" dir="2700000" algn="tl">
                      <a:schemeClr val="dk1">
                        <a:alpha val="40000"/>
                      </a:schemeClr>
                    </a:outerShdw>
                  </a:effectLst>
                  <a:ea typeface="Aptos" panose="020B0004020202020204" pitchFamily="34" charset="0"/>
                  <a:cs typeface="Times New Roman" panose="02020603050405020304" pitchFamily="18" charset="0"/>
                </a:rPr>
                <a:t>Helps New Zealand market and sell primary products to other countries</a:t>
              </a:r>
              <a:endParaRPr lang="en-NZ" sz="1600" kern="100" dirty="0">
                <a:effectLst/>
                <a:ea typeface="Aptos" panose="020B0004020202020204" pitchFamily="34" charset="0"/>
                <a:cs typeface="Times New Roman" panose="02020603050405020304" pitchFamily="18" charset="0"/>
              </a:endParaRPr>
            </a:p>
            <a:p>
              <a:pPr algn="ctr">
                <a:lnSpc>
                  <a:spcPct val="115000"/>
                </a:lnSpc>
                <a:spcAft>
                  <a:spcPts val="800"/>
                </a:spcAft>
                <a:buNone/>
              </a:pPr>
              <a:r>
                <a:rPr lang="en-NZ" sz="1200" kern="100" dirty="0">
                  <a:ln>
                    <a:noFill/>
                  </a:ln>
                  <a:solidFill>
                    <a:srgbClr val="000000"/>
                  </a:solidFill>
                  <a:effectLst>
                    <a:outerShdw blurRad="38100" dist="19050" dir="2700000" algn="tl">
                      <a:schemeClr val="dk1">
                        <a:alpha val="40000"/>
                      </a:schemeClr>
                    </a:outerShdw>
                  </a:effectLst>
                  <a:ea typeface="Aptos" panose="020B0004020202020204" pitchFamily="34" charset="0"/>
                  <a:cs typeface="Times New Roman" panose="02020603050405020304" pitchFamily="18" charset="0"/>
                </a:rPr>
                <a:t> </a:t>
              </a:r>
              <a:endParaRPr lang="en-NZ" sz="1200" kern="100" dirty="0">
                <a:effectLst/>
                <a:ea typeface="Aptos" panose="020B0004020202020204" pitchFamily="34" charset="0"/>
                <a:cs typeface="Times New Roman" panose="02020603050405020304" pitchFamily="18" charset="0"/>
              </a:endParaRPr>
            </a:p>
          </p:txBody>
        </p:sp>
        <p:sp>
          <p:nvSpPr>
            <p:cNvPr id="27" name="Rectangle: Rounded Corners 26">
              <a:extLst>
                <a:ext uri="{FF2B5EF4-FFF2-40B4-BE49-F238E27FC236}">
                  <a16:creationId xmlns:a16="http://schemas.microsoft.com/office/drawing/2014/main" id="{203F75E5-7A64-1216-DF97-7857FD3A528D}"/>
                </a:ext>
              </a:extLst>
            </p:cNvPr>
            <p:cNvSpPr/>
            <p:nvPr/>
          </p:nvSpPr>
          <p:spPr>
            <a:xfrm>
              <a:off x="85725" y="2828925"/>
              <a:ext cx="2200275" cy="923925"/>
            </a:xfrm>
            <a:prstGeom prst="roundRect">
              <a:avLst/>
            </a:prstGeom>
            <a:solidFill>
              <a:schemeClr val="accent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800"/>
                </a:spcAft>
                <a:buNone/>
              </a:pPr>
              <a:r>
                <a:rPr lang="en-NZ" sz="1600" kern="100" dirty="0">
                  <a:ln>
                    <a:noFill/>
                  </a:ln>
                  <a:solidFill>
                    <a:srgbClr val="000000"/>
                  </a:solidFill>
                  <a:effectLst>
                    <a:outerShdw blurRad="38100" dist="19050" dir="2700000" algn="tl">
                      <a:schemeClr val="dk1">
                        <a:alpha val="40000"/>
                      </a:schemeClr>
                    </a:outerShdw>
                  </a:effectLst>
                  <a:ea typeface="Aptos" panose="020B0004020202020204" pitchFamily="34" charset="0"/>
                  <a:cs typeface="Times New Roman" panose="02020603050405020304" pitchFamily="18" charset="0"/>
                </a:rPr>
                <a:t>Helps maintain NZ’s image as a safe, high-quality food producer.</a:t>
              </a:r>
              <a:endParaRPr lang="en-NZ" sz="1600" kern="100" dirty="0">
                <a:effectLst/>
                <a:ea typeface="Aptos" panose="020B0004020202020204" pitchFamily="34" charset="0"/>
                <a:cs typeface="Times New Roman" panose="02020603050405020304" pitchFamily="18" charset="0"/>
              </a:endParaRPr>
            </a:p>
            <a:p>
              <a:pPr algn="ctr">
                <a:lnSpc>
                  <a:spcPct val="115000"/>
                </a:lnSpc>
                <a:spcAft>
                  <a:spcPts val="800"/>
                </a:spcAft>
                <a:buNone/>
              </a:pPr>
              <a:r>
                <a:rPr lang="en-NZ" sz="1200" kern="100" dirty="0">
                  <a:ln>
                    <a:noFill/>
                  </a:ln>
                  <a:solidFill>
                    <a:srgbClr val="000000"/>
                  </a:solidFill>
                  <a:effectLst>
                    <a:outerShdw blurRad="38100" dist="19050" dir="2700000" algn="tl">
                      <a:schemeClr val="dk1">
                        <a:alpha val="40000"/>
                      </a:schemeClr>
                    </a:outerShdw>
                  </a:effectLst>
                  <a:ea typeface="Aptos" panose="020B0004020202020204" pitchFamily="34" charset="0"/>
                  <a:cs typeface="Times New Roman" panose="02020603050405020304" pitchFamily="18" charset="0"/>
                </a:rPr>
                <a:t> </a:t>
              </a:r>
              <a:endParaRPr lang="en-NZ" sz="1200" kern="100" dirty="0">
                <a:effectLst/>
                <a:ea typeface="Aptos" panose="020B0004020202020204" pitchFamily="34" charset="0"/>
                <a:cs typeface="Times New Roman" panose="02020603050405020304" pitchFamily="18" charset="0"/>
              </a:endParaRPr>
            </a:p>
          </p:txBody>
        </p:sp>
        <p:sp>
          <p:nvSpPr>
            <p:cNvPr id="28" name="Rectangle: Rounded Corners 27">
              <a:extLst>
                <a:ext uri="{FF2B5EF4-FFF2-40B4-BE49-F238E27FC236}">
                  <a16:creationId xmlns:a16="http://schemas.microsoft.com/office/drawing/2014/main" id="{5914B6E6-8B88-6CCD-F261-0ADC4ED55EDB}"/>
                </a:ext>
              </a:extLst>
            </p:cNvPr>
            <p:cNvSpPr/>
            <p:nvPr/>
          </p:nvSpPr>
          <p:spPr>
            <a:xfrm>
              <a:off x="3733800" y="3857625"/>
              <a:ext cx="2200275" cy="923925"/>
            </a:xfrm>
            <a:prstGeom prst="roundRect">
              <a:avLst/>
            </a:prstGeom>
            <a:solidFill>
              <a:schemeClr val="accent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800"/>
                </a:spcAft>
                <a:buNone/>
              </a:pPr>
              <a:r>
                <a:rPr lang="en-NZ" sz="1600" kern="100" dirty="0">
                  <a:ln>
                    <a:noFill/>
                  </a:ln>
                  <a:solidFill>
                    <a:srgbClr val="000000"/>
                  </a:solidFill>
                  <a:effectLst>
                    <a:outerShdw blurRad="38100" dist="19050" dir="2700000" algn="tl">
                      <a:schemeClr val="dk1">
                        <a:alpha val="40000"/>
                      </a:schemeClr>
                    </a:outerShdw>
                  </a:effectLst>
                  <a:ea typeface="Aptos" panose="020B0004020202020204" pitchFamily="34" charset="0"/>
                  <a:cs typeface="Times New Roman" panose="02020603050405020304" pitchFamily="18" charset="0"/>
                </a:rPr>
                <a:t>Supports the long-term viability of primary production systems</a:t>
              </a:r>
              <a:endParaRPr lang="en-NZ" sz="1600" kern="100" dirty="0">
                <a:effectLst/>
                <a:ea typeface="Aptos" panose="020B0004020202020204" pitchFamily="34" charset="0"/>
                <a:cs typeface="Times New Roman" panose="02020603050405020304" pitchFamily="18" charset="0"/>
              </a:endParaRPr>
            </a:p>
            <a:p>
              <a:pPr algn="ctr">
                <a:lnSpc>
                  <a:spcPct val="115000"/>
                </a:lnSpc>
                <a:spcAft>
                  <a:spcPts val="800"/>
                </a:spcAft>
                <a:buNone/>
              </a:pPr>
              <a:r>
                <a:rPr lang="en-NZ" sz="1200" kern="100" dirty="0">
                  <a:ln>
                    <a:noFill/>
                  </a:ln>
                  <a:solidFill>
                    <a:srgbClr val="000000"/>
                  </a:solidFill>
                  <a:effectLst>
                    <a:outerShdw blurRad="38100" dist="19050" dir="2700000" algn="tl">
                      <a:schemeClr val="dk1">
                        <a:alpha val="40000"/>
                      </a:schemeClr>
                    </a:outerShdw>
                  </a:effectLst>
                  <a:ea typeface="Aptos" panose="020B0004020202020204" pitchFamily="34" charset="0"/>
                  <a:cs typeface="Times New Roman" panose="02020603050405020304" pitchFamily="18" charset="0"/>
                </a:rPr>
                <a:t> </a:t>
              </a:r>
              <a:endParaRPr lang="en-NZ" sz="1200" kern="100" dirty="0">
                <a:effectLst/>
                <a:ea typeface="Aptos" panose="020B0004020202020204" pitchFamily="34" charset="0"/>
                <a:cs typeface="Times New Roman" panose="02020603050405020304" pitchFamily="18" charset="0"/>
              </a:endParaRPr>
            </a:p>
          </p:txBody>
        </p:sp>
        <p:sp>
          <p:nvSpPr>
            <p:cNvPr id="29" name="Rectangle: Rounded Corners 28">
              <a:extLst>
                <a:ext uri="{FF2B5EF4-FFF2-40B4-BE49-F238E27FC236}">
                  <a16:creationId xmlns:a16="http://schemas.microsoft.com/office/drawing/2014/main" id="{EAC79058-C8DA-B404-2B3A-63D82C44742B}"/>
                </a:ext>
              </a:extLst>
            </p:cNvPr>
            <p:cNvSpPr/>
            <p:nvPr/>
          </p:nvSpPr>
          <p:spPr>
            <a:xfrm>
              <a:off x="1190625" y="3876675"/>
              <a:ext cx="2200275" cy="923925"/>
            </a:xfrm>
            <a:prstGeom prst="roundRect">
              <a:avLst/>
            </a:prstGeom>
            <a:solidFill>
              <a:schemeClr val="accent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800"/>
                </a:spcAft>
                <a:buNone/>
              </a:pPr>
              <a:r>
                <a:rPr lang="en-NZ" sz="1600" kern="100" dirty="0">
                  <a:ln>
                    <a:noFill/>
                  </a:ln>
                  <a:solidFill>
                    <a:srgbClr val="000000"/>
                  </a:solidFill>
                  <a:effectLst>
                    <a:outerShdw blurRad="38100" dist="19050" dir="2700000" algn="tl">
                      <a:schemeClr val="dk1">
                        <a:alpha val="40000"/>
                      </a:schemeClr>
                    </a:outerShdw>
                  </a:effectLst>
                  <a:ea typeface="Aptos" panose="020B0004020202020204" pitchFamily="34" charset="0"/>
                  <a:cs typeface="Times New Roman" panose="02020603050405020304" pitchFamily="18" charset="0"/>
                </a:rPr>
                <a:t>Reduces cost of control or eradication</a:t>
              </a:r>
              <a:endParaRPr lang="en-NZ" sz="1600" kern="100" dirty="0">
                <a:effectLst/>
                <a:ea typeface="Aptos" panose="020B0004020202020204" pitchFamily="34" charset="0"/>
                <a:cs typeface="Times New Roman" panose="02020603050405020304" pitchFamily="18" charset="0"/>
              </a:endParaRPr>
            </a:p>
            <a:p>
              <a:pPr algn="ctr">
                <a:lnSpc>
                  <a:spcPct val="115000"/>
                </a:lnSpc>
                <a:spcAft>
                  <a:spcPts val="800"/>
                </a:spcAft>
                <a:buNone/>
              </a:pPr>
              <a:r>
                <a:rPr lang="en-NZ" sz="1200" kern="100" dirty="0">
                  <a:ln>
                    <a:noFill/>
                  </a:ln>
                  <a:solidFill>
                    <a:srgbClr val="000000"/>
                  </a:solidFill>
                  <a:effectLst>
                    <a:outerShdw blurRad="38100" dist="19050" dir="2700000" algn="tl">
                      <a:schemeClr val="dk1">
                        <a:alpha val="40000"/>
                      </a:schemeClr>
                    </a:outerShdw>
                  </a:effectLst>
                  <a:ea typeface="Aptos" panose="020B0004020202020204" pitchFamily="34" charset="0"/>
                  <a:cs typeface="Times New Roman" panose="02020603050405020304" pitchFamily="18" charset="0"/>
                </a:rPr>
                <a:t> </a:t>
              </a:r>
              <a:endParaRPr lang="en-NZ" sz="1200" kern="100" dirty="0">
                <a:effectLst/>
                <a:ea typeface="Aptos" panose="020B0004020202020204" pitchFamily="34" charset="0"/>
                <a:cs typeface="Times New Roman" panose="02020603050405020304" pitchFamily="18" charset="0"/>
              </a:endParaRPr>
            </a:p>
          </p:txBody>
        </p:sp>
      </p:grpSp>
    </p:spTree>
    <p:extLst>
      <p:ext uri="{BB962C8B-B14F-4D97-AF65-F5344CB8AC3E}">
        <p14:creationId xmlns:p14="http://schemas.microsoft.com/office/powerpoint/2010/main" val="35333494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7BB652F2-A134-7FDE-2114-B64785945943}"/>
              </a:ext>
            </a:extLst>
          </p:cNvPr>
          <p:cNvGrpSpPr/>
          <p:nvPr/>
        </p:nvGrpSpPr>
        <p:grpSpPr>
          <a:xfrm>
            <a:off x="550607" y="788271"/>
            <a:ext cx="11503742" cy="5643945"/>
            <a:chOff x="0" y="922927"/>
            <a:chExt cx="7103867" cy="5643945"/>
          </a:xfrm>
        </p:grpSpPr>
        <p:sp>
          <p:nvSpPr>
            <p:cNvPr id="3" name="Rectangle: Rounded Corners 2">
              <a:extLst>
                <a:ext uri="{FF2B5EF4-FFF2-40B4-BE49-F238E27FC236}">
                  <a16:creationId xmlns:a16="http://schemas.microsoft.com/office/drawing/2014/main" id="{AFE2C48F-7E26-034D-423B-C98F9EFC33E1}"/>
                </a:ext>
              </a:extLst>
            </p:cNvPr>
            <p:cNvSpPr/>
            <p:nvPr/>
          </p:nvSpPr>
          <p:spPr>
            <a:xfrm>
              <a:off x="2405062" y="955649"/>
              <a:ext cx="2200275" cy="1428750"/>
            </a:xfrm>
            <a:prstGeom prst="roundRect">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800"/>
                </a:spcAft>
                <a:buNone/>
              </a:pPr>
              <a:r>
                <a:rPr lang="en-NZ" b="1" kern="100" dirty="0">
                  <a:ln>
                    <a:noFill/>
                  </a:ln>
                  <a:solidFill>
                    <a:srgbClr val="000000"/>
                  </a:solidFill>
                  <a:effectLst>
                    <a:outerShdw blurRad="38100" dist="19050" dir="2700000" algn="tl">
                      <a:schemeClr val="dk1">
                        <a:alpha val="40000"/>
                      </a:schemeClr>
                    </a:outerShdw>
                  </a:effectLst>
                  <a:ea typeface="Aptos" panose="020B0004020202020204" pitchFamily="34" charset="0"/>
                  <a:cs typeface="Times New Roman" panose="02020603050405020304" pitchFamily="18" charset="0"/>
                </a:rPr>
                <a:t>Impact of a serious invasive pest or disease outbreak in New Zealand</a:t>
              </a:r>
              <a:endParaRPr lang="en-NZ" kern="100" dirty="0">
                <a:effectLst/>
                <a:ea typeface="Aptos" panose="020B0004020202020204" pitchFamily="34" charset="0"/>
                <a:cs typeface="Times New Roman" panose="02020603050405020304" pitchFamily="18" charset="0"/>
              </a:endParaRPr>
            </a:p>
            <a:p>
              <a:pPr algn="ctr">
                <a:lnSpc>
                  <a:spcPct val="115000"/>
                </a:lnSpc>
                <a:spcAft>
                  <a:spcPts val="800"/>
                </a:spcAft>
                <a:buNone/>
              </a:pPr>
              <a:r>
                <a:rPr lang="en-NZ" sz="1200" kern="100" dirty="0">
                  <a:ln>
                    <a:noFill/>
                  </a:ln>
                  <a:solidFill>
                    <a:srgbClr val="000000"/>
                  </a:solidFill>
                  <a:effectLst>
                    <a:outerShdw blurRad="38100" dist="19050" dir="2700000" algn="tl">
                      <a:schemeClr val="dk1">
                        <a:alpha val="40000"/>
                      </a:schemeClr>
                    </a:outerShdw>
                  </a:effectLst>
                  <a:ea typeface="Aptos" panose="020B0004020202020204" pitchFamily="34" charset="0"/>
                  <a:cs typeface="Times New Roman" panose="02020603050405020304" pitchFamily="18" charset="0"/>
                </a:rPr>
                <a:t> </a:t>
              </a:r>
              <a:endParaRPr lang="en-NZ" sz="1200" kern="100" dirty="0">
                <a:effectLst/>
                <a:ea typeface="Aptos" panose="020B0004020202020204" pitchFamily="34" charset="0"/>
                <a:cs typeface="Times New Roman" panose="02020603050405020304" pitchFamily="18" charset="0"/>
              </a:endParaRPr>
            </a:p>
          </p:txBody>
        </p:sp>
        <p:sp>
          <p:nvSpPr>
            <p:cNvPr id="4" name="Rectangle: Rounded Corners 3">
              <a:extLst>
                <a:ext uri="{FF2B5EF4-FFF2-40B4-BE49-F238E27FC236}">
                  <a16:creationId xmlns:a16="http://schemas.microsoft.com/office/drawing/2014/main" id="{123CB9D8-4D84-42A3-4AAA-A13392BB3A4F}"/>
                </a:ext>
              </a:extLst>
            </p:cNvPr>
            <p:cNvSpPr/>
            <p:nvPr/>
          </p:nvSpPr>
          <p:spPr>
            <a:xfrm>
              <a:off x="2448307" y="3080262"/>
              <a:ext cx="2200275" cy="3439062"/>
            </a:xfrm>
            <a:prstGeom prst="roundRect">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800"/>
                </a:spcAft>
                <a:buNone/>
              </a:pPr>
              <a:r>
                <a:rPr lang="en-NZ" sz="1600" b="1" kern="100" dirty="0">
                  <a:ln>
                    <a:noFill/>
                  </a:ln>
                  <a:solidFill>
                    <a:srgbClr val="000000"/>
                  </a:solidFill>
                  <a:effectLst>
                    <a:outerShdw blurRad="38100" dist="19050" dir="2700000" algn="tl">
                      <a:schemeClr val="dk1">
                        <a:alpha val="40000"/>
                      </a:schemeClr>
                    </a:outerShdw>
                  </a:effectLst>
                  <a:ea typeface="Aptos" panose="020B0004020202020204" pitchFamily="34" charset="0"/>
                  <a:cs typeface="Times New Roman" panose="02020603050405020304" pitchFamily="18" charset="0"/>
                </a:rPr>
                <a:t>Impact the viability of agriculture, horticulture, other food production systems</a:t>
              </a:r>
              <a:endParaRPr lang="en-NZ" sz="1600" kern="100" dirty="0">
                <a:effectLst/>
                <a:ea typeface="Aptos" panose="020B0004020202020204" pitchFamily="34" charset="0"/>
                <a:cs typeface="Times New Roman" panose="02020603050405020304" pitchFamily="18" charset="0"/>
              </a:endParaRPr>
            </a:p>
            <a:p>
              <a:pPr marL="342900" lvl="0" indent="-342900">
                <a:lnSpc>
                  <a:spcPct val="115000"/>
                </a:lnSpc>
                <a:spcAft>
                  <a:spcPts val="800"/>
                </a:spcAft>
                <a:buSzPts val="1000"/>
                <a:buFont typeface="Symbol" panose="05050102010706020507" pitchFamily="18" charset="2"/>
                <a:buChar char=""/>
                <a:tabLst>
                  <a:tab pos="228600" algn="l"/>
                </a:tabLst>
              </a:pPr>
              <a:r>
                <a:rPr lang="en-NZ" sz="1600" kern="100" dirty="0">
                  <a:ln>
                    <a:noFill/>
                  </a:ln>
                  <a:solidFill>
                    <a:srgbClr val="000000"/>
                  </a:solidFill>
                  <a:effectLst>
                    <a:outerShdw blurRad="38100" dist="19050" dir="2700000" algn="tl">
                      <a:schemeClr val="dk1">
                        <a:alpha val="40000"/>
                      </a:schemeClr>
                    </a:outerShdw>
                  </a:effectLst>
                  <a:ea typeface="Aptos" panose="020B0004020202020204" pitchFamily="34" charset="0"/>
                  <a:cs typeface="Times New Roman" panose="02020603050405020304" pitchFamily="18" charset="0"/>
                </a:rPr>
                <a:t>Reduces crop yields</a:t>
              </a:r>
              <a:endParaRPr lang="en-NZ" sz="1600" kern="100" dirty="0">
                <a:effectLst/>
                <a:ea typeface="Aptos" panose="020B0004020202020204" pitchFamily="34" charset="0"/>
                <a:cs typeface="Times New Roman" panose="02020603050405020304" pitchFamily="18" charset="0"/>
              </a:endParaRPr>
            </a:p>
            <a:p>
              <a:pPr marL="342900" lvl="0" indent="-342900">
                <a:lnSpc>
                  <a:spcPct val="115000"/>
                </a:lnSpc>
                <a:spcAft>
                  <a:spcPts val="800"/>
                </a:spcAft>
                <a:buSzPts val="1000"/>
                <a:buFont typeface="Symbol" panose="05050102010706020507" pitchFamily="18" charset="2"/>
                <a:buChar char=""/>
                <a:tabLst>
                  <a:tab pos="228600" algn="l"/>
                </a:tabLst>
              </a:pPr>
              <a:r>
                <a:rPr lang="en-NZ" sz="1600" kern="100" dirty="0">
                  <a:ln>
                    <a:noFill/>
                  </a:ln>
                  <a:solidFill>
                    <a:srgbClr val="000000"/>
                  </a:solidFill>
                  <a:effectLst>
                    <a:outerShdw blurRad="38100" dist="19050" dir="2700000" algn="tl">
                      <a:schemeClr val="dk1">
                        <a:alpha val="40000"/>
                      </a:schemeClr>
                    </a:outerShdw>
                  </a:effectLst>
                  <a:ea typeface="Aptos" panose="020B0004020202020204" pitchFamily="34" charset="0"/>
                  <a:cs typeface="Times New Roman" panose="02020603050405020304" pitchFamily="18" charset="0"/>
                </a:rPr>
                <a:t>Lowers animal health</a:t>
              </a:r>
              <a:endParaRPr lang="en-NZ" sz="1600" kern="100" dirty="0">
                <a:effectLst/>
                <a:ea typeface="Aptos" panose="020B0004020202020204" pitchFamily="34" charset="0"/>
                <a:cs typeface="Times New Roman" panose="02020603050405020304" pitchFamily="18" charset="0"/>
              </a:endParaRPr>
            </a:p>
            <a:p>
              <a:pPr marL="342900" lvl="0" indent="-342900">
                <a:lnSpc>
                  <a:spcPct val="115000"/>
                </a:lnSpc>
                <a:spcAft>
                  <a:spcPts val="800"/>
                </a:spcAft>
                <a:buSzPts val="1000"/>
                <a:buFont typeface="Symbol" panose="05050102010706020507" pitchFamily="18" charset="2"/>
                <a:buChar char=""/>
                <a:tabLst>
                  <a:tab pos="228600" algn="l"/>
                </a:tabLst>
              </a:pPr>
              <a:r>
                <a:rPr lang="en-NZ" sz="1600" kern="100" dirty="0">
                  <a:ln>
                    <a:noFill/>
                  </a:ln>
                  <a:solidFill>
                    <a:srgbClr val="000000"/>
                  </a:solidFill>
                  <a:effectLst>
                    <a:outerShdw blurRad="38100" dist="19050" dir="2700000" algn="tl">
                      <a:schemeClr val="dk1">
                        <a:alpha val="40000"/>
                      </a:schemeClr>
                    </a:outerShdw>
                  </a:effectLst>
                  <a:ea typeface="Aptos" panose="020B0004020202020204" pitchFamily="34" charset="0"/>
                  <a:cs typeface="Times New Roman" panose="02020603050405020304" pitchFamily="18" charset="0"/>
                </a:rPr>
                <a:t>Disrupts normal production operations</a:t>
              </a:r>
              <a:endParaRPr lang="en-NZ" sz="1600" kern="100" dirty="0">
                <a:effectLst/>
                <a:ea typeface="Aptos" panose="020B0004020202020204" pitchFamily="34" charset="0"/>
                <a:cs typeface="Times New Roman" panose="02020603050405020304" pitchFamily="18" charset="0"/>
              </a:endParaRPr>
            </a:p>
            <a:p>
              <a:pPr marL="342900" lvl="0" indent="-342900">
                <a:lnSpc>
                  <a:spcPct val="115000"/>
                </a:lnSpc>
                <a:spcAft>
                  <a:spcPts val="800"/>
                </a:spcAft>
                <a:buSzPts val="1000"/>
                <a:buFont typeface="Symbol" panose="05050102010706020507" pitchFamily="18" charset="2"/>
                <a:buChar char=""/>
                <a:tabLst>
                  <a:tab pos="228600" algn="l"/>
                </a:tabLst>
              </a:pPr>
              <a:r>
                <a:rPr lang="en-NZ" sz="1600" kern="100" dirty="0">
                  <a:ln>
                    <a:noFill/>
                  </a:ln>
                  <a:solidFill>
                    <a:srgbClr val="000000"/>
                  </a:solidFill>
                  <a:effectLst>
                    <a:outerShdw blurRad="38100" dist="19050" dir="2700000" algn="tl">
                      <a:schemeClr val="dk1">
                        <a:alpha val="40000"/>
                      </a:schemeClr>
                    </a:outerShdw>
                  </a:effectLst>
                  <a:ea typeface="Aptos" panose="020B0004020202020204" pitchFamily="34" charset="0"/>
                  <a:cs typeface="Times New Roman" panose="02020603050405020304" pitchFamily="18" charset="0"/>
                </a:rPr>
                <a:t>Causes major financial losses for producers</a:t>
              </a:r>
              <a:endParaRPr lang="en-NZ" sz="1600" kern="100" dirty="0">
                <a:effectLst/>
                <a:ea typeface="Aptos" panose="020B0004020202020204" pitchFamily="34" charset="0"/>
                <a:cs typeface="Times New Roman" panose="02020603050405020304" pitchFamily="18" charset="0"/>
              </a:endParaRPr>
            </a:p>
            <a:p>
              <a:pPr algn="ctr">
                <a:lnSpc>
                  <a:spcPct val="115000"/>
                </a:lnSpc>
                <a:spcAft>
                  <a:spcPts val="800"/>
                </a:spcAft>
                <a:buNone/>
              </a:pPr>
              <a:r>
                <a:rPr lang="en-NZ" sz="1200" kern="100" dirty="0">
                  <a:ln>
                    <a:noFill/>
                  </a:ln>
                  <a:solidFill>
                    <a:srgbClr val="000000"/>
                  </a:solidFill>
                  <a:effectLst>
                    <a:outerShdw blurRad="38100" dist="19050" dir="2700000" algn="tl">
                      <a:schemeClr val="dk1">
                        <a:alpha val="40000"/>
                      </a:schemeClr>
                    </a:outerShdw>
                  </a:effectLst>
                  <a:ea typeface="Aptos" panose="020B0004020202020204" pitchFamily="34" charset="0"/>
                  <a:cs typeface="Times New Roman" panose="02020603050405020304" pitchFamily="18" charset="0"/>
                </a:rPr>
                <a:t> </a:t>
              </a:r>
              <a:endParaRPr lang="en-NZ" sz="1200" kern="100" dirty="0">
                <a:effectLst/>
                <a:ea typeface="Aptos" panose="020B0004020202020204" pitchFamily="34" charset="0"/>
                <a:cs typeface="Times New Roman" panose="02020603050405020304" pitchFamily="18" charset="0"/>
              </a:endParaRPr>
            </a:p>
          </p:txBody>
        </p:sp>
        <p:sp>
          <p:nvSpPr>
            <p:cNvPr id="5" name="Rectangle: Rounded Corners 4">
              <a:extLst>
                <a:ext uri="{FF2B5EF4-FFF2-40B4-BE49-F238E27FC236}">
                  <a16:creationId xmlns:a16="http://schemas.microsoft.com/office/drawing/2014/main" id="{D14AE8C4-8EFD-5518-3C87-D967900D2A4A}"/>
                </a:ext>
              </a:extLst>
            </p:cNvPr>
            <p:cNvSpPr/>
            <p:nvPr/>
          </p:nvSpPr>
          <p:spPr>
            <a:xfrm>
              <a:off x="4810124" y="922927"/>
              <a:ext cx="2200275" cy="2576512"/>
            </a:xfrm>
            <a:prstGeom prst="roundRect">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800"/>
                </a:spcAft>
                <a:buNone/>
              </a:pPr>
              <a:r>
                <a:rPr lang="en-NZ" sz="1600" b="1" kern="100" dirty="0">
                  <a:ln>
                    <a:noFill/>
                  </a:ln>
                  <a:solidFill>
                    <a:srgbClr val="000000"/>
                  </a:solidFill>
                  <a:effectLst>
                    <a:outerShdw blurRad="38100" dist="19050" dir="2700000" algn="tl">
                      <a:schemeClr val="dk1">
                        <a:alpha val="40000"/>
                      </a:schemeClr>
                    </a:outerShdw>
                  </a:effectLst>
                  <a:ea typeface="Aptos" panose="020B0004020202020204" pitchFamily="34" charset="0"/>
                  <a:cs typeface="Times New Roman" panose="02020603050405020304" pitchFamily="18" charset="0"/>
                </a:rPr>
                <a:t>Impact on trade</a:t>
              </a:r>
              <a:endParaRPr lang="en-NZ" sz="1600" kern="100" dirty="0">
                <a:effectLst/>
                <a:ea typeface="Aptos" panose="020B0004020202020204" pitchFamily="34" charset="0"/>
                <a:cs typeface="Times New Roman" panose="02020603050405020304" pitchFamily="18" charset="0"/>
              </a:endParaRPr>
            </a:p>
            <a:p>
              <a:pPr marL="342900" lvl="0" indent="-342900">
                <a:lnSpc>
                  <a:spcPct val="115000"/>
                </a:lnSpc>
                <a:spcAft>
                  <a:spcPts val="800"/>
                </a:spcAft>
                <a:buSzPts val="1000"/>
                <a:buFont typeface="Symbol" panose="05050102010706020507" pitchFamily="18" charset="2"/>
                <a:buChar char=""/>
                <a:tabLst>
                  <a:tab pos="228600" algn="l"/>
                </a:tabLst>
              </a:pPr>
              <a:r>
                <a:rPr lang="en-NZ" sz="1600" kern="100" dirty="0">
                  <a:ln>
                    <a:noFill/>
                  </a:ln>
                  <a:solidFill>
                    <a:srgbClr val="000000"/>
                  </a:solidFill>
                  <a:effectLst>
                    <a:outerShdw blurRad="38100" dist="19050" dir="2700000" algn="tl">
                      <a:schemeClr val="dk1">
                        <a:alpha val="40000"/>
                      </a:schemeClr>
                    </a:outerShdw>
                  </a:effectLst>
                  <a:ea typeface="Aptos" panose="020B0004020202020204" pitchFamily="34" charset="0"/>
                  <a:cs typeface="Times New Roman" panose="02020603050405020304" pitchFamily="18" charset="0"/>
                </a:rPr>
                <a:t>Trade restrictions placed on New Zealand primary products</a:t>
              </a:r>
              <a:endParaRPr lang="en-NZ" sz="1600" kern="100" dirty="0">
                <a:effectLst/>
                <a:ea typeface="Aptos" panose="020B0004020202020204" pitchFamily="34" charset="0"/>
                <a:cs typeface="Times New Roman" panose="02020603050405020304" pitchFamily="18" charset="0"/>
              </a:endParaRPr>
            </a:p>
            <a:p>
              <a:pPr marL="342900" lvl="0" indent="-342900">
                <a:lnSpc>
                  <a:spcPct val="115000"/>
                </a:lnSpc>
                <a:spcAft>
                  <a:spcPts val="800"/>
                </a:spcAft>
                <a:buSzPts val="1000"/>
                <a:buFont typeface="Symbol" panose="05050102010706020507" pitchFamily="18" charset="2"/>
                <a:buChar char=""/>
                <a:tabLst>
                  <a:tab pos="228600" algn="l"/>
                </a:tabLst>
              </a:pPr>
              <a:r>
                <a:rPr lang="en-NZ" sz="1600" kern="100" dirty="0">
                  <a:ln>
                    <a:noFill/>
                  </a:ln>
                  <a:solidFill>
                    <a:srgbClr val="000000"/>
                  </a:solidFill>
                  <a:effectLst>
                    <a:outerShdw blurRad="38100" dist="19050" dir="2700000" algn="tl">
                      <a:schemeClr val="dk1">
                        <a:alpha val="40000"/>
                      </a:schemeClr>
                    </a:outerShdw>
                  </a:effectLst>
                  <a:ea typeface="Aptos" panose="020B0004020202020204" pitchFamily="34" charset="0"/>
                  <a:cs typeface="Times New Roman" panose="02020603050405020304" pitchFamily="18" charset="0"/>
                </a:rPr>
                <a:t>Overseas markets may close</a:t>
              </a:r>
              <a:endParaRPr lang="en-NZ" sz="1600" kern="100" dirty="0">
                <a:effectLst/>
                <a:ea typeface="Aptos" panose="020B0004020202020204" pitchFamily="34" charset="0"/>
                <a:cs typeface="Times New Roman" panose="02020603050405020304" pitchFamily="18" charset="0"/>
              </a:endParaRPr>
            </a:p>
            <a:p>
              <a:pPr marL="342900" lvl="0" indent="-342900">
                <a:lnSpc>
                  <a:spcPct val="115000"/>
                </a:lnSpc>
                <a:spcAft>
                  <a:spcPts val="800"/>
                </a:spcAft>
                <a:buSzPts val="1000"/>
                <a:buFont typeface="Symbol" panose="05050102010706020507" pitchFamily="18" charset="2"/>
                <a:buChar char=""/>
                <a:tabLst>
                  <a:tab pos="228600" algn="l"/>
                </a:tabLst>
              </a:pPr>
              <a:r>
                <a:rPr lang="en-NZ" sz="1600" kern="100" dirty="0">
                  <a:ln>
                    <a:noFill/>
                  </a:ln>
                  <a:solidFill>
                    <a:srgbClr val="000000"/>
                  </a:solidFill>
                  <a:effectLst>
                    <a:outerShdw blurRad="38100" dist="19050" dir="2700000" algn="tl">
                      <a:schemeClr val="dk1">
                        <a:alpha val="40000"/>
                      </a:schemeClr>
                    </a:outerShdw>
                  </a:effectLst>
                  <a:ea typeface="Aptos" panose="020B0004020202020204" pitchFamily="34" charset="0"/>
                  <a:cs typeface="Times New Roman" panose="02020603050405020304" pitchFamily="18" charset="0"/>
                </a:rPr>
                <a:t>Harder to sell primary products to other countries</a:t>
              </a:r>
              <a:endParaRPr lang="en-NZ" sz="1600" kern="100" dirty="0">
                <a:effectLst/>
                <a:ea typeface="Aptos" panose="020B0004020202020204" pitchFamily="34" charset="0"/>
                <a:cs typeface="Times New Roman" panose="02020603050405020304" pitchFamily="18" charset="0"/>
              </a:endParaRPr>
            </a:p>
            <a:p>
              <a:pPr algn="ctr">
                <a:lnSpc>
                  <a:spcPct val="115000"/>
                </a:lnSpc>
                <a:spcAft>
                  <a:spcPts val="800"/>
                </a:spcAft>
                <a:buNone/>
              </a:pPr>
              <a:r>
                <a:rPr lang="en-NZ" sz="1200" kern="100" dirty="0">
                  <a:ln>
                    <a:noFill/>
                  </a:ln>
                  <a:solidFill>
                    <a:srgbClr val="000000"/>
                  </a:solidFill>
                  <a:effectLst>
                    <a:outerShdw blurRad="38100" dist="19050" dir="2700000" algn="tl">
                      <a:schemeClr val="dk1">
                        <a:alpha val="40000"/>
                      </a:schemeClr>
                    </a:outerShdw>
                  </a:effectLst>
                  <a:ea typeface="Aptos" panose="020B0004020202020204" pitchFamily="34" charset="0"/>
                  <a:cs typeface="Times New Roman" panose="02020603050405020304" pitchFamily="18" charset="0"/>
                </a:rPr>
                <a:t> </a:t>
              </a:r>
              <a:endParaRPr lang="en-NZ" sz="1200" kern="100" dirty="0">
                <a:effectLst/>
                <a:ea typeface="Aptos" panose="020B0004020202020204" pitchFamily="34" charset="0"/>
                <a:cs typeface="Times New Roman" panose="02020603050405020304" pitchFamily="18" charset="0"/>
              </a:endParaRPr>
            </a:p>
          </p:txBody>
        </p:sp>
        <p:sp>
          <p:nvSpPr>
            <p:cNvPr id="6" name="Rectangle: Rounded Corners 5">
              <a:extLst>
                <a:ext uri="{FF2B5EF4-FFF2-40B4-BE49-F238E27FC236}">
                  <a16:creationId xmlns:a16="http://schemas.microsoft.com/office/drawing/2014/main" id="{4C505E8A-114E-82D6-4145-731A50EAB307}"/>
                </a:ext>
              </a:extLst>
            </p:cNvPr>
            <p:cNvSpPr/>
            <p:nvPr/>
          </p:nvSpPr>
          <p:spPr>
            <a:xfrm>
              <a:off x="0" y="923925"/>
              <a:ext cx="2200275" cy="2576512"/>
            </a:xfrm>
            <a:prstGeom prst="roundRect">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800"/>
                </a:spcAft>
                <a:buNone/>
              </a:pPr>
              <a:r>
                <a:rPr lang="en-NZ" sz="1600" b="1" kern="100" dirty="0">
                  <a:ln>
                    <a:noFill/>
                  </a:ln>
                  <a:solidFill>
                    <a:srgbClr val="000000"/>
                  </a:solidFill>
                  <a:effectLst>
                    <a:outerShdw blurRad="38100" dist="19050" dir="2700000" algn="tl">
                      <a:schemeClr val="dk1">
                        <a:alpha val="40000"/>
                      </a:schemeClr>
                    </a:outerShdw>
                  </a:effectLst>
                  <a:ea typeface="Aptos" panose="020B0004020202020204" pitchFamily="34" charset="0"/>
                  <a:cs typeface="Times New Roman" panose="02020603050405020304" pitchFamily="18" charset="0"/>
                </a:rPr>
                <a:t>Economic impact</a:t>
              </a:r>
              <a:endParaRPr lang="en-NZ" sz="1600" kern="100" dirty="0">
                <a:effectLst/>
                <a:ea typeface="Aptos" panose="020B0004020202020204" pitchFamily="34" charset="0"/>
                <a:cs typeface="Times New Roman" panose="02020603050405020304" pitchFamily="18" charset="0"/>
              </a:endParaRPr>
            </a:p>
            <a:p>
              <a:pPr marL="342900" lvl="0" indent="-342900">
                <a:lnSpc>
                  <a:spcPct val="115000"/>
                </a:lnSpc>
                <a:spcAft>
                  <a:spcPts val="800"/>
                </a:spcAft>
                <a:buSzPts val="1000"/>
                <a:buFont typeface="Symbol" panose="05050102010706020507" pitchFamily="18" charset="2"/>
                <a:buChar char=""/>
                <a:tabLst>
                  <a:tab pos="228600" algn="l"/>
                </a:tabLst>
              </a:pPr>
              <a:r>
                <a:rPr lang="en-NZ" sz="1600" kern="100" dirty="0">
                  <a:ln>
                    <a:noFill/>
                  </a:ln>
                  <a:solidFill>
                    <a:srgbClr val="000000"/>
                  </a:solidFill>
                  <a:effectLst>
                    <a:outerShdw blurRad="38100" dist="19050" dir="2700000" algn="tl">
                      <a:schemeClr val="dk1">
                        <a:alpha val="40000"/>
                      </a:schemeClr>
                    </a:outerShdw>
                  </a:effectLst>
                  <a:ea typeface="Aptos" panose="020B0004020202020204" pitchFamily="34" charset="0"/>
                  <a:cs typeface="Times New Roman" panose="02020603050405020304" pitchFamily="18" charset="0"/>
                </a:rPr>
                <a:t>High cost of controlling or eradicating the pest or disease</a:t>
              </a:r>
              <a:endParaRPr lang="en-NZ" sz="1600" kern="100" dirty="0">
                <a:effectLst/>
                <a:ea typeface="Aptos" panose="020B0004020202020204" pitchFamily="34" charset="0"/>
                <a:cs typeface="Times New Roman" panose="02020603050405020304" pitchFamily="18" charset="0"/>
              </a:endParaRPr>
            </a:p>
            <a:p>
              <a:pPr marL="342900" lvl="0" indent="-342900">
                <a:lnSpc>
                  <a:spcPct val="115000"/>
                </a:lnSpc>
                <a:spcAft>
                  <a:spcPts val="800"/>
                </a:spcAft>
                <a:buSzPts val="1000"/>
                <a:buFont typeface="Symbol" panose="05050102010706020507" pitchFamily="18" charset="2"/>
                <a:buChar char=""/>
                <a:tabLst>
                  <a:tab pos="228600" algn="l"/>
                </a:tabLst>
              </a:pPr>
              <a:r>
                <a:rPr lang="en-NZ" sz="1600" kern="100" dirty="0">
                  <a:ln>
                    <a:noFill/>
                  </a:ln>
                  <a:solidFill>
                    <a:srgbClr val="000000"/>
                  </a:solidFill>
                  <a:effectLst>
                    <a:outerShdw blurRad="38100" dist="19050" dir="2700000" algn="tl">
                      <a:schemeClr val="dk1">
                        <a:alpha val="40000"/>
                      </a:schemeClr>
                    </a:outerShdw>
                  </a:effectLst>
                  <a:ea typeface="Aptos" panose="020B0004020202020204" pitchFamily="34" charset="0"/>
                  <a:cs typeface="Times New Roman" panose="02020603050405020304" pitchFamily="18" charset="0"/>
                </a:rPr>
                <a:t>Loss of income for producers and businesses</a:t>
              </a:r>
              <a:endParaRPr lang="en-NZ" sz="1600" kern="100" dirty="0">
                <a:effectLst/>
                <a:ea typeface="Aptos" panose="020B0004020202020204" pitchFamily="34" charset="0"/>
                <a:cs typeface="Times New Roman" panose="02020603050405020304" pitchFamily="18" charset="0"/>
              </a:endParaRPr>
            </a:p>
            <a:p>
              <a:pPr marL="342900" lvl="0" indent="-342900">
                <a:lnSpc>
                  <a:spcPct val="115000"/>
                </a:lnSpc>
                <a:spcAft>
                  <a:spcPts val="800"/>
                </a:spcAft>
                <a:buSzPts val="1000"/>
                <a:buFont typeface="Symbol" panose="05050102010706020507" pitchFamily="18" charset="2"/>
                <a:buChar char=""/>
                <a:tabLst>
                  <a:tab pos="228600" algn="l"/>
                </a:tabLst>
              </a:pPr>
              <a:r>
                <a:rPr lang="en-NZ" sz="1600" kern="100" dirty="0">
                  <a:ln>
                    <a:noFill/>
                  </a:ln>
                  <a:solidFill>
                    <a:srgbClr val="000000"/>
                  </a:solidFill>
                  <a:effectLst>
                    <a:outerShdw blurRad="38100" dist="19050" dir="2700000" algn="tl">
                      <a:schemeClr val="dk1">
                        <a:alpha val="40000"/>
                      </a:schemeClr>
                    </a:outerShdw>
                  </a:effectLst>
                  <a:ea typeface="Aptos" panose="020B0004020202020204" pitchFamily="34" charset="0"/>
                  <a:cs typeface="Times New Roman" panose="02020603050405020304" pitchFamily="18" charset="0"/>
                </a:rPr>
                <a:t>Disrupts the New Zealand economy</a:t>
              </a:r>
              <a:endParaRPr lang="en-NZ" sz="1600" kern="100" dirty="0">
                <a:effectLst/>
                <a:ea typeface="Aptos" panose="020B0004020202020204" pitchFamily="34" charset="0"/>
                <a:cs typeface="Times New Roman" panose="02020603050405020304" pitchFamily="18" charset="0"/>
              </a:endParaRPr>
            </a:p>
            <a:p>
              <a:pPr algn="ctr">
                <a:lnSpc>
                  <a:spcPct val="115000"/>
                </a:lnSpc>
                <a:spcAft>
                  <a:spcPts val="800"/>
                </a:spcAft>
                <a:buNone/>
              </a:pPr>
              <a:r>
                <a:rPr lang="en-NZ" sz="1200" kern="100" dirty="0">
                  <a:ln>
                    <a:noFill/>
                  </a:ln>
                  <a:solidFill>
                    <a:srgbClr val="000000"/>
                  </a:solidFill>
                  <a:effectLst>
                    <a:outerShdw blurRad="38100" dist="19050" dir="2700000" algn="tl">
                      <a:schemeClr val="dk1">
                        <a:alpha val="40000"/>
                      </a:schemeClr>
                    </a:outerShdw>
                  </a:effectLst>
                  <a:ea typeface="Aptos" panose="020B0004020202020204" pitchFamily="34" charset="0"/>
                  <a:cs typeface="Times New Roman" panose="02020603050405020304" pitchFamily="18" charset="0"/>
                </a:rPr>
                <a:t> </a:t>
              </a:r>
              <a:endParaRPr lang="en-NZ" sz="1200" kern="100" dirty="0">
                <a:effectLst/>
                <a:ea typeface="Aptos" panose="020B0004020202020204" pitchFamily="34" charset="0"/>
                <a:cs typeface="Times New Roman" panose="02020603050405020304" pitchFamily="18" charset="0"/>
              </a:endParaRPr>
            </a:p>
          </p:txBody>
        </p:sp>
        <p:sp>
          <p:nvSpPr>
            <p:cNvPr id="7" name="Rectangle: Rounded Corners 6">
              <a:extLst>
                <a:ext uri="{FF2B5EF4-FFF2-40B4-BE49-F238E27FC236}">
                  <a16:creationId xmlns:a16="http://schemas.microsoft.com/office/drawing/2014/main" id="{43E1B288-882E-CEC6-6BD2-61540C83E985}"/>
                </a:ext>
              </a:extLst>
            </p:cNvPr>
            <p:cNvSpPr/>
            <p:nvPr/>
          </p:nvSpPr>
          <p:spPr>
            <a:xfrm>
              <a:off x="4903592" y="3880746"/>
              <a:ext cx="2200275" cy="2680135"/>
            </a:xfrm>
            <a:prstGeom prst="roundRect">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800"/>
                </a:spcAft>
                <a:buNone/>
              </a:pPr>
              <a:r>
                <a:rPr lang="en-NZ" sz="1600" b="1" kern="100" dirty="0">
                  <a:ln>
                    <a:noFill/>
                  </a:ln>
                  <a:solidFill>
                    <a:srgbClr val="000000"/>
                  </a:solidFill>
                  <a:effectLst>
                    <a:outerShdw blurRad="38100" dist="19050" dir="2700000" algn="tl">
                      <a:schemeClr val="dk1">
                        <a:alpha val="40000"/>
                      </a:schemeClr>
                    </a:outerShdw>
                  </a:effectLst>
                  <a:ea typeface="Aptos" panose="020B0004020202020204" pitchFamily="34" charset="0"/>
                  <a:cs typeface="Times New Roman" panose="02020603050405020304" pitchFamily="18" charset="0"/>
                </a:rPr>
                <a:t>Impact on communities</a:t>
              </a:r>
              <a:endParaRPr lang="en-NZ" sz="1600" kern="100" dirty="0">
                <a:effectLst/>
                <a:ea typeface="Aptos" panose="020B0004020202020204" pitchFamily="34" charset="0"/>
                <a:cs typeface="Times New Roman" panose="02020603050405020304" pitchFamily="18" charset="0"/>
              </a:endParaRPr>
            </a:p>
            <a:p>
              <a:pPr marL="342900" lvl="0" indent="-342900">
                <a:lnSpc>
                  <a:spcPct val="115000"/>
                </a:lnSpc>
                <a:spcAft>
                  <a:spcPts val="800"/>
                </a:spcAft>
                <a:buSzPts val="1000"/>
                <a:buFont typeface="Symbol" panose="05050102010706020507" pitchFamily="18" charset="2"/>
                <a:buChar char=""/>
                <a:tabLst>
                  <a:tab pos="228600" algn="l"/>
                </a:tabLst>
              </a:pPr>
              <a:r>
                <a:rPr lang="en-NZ" sz="1600" kern="100" dirty="0">
                  <a:ln>
                    <a:noFill/>
                  </a:ln>
                  <a:solidFill>
                    <a:srgbClr val="000000"/>
                  </a:solidFill>
                  <a:effectLst>
                    <a:outerShdw blurRad="38100" dist="19050" dir="2700000" algn="tl">
                      <a:schemeClr val="dk1">
                        <a:alpha val="40000"/>
                      </a:schemeClr>
                    </a:outerShdw>
                  </a:effectLst>
                  <a:ea typeface="Aptos" panose="020B0004020202020204" pitchFamily="34" charset="0"/>
                  <a:cs typeface="Times New Roman" panose="02020603050405020304" pitchFamily="18" charset="0"/>
                </a:rPr>
                <a:t>Job losses in agriculture, horticulture, other food production systems and related industries</a:t>
              </a:r>
              <a:endParaRPr lang="en-NZ" sz="1600" kern="100" dirty="0">
                <a:effectLst/>
                <a:ea typeface="Aptos" panose="020B0004020202020204" pitchFamily="34" charset="0"/>
                <a:cs typeface="Times New Roman" panose="02020603050405020304" pitchFamily="18" charset="0"/>
              </a:endParaRPr>
            </a:p>
            <a:p>
              <a:pPr marL="342900" lvl="0" indent="-342900">
                <a:lnSpc>
                  <a:spcPct val="115000"/>
                </a:lnSpc>
                <a:spcAft>
                  <a:spcPts val="800"/>
                </a:spcAft>
                <a:buSzPts val="1000"/>
                <a:buFont typeface="Symbol" panose="05050102010706020507" pitchFamily="18" charset="2"/>
                <a:buChar char=""/>
                <a:tabLst>
                  <a:tab pos="228600" algn="l"/>
                </a:tabLst>
              </a:pPr>
              <a:r>
                <a:rPr lang="en-NZ" sz="1600" kern="100" dirty="0">
                  <a:ln>
                    <a:noFill/>
                  </a:ln>
                  <a:solidFill>
                    <a:srgbClr val="000000"/>
                  </a:solidFill>
                  <a:effectLst>
                    <a:outerShdw blurRad="38100" dist="19050" dir="2700000" algn="tl">
                      <a:schemeClr val="dk1">
                        <a:alpha val="40000"/>
                      </a:schemeClr>
                    </a:outerShdw>
                  </a:effectLst>
                  <a:ea typeface="Aptos" panose="020B0004020202020204" pitchFamily="34" charset="0"/>
                  <a:cs typeface="Times New Roman" panose="02020603050405020304" pitchFamily="18" charset="0"/>
                </a:rPr>
                <a:t>Stress and uncertainty for rural communities</a:t>
              </a:r>
              <a:endParaRPr lang="en-NZ" sz="1600" kern="100" dirty="0">
                <a:effectLst/>
                <a:ea typeface="Aptos" panose="020B0004020202020204" pitchFamily="34" charset="0"/>
                <a:cs typeface="Times New Roman" panose="02020603050405020304" pitchFamily="18" charset="0"/>
              </a:endParaRPr>
            </a:p>
            <a:p>
              <a:pPr algn="ctr">
                <a:lnSpc>
                  <a:spcPct val="115000"/>
                </a:lnSpc>
                <a:spcAft>
                  <a:spcPts val="800"/>
                </a:spcAft>
                <a:buNone/>
              </a:pPr>
              <a:r>
                <a:rPr lang="en-NZ" sz="1200" kern="100" dirty="0">
                  <a:ln>
                    <a:noFill/>
                  </a:ln>
                  <a:solidFill>
                    <a:srgbClr val="000000"/>
                  </a:solidFill>
                  <a:effectLst>
                    <a:outerShdw blurRad="38100" dist="19050" dir="2700000" algn="tl">
                      <a:schemeClr val="dk1">
                        <a:alpha val="40000"/>
                      </a:schemeClr>
                    </a:outerShdw>
                  </a:effectLst>
                  <a:ea typeface="Aptos" panose="020B0004020202020204" pitchFamily="34" charset="0"/>
                  <a:cs typeface="Times New Roman" panose="02020603050405020304" pitchFamily="18" charset="0"/>
                </a:rPr>
                <a:t> </a:t>
              </a:r>
              <a:endParaRPr lang="en-NZ" sz="1200" kern="100" dirty="0">
                <a:effectLst/>
                <a:ea typeface="Aptos" panose="020B0004020202020204" pitchFamily="34" charset="0"/>
                <a:cs typeface="Times New Roman" panose="02020603050405020304" pitchFamily="18" charset="0"/>
              </a:endParaRPr>
            </a:p>
          </p:txBody>
        </p:sp>
        <p:sp>
          <p:nvSpPr>
            <p:cNvPr id="8" name="Rectangle: Rounded Corners 7">
              <a:extLst>
                <a:ext uri="{FF2B5EF4-FFF2-40B4-BE49-F238E27FC236}">
                  <a16:creationId xmlns:a16="http://schemas.microsoft.com/office/drawing/2014/main" id="{E6A1A380-17B9-156F-2571-F143FB540A83}"/>
                </a:ext>
              </a:extLst>
            </p:cNvPr>
            <p:cNvSpPr/>
            <p:nvPr/>
          </p:nvSpPr>
          <p:spPr>
            <a:xfrm>
              <a:off x="76200" y="4238625"/>
              <a:ext cx="2200275" cy="2328247"/>
            </a:xfrm>
            <a:prstGeom prst="roundRect">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800"/>
                </a:spcAft>
                <a:buNone/>
              </a:pPr>
              <a:r>
                <a:rPr lang="en-NZ" sz="1600" b="1" kern="100" dirty="0">
                  <a:ln>
                    <a:noFill/>
                  </a:ln>
                  <a:solidFill>
                    <a:srgbClr val="000000"/>
                  </a:solidFill>
                  <a:effectLst>
                    <a:outerShdw blurRad="38100" dist="19050" dir="2700000" algn="tl">
                      <a:schemeClr val="dk1">
                        <a:alpha val="40000"/>
                      </a:schemeClr>
                    </a:outerShdw>
                  </a:effectLst>
                  <a:ea typeface="Aptos" panose="020B0004020202020204" pitchFamily="34" charset="0"/>
                  <a:cs typeface="Times New Roman" panose="02020603050405020304" pitchFamily="18" charset="0"/>
                </a:rPr>
                <a:t>Impact on reputation</a:t>
              </a:r>
              <a:endParaRPr lang="en-NZ" sz="1600" kern="100" dirty="0">
                <a:effectLst/>
                <a:ea typeface="Aptos" panose="020B0004020202020204" pitchFamily="34" charset="0"/>
                <a:cs typeface="Times New Roman" panose="02020603050405020304" pitchFamily="18" charset="0"/>
              </a:endParaRPr>
            </a:p>
            <a:p>
              <a:pPr marL="342900" lvl="0" indent="-342900">
                <a:lnSpc>
                  <a:spcPct val="115000"/>
                </a:lnSpc>
                <a:spcAft>
                  <a:spcPts val="800"/>
                </a:spcAft>
                <a:buSzPts val="1000"/>
                <a:buFont typeface="Symbol" panose="05050102010706020507" pitchFamily="18" charset="2"/>
                <a:buChar char=""/>
                <a:tabLst>
                  <a:tab pos="228600" algn="l"/>
                </a:tabLst>
              </a:pPr>
              <a:r>
                <a:rPr lang="en-NZ" sz="1600" kern="100" dirty="0">
                  <a:ln>
                    <a:noFill/>
                  </a:ln>
                  <a:solidFill>
                    <a:srgbClr val="000000"/>
                  </a:solidFill>
                  <a:effectLst>
                    <a:outerShdw blurRad="38100" dist="19050" dir="2700000" algn="tl">
                      <a:schemeClr val="dk1">
                        <a:alpha val="40000"/>
                      </a:schemeClr>
                    </a:outerShdw>
                  </a:effectLst>
                  <a:ea typeface="Aptos" panose="020B0004020202020204" pitchFamily="34" charset="0"/>
                  <a:cs typeface="Times New Roman" panose="02020603050405020304" pitchFamily="18" charset="0"/>
                </a:rPr>
                <a:t>Loss of reputation for producing safe, high-quality food</a:t>
              </a:r>
              <a:endParaRPr lang="en-NZ" sz="1600" kern="100" dirty="0">
                <a:effectLst/>
                <a:ea typeface="Aptos" panose="020B0004020202020204" pitchFamily="34" charset="0"/>
                <a:cs typeface="Times New Roman" panose="02020603050405020304" pitchFamily="18" charset="0"/>
              </a:endParaRPr>
            </a:p>
            <a:p>
              <a:pPr marL="342900" lvl="0" indent="-342900">
                <a:lnSpc>
                  <a:spcPct val="115000"/>
                </a:lnSpc>
                <a:spcAft>
                  <a:spcPts val="800"/>
                </a:spcAft>
                <a:buSzPts val="1000"/>
                <a:buFont typeface="Symbol" panose="05050102010706020507" pitchFamily="18" charset="2"/>
                <a:buChar char=""/>
                <a:tabLst>
                  <a:tab pos="228600" algn="l"/>
                </a:tabLst>
              </a:pPr>
              <a:r>
                <a:rPr lang="en-NZ" sz="1600" kern="100" dirty="0">
                  <a:ln>
                    <a:noFill/>
                  </a:ln>
                  <a:solidFill>
                    <a:srgbClr val="000000"/>
                  </a:solidFill>
                  <a:effectLst>
                    <a:outerShdw blurRad="38100" dist="19050" dir="2700000" algn="tl">
                      <a:schemeClr val="dk1">
                        <a:alpha val="40000"/>
                      </a:schemeClr>
                    </a:outerShdw>
                  </a:effectLst>
                  <a:ea typeface="Aptos" panose="020B0004020202020204" pitchFamily="34" charset="0"/>
                  <a:cs typeface="Times New Roman" panose="02020603050405020304" pitchFamily="18" charset="0"/>
                </a:rPr>
                <a:t>Overseas buyers may lose trust in New Zealand primary products</a:t>
              </a:r>
              <a:endParaRPr lang="en-NZ" sz="1600" kern="100" dirty="0">
                <a:effectLst/>
                <a:ea typeface="Aptos" panose="020B0004020202020204" pitchFamily="34" charset="0"/>
                <a:cs typeface="Times New Roman" panose="02020603050405020304" pitchFamily="18" charset="0"/>
              </a:endParaRPr>
            </a:p>
            <a:p>
              <a:pPr algn="ctr">
                <a:lnSpc>
                  <a:spcPct val="115000"/>
                </a:lnSpc>
                <a:spcAft>
                  <a:spcPts val="800"/>
                </a:spcAft>
                <a:buNone/>
              </a:pPr>
              <a:r>
                <a:rPr lang="en-NZ" sz="1200" kern="100" dirty="0">
                  <a:ln>
                    <a:noFill/>
                  </a:ln>
                  <a:solidFill>
                    <a:srgbClr val="000000"/>
                  </a:solidFill>
                  <a:effectLst>
                    <a:outerShdw blurRad="38100" dist="19050" dir="2700000" algn="tl">
                      <a:schemeClr val="dk1">
                        <a:alpha val="40000"/>
                      </a:schemeClr>
                    </a:outerShdw>
                  </a:effectLst>
                  <a:ea typeface="Aptos" panose="020B0004020202020204" pitchFamily="34" charset="0"/>
                  <a:cs typeface="Times New Roman" panose="02020603050405020304" pitchFamily="18" charset="0"/>
                </a:rPr>
                <a:t> </a:t>
              </a:r>
              <a:endParaRPr lang="en-NZ" sz="1200" kern="100" dirty="0">
                <a:effectLst/>
                <a:ea typeface="Aptos" panose="020B0004020202020204" pitchFamily="34" charset="0"/>
                <a:cs typeface="Times New Roman" panose="02020603050405020304" pitchFamily="18" charset="0"/>
              </a:endParaRPr>
            </a:p>
          </p:txBody>
        </p:sp>
      </p:grpSp>
    </p:spTree>
    <p:extLst>
      <p:ext uri="{BB962C8B-B14F-4D97-AF65-F5344CB8AC3E}">
        <p14:creationId xmlns:p14="http://schemas.microsoft.com/office/powerpoint/2010/main" val="34623198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Rectangle 18">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5AAB124-0CD4-9577-4729-6F93970ECB45}"/>
              </a:ext>
            </a:extLst>
          </p:cNvPr>
          <p:cNvSpPr>
            <a:spLocks noGrp="1"/>
          </p:cNvSpPr>
          <p:nvPr>
            <p:ph type="title"/>
          </p:nvPr>
        </p:nvSpPr>
        <p:spPr>
          <a:xfrm>
            <a:off x="586478" y="1683756"/>
            <a:ext cx="3115265" cy="2396359"/>
          </a:xfrm>
        </p:spPr>
        <p:txBody>
          <a:bodyPr anchor="b">
            <a:normAutofit/>
          </a:bodyPr>
          <a:lstStyle/>
          <a:p>
            <a:pPr algn="r"/>
            <a:r>
              <a:rPr lang="en-NZ" sz="4000">
                <a:solidFill>
                  <a:srgbClr val="FFFFFF"/>
                </a:solidFill>
              </a:rPr>
              <a:t>Questions to discuss</a:t>
            </a:r>
          </a:p>
        </p:txBody>
      </p:sp>
      <p:graphicFrame>
        <p:nvGraphicFramePr>
          <p:cNvPr id="5" name="Content Placeholder 2">
            <a:extLst>
              <a:ext uri="{FF2B5EF4-FFF2-40B4-BE49-F238E27FC236}">
                <a16:creationId xmlns:a16="http://schemas.microsoft.com/office/drawing/2014/main" id="{BA8B7D74-862B-4579-C5F6-D2C8F995FB6E}"/>
              </a:ext>
            </a:extLst>
          </p:cNvPr>
          <p:cNvGraphicFramePr>
            <a:graphicFrameLocks noGrp="1"/>
          </p:cNvGraphicFramePr>
          <p:nvPr>
            <p:ph idx="1"/>
            <p:extLst>
              <p:ext uri="{D42A27DB-BD31-4B8C-83A1-F6EECF244321}">
                <p14:modId xmlns:p14="http://schemas.microsoft.com/office/powerpoint/2010/main" val="1798717317"/>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333242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3BFF7787-A4D2-159D-6B4B-F844F014F521}"/>
              </a:ext>
            </a:extLst>
          </p:cNvPr>
          <p:cNvGrpSpPr/>
          <p:nvPr/>
        </p:nvGrpSpPr>
        <p:grpSpPr>
          <a:xfrm>
            <a:off x="1012723" y="484239"/>
            <a:ext cx="10520516" cy="5889522"/>
            <a:chOff x="0" y="0"/>
            <a:chExt cx="6124575" cy="4114800"/>
          </a:xfrm>
        </p:grpSpPr>
        <p:sp>
          <p:nvSpPr>
            <p:cNvPr id="3" name="Rectangle: Rounded Corners 2">
              <a:extLst>
                <a:ext uri="{FF2B5EF4-FFF2-40B4-BE49-F238E27FC236}">
                  <a16:creationId xmlns:a16="http://schemas.microsoft.com/office/drawing/2014/main" id="{FF754C68-A672-51F8-5E58-14853833A82E}"/>
                </a:ext>
              </a:extLst>
            </p:cNvPr>
            <p:cNvSpPr/>
            <p:nvPr/>
          </p:nvSpPr>
          <p:spPr>
            <a:xfrm>
              <a:off x="2085975" y="1104900"/>
              <a:ext cx="1971675" cy="1428750"/>
            </a:xfrm>
            <a:prstGeom prst="roundRect">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800"/>
                </a:spcAft>
                <a:buNone/>
              </a:pPr>
              <a:r>
                <a:rPr lang="en-NZ" b="1" kern="100" dirty="0">
                  <a:ln>
                    <a:noFill/>
                  </a:ln>
                  <a:solidFill>
                    <a:srgbClr val="000000"/>
                  </a:solidFill>
                  <a:effectLst>
                    <a:outerShdw blurRad="38100" dist="19050" dir="2700000" algn="tl">
                      <a:schemeClr val="dk1">
                        <a:alpha val="40000"/>
                      </a:schemeClr>
                    </a:outerShdw>
                  </a:effectLst>
                  <a:ea typeface="Aptos" panose="020B0004020202020204" pitchFamily="34" charset="0"/>
                  <a:cs typeface="Times New Roman" panose="02020603050405020304" pitchFamily="18" charset="0"/>
                </a:rPr>
                <a:t>How do pests and diseases spread within and between farms?</a:t>
              </a:r>
              <a:endParaRPr lang="en-NZ" kern="100" dirty="0">
                <a:effectLst/>
                <a:ea typeface="Aptos" panose="020B0004020202020204" pitchFamily="34" charset="0"/>
                <a:cs typeface="Times New Roman" panose="02020603050405020304" pitchFamily="18" charset="0"/>
              </a:endParaRPr>
            </a:p>
            <a:p>
              <a:pPr algn="ctr">
                <a:lnSpc>
                  <a:spcPct val="115000"/>
                </a:lnSpc>
                <a:spcAft>
                  <a:spcPts val="800"/>
                </a:spcAft>
                <a:buNone/>
              </a:pPr>
              <a:r>
                <a:rPr lang="en-NZ" sz="1200" kern="100" dirty="0">
                  <a:ln>
                    <a:noFill/>
                  </a:ln>
                  <a:solidFill>
                    <a:srgbClr val="000000"/>
                  </a:solidFill>
                  <a:effectLst>
                    <a:outerShdw blurRad="38100" dist="19050" dir="2700000" algn="tl">
                      <a:schemeClr val="dk1">
                        <a:alpha val="40000"/>
                      </a:schemeClr>
                    </a:outerShdw>
                  </a:effectLst>
                  <a:ea typeface="Aptos" panose="020B0004020202020204" pitchFamily="34" charset="0"/>
                  <a:cs typeface="Times New Roman" panose="02020603050405020304" pitchFamily="18" charset="0"/>
                </a:rPr>
                <a:t> </a:t>
              </a:r>
              <a:endParaRPr lang="en-NZ" sz="1200" kern="100" dirty="0">
                <a:effectLst/>
                <a:ea typeface="Aptos" panose="020B0004020202020204" pitchFamily="34" charset="0"/>
                <a:cs typeface="Times New Roman" panose="02020603050405020304" pitchFamily="18" charset="0"/>
              </a:endParaRPr>
            </a:p>
          </p:txBody>
        </p:sp>
        <p:sp>
          <p:nvSpPr>
            <p:cNvPr id="4" name="Rectangle: Rounded Corners 3">
              <a:extLst>
                <a:ext uri="{FF2B5EF4-FFF2-40B4-BE49-F238E27FC236}">
                  <a16:creationId xmlns:a16="http://schemas.microsoft.com/office/drawing/2014/main" id="{AF16872B-B290-C79A-7D91-D099526AE87E}"/>
                </a:ext>
              </a:extLst>
            </p:cNvPr>
            <p:cNvSpPr/>
            <p:nvPr/>
          </p:nvSpPr>
          <p:spPr>
            <a:xfrm>
              <a:off x="552450" y="95250"/>
              <a:ext cx="1885950" cy="733425"/>
            </a:xfrm>
            <a:prstGeom prst="roundRect">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800"/>
                </a:spcAft>
                <a:buNone/>
              </a:pPr>
              <a:r>
                <a:rPr lang="en-NZ" sz="1600" kern="100" dirty="0">
                  <a:ln>
                    <a:noFill/>
                  </a:ln>
                  <a:solidFill>
                    <a:srgbClr val="000000"/>
                  </a:solidFill>
                  <a:effectLst>
                    <a:outerShdw blurRad="38100" dist="19050" dir="2700000" algn="tl">
                      <a:schemeClr val="dk1">
                        <a:alpha val="40000"/>
                      </a:schemeClr>
                    </a:outerShdw>
                  </a:effectLst>
                  <a:ea typeface="Aptos" panose="020B0004020202020204" pitchFamily="34" charset="0"/>
                  <a:cs typeface="Times New Roman" panose="02020603050405020304" pitchFamily="18" charset="0"/>
                </a:rPr>
                <a:t>Livestock movements</a:t>
              </a:r>
              <a:endParaRPr lang="en-NZ" sz="1600" kern="100" dirty="0">
                <a:effectLst/>
                <a:ea typeface="Aptos" panose="020B0004020202020204" pitchFamily="34" charset="0"/>
                <a:cs typeface="Times New Roman" panose="02020603050405020304" pitchFamily="18" charset="0"/>
              </a:endParaRPr>
            </a:p>
          </p:txBody>
        </p:sp>
        <p:sp>
          <p:nvSpPr>
            <p:cNvPr id="5" name="Rectangle: Rounded Corners 4">
              <a:extLst>
                <a:ext uri="{FF2B5EF4-FFF2-40B4-BE49-F238E27FC236}">
                  <a16:creationId xmlns:a16="http://schemas.microsoft.com/office/drawing/2014/main" id="{5E71F71E-D391-2210-9D6A-9A92D25DC8B0}"/>
                </a:ext>
              </a:extLst>
            </p:cNvPr>
            <p:cNvSpPr/>
            <p:nvPr/>
          </p:nvSpPr>
          <p:spPr>
            <a:xfrm>
              <a:off x="2066925" y="3371850"/>
              <a:ext cx="1943100" cy="742950"/>
            </a:xfrm>
            <a:prstGeom prst="roundRect">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800"/>
                </a:spcAft>
                <a:buNone/>
              </a:pPr>
              <a:r>
                <a:rPr lang="en-NZ" sz="1600" kern="100" dirty="0">
                  <a:ln>
                    <a:noFill/>
                  </a:ln>
                  <a:solidFill>
                    <a:srgbClr val="000000"/>
                  </a:solidFill>
                  <a:effectLst>
                    <a:outerShdw blurRad="38100" dist="19050" dir="2700000" algn="tl">
                      <a:schemeClr val="dk1">
                        <a:alpha val="40000"/>
                      </a:schemeClr>
                    </a:outerShdw>
                  </a:effectLst>
                  <a:ea typeface="Aptos" panose="020B0004020202020204" pitchFamily="34" charset="0"/>
                  <a:cs typeface="Times New Roman" panose="02020603050405020304" pitchFamily="18" charset="0"/>
                </a:rPr>
                <a:t>Farm staff and visitors.</a:t>
              </a:r>
              <a:endParaRPr lang="en-NZ" sz="1600" kern="100" dirty="0">
                <a:effectLst/>
                <a:ea typeface="Aptos" panose="020B0004020202020204" pitchFamily="34" charset="0"/>
                <a:cs typeface="Times New Roman" panose="02020603050405020304" pitchFamily="18" charset="0"/>
              </a:endParaRPr>
            </a:p>
          </p:txBody>
        </p:sp>
        <p:sp>
          <p:nvSpPr>
            <p:cNvPr id="6" name="Rectangle: Rounded Corners 5">
              <a:extLst>
                <a:ext uri="{FF2B5EF4-FFF2-40B4-BE49-F238E27FC236}">
                  <a16:creationId xmlns:a16="http://schemas.microsoft.com/office/drawing/2014/main" id="{5908DCF7-9237-6D23-C63F-B0ABA16D1FDF}"/>
                </a:ext>
              </a:extLst>
            </p:cNvPr>
            <p:cNvSpPr/>
            <p:nvPr/>
          </p:nvSpPr>
          <p:spPr>
            <a:xfrm>
              <a:off x="4267200" y="1476375"/>
              <a:ext cx="1857375" cy="809625"/>
            </a:xfrm>
            <a:prstGeom prst="roundRect">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800"/>
                </a:spcAft>
                <a:buNone/>
              </a:pPr>
              <a:r>
                <a:rPr lang="en-NZ" sz="1600" kern="100" dirty="0">
                  <a:ln>
                    <a:noFill/>
                  </a:ln>
                  <a:solidFill>
                    <a:srgbClr val="000000"/>
                  </a:solidFill>
                  <a:effectLst>
                    <a:outerShdw blurRad="38100" dist="19050" dir="2700000" algn="tl">
                      <a:schemeClr val="dk1">
                        <a:alpha val="40000"/>
                      </a:schemeClr>
                    </a:outerShdw>
                  </a:effectLst>
                  <a:ea typeface="Aptos" panose="020B0004020202020204" pitchFamily="34" charset="0"/>
                  <a:cs typeface="Times New Roman" panose="02020603050405020304" pitchFamily="18" charset="0"/>
                </a:rPr>
                <a:t>Vehicles and equipment</a:t>
              </a:r>
              <a:endParaRPr lang="en-NZ" sz="1600" kern="100" dirty="0">
                <a:effectLst/>
                <a:ea typeface="Aptos" panose="020B0004020202020204" pitchFamily="34" charset="0"/>
                <a:cs typeface="Times New Roman" panose="02020603050405020304" pitchFamily="18" charset="0"/>
              </a:endParaRPr>
            </a:p>
          </p:txBody>
        </p:sp>
        <p:sp>
          <p:nvSpPr>
            <p:cNvPr id="7" name="Rectangle: Rounded Corners 6">
              <a:extLst>
                <a:ext uri="{FF2B5EF4-FFF2-40B4-BE49-F238E27FC236}">
                  <a16:creationId xmlns:a16="http://schemas.microsoft.com/office/drawing/2014/main" id="{C11FD32B-574A-A0A0-A276-6B5EBB31BF44}"/>
                </a:ext>
              </a:extLst>
            </p:cNvPr>
            <p:cNvSpPr/>
            <p:nvPr/>
          </p:nvSpPr>
          <p:spPr>
            <a:xfrm>
              <a:off x="0" y="1362075"/>
              <a:ext cx="1695450" cy="771525"/>
            </a:xfrm>
            <a:prstGeom prst="roundRect">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800"/>
                </a:spcAft>
                <a:buNone/>
              </a:pPr>
              <a:r>
                <a:rPr lang="en-NZ" sz="1600" kern="100" dirty="0">
                  <a:ln>
                    <a:noFill/>
                  </a:ln>
                  <a:solidFill>
                    <a:srgbClr val="000000"/>
                  </a:solidFill>
                  <a:effectLst>
                    <a:outerShdw blurRad="38100" dist="19050" dir="2700000" algn="tl">
                      <a:schemeClr val="dk1">
                        <a:alpha val="40000"/>
                      </a:schemeClr>
                    </a:outerShdw>
                  </a:effectLst>
                  <a:ea typeface="Aptos" panose="020B0004020202020204" pitchFamily="34" charset="0"/>
                  <a:cs typeface="Times New Roman" panose="02020603050405020304" pitchFamily="18" charset="0"/>
                </a:rPr>
                <a:t>Animal wastes</a:t>
              </a:r>
              <a:endParaRPr lang="en-NZ" sz="1600" kern="100" dirty="0">
                <a:effectLst/>
                <a:ea typeface="Aptos" panose="020B0004020202020204" pitchFamily="34" charset="0"/>
                <a:cs typeface="Times New Roman" panose="02020603050405020304" pitchFamily="18" charset="0"/>
              </a:endParaRPr>
            </a:p>
          </p:txBody>
        </p:sp>
        <p:sp>
          <p:nvSpPr>
            <p:cNvPr id="8" name="Rectangle: Rounded Corners 7">
              <a:extLst>
                <a:ext uri="{FF2B5EF4-FFF2-40B4-BE49-F238E27FC236}">
                  <a16:creationId xmlns:a16="http://schemas.microsoft.com/office/drawing/2014/main" id="{324AE86B-D8FA-B19F-0DA1-7E567BEBB2A1}"/>
                </a:ext>
              </a:extLst>
            </p:cNvPr>
            <p:cNvSpPr/>
            <p:nvPr/>
          </p:nvSpPr>
          <p:spPr>
            <a:xfrm>
              <a:off x="523875" y="2628900"/>
              <a:ext cx="1438275" cy="771525"/>
            </a:xfrm>
            <a:prstGeom prst="roundRect">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800"/>
                </a:spcAft>
                <a:buNone/>
              </a:pPr>
              <a:r>
                <a:rPr lang="en-NZ" sz="1600" kern="100" dirty="0">
                  <a:ln>
                    <a:noFill/>
                  </a:ln>
                  <a:solidFill>
                    <a:srgbClr val="000000"/>
                  </a:solidFill>
                  <a:effectLst>
                    <a:outerShdw blurRad="38100" dist="19050" dir="2700000" algn="tl">
                      <a:schemeClr val="dk1">
                        <a:alpha val="40000"/>
                      </a:schemeClr>
                    </a:outerShdw>
                  </a:effectLst>
                  <a:ea typeface="Aptos" panose="020B0004020202020204" pitchFamily="34" charset="0"/>
                  <a:cs typeface="Times New Roman" panose="02020603050405020304" pitchFamily="18" charset="0"/>
                </a:rPr>
                <a:t>Feed and water</a:t>
              </a:r>
              <a:endParaRPr lang="en-NZ" sz="1600" kern="100" dirty="0">
                <a:effectLst/>
                <a:ea typeface="Aptos" panose="020B0004020202020204" pitchFamily="34" charset="0"/>
                <a:cs typeface="Times New Roman" panose="02020603050405020304" pitchFamily="18" charset="0"/>
              </a:endParaRPr>
            </a:p>
          </p:txBody>
        </p:sp>
        <p:sp>
          <p:nvSpPr>
            <p:cNvPr id="9" name="Rectangle: Rounded Corners 8">
              <a:extLst>
                <a:ext uri="{FF2B5EF4-FFF2-40B4-BE49-F238E27FC236}">
                  <a16:creationId xmlns:a16="http://schemas.microsoft.com/office/drawing/2014/main" id="{714D7DAD-485A-DC85-F70A-FC29A3E94519}"/>
                </a:ext>
              </a:extLst>
            </p:cNvPr>
            <p:cNvSpPr/>
            <p:nvPr/>
          </p:nvSpPr>
          <p:spPr>
            <a:xfrm>
              <a:off x="4114800" y="2705100"/>
              <a:ext cx="1857375" cy="771525"/>
            </a:xfrm>
            <a:prstGeom prst="roundRect">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800"/>
                </a:spcAft>
                <a:buNone/>
              </a:pPr>
              <a:r>
                <a:rPr lang="en-NZ" sz="1600" kern="100" dirty="0">
                  <a:ln>
                    <a:noFill/>
                  </a:ln>
                  <a:solidFill>
                    <a:srgbClr val="000000"/>
                  </a:solidFill>
                  <a:effectLst>
                    <a:outerShdw blurRad="38100" dist="19050" dir="2700000" algn="tl">
                      <a:schemeClr val="dk1">
                        <a:alpha val="40000"/>
                      </a:schemeClr>
                    </a:outerShdw>
                  </a:effectLst>
                  <a:ea typeface="Aptos" panose="020B0004020202020204" pitchFamily="34" charset="0"/>
                  <a:cs typeface="Times New Roman" panose="02020603050405020304" pitchFamily="18" charset="0"/>
                </a:rPr>
                <a:t>Pest animals and wildlife</a:t>
              </a:r>
              <a:endParaRPr lang="en-NZ" sz="1600" kern="100" dirty="0">
                <a:effectLst/>
                <a:ea typeface="Aptos" panose="020B0004020202020204" pitchFamily="34" charset="0"/>
                <a:cs typeface="Times New Roman" panose="02020603050405020304" pitchFamily="18" charset="0"/>
              </a:endParaRPr>
            </a:p>
          </p:txBody>
        </p:sp>
        <p:sp>
          <p:nvSpPr>
            <p:cNvPr id="10" name="Rectangle: Rounded Corners 9">
              <a:extLst>
                <a:ext uri="{FF2B5EF4-FFF2-40B4-BE49-F238E27FC236}">
                  <a16:creationId xmlns:a16="http://schemas.microsoft.com/office/drawing/2014/main" id="{1E70FEAA-E9F5-08A4-E637-9D5EE52F91BD}"/>
                </a:ext>
              </a:extLst>
            </p:cNvPr>
            <p:cNvSpPr/>
            <p:nvPr/>
          </p:nvSpPr>
          <p:spPr>
            <a:xfrm>
              <a:off x="3705225" y="0"/>
              <a:ext cx="1885950" cy="885825"/>
            </a:xfrm>
            <a:prstGeom prst="roundRect">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800"/>
                </a:spcAft>
                <a:buNone/>
              </a:pPr>
              <a:r>
                <a:rPr lang="en-NZ" sz="1600" kern="100" dirty="0">
                  <a:ln>
                    <a:noFill/>
                  </a:ln>
                  <a:solidFill>
                    <a:srgbClr val="000000"/>
                  </a:solidFill>
                  <a:effectLst>
                    <a:outerShdw blurRad="38100" dist="19050" dir="2700000" algn="tl">
                      <a:schemeClr val="dk1">
                        <a:alpha val="40000"/>
                      </a:schemeClr>
                    </a:outerShdw>
                  </a:effectLst>
                  <a:ea typeface="Aptos" panose="020B0004020202020204" pitchFamily="34" charset="0"/>
                  <a:cs typeface="Times New Roman" panose="02020603050405020304" pitchFamily="18" charset="0"/>
                </a:rPr>
                <a:t>Airborne dispersal</a:t>
              </a:r>
              <a:endParaRPr lang="en-NZ" sz="1600" kern="100" dirty="0">
                <a:effectLst/>
                <a:ea typeface="Aptos" panose="020B0004020202020204" pitchFamily="34" charset="0"/>
                <a:cs typeface="Times New Roman" panose="02020603050405020304" pitchFamily="18" charset="0"/>
              </a:endParaRPr>
            </a:p>
          </p:txBody>
        </p:sp>
      </p:grpSp>
    </p:spTree>
    <p:extLst>
      <p:ext uri="{BB962C8B-B14F-4D97-AF65-F5344CB8AC3E}">
        <p14:creationId xmlns:p14="http://schemas.microsoft.com/office/powerpoint/2010/main" val="290001367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539</TotalTime>
  <Words>1114</Words>
  <Application>Microsoft Office PowerPoint</Application>
  <PresentationFormat>Widescreen</PresentationFormat>
  <Paragraphs>140</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Aptos</vt:lpstr>
      <vt:lpstr>Aptos Display</vt:lpstr>
      <vt:lpstr>Arial</vt:lpstr>
      <vt:lpstr>Symbol</vt:lpstr>
      <vt:lpstr>Office Theme</vt:lpstr>
      <vt:lpstr>PowerPoint Presentation</vt:lpstr>
      <vt:lpstr>Biosecurity</vt:lpstr>
      <vt:lpstr>Questions to discuss</vt:lpstr>
      <vt:lpstr>What is biosecurity?  </vt:lpstr>
      <vt:lpstr>PowerPoint Presentation</vt:lpstr>
      <vt:lpstr>PowerPoint Presentation</vt:lpstr>
      <vt:lpstr>PowerPoint Presentation</vt:lpstr>
      <vt:lpstr>Questions to discuss</vt:lpstr>
      <vt:lpstr>PowerPoint Presentation</vt:lpstr>
      <vt:lpstr>On-Farm Biosecurity</vt:lpstr>
      <vt:lpstr>Biosecurity is everyone’s responsibility  New Zealand’s biosecurity system is a collaborative effort and every New Zealander has a role to play.   Some of the key players involved in biosecurity in New Zealand are: </vt:lpstr>
      <vt:lpstr>MPI - Invasive Pest and Disease Register</vt:lpstr>
      <vt:lpstr>Established pests Established pests and diseases are already present in New Zealand and actively managed. </vt:lpstr>
      <vt:lpstr>High-risk pests and diseases NOT established in New Zealand These pests and diseases are not present in New Zealand but could cause serious damage if they arrive.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Susan Stokes</dc:creator>
  <cp:lastModifiedBy>Kerry Allen</cp:lastModifiedBy>
  <cp:revision>11</cp:revision>
  <dcterms:created xsi:type="dcterms:W3CDTF">2026-01-29T18:49:20Z</dcterms:created>
  <dcterms:modified xsi:type="dcterms:W3CDTF">2026-03-03T03:18:04Z</dcterms:modified>
</cp:coreProperties>
</file>