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56" r:id="rId3"/>
    <p:sldId id="269" r:id="rId4"/>
    <p:sldId id="270" r:id="rId5"/>
    <p:sldId id="257" r:id="rId6"/>
    <p:sldId id="258" r:id="rId7"/>
    <p:sldId id="263" r:id="rId8"/>
    <p:sldId id="262" r:id="rId9"/>
    <p:sldId id="261" r:id="rId10"/>
    <p:sldId id="260" r:id="rId11"/>
    <p:sldId id="285" r:id="rId12"/>
    <p:sldId id="286" r:id="rId13"/>
    <p:sldId id="284" r:id="rId14"/>
    <p:sldId id="287" r:id="rId15"/>
    <p:sldId id="288"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105" d="100"/>
          <a:sy n="105"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24AF7-7AF2-4F45-869E-D0AF1DF4DB97}" type="datetimeFigureOut">
              <a:rPr lang="en-NZ" smtClean="0"/>
              <a:t>27/03/2026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65020-E638-4501-AE67-D9974F335C40}" type="slidenum">
              <a:rPr lang="en-NZ" smtClean="0"/>
              <a:t>‹#›</a:t>
            </a:fld>
            <a:endParaRPr lang="en-NZ"/>
          </a:p>
        </p:txBody>
      </p:sp>
    </p:spTree>
    <p:extLst>
      <p:ext uri="{BB962C8B-B14F-4D97-AF65-F5344CB8AC3E}">
        <p14:creationId xmlns:p14="http://schemas.microsoft.com/office/powerpoint/2010/main" val="21915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D765020-E638-4501-AE67-D9974F335C40}" type="slidenum">
              <a:rPr lang="en-NZ" smtClean="0"/>
              <a:t>15</a:t>
            </a:fld>
            <a:endParaRPr lang="en-NZ"/>
          </a:p>
        </p:txBody>
      </p:sp>
    </p:spTree>
    <p:extLst>
      <p:ext uri="{BB962C8B-B14F-4D97-AF65-F5344CB8AC3E}">
        <p14:creationId xmlns:p14="http://schemas.microsoft.com/office/powerpoint/2010/main" val="264441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EA78-06C3-4E0B-2885-DBE945CA7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9965FAB-7A48-733F-F112-286C98A20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C15FB53-54D4-F01A-9DB6-C639D1D2C356}"/>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5" name="Footer Placeholder 4">
            <a:extLst>
              <a:ext uri="{FF2B5EF4-FFF2-40B4-BE49-F238E27FC236}">
                <a16:creationId xmlns:a16="http://schemas.microsoft.com/office/drawing/2014/main" id="{24BFEB51-0AA4-BEA6-8F94-1E7AB7DD051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C39D844-F309-F1D2-FB7A-9021E86266A3}"/>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406928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411B-2366-5192-BC17-3CB1AA950E6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D832C88-2212-3B1F-8FC0-41CED62364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0C8822B-DE83-C660-E6C4-A6578CEE3A11}"/>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5" name="Footer Placeholder 4">
            <a:extLst>
              <a:ext uri="{FF2B5EF4-FFF2-40B4-BE49-F238E27FC236}">
                <a16:creationId xmlns:a16="http://schemas.microsoft.com/office/drawing/2014/main" id="{A87C67F0-BD3B-9B57-A316-04EB4368CB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4AB4DBD-7D78-B8F4-8C79-FE7D396BDE43}"/>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56475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168DA-1770-96A8-FCF8-FC3E1C7FEA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A0E20C3-E2D2-4176-2726-AF0FD7C93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0B9145-127B-1CA5-1BEC-6716B175FCCB}"/>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5" name="Footer Placeholder 4">
            <a:extLst>
              <a:ext uri="{FF2B5EF4-FFF2-40B4-BE49-F238E27FC236}">
                <a16:creationId xmlns:a16="http://schemas.microsoft.com/office/drawing/2014/main" id="{D4583326-25E2-B4F4-0A2A-52016B22B5A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B5A28B-0D43-4FE6-BAA4-E93A4653B419}"/>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207613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927D-44D9-E66D-1841-B271D649130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E66572D-C9D3-53E9-3C1C-F2E5AEB2A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B9F6C42-C3DC-F184-60A3-8BFD17626B7A}"/>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5" name="Footer Placeholder 4">
            <a:extLst>
              <a:ext uri="{FF2B5EF4-FFF2-40B4-BE49-F238E27FC236}">
                <a16:creationId xmlns:a16="http://schemas.microsoft.com/office/drawing/2014/main" id="{66C650FB-FA8A-9480-4D3F-485FDA19EA2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95C73A-D8D5-D4D3-A73B-FB8D48F7A7BB}"/>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89483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EAC8-E77F-51C1-136A-0D40205C9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D2E4DFC-DBA4-BEC5-1D93-3C196C5D0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CE7CE-B3E3-66DF-3484-604F976DD99B}"/>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5" name="Footer Placeholder 4">
            <a:extLst>
              <a:ext uri="{FF2B5EF4-FFF2-40B4-BE49-F238E27FC236}">
                <a16:creationId xmlns:a16="http://schemas.microsoft.com/office/drawing/2014/main" id="{8A98EB32-6FB8-7E66-C0AA-8AC8AB2C296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5E0C407-D006-AB9D-B97C-9F56771E6E04}"/>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99430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D3C8-5180-E6B9-1D1B-D30E58CE4BC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19BC9E-4FD5-FCA4-CB9E-139A1F6E3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46D0445-2D69-C3B8-3230-390F9C954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0378E4A-D831-7FC3-D988-3B0639FFBD43}"/>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6" name="Footer Placeholder 5">
            <a:extLst>
              <a:ext uri="{FF2B5EF4-FFF2-40B4-BE49-F238E27FC236}">
                <a16:creationId xmlns:a16="http://schemas.microsoft.com/office/drawing/2014/main" id="{B85B8137-B06B-757A-D092-685C6D44A47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361BCE8-FB5A-4929-D7AF-227956D5C634}"/>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259952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11F2-FB96-64AB-7BF6-A5F1E23AD3F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EC5FE4E-8562-5D07-3A69-12DF27B69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4C5C4-B611-7B4F-E957-5A1276BFA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B2FB723-B818-5394-6447-BFE7964FB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8EC11-0B0A-5010-759E-810F0FF24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F96B73A-2552-8CB0-2BD8-9B97AB96CFBE}"/>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8" name="Footer Placeholder 7">
            <a:extLst>
              <a:ext uri="{FF2B5EF4-FFF2-40B4-BE49-F238E27FC236}">
                <a16:creationId xmlns:a16="http://schemas.microsoft.com/office/drawing/2014/main" id="{1C81B06F-A3C6-E614-F1B8-53A60C037727}"/>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5285181-3045-96B8-F168-312539EC95AD}"/>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16628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E9E-E831-BD80-6193-E8E4140E930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63A6830-F91D-EEC0-19F3-89FEA4C91054}"/>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4" name="Footer Placeholder 3">
            <a:extLst>
              <a:ext uri="{FF2B5EF4-FFF2-40B4-BE49-F238E27FC236}">
                <a16:creationId xmlns:a16="http://schemas.microsoft.com/office/drawing/2014/main" id="{3433A8B1-2CB1-9032-6A0C-32CB0A57F16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65E382D-C9C7-7100-6725-5666A027A5A6}"/>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92234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70E87-4EEE-7620-3E71-460FC4B543AF}"/>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3" name="Footer Placeholder 2">
            <a:extLst>
              <a:ext uri="{FF2B5EF4-FFF2-40B4-BE49-F238E27FC236}">
                <a16:creationId xmlns:a16="http://schemas.microsoft.com/office/drawing/2014/main" id="{2A1CDEEF-02F5-3FEF-83BA-36B60982F7D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CACB181-8132-CBBD-52A4-902BD49087DF}"/>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243486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1885-CC5E-C412-0B5E-8AF80F362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F8E06E1-28CF-B93D-7203-EAC892FF6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5B720E9-3B95-8F47-68FD-BBC60DE4A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D9DDF-69DF-B1B1-213C-E2865D74E574}"/>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6" name="Footer Placeholder 5">
            <a:extLst>
              <a:ext uri="{FF2B5EF4-FFF2-40B4-BE49-F238E27FC236}">
                <a16:creationId xmlns:a16="http://schemas.microsoft.com/office/drawing/2014/main" id="{15430809-1C2D-CBBF-DBB5-3FAA1773004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B4BD517-D264-912F-9567-751D91A484BC}"/>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118072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664E-AD81-A906-F67C-7AD62403A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7332C27-FA5F-4F74-E973-76B94DCFE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6BCD6A4-B446-E78F-D5E4-F1B7B59A2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B0486-8CE8-93FF-37CF-3C953CA7373F}"/>
              </a:ext>
            </a:extLst>
          </p:cNvPr>
          <p:cNvSpPr>
            <a:spLocks noGrp="1"/>
          </p:cNvSpPr>
          <p:nvPr>
            <p:ph type="dt" sz="half" idx="10"/>
          </p:nvPr>
        </p:nvSpPr>
        <p:spPr/>
        <p:txBody>
          <a:bodyPr/>
          <a:lstStyle/>
          <a:p>
            <a:fld id="{1776FB54-343D-437F-B6E3-77D77F228845}" type="datetimeFigureOut">
              <a:rPr lang="en-NZ" smtClean="0"/>
              <a:t>27/03/2026</a:t>
            </a:fld>
            <a:endParaRPr lang="en-NZ"/>
          </a:p>
        </p:txBody>
      </p:sp>
      <p:sp>
        <p:nvSpPr>
          <p:cNvPr id="6" name="Footer Placeholder 5">
            <a:extLst>
              <a:ext uri="{FF2B5EF4-FFF2-40B4-BE49-F238E27FC236}">
                <a16:creationId xmlns:a16="http://schemas.microsoft.com/office/drawing/2014/main" id="{C596080F-642B-6972-90B5-15146B35B02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8086B59-84D4-DC37-8DE5-05A34F7886AA}"/>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67899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AFA7F-02F2-9455-32C4-20902859A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AB2B755-0E4B-149B-703C-F8B8FCC18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B5382D6-C5C5-C59A-837A-C90B3BDFC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6FB54-343D-437F-B6E3-77D77F228845}" type="datetimeFigureOut">
              <a:rPr lang="en-NZ" smtClean="0"/>
              <a:t>27/03/2026</a:t>
            </a:fld>
            <a:endParaRPr lang="en-NZ"/>
          </a:p>
        </p:txBody>
      </p:sp>
      <p:sp>
        <p:nvSpPr>
          <p:cNvPr id="5" name="Footer Placeholder 4">
            <a:extLst>
              <a:ext uri="{FF2B5EF4-FFF2-40B4-BE49-F238E27FC236}">
                <a16:creationId xmlns:a16="http://schemas.microsoft.com/office/drawing/2014/main" id="{D06F8363-201A-22D2-1EF7-5323109B5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12379070-4792-1A44-D5BA-5D898B84D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8FCFF8-CCB5-4655-8E3C-3A17AFCB4DBC}" type="slidenum">
              <a:rPr lang="en-NZ" smtClean="0"/>
              <a:t>‹#›</a:t>
            </a:fld>
            <a:endParaRPr lang="en-NZ"/>
          </a:p>
        </p:txBody>
      </p:sp>
    </p:spTree>
    <p:extLst>
      <p:ext uri="{BB962C8B-B14F-4D97-AF65-F5344CB8AC3E}">
        <p14:creationId xmlns:p14="http://schemas.microsoft.com/office/powerpoint/2010/main" val="233242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ia.org.nz/News-Events/ID/3426/Brown-Marmorated-Stink-Bug-biosecurity-partnership-renewed"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41" y="365999"/>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4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28CA-AEFE-BDC8-E104-2E8074B4C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0FE8A-94FE-A777-F46A-645565CCA6F0}"/>
              </a:ext>
            </a:extLst>
          </p:cNvPr>
          <p:cNvSpPr>
            <a:spLocks noGrp="1"/>
          </p:cNvSpPr>
          <p:nvPr>
            <p:ph type="title"/>
          </p:nvPr>
        </p:nvSpPr>
        <p:spPr/>
        <p:txBody>
          <a:bodyPr/>
          <a:lstStyle/>
          <a:p>
            <a:r>
              <a:rPr lang="en-US" dirty="0"/>
              <a:t>PSA </a:t>
            </a:r>
            <a:r>
              <a:rPr lang="en-US" b="1" i="1" dirty="0"/>
              <a:t>Pseudomonas </a:t>
            </a:r>
            <a:r>
              <a:rPr lang="en-US" b="1" i="1" dirty="0" err="1"/>
              <a:t>syringae</a:t>
            </a:r>
            <a:r>
              <a:rPr lang="en-US" b="1" i="1" dirty="0"/>
              <a:t> </a:t>
            </a:r>
            <a:r>
              <a:rPr lang="en-US" b="1" i="1" dirty="0" err="1"/>
              <a:t>pv</a:t>
            </a:r>
            <a:r>
              <a:rPr lang="en-US" b="1" i="1" dirty="0"/>
              <a:t>. </a:t>
            </a:r>
            <a:r>
              <a:rPr lang="en-US" b="1" i="1" dirty="0" err="1"/>
              <a:t>actinidiae</a:t>
            </a:r>
            <a:br>
              <a:rPr lang="en-NZ" b="1" i="1" dirty="0"/>
            </a:br>
            <a:endParaRPr lang="en-NZ" dirty="0"/>
          </a:p>
        </p:txBody>
      </p:sp>
      <p:sp>
        <p:nvSpPr>
          <p:cNvPr id="3" name="Content Placeholder 2">
            <a:extLst>
              <a:ext uri="{FF2B5EF4-FFF2-40B4-BE49-F238E27FC236}">
                <a16:creationId xmlns:a16="http://schemas.microsoft.com/office/drawing/2014/main" id="{91EBA32C-41A3-F7CF-03FE-C6D31087E535}"/>
              </a:ext>
            </a:extLst>
          </p:cNvPr>
          <p:cNvSpPr>
            <a:spLocks noGrp="1"/>
          </p:cNvSpPr>
          <p:nvPr>
            <p:ph sz="half" idx="1"/>
          </p:nvPr>
        </p:nvSpPr>
        <p:spPr>
          <a:xfrm>
            <a:off x="838200" y="1825625"/>
            <a:ext cx="5416296" cy="4351338"/>
          </a:xfrm>
        </p:spPr>
        <p:txBody>
          <a:bodyPr>
            <a:normAutofit fontScale="55000" lnSpcReduction="20000"/>
          </a:bodyPr>
          <a:lstStyle/>
          <a:p>
            <a:pPr marL="0" lvl="0" indent="0" eaLnBrk="0" fontAlgn="base" hangingPunct="0">
              <a:lnSpc>
                <a:spcPct val="100000"/>
              </a:lnSpc>
              <a:spcBef>
                <a:spcPct val="0"/>
              </a:spcBef>
              <a:spcAft>
                <a:spcPct val="0"/>
              </a:spcAft>
              <a:buNone/>
            </a:pP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is one of the most serious diseases of kiwifruit. Gold kiwifruit in New Zealand were particularly susceptible with 85% of vines removed and destroyed. Today, the kiwifruit industry has largely recovered by planting </a:t>
            </a: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-resistant varieties.</a:t>
            </a:r>
          </a:p>
          <a:p>
            <a:pPr marL="0" lvl="0" indent="0" eaLnBrk="0" fontAlgn="base" hangingPunct="0">
              <a:lnSpc>
                <a:spcPct val="100000"/>
              </a:lnSpc>
              <a:spcBef>
                <a:spcPct val="0"/>
              </a:spcBef>
              <a:spcAft>
                <a:spcPct val="0"/>
              </a:spcAft>
              <a:buNone/>
            </a:pP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Kiwifruit is New Zealand’s largest horticultural export industry with an export value of over $2.3b (Fresh Facts 2019). At the time of the outbreak in 2010, the loss in exports was estimated to cost the industry $930 million.</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is a bacteria that causes canker of green and gold kiwifruit, and </a:t>
            </a: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kiwiberry</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It does not directly affect the fruit but affects plant health and its viability. The disease often causes the vines to die. It first appears as brown leaf-spotting and in severe cases cankers develop on the vines which produce an exudate.</a:t>
            </a:r>
          </a:p>
          <a:p>
            <a:pPr marL="0" lvl="0" indent="0" eaLnBrk="0" fontAlgn="base" hangingPunct="0">
              <a:lnSpc>
                <a:spcPct val="100000"/>
              </a:lnSpc>
              <a:spcBef>
                <a:spcPct val="0"/>
              </a:spcBef>
              <a:spcAft>
                <a:spcPct val="0"/>
              </a:spcAft>
              <a:buNone/>
            </a:pP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is highly infectious and is spread by spores which are easily spread by heavy rain, strong winds, animals, people, and farm equipment. Harsh winters followed by hot summers are ideal conditions for </a:t>
            </a: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populations to increase.</a:t>
            </a:r>
            <a:endParaRPr kumimoji="0" lang="en-US" altLang="en-US" sz="5400" b="0" i="0" u="none" strike="noStrike" cap="none" normalizeH="0" baseline="0" dirty="0">
              <a:ln>
                <a:noFill/>
              </a:ln>
              <a:solidFill>
                <a:schemeClr val="tx1"/>
              </a:solidFill>
              <a:effectLst/>
              <a:latin typeface="Arial" panose="020B0604020202020204" pitchFamily="34" charset="0"/>
            </a:endParaRPr>
          </a:p>
          <a:p>
            <a:endParaRPr lang="en-NZ" dirty="0"/>
          </a:p>
        </p:txBody>
      </p:sp>
      <p:sp>
        <p:nvSpPr>
          <p:cNvPr id="5" name="Rectangle 2">
            <a:extLst>
              <a:ext uri="{FF2B5EF4-FFF2-40B4-BE49-F238E27FC236}">
                <a16:creationId xmlns:a16="http://schemas.microsoft.com/office/drawing/2014/main" id="{561AE8BB-16FB-F24B-2021-BBE2BE990B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7" name="Image 567">
            <a:extLst>
              <a:ext uri="{FF2B5EF4-FFF2-40B4-BE49-F238E27FC236}">
                <a16:creationId xmlns:a16="http://schemas.microsoft.com/office/drawing/2014/main" id="{924E58A9-0F41-0C74-5B8C-9AD45CE25E27}"/>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12752" y="1517904"/>
            <a:ext cx="4041048" cy="395826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a:extLst>
              <a:ext uri="{FF2B5EF4-FFF2-40B4-BE49-F238E27FC236}">
                <a16:creationId xmlns:a16="http://schemas.microsoft.com/office/drawing/2014/main" id="{86E5315E-4F06-C4C1-2185-EBC41057A1A7}"/>
              </a:ext>
            </a:extLst>
          </p:cNvPr>
          <p:cNvSpPr/>
          <p:nvPr/>
        </p:nvSpPr>
        <p:spPr>
          <a:xfrm>
            <a:off x="6181644" y="1145526"/>
            <a:ext cx="969264" cy="1090323"/>
          </a:xfrm>
          <a:prstGeom prst="pent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In NZ</a:t>
            </a:r>
            <a:endParaRPr lang="en-NZ" b="1" dirty="0"/>
          </a:p>
        </p:txBody>
      </p:sp>
    </p:spTree>
    <p:extLst>
      <p:ext uri="{BB962C8B-B14F-4D97-AF65-F5344CB8AC3E}">
        <p14:creationId xmlns:p14="http://schemas.microsoft.com/office/powerpoint/2010/main" val="326720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6F4F-3CB1-348D-7FF7-DE4B1A8D8A4F}"/>
              </a:ext>
            </a:extLst>
          </p:cNvPr>
          <p:cNvSpPr>
            <a:spLocks noGrp="1"/>
          </p:cNvSpPr>
          <p:nvPr>
            <p:ph type="title"/>
          </p:nvPr>
        </p:nvSpPr>
        <p:spPr/>
        <p:txBody>
          <a:bodyPr>
            <a:normAutofit fontScale="90000"/>
          </a:bodyPr>
          <a:lstStyle/>
          <a:p>
            <a:r>
              <a:rPr lang="en-US" sz="4800" b="1" dirty="0"/>
              <a:t>Tomato </a:t>
            </a:r>
            <a:r>
              <a:rPr lang="en-US" b="1" dirty="0"/>
              <a:t>BROWN RUGOSE FRUIT VIRUS </a:t>
            </a:r>
            <a:r>
              <a:rPr lang="en-US" sz="4800" b="1" dirty="0"/>
              <a:t>(</a:t>
            </a:r>
            <a:r>
              <a:rPr lang="en-US" sz="4800" b="1" dirty="0" err="1"/>
              <a:t>ToBRFV</a:t>
            </a:r>
            <a:r>
              <a:rPr lang="en-US" sz="4800" b="1" dirty="0"/>
              <a:t>)</a:t>
            </a:r>
            <a:endParaRPr lang="en-NZ" dirty="0"/>
          </a:p>
        </p:txBody>
      </p:sp>
      <p:sp>
        <p:nvSpPr>
          <p:cNvPr id="3" name="Content Placeholder 2">
            <a:extLst>
              <a:ext uri="{FF2B5EF4-FFF2-40B4-BE49-F238E27FC236}">
                <a16:creationId xmlns:a16="http://schemas.microsoft.com/office/drawing/2014/main" id="{B7D23808-005D-BC14-630A-4D81A43E3765}"/>
              </a:ext>
            </a:extLst>
          </p:cNvPr>
          <p:cNvSpPr>
            <a:spLocks noGrp="1"/>
          </p:cNvSpPr>
          <p:nvPr>
            <p:ph sz="half" idx="1"/>
          </p:nvPr>
        </p:nvSpPr>
        <p:spPr/>
        <p:txBody>
          <a:bodyPr>
            <a:normAutofit lnSpcReduction="10000"/>
          </a:bodyPr>
          <a:lstStyle/>
          <a:p>
            <a:pPr marL="0" indent="0">
              <a:buNone/>
            </a:pPr>
            <a:r>
              <a:rPr lang="en-US" dirty="0" err="1"/>
              <a:t>ToBRFV</a:t>
            </a:r>
            <a:r>
              <a:rPr lang="en-US" dirty="0"/>
              <a:t> affects tomatoes, capsicums, and other solanaceous plants. It’s a plant virus of global concern and has prompted import restrictions and monitoring to reduce the risk of incursion into NZ horticulture. </a:t>
            </a:r>
          </a:p>
          <a:p>
            <a:pPr marL="0" indent="0">
              <a:buNone/>
            </a:pPr>
            <a:r>
              <a:rPr lang="en-US" dirty="0"/>
              <a:t>The virus causes symptoms including mosaic and distortion of leaves and brown, wrinkly spots on fruits</a:t>
            </a:r>
          </a:p>
          <a:p>
            <a:endParaRPr lang="en-NZ" dirty="0"/>
          </a:p>
        </p:txBody>
      </p:sp>
      <p:pic>
        <p:nvPicPr>
          <p:cNvPr id="5" name="Content Placeholder 6">
            <a:extLst>
              <a:ext uri="{FF2B5EF4-FFF2-40B4-BE49-F238E27FC236}">
                <a16:creationId xmlns:a16="http://schemas.microsoft.com/office/drawing/2014/main" id="{75C9434B-AD3F-8A08-C66F-31F8484B88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42805" y="1142999"/>
            <a:ext cx="5515769" cy="5515769"/>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D503FE15-4C35-18C4-21B0-85E9D282F556}"/>
              </a:ext>
            </a:extLst>
          </p:cNvPr>
          <p:cNvSpPr/>
          <p:nvPr/>
        </p:nvSpPr>
        <p:spPr>
          <a:xfrm>
            <a:off x="5784914" y="1027906"/>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357938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1BF4-105E-6307-4E49-64429AD8F136}"/>
              </a:ext>
            </a:extLst>
          </p:cNvPr>
          <p:cNvSpPr>
            <a:spLocks noGrp="1"/>
          </p:cNvSpPr>
          <p:nvPr>
            <p:ph type="title"/>
          </p:nvPr>
        </p:nvSpPr>
        <p:spPr/>
        <p:txBody>
          <a:bodyPr>
            <a:normAutofit/>
          </a:bodyPr>
          <a:lstStyle/>
          <a:p>
            <a:r>
              <a:rPr lang="en-US" sz="4000" b="1" dirty="0"/>
              <a:t>BROWN MARMORATED STINK BUG</a:t>
            </a:r>
            <a:endParaRPr lang="en-NZ" sz="4000" b="1" dirty="0"/>
          </a:p>
        </p:txBody>
      </p:sp>
      <p:sp>
        <p:nvSpPr>
          <p:cNvPr id="3" name="Content Placeholder 2">
            <a:extLst>
              <a:ext uri="{FF2B5EF4-FFF2-40B4-BE49-F238E27FC236}">
                <a16:creationId xmlns:a16="http://schemas.microsoft.com/office/drawing/2014/main" id="{EBD71746-9409-B905-5AFA-1F852C827652}"/>
              </a:ext>
            </a:extLst>
          </p:cNvPr>
          <p:cNvSpPr>
            <a:spLocks noGrp="1"/>
          </p:cNvSpPr>
          <p:nvPr>
            <p:ph sz="half" idx="1"/>
          </p:nvPr>
        </p:nvSpPr>
        <p:spPr/>
        <p:txBody>
          <a:bodyPr>
            <a:normAutofit lnSpcReduction="10000"/>
          </a:bodyPr>
          <a:lstStyle/>
          <a:p>
            <a:pPr marL="0" indent="0">
              <a:buNone/>
            </a:pPr>
            <a:r>
              <a:rPr lang="en-US" dirty="0"/>
              <a:t>The  Brown Marmorated Stink Bug (BMSB) is considered one of New Zealand</a:t>
            </a:r>
            <a:r>
              <a:rPr lang="en-US" dirty="0">
                <a:hlinkClick r:id="rId2">
                  <a:extLst>
                    <a:ext uri="{A12FA001-AC4F-418D-AE19-62706E023703}">
                      <ahyp:hlinkClr xmlns:ahyp="http://schemas.microsoft.com/office/drawing/2018/hyperlinkcolor" val="tx"/>
                    </a:ext>
                  </a:extLst>
                </a:hlinkClick>
              </a:rPr>
              <a:t>’</a:t>
            </a:r>
            <a:r>
              <a:rPr lang="en-US" dirty="0"/>
              <a:t>s most significant biosecurity threats. While it is not yet established in the country, it is frequently intercepted at the border in luggage, mail, and imported cargo.</a:t>
            </a:r>
          </a:p>
          <a:p>
            <a:pPr marL="0" indent="0">
              <a:buNone/>
            </a:pPr>
            <a:r>
              <a:rPr lang="en-US" dirty="0"/>
              <a:t>It is a serious threat to fruit and vegetable crops.</a:t>
            </a:r>
          </a:p>
        </p:txBody>
      </p:sp>
      <p:pic>
        <p:nvPicPr>
          <p:cNvPr id="7" name="Content Placeholder 6">
            <a:extLst>
              <a:ext uri="{FF2B5EF4-FFF2-40B4-BE49-F238E27FC236}">
                <a16:creationId xmlns:a16="http://schemas.microsoft.com/office/drawing/2014/main" id="{E4B40B3B-56C2-92D8-A999-1F79737D63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88480" y="1422686"/>
            <a:ext cx="4918869" cy="4918869"/>
          </a:xfrm>
          <a:prstGeom prst="rect">
            <a:avLst/>
          </a:prstGeom>
        </p:spPr>
      </p:pic>
      <p:sp>
        <p:nvSpPr>
          <p:cNvPr id="5" name="Pentagon 4">
            <a:extLst>
              <a:ext uri="{FF2B5EF4-FFF2-40B4-BE49-F238E27FC236}">
                <a16:creationId xmlns:a16="http://schemas.microsoft.com/office/drawing/2014/main" id="{9740CBA1-A904-CF58-D523-4C3229C61653}"/>
              </a:ext>
            </a:extLst>
          </p:cNvPr>
          <p:cNvSpPr/>
          <p:nvPr/>
        </p:nvSpPr>
        <p:spPr>
          <a:xfrm>
            <a:off x="5897880" y="1280160"/>
            <a:ext cx="1841294" cy="1468089"/>
          </a:xfrm>
          <a:prstGeom prst="pentagon">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b="1" dirty="0"/>
              <a:t>Not established</a:t>
            </a:r>
            <a:endParaRPr lang="en-NZ" sz="1400" b="1" dirty="0"/>
          </a:p>
        </p:txBody>
      </p:sp>
    </p:spTree>
    <p:extLst>
      <p:ext uri="{BB962C8B-B14F-4D97-AF65-F5344CB8AC3E}">
        <p14:creationId xmlns:p14="http://schemas.microsoft.com/office/powerpoint/2010/main" val="316319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E6D1-C9C0-3C4C-A171-F9A9844BE800}"/>
              </a:ext>
            </a:extLst>
          </p:cNvPr>
          <p:cNvSpPr>
            <a:spLocks noGrp="1"/>
          </p:cNvSpPr>
          <p:nvPr>
            <p:ph type="title"/>
          </p:nvPr>
        </p:nvSpPr>
        <p:spPr/>
        <p:txBody>
          <a:bodyPr/>
          <a:lstStyle/>
          <a:p>
            <a:r>
              <a:rPr lang="en-US" sz="3200" b="1" dirty="0"/>
              <a:t>SPONGY MOTH (formerly known as Gypsy moth)</a:t>
            </a:r>
            <a:endParaRPr lang="en-NZ" sz="3200" b="1" dirty="0"/>
          </a:p>
        </p:txBody>
      </p:sp>
      <p:sp>
        <p:nvSpPr>
          <p:cNvPr id="3" name="Content Placeholder 2">
            <a:extLst>
              <a:ext uri="{FF2B5EF4-FFF2-40B4-BE49-F238E27FC236}">
                <a16:creationId xmlns:a16="http://schemas.microsoft.com/office/drawing/2014/main" id="{8FB494B6-2431-C226-C324-AFF069E59108}"/>
              </a:ext>
            </a:extLst>
          </p:cNvPr>
          <p:cNvSpPr>
            <a:spLocks noGrp="1"/>
          </p:cNvSpPr>
          <p:nvPr>
            <p:ph sz="half" idx="1"/>
          </p:nvPr>
        </p:nvSpPr>
        <p:spPr/>
        <p:txBody>
          <a:bodyPr>
            <a:normAutofit fontScale="85000" lnSpcReduction="10000"/>
          </a:bodyPr>
          <a:lstStyle/>
          <a:p>
            <a:pPr marL="0" indent="0">
              <a:buNone/>
            </a:pPr>
            <a:r>
              <a:rPr lang="en-US" dirty="0"/>
              <a:t>Spongy moths have an extremely wide host range, being able to complete their lifecycle on over 650 plant species. Spongy For New Zealand, many urban tree species and horticultural crops would be affected, including apples and pears. </a:t>
            </a:r>
          </a:p>
          <a:p>
            <a:pPr marL="0" indent="0">
              <a:buNone/>
            </a:pPr>
            <a:r>
              <a:rPr lang="en-US" dirty="0"/>
              <a:t>Spongy moth lay hundreds of eggs in a single mass. The egg masses then hatch, releasing hundreds of caterpillars. These caterpillars strip the leaves from entire trees, devastating stands of trees including fruit trees </a:t>
            </a:r>
            <a:endParaRPr lang="en-NZ" dirty="0"/>
          </a:p>
        </p:txBody>
      </p:sp>
      <p:pic>
        <p:nvPicPr>
          <p:cNvPr id="8" name="Content Placeholder 7">
            <a:extLst>
              <a:ext uri="{FF2B5EF4-FFF2-40B4-BE49-F238E27FC236}">
                <a16:creationId xmlns:a16="http://schemas.microsoft.com/office/drawing/2014/main" id="{CA7ADCB6-4A5D-5126-4C7A-912824598C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1468" y="1202928"/>
            <a:ext cx="5596731" cy="5596731"/>
          </a:xfrm>
          <a:prstGeom prst="rect">
            <a:avLst/>
          </a:prstGeom>
        </p:spPr>
      </p:pic>
      <p:sp>
        <p:nvSpPr>
          <p:cNvPr id="9" name="Pentagon 8">
            <a:extLst>
              <a:ext uri="{FF2B5EF4-FFF2-40B4-BE49-F238E27FC236}">
                <a16:creationId xmlns:a16="http://schemas.microsoft.com/office/drawing/2014/main" id="{C90EBA95-4704-6E03-C694-D37A40C8C2C9}"/>
              </a:ext>
            </a:extLst>
          </p:cNvPr>
          <p:cNvSpPr/>
          <p:nvPr/>
        </p:nvSpPr>
        <p:spPr>
          <a:xfrm>
            <a:off x="6413564" y="1280463"/>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71047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A9F6-8F99-79FD-5F89-64AD67B6BC85}"/>
              </a:ext>
            </a:extLst>
          </p:cNvPr>
          <p:cNvSpPr>
            <a:spLocks noGrp="1"/>
          </p:cNvSpPr>
          <p:nvPr>
            <p:ph type="title"/>
          </p:nvPr>
        </p:nvSpPr>
        <p:spPr/>
        <p:txBody>
          <a:bodyPr>
            <a:normAutofit/>
          </a:bodyPr>
          <a:lstStyle/>
          <a:p>
            <a:r>
              <a:rPr lang="en-NZ" sz="4000" b="1" dirty="0"/>
              <a:t>MANCHURIAN FRUIT MOTH </a:t>
            </a:r>
            <a:endParaRPr lang="en-NZ" sz="4000" dirty="0"/>
          </a:p>
        </p:txBody>
      </p:sp>
      <p:sp>
        <p:nvSpPr>
          <p:cNvPr id="3" name="Content Placeholder 2">
            <a:extLst>
              <a:ext uri="{FF2B5EF4-FFF2-40B4-BE49-F238E27FC236}">
                <a16:creationId xmlns:a16="http://schemas.microsoft.com/office/drawing/2014/main" id="{217EDB29-99CE-DB36-6812-59FBE4CEF4AB}"/>
              </a:ext>
            </a:extLst>
          </p:cNvPr>
          <p:cNvSpPr>
            <a:spLocks noGrp="1"/>
          </p:cNvSpPr>
          <p:nvPr>
            <p:ph sz="half" idx="1"/>
          </p:nvPr>
        </p:nvSpPr>
        <p:spPr/>
        <p:txBody>
          <a:bodyPr>
            <a:normAutofit lnSpcReduction="10000"/>
          </a:bodyPr>
          <a:lstStyle/>
          <a:p>
            <a:pPr marL="0" indent="0">
              <a:buNone/>
            </a:pPr>
            <a:r>
              <a:rPr lang="en-US" dirty="0"/>
              <a:t>The Manchurian fruit moth is an insect pest of rosaceous fruits, with apples being its main host. The Manchurian fruit moth is in the same family as codling moth, and it is thought that it would have a similar economic impact. Manchurian fruit moth larvae feed under the skin creating a flat hollow before moving to the core and feeding on seeds. </a:t>
            </a:r>
            <a:endParaRPr lang="en-NZ" dirty="0"/>
          </a:p>
        </p:txBody>
      </p:sp>
      <p:pic>
        <p:nvPicPr>
          <p:cNvPr id="8" name="Content Placeholder 7">
            <a:extLst>
              <a:ext uri="{FF2B5EF4-FFF2-40B4-BE49-F238E27FC236}">
                <a16:creationId xmlns:a16="http://schemas.microsoft.com/office/drawing/2014/main" id="{C5CA7A9B-5764-79A0-143B-163AD4BE02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8525" y="1443039"/>
            <a:ext cx="4733924" cy="4733924"/>
          </a:xfrm>
          <a:prstGeom prst="rect">
            <a:avLst/>
          </a:prstGeom>
        </p:spPr>
      </p:pic>
      <p:sp>
        <p:nvSpPr>
          <p:cNvPr id="9" name="Pentagon 8">
            <a:extLst>
              <a:ext uri="{FF2B5EF4-FFF2-40B4-BE49-F238E27FC236}">
                <a16:creationId xmlns:a16="http://schemas.microsoft.com/office/drawing/2014/main" id="{CEE491B5-E0A0-6509-88AE-B596BD991EA1}"/>
              </a:ext>
            </a:extLst>
          </p:cNvPr>
          <p:cNvSpPr/>
          <p:nvPr/>
        </p:nvSpPr>
        <p:spPr>
          <a:xfrm>
            <a:off x="6279261" y="1368569"/>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245685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4081-9A80-9CAD-6898-8B115C24FAFC}"/>
              </a:ext>
            </a:extLst>
          </p:cNvPr>
          <p:cNvSpPr>
            <a:spLocks noGrp="1"/>
          </p:cNvSpPr>
          <p:nvPr>
            <p:ph type="title"/>
          </p:nvPr>
        </p:nvSpPr>
        <p:spPr/>
        <p:txBody>
          <a:bodyPr>
            <a:normAutofit/>
          </a:bodyPr>
          <a:lstStyle/>
          <a:p>
            <a:pPr fontAlgn="base"/>
            <a:r>
              <a:rPr lang="it-IT" sz="4000" b="1" dirty="0"/>
              <a:t>Xylella fastidiosa-</a:t>
            </a:r>
            <a:r>
              <a:rPr lang="it-IT" sz="4000" dirty="0"/>
              <a:t>Bacterial leaf scorch</a:t>
            </a:r>
            <a:endParaRPr lang="en-NZ" sz="4000" dirty="0"/>
          </a:p>
        </p:txBody>
      </p:sp>
      <p:sp>
        <p:nvSpPr>
          <p:cNvPr id="3" name="Content Placeholder 2">
            <a:extLst>
              <a:ext uri="{FF2B5EF4-FFF2-40B4-BE49-F238E27FC236}">
                <a16:creationId xmlns:a16="http://schemas.microsoft.com/office/drawing/2014/main" id="{2CD06397-4909-5A16-788D-8EC2A88EEC52}"/>
              </a:ext>
            </a:extLst>
          </p:cNvPr>
          <p:cNvSpPr>
            <a:spLocks noGrp="1"/>
          </p:cNvSpPr>
          <p:nvPr>
            <p:ph sz="half" idx="1"/>
          </p:nvPr>
        </p:nvSpPr>
        <p:spPr/>
        <p:txBody>
          <a:bodyPr>
            <a:normAutofit fontScale="77500" lnSpcReduction="20000"/>
          </a:bodyPr>
          <a:lstStyle/>
          <a:p>
            <a:pPr marL="0" indent="0" fontAlgn="base">
              <a:buNone/>
            </a:pPr>
            <a:r>
              <a:rPr lang="en-US" dirty="0"/>
              <a:t>Xylella fastidiosa is an invasive bacterial plant disease that is spreading around the world. It poses a threat to New Zealand’s environment and economy.</a:t>
            </a:r>
          </a:p>
          <a:p>
            <a:pPr marL="0" indent="0" fontAlgn="base">
              <a:buNone/>
            </a:pPr>
            <a:r>
              <a:rPr lang="en-US" dirty="0"/>
              <a:t>It infects more than 600 plant species, including native, horticultural, and ornamental plants. It's important we keep this plant disease out of New Zealand.</a:t>
            </a:r>
          </a:p>
          <a:p>
            <a:pPr marL="0" indent="0" fontAlgn="base">
              <a:buNone/>
            </a:pPr>
            <a:r>
              <a:rPr lang="en-US" dirty="0"/>
              <a:t>Xylella fastidiosa kills plants by blocking their water-carrying vessels, causing a typical leaf scorching symptom. There is no cure for the disease once the plant is infected. Help us to keep it out by being aware of symptoms in your crops and how to identify and report plants with suspected symptoms.</a:t>
            </a:r>
          </a:p>
          <a:p>
            <a:endParaRPr lang="en-NZ" dirty="0"/>
          </a:p>
        </p:txBody>
      </p:sp>
      <p:sp>
        <p:nvSpPr>
          <p:cNvPr id="7" name="Pentagon 6">
            <a:extLst>
              <a:ext uri="{FF2B5EF4-FFF2-40B4-BE49-F238E27FC236}">
                <a16:creationId xmlns:a16="http://schemas.microsoft.com/office/drawing/2014/main" id="{E49CC38A-5455-DF70-9495-F9FB7A4969F8}"/>
              </a:ext>
            </a:extLst>
          </p:cNvPr>
          <p:cNvSpPr/>
          <p:nvPr/>
        </p:nvSpPr>
        <p:spPr>
          <a:xfrm>
            <a:off x="5834601" y="1280463"/>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pic>
        <p:nvPicPr>
          <p:cNvPr id="17" name="Content Placeholder 16">
            <a:extLst>
              <a:ext uri="{FF2B5EF4-FFF2-40B4-BE49-F238E27FC236}">
                <a16:creationId xmlns:a16="http://schemas.microsoft.com/office/drawing/2014/main" id="{8E31725F-4A12-2C39-8214-463D558D58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1025" y="1415732"/>
            <a:ext cx="5171123" cy="5171123"/>
          </a:xfrm>
          <a:prstGeom prst="rect">
            <a:avLst/>
          </a:prstGeom>
        </p:spPr>
      </p:pic>
    </p:spTree>
    <p:extLst>
      <p:ext uri="{BB962C8B-B14F-4D97-AF65-F5344CB8AC3E}">
        <p14:creationId xmlns:p14="http://schemas.microsoft.com/office/powerpoint/2010/main" val="335519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786E-773E-2BEA-5CC7-AF05351E8126}"/>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0F59483C-0FC6-FB1E-4CD0-0B3D3D721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41" y="365999"/>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53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8E0-FBB1-9355-4AA4-6CF1EDAF1AB9}"/>
              </a:ext>
            </a:extLst>
          </p:cNvPr>
          <p:cNvSpPr>
            <a:spLocks noGrp="1"/>
          </p:cNvSpPr>
          <p:nvPr>
            <p:ph type="ctrTitle"/>
          </p:nvPr>
        </p:nvSpPr>
        <p:spPr/>
        <p:txBody>
          <a:bodyPr/>
          <a:lstStyle/>
          <a:p>
            <a:r>
              <a:rPr lang="en-NZ" dirty="0"/>
              <a:t>Horticulture Pest and Diseases</a:t>
            </a:r>
          </a:p>
        </p:txBody>
      </p:sp>
      <p:sp>
        <p:nvSpPr>
          <p:cNvPr id="3" name="Subtitle 2">
            <a:extLst>
              <a:ext uri="{FF2B5EF4-FFF2-40B4-BE49-F238E27FC236}">
                <a16:creationId xmlns:a16="http://schemas.microsoft.com/office/drawing/2014/main" id="{FDD2FF66-733B-CBE9-929A-0A444AF6FB19}"/>
              </a:ext>
            </a:extLst>
          </p:cNvPr>
          <p:cNvSpPr>
            <a:spLocks noGrp="1"/>
          </p:cNvSpPr>
          <p:nvPr>
            <p:ph type="subTitle" idx="1"/>
          </p:nvPr>
        </p:nvSpPr>
        <p:spPr/>
        <p:txBody>
          <a:bodyPr/>
          <a:lstStyle/>
          <a:p>
            <a:r>
              <a:rPr lang="en-NZ" dirty="0"/>
              <a:t>Information sourced from </a:t>
            </a:r>
          </a:p>
          <a:p>
            <a:r>
              <a:rPr lang="en-NZ" dirty="0"/>
              <a:t>Outdoor-Crops-Manual-WEB-SP</a:t>
            </a:r>
          </a:p>
        </p:txBody>
      </p:sp>
    </p:spTree>
    <p:extLst>
      <p:ext uri="{BB962C8B-B14F-4D97-AF65-F5344CB8AC3E}">
        <p14:creationId xmlns:p14="http://schemas.microsoft.com/office/powerpoint/2010/main" val="4303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F1E6-7B4C-8B84-7527-656C1ABF03C2}"/>
              </a:ext>
            </a:extLst>
          </p:cNvPr>
          <p:cNvSpPr>
            <a:spLocks noGrp="1"/>
          </p:cNvSpPr>
          <p:nvPr>
            <p:ph type="title"/>
          </p:nvPr>
        </p:nvSpPr>
        <p:spPr/>
        <p:txBody>
          <a:bodyPr/>
          <a:lstStyle/>
          <a:p>
            <a:r>
              <a:rPr lang="en-NZ" dirty="0"/>
              <a:t>Some examples of biosecurity incursions</a:t>
            </a:r>
          </a:p>
        </p:txBody>
      </p:sp>
      <p:sp>
        <p:nvSpPr>
          <p:cNvPr id="3" name="Content Placeholder 2">
            <a:extLst>
              <a:ext uri="{FF2B5EF4-FFF2-40B4-BE49-F238E27FC236}">
                <a16:creationId xmlns:a16="http://schemas.microsoft.com/office/drawing/2014/main" id="{C46C254E-85FA-9068-2F0B-938F6F65940A}"/>
              </a:ext>
            </a:extLst>
          </p:cNvPr>
          <p:cNvSpPr>
            <a:spLocks noGrp="1"/>
          </p:cNvSpPr>
          <p:nvPr>
            <p:ph idx="1"/>
          </p:nvPr>
        </p:nvSpPr>
        <p:spPr/>
        <p:txBody>
          <a:bodyPr/>
          <a:lstStyle/>
          <a:p>
            <a:r>
              <a:rPr lang="en-US" dirty="0"/>
              <a:t>There have been many cases of biosecurity incursions in New Zealand horticulture.</a:t>
            </a:r>
            <a:endParaRPr lang="en-NZ" dirty="0"/>
          </a:p>
          <a:p>
            <a:r>
              <a:rPr lang="en-US" dirty="0"/>
              <a:t>Some incursions have resulted in pest eradication, while others have not been eradicated.</a:t>
            </a:r>
            <a:endParaRPr lang="en-NZ" dirty="0"/>
          </a:p>
          <a:p>
            <a:r>
              <a:rPr lang="en-US" dirty="0"/>
              <a:t>These examples highlight the importance of good biosecurity management and being vigilant on your farm. Practicing good biosecurity management on your farm reduces the risk of pest or disease establishment and potential spread, that could threaten crop and vegetable production in New Zealand.</a:t>
            </a:r>
          </a:p>
        </p:txBody>
      </p:sp>
    </p:spTree>
    <p:extLst>
      <p:ext uri="{BB962C8B-B14F-4D97-AF65-F5344CB8AC3E}">
        <p14:creationId xmlns:p14="http://schemas.microsoft.com/office/powerpoint/2010/main" val="48813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C4E3-A10C-BF57-D559-B8E68B182706}"/>
              </a:ext>
            </a:extLst>
          </p:cNvPr>
          <p:cNvSpPr>
            <a:spLocks noGrp="1"/>
          </p:cNvSpPr>
          <p:nvPr>
            <p:ph type="title"/>
          </p:nvPr>
        </p:nvSpPr>
        <p:spPr/>
        <p:txBody>
          <a:bodyPr/>
          <a:lstStyle/>
          <a:p>
            <a:r>
              <a:rPr lang="en-US" b="1" dirty="0"/>
              <a:t>Impacts of biosecurity incursions on growers</a:t>
            </a:r>
            <a:endParaRPr lang="en-NZ" dirty="0"/>
          </a:p>
        </p:txBody>
      </p:sp>
      <p:sp>
        <p:nvSpPr>
          <p:cNvPr id="3" name="Content Placeholder 2">
            <a:extLst>
              <a:ext uri="{FF2B5EF4-FFF2-40B4-BE49-F238E27FC236}">
                <a16:creationId xmlns:a16="http://schemas.microsoft.com/office/drawing/2014/main" id="{245BEB45-1C94-C6AD-C0FA-57E5D717C405}"/>
              </a:ext>
            </a:extLst>
          </p:cNvPr>
          <p:cNvSpPr>
            <a:spLocks noGrp="1"/>
          </p:cNvSpPr>
          <p:nvPr>
            <p:ph idx="1"/>
          </p:nvPr>
        </p:nvSpPr>
        <p:spPr/>
        <p:txBody>
          <a:bodyPr>
            <a:normAutofit fontScale="92500" lnSpcReduction="20000"/>
          </a:bodyPr>
          <a:lstStyle/>
          <a:p>
            <a:pPr marL="0" indent="0">
              <a:buNone/>
            </a:pPr>
            <a:endParaRPr lang="en-NZ" b="1" dirty="0"/>
          </a:p>
          <a:p>
            <a:pPr lvl="0"/>
            <a:r>
              <a:rPr lang="en-US" b="1" dirty="0"/>
              <a:t>Increased cost of production: </a:t>
            </a:r>
            <a:r>
              <a:rPr lang="en-US" dirty="0"/>
              <a:t>control and eradication of pest and diseases once found on a property is a costly exercise.</a:t>
            </a:r>
            <a:endParaRPr lang="en-NZ" dirty="0"/>
          </a:p>
          <a:p>
            <a:pPr lvl="0"/>
            <a:r>
              <a:rPr lang="en-US" b="1" dirty="0"/>
              <a:t>Significant loss of yield: </a:t>
            </a:r>
            <a:r>
              <a:rPr lang="en-US" dirty="0"/>
              <a:t>pest and diseases can stunt crop growth or decimate harvestable crop.</a:t>
            </a:r>
            <a:endParaRPr lang="en-NZ" dirty="0"/>
          </a:p>
          <a:p>
            <a:pPr lvl="0"/>
            <a:r>
              <a:rPr lang="en-US" b="1" dirty="0"/>
              <a:t>Loss of sell-able crop: </a:t>
            </a:r>
            <a:r>
              <a:rPr lang="en-US" dirty="0"/>
              <a:t>a pest or disease outbreak could leave a crop unfit for human consumption.</a:t>
            </a:r>
            <a:endParaRPr lang="en-NZ" dirty="0"/>
          </a:p>
          <a:p>
            <a:pPr lvl="0"/>
            <a:r>
              <a:rPr lang="en-US" b="1" dirty="0"/>
              <a:t>Loss of access to markets: </a:t>
            </a:r>
            <a:r>
              <a:rPr lang="en-US" dirty="0"/>
              <a:t>outbreaks of pest and diseases in New Zealand can limit international market access for not only the crop in question but also for potential host crops.</a:t>
            </a:r>
            <a:endParaRPr lang="en-NZ" dirty="0"/>
          </a:p>
          <a:p>
            <a:pPr lvl="0"/>
            <a:r>
              <a:rPr lang="en-US" b="1" dirty="0"/>
              <a:t>Loss of right to grow crops: </a:t>
            </a:r>
            <a:r>
              <a:rPr lang="en-US" dirty="0"/>
              <a:t>in some cases, pest eradication will be attempted by banning the production of crops in a certain area. See the Pea weevil case study as an example.</a:t>
            </a:r>
            <a:endParaRPr lang="en-NZ" dirty="0"/>
          </a:p>
          <a:p>
            <a:endParaRPr lang="en-NZ" dirty="0"/>
          </a:p>
        </p:txBody>
      </p:sp>
    </p:spTree>
    <p:extLst>
      <p:ext uri="{BB962C8B-B14F-4D97-AF65-F5344CB8AC3E}">
        <p14:creationId xmlns:p14="http://schemas.microsoft.com/office/powerpoint/2010/main" val="121001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D92-BD63-7C23-993F-E410678B6F9A}"/>
              </a:ext>
            </a:extLst>
          </p:cNvPr>
          <p:cNvSpPr>
            <a:spLocks noGrp="1"/>
          </p:cNvSpPr>
          <p:nvPr>
            <p:ph type="title"/>
          </p:nvPr>
        </p:nvSpPr>
        <p:spPr/>
        <p:txBody>
          <a:bodyPr>
            <a:normAutofit/>
          </a:bodyPr>
          <a:lstStyle/>
          <a:p>
            <a:r>
              <a:rPr lang="en-US" sz="4000" b="1" dirty="0"/>
              <a:t>GREAT WHITE BUTTERFLY </a:t>
            </a:r>
            <a:r>
              <a:rPr lang="en-US" sz="4000" b="1" i="1" dirty="0"/>
              <a:t>Pieris brassicae</a:t>
            </a:r>
            <a:endParaRPr lang="en-NZ" sz="4000" dirty="0"/>
          </a:p>
        </p:txBody>
      </p:sp>
      <p:sp>
        <p:nvSpPr>
          <p:cNvPr id="3" name="Content Placeholder 2">
            <a:extLst>
              <a:ext uri="{FF2B5EF4-FFF2-40B4-BE49-F238E27FC236}">
                <a16:creationId xmlns:a16="http://schemas.microsoft.com/office/drawing/2014/main" id="{981C6333-5A92-D51E-5D35-87C636EC50D0}"/>
              </a:ext>
            </a:extLst>
          </p:cNvPr>
          <p:cNvSpPr>
            <a:spLocks noGrp="1"/>
          </p:cNvSpPr>
          <p:nvPr>
            <p:ph idx="1"/>
          </p:nvPr>
        </p:nvSpPr>
        <p:spPr>
          <a:xfrm>
            <a:off x="835533" y="1691482"/>
            <a:ext cx="5398008" cy="4351338"/>
          </a:xfrm>
        </p:spPr>
        <p:txBody>
          <a:bodyPr>
            <a:normAutofit/>
          </a:bodyPr>
          <a:lstStyle/>
          <a:p>
            <a:r>
              <a:rPr lang="en-US" dirty="0"/>
              <a:t>The great white butterfly can threaten brassica crops and New Zealand native cress species. The caterpillars are voracious feeders and can quickly reduce plants to a skeleton, significantly reducing crop yields. Stock will also not graze on infested plants</a:t>
            </a:r>
            <a:endParaRPr lang="en-NZ" dirty="0"/>
          </a:p>
        </p:txBody>
      </p:sp>
      <p:pic>
        <p:nvPicPr>
          <p:cNvPr id="12" name="Image 476">
            <a:extLst>
              <a:ext uri="{FF2B5EF4-FFF2-40B4-BE49-F238E27FC236}">
                <a16:creationId xmlns:a16="http://schemas.microsoft.com/office/drawing/2014/main" id="{80D5A6E6-C564-D944-50C9-C16D97C09D88}"/>
              </a:ext>
            </a:extLst>
          </p:cNvPr>
          <p:cNvPicPr>
            <a:picLocks/>
          </p:cNvPicPr>
          <p:nvPr/>
        </p:nvPicPr>
        <p:blipFill>
          <a:blip r:embed="rId2" cstate="print"/>
          <a:stretch>
            <a:fillRect/>
          </a:stretch>
        </p:blipFill>
        <p:spPr>
          <a:xfrm>
            <a:off x="6883527" y="1825625"/>
            <a:ext cx="4232148" cy="4083050"/>
          </a:xfrm>
          <a:prstGeom prst="rect">
            <a:avLst/>
          </a:prstGeom>
        </p:spPr>
      </p:pic>
      <p:sp>
        <p:nvSpPr>
          <p:cNvPr id="6" name="Pentagon 5">
            <a:extLst>
              <a:ext uri="{FF2B5EF4-FFF2-40B4-BE49-F238E27FC236}">
                <a16:creationId xmlns:a16="http://schemas.microsoft.com/office/drawing/2014/main" id="{B6CC969B-20D3-552C-70A1-BFCFA0450B4D}"/>
              </a:ext>
            </a:extLst>
          </p:cNvPr>
          <p:cNvSpPr/>
          <p:nvPr/>
        </p:nvSpPr>
        <p:spPr>
          <a:xfrm>
            <a:off x="6019800" y="1280462"/>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183510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A45B-0AC5-E917-50EF-79C177265666}"/>
              </a:ext>
            </a:extLst>
          </p:cNvPr>
          <p:cNvSpPr>
            <a:spLocks noGrp="1"/>
          </p:cNvSpPr>
          <p:nvPr>
            <p:ph type="title"/>
          </p:nvPr>
        </p:nvSpPr>
        <p:spPr/>
        <p:txBody>
          <a:bodyPr/>
          <a:lstStyle/>
          <a:p>
            <a:r>
              <a:rPr lang="en-US" sz="4000" b="1" dirty="0"/>
              <a:t>PEA WEEVIL </a:t>
            </a:r>
            <a:r>
              <a:rPr lang="en-US" sz="4000" b="1" i="1" dirty="0" err="1"/>
              <a:t>Bruchus</a:t>
            </a:r>
            <a:r>
              <a:rPr lang="en-US" sz="4000" b="1" i="1" dirty="0"/>
              <a:t> </a:t>
            </a:r>
            <a:r>
              <a:rPr lang="en-US" sz="4000" b="1" i="1" dirty="0" err="1"/>
              <a:t>pisorum</a:t>
            </a:r>
            <a:br>
              <a:rPr lang="en-NZ" dirty="0"/>
            </a:br>
            <a:endParaRPr lang="en-NZ" dirty="0"/>
          </a:p>
        </p:txBody>
      </p:sp>
      <p:sp>
        <p:nvSpPr>
          <p:cNvPr id="3" name="Content Placeholder 2">
            <a:extLst>
              <a:ext uri="{FF2B5EF4-FFF2-40B4-BE49-F238E27FC236}">
                <a16:creationId xmlns:a16="http://schemas.microsoft.com/office/drawing/2014/main" id="{7CDDE841-136E-5320-7E93-BDA2F6C007E3}"/>
              </a:ext>
            </a:extLst>
          </p:cNvPr>
          <p:cNvSpPr>
            <a:spLocks noGrp="1"/>
          </p:cNvSpPr>
          <p:nvPr>
            <p:ph sz="half" idx="1"/>
          </p:nvPr>
        </p:nvSpPr>
        <p:spPr>
          <a:xfrm>
            <a:off x="838200" y="1466687"/>
            <a:ext cx="5181600" cy="4710276"/>
          </a:xfrm>
        </p:spPr>
        <p:txBody>
          <a:bodyPr>
            <a:normAutofit fontScale="85000" lnSpcReduction="20000"/>
          </a:bodyPr>
          <a:lstStyle/>
          <a:p>
            <a:pPr marL="0" indent="0">
              <a:buNone/>
            </a:pPr>
            <a:r>
              <a:rPr lang="en-US" dirty="0"/>
              <a:t>Pea weevil is a threat to fresh peas and pea seed. New Zealand’s pea crop is worth $50m domestically, and $73m in exports. With the rise in plant-based food products, the international demand for peas is increasing by 12% annually.</a:t>
            </a:r>
            <a:endParaRPr lang="en-NZ" dirty="0"/>
          </a:p>
          <a:p>
            <a:pPr marL="0" indent="0">
              <a:buNone/>
            </a:pPr>
            <a:r>
              <a:rPr lang="en-US" dirty="0"/>
              <a:t>Pea weevil larvae feed on growing peas causing damage which reduces crop yield, seed germination rates, and seed quality. The infested peas become foul and are unfit for human consumption.</a:t>
            </a:r>
          </a:p>
          <a:p>
            <a:pPr marL="0" indent="0">
              <a:buNone/>
            </a:pPr>
            <a:r>
              <a:rPr lang="en-US" dirty="0"/>
              <a:t>Pea Weevils were eradicated in 2020 but remain a significant biosecurity  threat.</a:t>
            </a:r>
            <a:endParaRPr lang="en-NZ" dirty="0"/>
          </a:p>
          <a:p>
            <a:endParaRPr lang="en-NZ" dirty="0"/>
          </a:p>
        </p:txBody>
      </p:sp>
      <p:sp>
        <p:nvSpPr>
          <p:cNvPr id="5" name="Rectangle 2">
            <a:extLst>
              <a:ext uri="{FF2B5EF4-FFF2-40B4-BE49-F238E27FC236}">
                <a16:creationId xmlns:a16="http://schemas.microsoft.com/office/drawing/2014/main" id="{2A3C16C9-5965-DE4F-F081-B392A1B5DF3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8" name="Image 502">
            <a:extLst>
              <a:ext uri="{FF2B5EF4-FFF2-40B4-BE49-F238E27FC236}">
                <a16:creationId xmlns:a16="http://schemas.microsoft.com/office/drawing/2014/main" id="{A5D43990-8D77-15E6-4F9B-F1C7078F4EDA}"/>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0367" y="1825625"/>
            <a:ext cx="428526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a:extLst>
              <a:ext uri="{FF2B5EF4-FFF2-40B4-BE49-F238E27FC236}">
                <a16:creationId xmlns:a16="http://schemas.microsoft.com/office/drawing/2014/main" id="{018D84EA-0923-163C-49C6-9ABD814B2370}"/>
              </a:ext>
            </a:extLst>
          </p:cNvPr>
          <p:cNvSpPr/>
          <p:nvPr/>
        </p:nvSpPr>
        <p:spPr>
          <a:xfrm>
            <a:off x="6019800" y="1280462"/>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277529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17F0-B60B-5ECB-F763-40FC3F3B8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882B0-6434-4788-8852-F924E20DFD4C}"/>
              </a:ext>
            </a:extLst>
          </p:cNvPr>
          <p:cNvSpPr>
            <a:spLocks noGrp="1"/>
          </p:cNvSpPr>
          <p:nvPr>
            <p:ph type="title"/>
          </p:nvPr>
        </p:nvSpPr>
        <p:spPr/>
        <p:txBody>
          <a:bodyPr/>
          <a:lstStyle/>
          <a:p>
            <a:r>
              <a:rPr lang="en-US" sz="4000" b="1" dirty="0"/>
              <a:t>IRIS YELLOW SPOT VIRUS</a:t>
            </a:r>
            <a:br>
              <a:rPr lang="en-NZ" dirty="0"/>
            </a:br>
            <a:endParaRPr lang="en-NZ" dirty="0"/>
          </a:p>
        </p:txBody>
      </p:sp>
      <p:sp>
        <p:nvSpPr>
          <p:cNvPr id="3" name="Content Placeholder 2">
            <a:extLst>
              <a:ext uri="{FF2B5EF4-FFF2-40B4-BE49-F238E27FC236}">
                <a16:creationId xmlns:a16="http://schemas.microsoft.com/office/drawing/2014/main" id="{81AF7B50-9334-D71A-8832-E47EAE1024D8}"/>
              </a:ext>
            </a:extLst>
          </p:cNvPr>
          <p:cNvSpPr>
            <a:spLocks noGrp="1"/>
          </p:cNvSpPr>
          <p:nvPr>
            <p:ph sz="half" idx="1"/>
          </p:nvPr>
        </p:nvSpPr>
        <p:spPr/>
        <p:txBody>
          <a:bodyPr/>
          <a:lstStyle/>
          <a:p>
            <a:r>
              <a:rPr lang="en-US" dirty="0"/>
              <a:t>The disease, Iris Yellow Spot Virus, is widespread in New Zealand and so far, has had little economic impact. The important economic hosts of Iris Yellow Spot Virus are onions, garlic, leek, shallots, and chives.</a:t>
            </a:r>
            <a:endParaRPr lang="en-NZ" dirty="0"/>
          </a:p>
        </p:txBody>
      </p:sp>
      <p:pic>
        <p:nvPicPr>
          <p:cNvPr id="5" name="Image 521">
            <a:extLst>
              <a:ext uri="{FF2B5EF4-FFF2-40B4-BE49-F238E27FC236}">
                <a16:creationId xmlns:a16="http://schemas.microsoft.com/office/drawing/2014/main" id="{34551AC8-5AE8-FF1F-FEAE-E3CF1CE32210}"/>
              </a:ext>
            </a:extLst>
          </p:cNvPr>
          <p:cNvPicPr>
            <a:picLocks noGrp="1"/>
          </p:cNvPicPr>
          <p:nvPr>
            <p:ph sz="half" idx="2"/>
          </p:nvPr>
        </p:nvPicPr>
        <p:blipFill>
          <a:blip r:embed="rId2" cstate="print"/>
          <a:stretch>
            <a:fillRect/>
          </a:stretch>
        </p:blipFill>
        <p:spPr>
          <a:xfrm>
            <a:off x="6931153" y="1507060"/>
            <a:ext cx="4144438" cy="3979339"/>
          </a:xfrm>
          <a:prstGeom prst="rect">
            <a:avLst/>
          </a:prstGeom>
        </p:spPr>
      </p:pic>
      <p:sp>
        <p:nvSpPr>
          <p:cNvPr id="4" name="Pentagon 3">
            <a:extLst>
              <a:ext uri="{FF2B5EF4-FFF2-40B4-BE49-F238E27FC236}">
                <a16:creationId xmlns:a16="http://schemas.microsoft.com/office/drawing/2014/main" id="{2402C806-7DDC-0EB7-C7CF-A15CAC3B1CC3}"/>
              </a:ext>
            </a:extLst>
          </p:cNvPr>
          <p:cNvSpPr/>
          <p:nvPr/>
        </p:nvSpPr>
        <p:spPr>
          <a:xfrm>
            <a:off x="5687570" y="1145526"/>
            <a:ext cx="969264" cy="1090323"/>
          </a:xfrm>
          <a:prstGeom prst="pent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In NZ</a:t>
            </a:r>
            <a:endParaRPr lang="en-NZ" b="1" dirty="0"/>
          </a:p>
        </p:txBody>
      </p:sp>
    </p:spTree>
    <p:extLst>
      <p:ext uri="{BB962C8B-B14F-4D97-AF65-F5344CB8AC3E}">
        <p14:creationId xmlns:p14="http://schemas.microsoft.com/office/powerpoint/2010/main" val="46831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7235-28C4-5C0B-4BE9-6AF710B99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71E93-8518-E477-6506-93DE816CDB4C}"/>
              </a:ext>
            </a:extLst>
          </p:cNvPr>
          <p:cNvSpPr>
            <a:spLocks noGrp="1"/>
          </p:cNvSpPr>
          <p:nvPr>
            <p:ph type="title"/>
          </p:nvPr>
        </p:nvSpPr>
        <p:spPr/>
        <p:txBody>
          <a:bodyPr>
            <a:normAutofit fontScale="90000"/>
          </a:bodyPr>
          <a:lstStyle/>
          <a:p>
            <a:r>
              <a:rPr lang="en-US" b="1" dirty="0"/>
              <a:t>POINSETTIA THRIPS </a:t>
            </a:r>
            <a:r>
              <a:rPr lang="en-US" b="1" i="1" dirty="0" err="1"/>
              <a:t>Echinothrips</a:t>
            </a:r>
            <a:r>
              <a:rPr lang="en-US" b="1" i="1" dirty="0"/>
              <a:t> americanus</a:t>
            </a:r>
            <a:br>
              <a:rPr lang="en-NZ" dirty="0"/>
            </a:br>
            <a:r>
              <a:rPr lang="en-US" b="1" i="1" dirty="0"/>
              <a:t> </a:t>
            </a:r>
            <a:br>
              <a:rPr lang="en-NZ" dirty="0"/>
            </a:br>
            <a:endParaRPr lang="en-NZ" dirty="0"/>
          </a:p>
        </p:txBody>
      </p:sp>
      <p:sp>
        <p:nvSpPr>
          <p:cNvPr id="3" name="Content Placeholder 2">
            <a:extLst>
              <a:ext uri="{FF2B5EF4-FFF2-40B4-BE49-F238E27FC236}">
                <a16:creationId xmlns:a16="http://schemas.microsoft.com/office/drawing/2014/main" id="{5F3F567E-DD16-004C-C144-D852F0688328}"/>
              </a:ext>
            </a:extLst>
          </p:cNvPr>
          <p:cNvSpPr>
            <a:spLocks noGrp="1"/>
          </p:cNvSpPr>
          <p:nvPr>
            <p:ph sz="half" idx="1"/>
          </p:nvPr>
        </p:nvSpPr>
        <p:spPr>
          <a:xfrm>
            <a:off x="1095375" y="1721930"/>
            <a:ext cx="5181600" cy="4351338"/>
          </a:xfrm>
        </p:spPr>
        <p:txBody>
          <a:bodyPr>
            <a:normAutofit fontScale="77500" lnSpcReduction="20000"/>
          </a:bodyPr>
          <a:lstStyle/>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Poinsettia thrips is a pest of greenhouse and ornamental species. </a:t>
            </a: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In New Zealand, it is not expected to survive outdoors because the climate is cooler.</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Poinsettia thrips is a potential vector for viruses, and can impact on Integrated Pest Management (IPM) </a:t>
            </a: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programmes</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Poinsettia thrips cause damage to host plants by chewing and feeding on the leaves. They target older leaves and woody stems rather than softer stemmed plants such as vegetables. They also feed on flower parts.</a:t>
            </a:r>
            <a:endParaRPr kumimoji="0" lang="en-US" altLang="en-US" sz="5400" b="0" i="0" u="none" strike="noStrike" cap="none" normalizeH="0" baseline="0" dirty="0">
              <a:ln>
                <a:noFill/>
              </a:ln>
              <a:solidFill>
                <a:schemeClr val="tx1"/>
              </a:solidFill>
              <a:effectLst/>
              <a:latin typeface="Arial" panose="020B0604020202020204" pitchFamily="34" charset="0"/>
            </a:endParaRPr>
          </a:p>
          <a:p>
            <a:endParaRPr lang="en-NZ" dirty="0"/>
          </a:p>
        </p:txBody>
      </p:sp>
      <p:sp>
        <p:nvSpPr>
          <p:cNvPr id="4" name="Content Placeholder 3">
            <a:extLst>
              <a:ext uri="{FF2B5EF4-FFF2-40B4-BE49-F238E27FC236}">
                <a16:creationId xmlns:a16="http://schemas.microsoft.com/office/drawing/2014/main" id="{A1612EC5-0774-F956-F71C-972C3244A7A8}"/>
              </a:ext>
            </a:extLst>
          </p:cNvPr>
          <p:cNvSpPr>
            <a:spLocks noGrp="1"/>
          </p:cNvSpPr>
          <p:nvPr>
            <p:ph sz="half" idx="2"/>
          </p:nvPr>
        </p:nvSpPr>
        <p:spPr>
          <a:xfrm>
            <a:off x="6495887" y="1702308"/>
            <a:ext cx="5181600" cy="4351338"/>
          </a:xfrm>
        </p:spPr>
        <p:txBody>
          <a:bodyPr>
            <a:normAutofit fontScale="77500" lnSpcReduction="20000"/>
          </a:bodyPr>
          <a:lstStyle/>
          <a:p>
            <a:endParaRPr lang="en-NZ" dirty="0"/>
          </a:p>
        </p:txBody>
      </p:sp>
      <p:sp>
        <p:nvSpPr>
          <p:cNvPr id="5" name="Rectangle 5">
            <a:extLst>
              <a:ext uri="{FF2B5EF4-FFF2-40B4-BE49-F238E27FC236}">
                <a16:creationId xmlns:a16="http://schemas.microsoft.com/office/drawing/2014/main" id="{8B3AC6A4-1CA1-C412-AD87-598734834CAD}"/>
              </a:ext>
            </a:extLst>
          </p:cNvPr>
          <p:cNvSpPr>
            <a:spLocks noChangeArrowheads="1"/>
          </p:cNvSpPr>
          <p:nvPr/>
        </p:nvSpPr>
        <p:spPr bwMode="auto">
          <a:xfrm>
            <a:off x="257175" y="-1036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pSp>
        <p:nvGrpSpPr>
          <p:cNvPr id="6" name="Group 5">
            <a:extLst>
              <a:ext uri="{FF2B5EF4-FFF2-40B4-BE49-F238E27FC236}">
                <a16:creationId xmlns:a16="http://schemas.microsoft.com/office/drawing/2014/main" id="{A65E633F-4579-E789-32A4-8EA20D6C03EE}"/>
              </a:ext>
            </a:extLst>
          </p:cNvPr>
          <p:cNvGrpSpPr>
            <a:grpSpLocks/>
          </p:cNvGrpSpPr>
          <p:nvPr/>
        </p:nvGrpSpPr>
        <p:grpSpPr>
          <a:xfrm>
            <a:off x="7077455" y="2181225"/>
            <a:ext cx="4276345" cy="3892043"/>
            <a:chOff x="0" y="0"/>
            <a:chExt cx="2246630" cy="2281555"/>
          </a:xfrm>
        </p:grpSpPr>
        <p:pic>
          <p:nvPicPr>
            <p:cNvPr id="7" name="Image 525">
              <a:extLst>
                <a:ext uri="{FF2B5EF4-FFF2-40B4-BE49-F238E27FC236}">
                  <a16:creationId xmlns:a16="http://schemas.microsoft.com/office/drawing/2014/main" id="{920AE2EC-1E07-962B-1BF1-A88549B37CB7}"/>
                </a:ext>
              </a:extLst>
            </p:cNvPr>
            <p:cNvPicPr/>
            <p:nvPr/>
          </p:nvPicPr>
          <p:blipFill>
            <a:blip r:embed="rId2" cstate="print"/>
            <a:stretch>
              <a:fillRect/>
            </a:stretch>
          </p:blipFill>
          <p:spPr>
            <a:xfrm>
              <a:off x="0" y="0"/>
              <a:ext cx="2246236" cy="2281527"/>
            </a:xfrm>
            <a:prstGeom prst="rect">
              <a:avLst/>
            </a:prstGeom>
          </p:spPr>
        </p:pic>
        <p:pic>
          <p:nvPicPr>
            <p:cNvPr id="8" name="Image 526">
              <a:extLst>
                <a:ext uri="{FF2B5EF4-FFF2-40B4-BE49-F238E27FC236}">
                  <a16:creationId xmlns:a16="http://schemas.microsoft.com/office/drawing/2014/main" id="{2F72114F-16CB-60FF-CDC7-0B41120C11A0}"/>
                </a:ext>
              </a:extLst>
            </p:cNvPr>
            <p:cNvPicPr/>
            <p:nvPr/>
          </p:nvPicPr>
          <p:blipFill>
            <a:blip r:embed="rId3" cstate="print"/>
            <a:stretch>
              <a:fillRect/>
            </a:stretch>
          </p:blipFill>
          <p:spPr>
            <a:xfrm>
              <a:off x="638373" y="423658"/>
              <a:ext cx="198826" cy="198272"/>
            </a:xfrm>
            <a:prstGeom prst="rect">
              <a:avLst/>
            </a:prstGeom>
          </p:spPr>
        </p:pic>
        <p:pic>
          <p:nvPicPr>
            <p:cNvPr id="9" name="Image 527">
              <a:extLst>
                <a:ext uri="{FF2B5EF4-FFF2-40B4-BE49-F238E27FC236}">
                  <a16:creationId xmlns:a16="http://schemas.microsoft.com/office/drawing/2014/main" id="{96525B3A-D9FB-E092-4E70-36615BEECCCB}"/>
                </a:ext>
              </a:extLst>
            </p:cNvPr>
            <p:cNvPicPr/>
            <p:nvPr/>
          </p:nvPicPr>
          <p:blipFill>
            <a:blip r:embed="rId4" cstate="print"/>
            <a:stretch>
              <a:fillRect/>
            </a:stretch>
          </p:blipFill>
          <p:spPr>
            <a:xfrm>
              <a:off x="1574403" y="1185583"/>
              <a:ext cx="198827" cy="198272"/>
            </a:xfrm>
            <a:prstGeom prst="rect">
              <a:avLst/>
            </a:prstGeom>
          </p:spPr>
        </p:pic>
      </p:grpSp>
      <p:sp>
        <p:nvSpPr>
          <p:cNvPr id="10" name="Pentagon 9">
            <a:extLst>
              <a:ext uri="{FF2B5EF4-FFF2-40B4-BE49-F238E27FC236}">
                <a16:creationId xmlns:a16="http://schemas.microsoft.com/office/drawing/2014/main" id="{4163BFC1-76D7-64D6-1257-717D77A7FC08}"/>
              </a:ext>
            </a:extLst>
          </p:cNvPr>
          <p:cNvSpPr/>
          <p:nvPr/>
        </p:nvSpPr>
        <p:spPr>
          <a:xfrm>
            <a:off x="6276975" y="680470"/>
            <a:ext cx="1874520" cy="1783080"/>
          </a:xfrm>
          <a:prstGeom prst="pentagon">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b="1" dirty="0"/>
              <a:t>In NZ but not established</a:t>
            </a:r>
            <a:endParaRPr lang="en-NZ" sz="1400" b="1" dirty="0"/>
          </a:p>
        </p:txBody>
      </p:sp>
    </p:spTree>
    <p:extLst>
      <p:ext uri="{BB962C8B-B14F-4D97-AF65-F5344CB8AC3E}">
        <p14:creationId xmlns:p14="http://schemas.microsoft.com/office/powerpoint/2010/main" val="223455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3C2A-9FA3-0785-9B22-88BA0CAE2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3EE52-2677-8694-0E6A-38F400E5C60B}"/>
              </a:ext>
            </a:extLst>
          </p:cNvPr>
          <p:cNvSpPr>
            <a:spLocks noGrp="1"/>
          </p:cNvSpPr>
          <p:nvPr>
            <p:ph type="title"/>
          </p:nvPr>
        </p:nvSpPr>
        <p:spPr/>
        <p:txBody>
          <a:bodyPr/>
          <a:lstStyle/>
          <a:p>
            <a:r>
              <a:rPr lang="en-US" sz="4000" b="1" dirty="0"/>
              <a:t>QUEENSLAND FRUIT FLY </a:t>
            </a:r>
            <a:r>
              <a:rPr lang="en-US" b="1" i="1" dirty="0" err="1"/>
              <a:t>Bactrocera</a:t>
            </a:r>
            <a:r>
              <a:rPr lang="en-US" b="1" i="1" dirty="0"/>
              <a:t> </a:t>
            </a:r>
            <a:r>
              <a:rPr lang="en-US" b="1" i="1" dirty="0" err="1"/>
              <a:t>tryoni</a:t>
            </a:r>
            <a:endParaRPr lang="en-NZ" dirty="0"/>
          </a:p>
        </p:txBody>
      </p:sp>
      <p:sp>
        <p:nvSpPr>
          <p:cNvPr id="3" name="Content Placeholder 2">
            <a:extLst>
              <a:ext uri="{FF2B5EF4-FFF2-40B4-BE49-F238E27FC236}">
                <a16:creationId xmlns:a16="http://schemas.microsoft.com/office/drawing/2014/main" id="{5DD9846C-A2A7-3F79-F726-D8E1D21B6D38}"/>
              </a:ext>
            </a:extLst>
          </p:cNvPr>
          <p:cNvSpPr>
            <a:spLocks noGrp="1"/>
          </p:cNvSpPr>
          <p:nvPr>
            <p:ph sz="half" idx="1"/>
          </p:nvPr>
        </p:nvSpPr>
        <p:spPr/>
        <p:txBody>
          <a:bodyPr>
            <a:normAutofit fontScale="70000" lnSpcReduction="20000"/>
          </a:bodyPr>
          <a:lstStyle/>
          <a:p>
            <a:pPr marL="0" indent="0">
              <a:buNone/>
            </a:pPr>
            <a:r>
              <a:rPr lang="en-US" dirty="0"/>
              <a:t>Major problems would be encountered if fruit flies became established in New Zealand – the loss of market access to important overseas markets could occur.</a:t>
            </a:r>
            <a:endParaRPr lang="en-NZ" dirty="0"/>
          </a:p>
          <a:p>
            <a:pPr marL="0" indent="0">
              <a:buNone/>
            </a:pPr>
            <a:r>
              <a:rPr lang="en-US" dirty="0"/>
              <a:t>The Queensland fruit fly is the most damaging horticultural pest in its native Australia, costing hundreds of millions of dollars in damage and control each year. New Zealand needs to stay alert to fruit flies because many vegetable and fruit crops would be susceptible.</a:t>
            </a:r>
            <a:endParaRPr lang="en-NZ" dirty="0"/>
          </a:p>
          <a:p>
            <a:pPr marL="0" indent="0">
              <a:buNone/>
            </a:pPr>
            <a:r>
              <a:rPr lang="en-US" dirty="0"/>
              <a:t>The Queensland fruit fly causes damage when the larvae feed on the fruit host and cause it to rot. Adult fruit flies lay their eggs below the skin, which hatch into larvae in 2-3 days. The larvae live for 10-31 days and cause considerable damage during this time.</a:t>
            </a:r>
            <a:endParaRPr lang="en-NZ" dirty="0"/>
          </a:p>
          <a:p>
            <a:endParaRPr lang="en-NZ" dirty="0"/>
          </a:p>
        </p:txBody>
      </p:sp>
      <p:pic>
        <p:nvPicPr>
          <p:cNvPr id="5" name="Image 542">
            <a:extLst>
              <a:ext uri="{FF2B5EF4-FFF2-40B4-BE49-F238E27FC236}">
                <a16:creationId xmlns:a16="http://schemas.microsoft.com/office/drawing/2014/main" id="{62997990-073A-9A7F-C849-BD82FCDFF91E}"/>
              </a:ext>
            </a:extLst>
          </p:cNvPr>
          <p:cNvPicPr>
            <a:picLocks noGrp="1"/>
          </p:cNvPicPr>
          <p:nvPr>
            <p:ph sz="half" idx="2"/>
          </p:nvPr>
        </p:nvPicPr>
        <p:blipFill>
          <a:blip r:embed="rId2" cstate="print"/>
          <a:stretch>
            <a:fillRect/>
          </a:stretch>
        </p:blipFill>
        <p:spPr>
          <a:xfrm>
            <a:off x="6528816" y="1825624"/>
            <a:ext cx="4754879" cy="4218559"/>
          </a:xfrm>
          <a:prstGeom prst="rect">
            <a:avLst/>
          </a:prstGeom>
        </p:spPr>
      </p:pic>
      <p:sp>
        <p:nvSpPr>
          <p:cNvPr id="4" name="Pentagon 3">
            <a:extLst>
              <a:ext uri="{FF2B5EF4-FFF2-40B4-BE49-F238E27FC236}">
                <a16:creationId xmlns:a16="http://schemas.microsoft.com/office/drawing/2014/main" id="{3DB662EB-B740-1CD8-0231-73F73BD29B09}"/>
              </a:ext>
            </a:extLst>
          </p:cNvPr>
          <p:cNvSpPr/>
          <p:nvPr/>
        </p:nvSpPr>
        <p:spPr>
          <a:xfrm>
            <a:off x="6019800" y="1280462"/>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307259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TotalTime>
  <Words>1262</Words>
  <Application>Microsoft Office PowerPoint</Application>
  <PresentationFormat>Widescreen</PresentationFormat>
  <Paragraphs>66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Horticulture Pest and Diseases</vt:lpstr>
      <vt:lpstr>Some examples of biosecurity incursions</vt:lpstr>
      <vt:lpstr>Impacts of biosecurity incursions on growers</vt:lpstr>
      <vt:lpstr>GREAT WHITE BUTTERFLY Pieris brassicae</vt:lpstr>
      <vt:lpstr>PEA WEEVIL Bruchus pisorum </vt:lpstr>
      <vt:lpstr>IRIS YELLOW SPOT VIRUS </vt:lpstr>
      <vt:lpstr>POINSETTIA THRIPS Echinothrips americanus   </vt:lpstr>
      <vt:lpstr>QUEENSLAND FRUIT FLY Bactrocera tryoni</vt:lpstr>
      <vt:lpstr>PSA Pseudomonas syringae pv. actinidiae </vt:lpstr>
      <vt:lpstr>Tomato BROWN RUGOSE FRUIT VIRUS (ToBRFV)</vt:lpstr>
      <vt:lpstr>BROWN MARMORATED STINK BUG</vt:lpstr>
      <vt:lpstr>SPONGY MOTH (formerly known as Gypsy moth)</vt:lpstr>
      <vt:lpstr>MANCHURIAN FRUIT MOTH </vt:lpstr>
      <vt:lpstr>Xylella fastidiosa-Bacterial leaf scorch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14</cp:revision>
  <dcterms:created xsi:type="dcterms:W3CDTF">2026-02-05T00:29:48Z</dcterms:created>
  <dcterms:modified xsi:type="dcterms:W3CDTF">2026-03-26T19:09:19Z</dcterms:modified>
</cp:coreProperties>
</file>