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6" r:id="rId4"/>
    <p:sldId id="265" r:id="rId5"/>
    <p:sldId id="267" r:id="rId6"/>
    <p:sldId id="292" r:id="rId7"/>
    <p:sldId id="293" r:id="rId8"/>
    <p:sldId id="294" r:id="rId9"/>
    <p:sldId id="295" r:id="rId10"/>
    <p:sldId id="296" r:id="rId11"/>
    <p:sldId id="297" r:id="rId12"/>
    <p:sldId id="302" r:id="rId13"/>
    <p:sldId id="300" r:id="rId14"/>
    <p:sldId id="301" r:id="rId15"/>
    <p:sldId id="260" r:id="rId16"/>
    <p:sldId id="261" r:id="rId17"/>
    <p:sldId id="299" r:id="rId18"/>
    <p:sldId id="2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60"/>
  </p:normalViewPr>
  <p:slideViewPr>
    <p:cSldViewPr snapToGrid="0">
      <p:cViewPr varScale="1">
        <p:scale>
          <a:sx n="64" d="100"/>
          <a:sy n="64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98E0-8965-3757-A34A-D7DCDF69D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F1A51-F8A5-F545-8E78-AAD863EE5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E5B50-9C18-49BC-C400-3C67A317D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9062B-00AD-D493-1D16-CFEC0200B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B0F49-2A68-963C-25A2-1677BA2AF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6320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7145-5BA2-4EE6-D928-2452BE9C5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2B6A7D-BD9C-3AEF-4C63-446A7ABCF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B0D30-F516-1F65-D752-71B7D41F4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281EB-B759-658B-8C40-350D901F8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8B2C7-A900-D07E-60C4-E2DE37F93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109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4B0165-88AB-33BB-23A9-01749C805B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11F5F0-E5A4-11C1-0D41-A60034C0C9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2A099-B258-84D4-D55A-2B95217A4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E5A09-F200-44AD-5D71-EFE3DA22E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E88FB-913A-F357-77E9-B1E0F83E1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1939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04B53-5800-05F2-AED2-743B8F2DB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F3986-64F3-CBD0-FD62-377027693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F78A6-7EF2-EC84-6660-8B1267CD7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EA322-DAD4-458F-1C09-BC031A39F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DD8C3-831C-5370-7038-6860B7A4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573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D1470-0335-E747-6F1D-69FD7E2EC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D5A34-8776-5226-4C50-69581C4B7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2AA9C-C66D-0379-3301-717F8EA2D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F2765-A429-FD29-F9D4-B819C6D0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08B75-2F92-1320-7C76-9648F9545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18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D5C3-BB1D-224F-56B9-3210C5F0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98B77-3733-F6C5-5DB7-B2D9A22885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E0203-2FC2-3669-CB4D-F4A6882E0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59736B-A4B4-4CAB-EEE2-7D15BB19E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F2961-6E1F-11E6-922D-638251EA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C9A3F-945F-0CB7-CBFA-5621682FF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6732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7F4D-3621-F42C-3477-BF2D5F700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544E83-9CA2-F0E5-B080-0B6587B64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BB8896-B3AB-C7FF-98FD-F53E41EEE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8C400E-EFA4-6CAD-3C3E-7589715752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EC841E-7BD6-02BF-F98D-EA28925802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2EB616-D2BD-50C2-FE72-8EC3E740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CDAFC3-C308-F548-0D52-BD25714B1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0ED9D0-7119-621B-8E94-E7E3094F9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921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1739B-3F83-0278-3D62-5F88B5D6A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750DDA-2815-42CB-46BD-F9509336A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1A9284-3059-374B-40B5-9EC4F0769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A8FB75-B923-3B95-1B7B-F5C706C89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8540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3589A4-9C01-B24E-4375-392561AD5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BBFAA1-C60A-A49B-48BB-0C70CB9DE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556AC-9FAC-5C36-C621-A25EB8895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328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B1B5A-55DF-74F4-E78B-B29A38428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DA5BE-7095-F90D-546C-2D4D58AE0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C81F2D-0B41-9CA7-2418-7FB84A959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176D6D-D490-4FA6-85F7-AD8424B04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5C2307-6161-504E-98C5-8697AD0FA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A9FFB-30E1-91CD-B363-D10728B3C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8774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A4841-D74A-105B-918C-96073A8D2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6AFC6-EBB3-AEDE-9008-2F518C314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3F71D-3B38-04A7-7C13-0686329B8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9BE30-376C-C8B1-891D-1C116917F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C6C79C-75DF-5E5E-C877-9FE68B0E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188B3-93A8-77B1-B1C0-34E58D3C7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57662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1E7459-F58E-E074-D53D-4E029A0E8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CC3C7-0565-88BF-EFD6-62227C1DA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24C67-DA6A-E234-5B59-DEBA39B315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03B89-ABEE-4D6D-BA41-031A8E6EE78C}" type="datetimeFigureOut">
              <a:rPr lang="en-NZ" smtClean="0"/>
              <a:t>31/08/2026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8F0E3-D994-4ABD-276A-B98184C3D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BA8E7-A224-AF3E-2A01-7E3391A9D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C175AE-82B1-4904-B3EF-642B020196C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5491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12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19.jpeg"/><Relationship Id="rId5" Type="http://schemas.openxmlformats.org/officeDocument/2006/relationships/image" Target="../media/image10.jpeg"/><Relationship Id="rId10" Type="http://schemas.openxmlformats.org/officeDocument/2006/relationships/image" Target="../media/image18.jpeg"/><Relationship Id="rId4" Type="http://schemas.openxmlformats.org/officeDocument/2006/relationships/image" Target="../media/image14.jpeg"/><Relationship Id="rId9" Type="http://schemas.openxmlformats.org/officeDocument/2006/relationships/image" Target="../media/image11.jpeg"/><Relationship Id="rId1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0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T3J1qI0pCL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C86E81-2C97-929A-D709-A217CD6DD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Gai lan - Chinese broccoli </a:t>
            </a:r>
            <a:br>
              <a:rPr lang="en-NZ" sz="3800" dirty="0"/>
            </a:br>
            <a:r>
              <a:rPr lang="en-NZ" sz="3800" dirty="0"/>
              <a:t>(</a:t>
            </a:r>
            <a:r>
              <a:rPr lang="en-NZ" sz="2200" dirty="0"/>
              <a:t>Chinese sprouting broccoli, Chinese kale – </a:t>
            </a:r>
            <a:r>
              <a:rPr lang="en-NZ" sz="2200" dirty="0" err="1"/>
              <a:t>gaai</a:t>
            </a:r>
            <a:r>
              <a:rPr lang="en-NZ" sz="2200" dirty="0"/>
              <a:t> </a:t>
            </a:r>
            <a:r>
              <a:rPr lang="en-NZ" sz="2200" dirty="0" err="1"/>
              <a:t>laan</a:t>
            </a:r>
            <a:r>
              <a:rPr lang="en-NZ" sz="2200" dirty="0"/>
              <a:t>)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EF761-A475-4A27-530F-422397FE7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/>
              <a:t>Is a leafy vegetable with thick, flat, glossy blue-green leaves with thick stems, and edible white flowers.</a:t>
            </a:r>
          </a:p>
          <a:p>
            <a:pPr marL="0" indent="0">
              <a:buNone/>
            </a:pPr>
            <a:endParaRPr lang="en-NZ" sz="220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606DFEE8-1898-0221-4DE5-EFAFC559F6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639" r="16101" b="1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75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D4E872-61C7-1B65-350F-0938F37CE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Chinese flat cabbage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1CA4C-C5E7-E405-5D6A-D5D79B7A3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5778065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Chinese flat cabbage is round, relatively flat like a plate, with a stronger </a:t>
            </a:r>
            <a:r>
              <a:rPr lang="en-US" sz="2200" dirty="0" err="1"/>
              <a:t>flavour</a:t>
            </a:r>
            <a:r>
              <a:rPr lang="en-US" sz="2200" dirty="0"/>
              <a:t> and slightly tougher texture than Chinese white cabbage.</a:t>
            </a:r>
            <a:endParaRPr lang="en-NZ" sz="2200" dirty="0"/>
          </a:p>
          <a:p>
            <a:pPr marL="0" indent="0">
              <a:buNone/>
            </a:pPr>
            <a:endParaRPr lang="en-NZ" sz="2200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A5C61A94-9A8C-8C92-30D6-4431C104B8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02" r="-2" b="-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33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24EE8B-38C7-0A6E-8E64-B2EACFF5D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670218"/>
            <a:ext cx="10909640" cy="1065836"/>
          </a:xfrm>
        </p:spPr>
        <p:txBody>
          <a:bodyPr anchor="ctr">
            <a:normAutofit/>
          </a:bodyPr>
          <a:lstStyle/>
          <a:p>
            <a:r>
              <a:rPr lang="en-NZ" sz="6600" dirty="0"/>
              <a:t>Brassica Crops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Veggipedia - Broccoli">
            <a:extLst>
              <a:ext uri="{FF2B5EF4-FFF2-40B4-BE49-F238E27FC236}">
                <a16:creationId xmlns:a16="http://schemas.microsoft.com/office/drawing/2014/main" id="{0347B8E8-9DAF-23D5-42C9-EAD374715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679" y="2619784"/>
            <a:ext cx="3600041" cy="3600041"/>
          </a:xfrm>
          <a:prstGeom prst="rect">
            <a:avLst/>
          </a:prstGeom>
        </p:spPr>
      </p:pic>
      <p:pic>
        <p:nvPicPr>
          <p:cNvPr id="4" name="Picture 3" descr="Bok choy | Veggycation">
            <a:extLst>
              <a:ext uri="{FF2B5EF4-FFF2-40B4-BE49-F238E27FC236}">
                <a16:creationId xmlns:a16="http://schemas.microsoft.com/office/drawing/2014/main" id="{B3F5D1ED-3DCC-DEE6-35C1-B9097FFB3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979" y="2619784"/>
            <a:ext cx="3600041" cy="3600041"/>
          </a:xfrm>
          <a:prstGeom prst="rect">
            <a:avLst/>
          </a:prstGeom>
        </p:spPr>
      </p:pic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275291A-69B6-B4A0-7569-6DD5B7DCAD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48" r="-3" b="-3"/>
          <a:stretch>
            <a:fillRect/>
          </a:stretch>
        </p:blipFill>
        <p:spPr>
          <a:xfrm>
            <a:off x="8141208" y="3258924"/>
            <a:ext cx="3758184" cy="23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18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F4A81-8BC7-5FDA-DD73-EBEA36ED8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A25D8-B4AA-6D24-2FD7-BB4EFCD22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732" y="540599"/>
            <a:ext cx="10515600" cy="914063"/>
          </a:xfrm>
        </p:spPr>
        <p:txBody>
          <a:bodyPr>
            <a:normAutofit fontScale="90000"/>
          </a:bodyPr>
          <a:lstStyle/>
          <a:p>
            <a:br>
              <a:rPr lang="en-NZ" sz="3600" dirty="0"/>
            </a:br>
            <a:r>
              <a:rPr lang="en-NZ" sz="3600" dirty="0"/>
              <a:t>Which of the vegetables belong to the brassica family?</a:t>
            </a:r>
            <a:br>
              <a:rPr lang="en-NZ" dirty="0"/>
            </a:br>
            <a:endParaRPr lang="en-NZ" dirty="0"/>
          </a:p>
        </p:txBody>
      </p:sp>
      <p:pic>
        <p:nvPicPr>
          <p:cNvPr id="34" name="Picture 33" descr="Red cabbage">
            <a:extLst>
              <a:ext uri="{FF2B5EF4-FFF2-40B4-BE49-F238E27FC236}">
                <a16:creationId xmlns:a16="http://schemas.microsoft.com/office/drawing/2014/main" id="{3AC21DB1-33CA-42B7-69B7-9DCD57D3F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32" y="3352799"/>
            <a:ext cx="2157984" cy="1959864"/>
          </a:xfrm>
          <a:prstGeom prst="rect">
            <a:avLst/>
          </a:prstGeom>
        </p:spPr>
      </p:pic>
      <p:pic>
        <p:nvPicPr>
          <p:cNvPr id="38" name="Picture 37" descr="Cabbage - White – Farmford &amp; Co">
            <a:extLst>
              <a:ext uri="{FF2B5EF4-FFF2-40B4-BE49-F238E27FC236}">
                <a16:creationId xmlns:a16="http://schemas.microsoft.com/office/drawing/2014/main" id="{7AA0BE53-8C94-4632-ACCF-388C9FDF7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9" y="1504949"/>
            <a:ext cx="2466975" cy="1847850"/>
          </a:xfrm>
          <a:prstGeom prst="rect">
            <a:avLst/>
          </a:prstGeom>
        </p:spPr>
      </p:pic>
      <p:pic>
        <p:nvPicPr>
          <p:cNvPr id="39" name="Picture 38" descr="White cabbage | BelOrta">
            <a:extLst>
              <a:ext uri="{FF2B5EF4-FFF2-40B4-BE49-F238E27FC236}">
                <a16:creationId xmlns:a16="http://schemas.microsoft.com/office/drawing/2014/main" id="{39B63CC9-989A-FF05-52FB-D2F3B91B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8996" y="1209675"/>
            <a:ext cx="2143125" cy="2143125"/>
          </a:xfrm>
          <a:prstGeom prst="rect">
            <a:avLst/>
          </a:prstGeom>
        </p:spPr>
      </p:pic>
      <p:pic>
        <p:nvPicPr>
          <p:cNvPr id="40" name="Picture 39" descr="Veggipedia - Broccoli">
            <a:extLst>
              <a:ext uri="{FF2B5EF4-FFF2-40B4-BE49-F238E27FC236}">
                <a16:creationId xmlns:a16="http://schemas.microsoft.com/office/drawing/2014/main" id="{B3ACDFFC-6770-21AA-A832-32C085B3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716" y="1062874"/>
            <a:ext cx="2143125" cy="2143125"/>
          </a:xfrm>
          <a:prstGeom prst="rect">
            <a:avLst/>
          </a:prstGeom>
        </p:spPr>
      </p:pic>
      <p:pic>
        <p:nvPicPr>
          <p:cNvPr id="41" name="Picture 40" descr="Veggipedia - Cauliflower">
            <a:extLst>
              <a:ext uri="{FF2B5EF4-FFF2-40B4-BE49-F238E27FC236}">
                <a16:creationId xmlns:a16="http://schemas.microsoft.com/office/drawing/2014/main" id="{D1DCBFF7-B832-D1DA-7856-32B7826B5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15" y="2962275"/>
            <a:ext cx="2143125" cy="2143125"/>
          </a:xfrm>
          <a:prstGeom prst="rect">
            <a:avLst/>
          </a:prstGeom>
        </p:spPr>
      </p:pic>
      <p:pic>
        <p:nvPicPr>
          <p:cNvPr id="42" name="Picture 41" descr="First time growing purple cauliflower ...">
            <a:extLst>
              <a:ext uri="{FF2B5EF4-FFF2-40B4-BE49-F238E27FC236}">
                <a16:creationId xmlns:a16="http://schemas.microsoft.com/office/drawing/2014/main" id="{D46899DE-664F-E601-4735-4E0424A3F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44100" y="1253828"/>
            <a:ext cx="1319212" cy="1761216"/>
          </a:xfrm>
          <a:prstGeom prst="rect">
            <a:avLst/>
          </a:prstGeom>
        </p:spPr>
      </p:pic>
      <p:pic>
        <p:nvPicPr>
          <p:cNvPr id="43" name="Picture 42" descr="Broccolini Bunch">
            <a:extLst>
              <a:ext uri="{FF2B5EF4-FFF2-40B4-BE49-F238E27FC236}">
                <a16:creationId xmlns:a16="http://schemas.microsoft.com/office/drawing/2014/main" id="{C086DB4D-5F5D-33ED-399E-1F4585C1E3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4228" y="1235868"/>
            <a:ext cx="2143126" cy="2143126"/>
          </a:xfrm>
          <a:prstGeom prst="rect">
            <a:avLst/>
          </a:prstGeom>
        </p:spPr>
      </p:pic>
      <p:pic>
        <p:nvPicPr>
          <p:cNvPr id="45" name="Picture 44" descr="Bok choy | Veggycation">
            <a:extLst>
              <a:ext uri="{FF2B5EF4-FFF2-40B4-BE49-F238E27FC236}">
                <a16:creationId xmlns:a16="http://schemas.microsoft.com/office/drawing/2014/main" id="{7BBA7C6A-761B-8747-209C-5D11885398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3928" y="4736459"/>
            <a:ext cx="2143125" cy="2143125"/>
          </a:xfrm>
          <a:prstGeom prst="rect">
            <a:avLst/>
          </a:prstGeom>
        </p:spPr>
      </p:pic>
      <p:pic>
        <p:nvPicPr>
          <p:cNvPr id="46" name="Picture 45" descr="Turnips &amp; Swedes: Everything you need ...">
            <a:extLst>
              <a:ext uri="{FF2B5EF4-FFF2-40B4-BE49-F238E27FC236}">
                <a16:creationId xmlns:a16="http://schemas.microsoft.com/office/drawing/2014/main" id="{414659F6-61E4-A7CF-6062-6CAECFA62E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7653" y="3182368"/>
            <a:ext cx="2819400" cy="1619250"/>
          </a:xfrm>
          <a:prstGeom prst="rect">
            <a:avLst/>
          </a:prstGeom>
        </p:spPr>
      </p:pic>
      <p:pic>
        <p:nvPicPr>
          <p:cNvPr id="47" name="Picture 46" descr="winter: Kale - Healthy Food ...">
            <a:extLst>
              <a:ext uri="{FF2B5EF4-FFF2-40B4-BE49-F238E27FC236}">
                <a16:creationId xmlns:a16="http://schemas.microsoft.com/office/drawing/2014/main" id="{3B0DEB16-EF26-120A-5321-E875BFFA3F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7602" y="5088204"/>
            <a:ext cx="2609850" cy="1752600"/>
          </a:xfrm>
          <a:prstGeom prst="rect">
            <a:avLst/>
          </a:prstGeom>
        </p:spPr>
      </p:pic>
      <p:pic>
        <p:nvPicPr>
          <p:cNvPr id="49" name="Content Placeholder 5">
            <a:extLst>
              <a:ext uri="{FF2B5EF4-FFF2-40B4-BE49-F238E27FC236}">
                <a16:creationId xmlns:a16="http://schemas.microsoft.com/office/drawing/2014/main" id="{1363DBF0-67A7-FA98-AFE6-68D52478456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3048" r="-3" b="-3"/>
          <a:stretch>
            <a:fillRect/>
          </a:stretch>
        </p:blipFill>
        <p:spPr>
          <a:xfrm>
            <a:off x="4360758" y="5062080"/>
            <a:ext cx="2457577" cy="1518262"/>
          </a:xfrm>
          <a:prstGeom prst="rect">
            <a:avLst/>
          </a:prstGeom>
        </p:spPr>
      </p:pic>
      <p:pic>
        <p:nvPicPr>
          <p:cNvPr id="50" name="Content Placeholder 5">
            <a:extLst>
              <a:ext uri="{FF2B5EF4-FFF2-40B4-BE49-F238E27FC236}">
                <a16:creationId xmlns:a16="http://schemas.microsoft.com/office/drawing/2014/main" id="{6A29CFB1-710F-DBB3-E358-A098ADDCEAA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9327" r="12784" b="-3"/>
          <a:stretch>
            <a:fillRect/>
          </a:stretch>
        </p:blipFill>
        <p:spPr>
          <a:xfrm>
            <a:off x="9422585" y="3283356"/>
            <a:ext cx="1618637" cy="1518262"/>
          </a:xfrm>
          <a:prstGeom prst="rect">
            <a:avLst/>
          </a:prstGeom>
        </p:spPr>
      </p:pic>
      <p:pic>
        <p:nvPicPr>
          <p:cNvPr id="4" name="Picture 3" descr="Buy Fresh Vegetable Brussel Sprouts online at Woolworths NZ">
            <a:extLst>
              <a:ext uri="{FF2B5EF4-FFF2-40B4-BE49-F238E27FC236}">
                <a16:creationId xmlns:a16="http://schemas.microsoft.com/office/drawing/2014/main" id="{4BAEF234-7791-1F86-A3AE-3A24BFC1EAA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08563" y="4736459"/>
            <a:ext cx="2046680" cy="204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57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17BFE-D9FB-2791-6673-0DFE253D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dirty="0"/>
              <a:t>Brassica Vegetables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07A18-894F-F0FC-9710-660749A93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NZ" sz="2200" dirty="0"/>
              <a:t>All of these vegetables belong to the </a:t>
            </a:r>
            <a:r>
              <a:rPr lang="en-NZ" sz="2200" i="1" dirty="0"/>
              <a:t>Brassica oleracea </a:t>
            </a:r>
            <a:r>
              <a:rPr lang="en-NZ" sz="2200" dirty="0"/>
              <a:t>family or </a:t>
            </a:r>
            <a:r>
              <a:rPr lang="en-NZ" sz="2200" i="1" dirty="0"/>
              <a:t>Brassica rapa. </a:t>
            </a:r>
          </a:p>
          <a:p>
            <a:pPr marL="0" indent="0">
              <a:buNone/>
            </a:pPr>
            <a:r>
              <a:rPr lang="en-NZ" sz="2200" b="1" dirty="0"/>
              <a:t>Now</a:t>
            </a:r>
          </a:p>
          <a:p>
            <a:pPr marL="0" indent="0">
              <a:buNone/>
            </a:pPr>
            <a:r>
              <a:rPr lang="en-NZ" sz="2200" dirty="0"/>
              <a:t>Group these vegetable under </a:t>
            </a:r>
            <a:r>
              <a:rPr lang="en-NZ" sz="2200" i="1" dirty="0"/>
              <a:t>Brassica rapa </a:t>
            </a:r>
            <a:r>
              <a:rPr lang="en-NZ" sz="2200" dirty="0"/>
              <a:t>or  </a:t>
            </a:r>
            <a:r>
              <a:rPr lang="en-NZ" sz="2200" i="1" dirty="0"/>
              <a:t>Brassica oleracea. </a:t>
            </a:r>
            <a:endParaRPr lang="en-NZ" sz="2200" dirty="0"/>
          </a:p>
          <a:p>
            <a:pPr marL="0" indent="0">
              <a:buNone/>
            </a:pPr>
            <a:endParaRPr lang="en-NZ" sz="2200" i="1" dirty="0"/>
          </a:p>
          <a:p>
            <a:pPr marL="0" indent="0">
              <a:buNone/>
            </a:pPr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102167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D7446-D93D-5C0B-120C-AEF00DCEE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65CCB-CFF5-CCB6-8BC0-65F6C16CB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i="1" dirty="0"/>
              <a:t>Brassica rapa</a:t>
            </a:r>
          </a:p>
        </p:txBody>
      </p:sp>
      <p:pic>
        <p:nvPicPr>
          <p:cNvPr id="38" name="Picture 37" descr="Cabbage - White – Farmford &amp; Co">
            <a:extLst>
              <a:ext uri="{FF2B5EF4-FFF2-40B4-BE49-F238E27FC236}">
                <a16:creationId xmlns:a16="http://schemas.microsoft.com/office/drawing/2014/main" id="{EC6AD639-C790-C7BA-E789-CAC4CC442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39" y="2408725"/>
            <a:ext cx="2466975" cy="1847850"/>
          </a:xfrm>
          <a:prstGeom prst="rect">
            <a:avLst/>
          </a:prstGeom>
        </p:spPr>
      </p:pic>
      <p:pic>
        <p:nvPicPr>
          <p:cNvPr id="45" name="Picture 44" descr="Bok choy | Veggycation">
            <a:extLst>
              <a:ext uri="{FF2B5EF4-FFF2-40B4-BE49-F238E27FC236}">
                <a16:creationId xmlns:a16="http://schemas.microsoft.com/office/drawing/2014/main" id="{890F6829-C6BB-C4A8-D354-7CEAC7E64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382" y="2208016"/>
            <a:ext cx="2143125" cy="2143125"/>
          </a:xfrm>
          <a:prstGeom prst="rect">
            <a:avLst/>
          </a:prstGeom>
        </p:spPr>
      </p:pic>
      <p:pic>
        <p:nvPicPr>
          <p:cNvPr id="46" name="Picture 45" descr="Turnips &amp; Swedes: Everything you need ...">
            <a:extLst>
              <a:ext uri="{FF2B5EF4-FFF2-40B4-BE49-F238E27FC236}">
                <a16:creationId xmlns:a16="http://schemas.microsoft.com/office/drawing/2014/main" id="{A3950907-1A15-87CE-621D-4BE0E91535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8374" y="2568854"/>
            <a:ext cx="2819400" cy="1619250"/>
          </a:xfrm>
          <a:prstGeom prst="rect">
            <a:avLst/>
          </a:prstGeom>
        </p:spPr>
      </p:pic>
      <p:pic>
        <p:nvPicPr>
          <p:cNvPr id="49" name="Content Placeholder 5">
            <a:extLst>
              <a:ext uri="{FF2B5EF4-FFF2-40B4-BE49-F238E27FC236}">
                <a16:creationId xmlns:a16="http://schemas.microsoft.com/office/drawing/2014/main" id="{8FD7BBF6-C4F7-2FD4-C661-40DE5EEEE4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048" r="-3" b="-3"/>
          <a:stretch>
            <a:fillRect/>
          </a:stretch>
        </p:blipFill>
        <p:spPr>
          <a:xfrm>
            <a:off x="6690797" y="2518777"/>
            <a:ext cx="2457577" cy="1518262"/>
          </a:xfrm>
          <a:prstGeom prst="rect">
            <a:avLst/>
          </a:prstGeom>
        </p:spPr>
      </p:pic>
      <p:pic>
        <p:nvPicPr>
          <p:cNvPr id="50" name="Content Placeholder 5">
            <a:extLst>
              <a:ext uri="{FF2B5EF4-FFF2-40B4-BE49-F238E27FC236}">
                <a16:creationId xmlns:a16="http://schemas.microsoft.com/office/drawing/2014/main" id="{9D474A55-FFFB-2500-0A58-9E1F85F361D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327" r="12784" b="-3"/>
          <a:stretch>
            <a:fillRect/>
          </a:stretch>
        </p:blipFill>
        <p:spPr>
          <a:xfrm>
            <a:off x="5072160" y="2573519"/>
            <a:ext cx="1618637" cy="151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98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539DB-019D-10A4-2994-16E931D3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1367-2EF3-887A-4C92-F1F0EA08F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i="1" dirty="0"/>
              <a:t>Brassica oleracea</a:t>
            </a:r>
          </a:p>
        </p:txBody>
      </p:sp>
      <p:pic>
        <p:nvPicPr>
          <p:cNvPr id="34" name="Picture 33" descr="Red cabbage">
            <a:extLst>
              <a:ext uri="{FF2B5EF4-FFF2-40B4-BE49-F238E27FC236}">
                <a16:creationId xmlns:a16="http://schemas.microsoft.com/office/drawing/2014/main" id="{EE6800C6-4F02-C294-6654-CE9E63760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60" y="3482751"/>
            <a:ext cx="2157984" cy="1959864"/>
          </a:xfrm>
          <a:prstGeom prst="rect">
            <a:avLst/>
          </a:prstGeom>
        </p:spPr>
      </p:pic>
      <p:pic>
        <p:nvPicPr>
          <p:cNvPr id="39" name="Picture 38" descr="White cabbage | BelOrta">
            <a:extLst>
              <a:ext uri="{FF2B5EF4-FFF2-40B4-BE49-F238E27FC236}">
                <a16:creationId xmlns:a16="http://schemas.microsoft.com/office/drawing/2014/main" id="{27559EF7-FA39-0DE2-3688-2DF17050E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13" y="1291832"/>
            <a:ext cx="2143125" cy="2143125"/>
          </a:xfrm>
          <a:prstGeom prst="rect">
            <a:avLst/>
          </a:prstGeom>
        </p:spPr>
      </p:pic>
      <p:pic>
        <p:nvPicPr>
          <p:cNvPr id="40" name="Picture 39" descr="Veggipedia - Broccoli">
            <a:extLst>
              <a:ext uri="{FF2B5EF4-FFF2-40B4-BE49-F238E27FC236}">
                <a16:creationId xmlns:a16="http://schemas.microsoft.com/office/drawing/2014/main" id="{96B7B47E-2745-1D0D-B803-E5B076E1A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986" y="1291832"/>
            <a:ext cx="2143125" cy="2143125"/>
          </a:xfrm>
          <a:prstGeom prst="rect">
            <a:avLst/>
          </a:prstGeom>
        </p:spPr>
      </p:pic>
      <p:pic>
        <p:nvPicPr>
          <p:cNvPr id="41" name="Picture 40" descr="Veggipedia - Cauliflower">
            <a:extLst>
              <a:ext uri="{FF2B5EF4-FFF2-40B4-BE49-F238E27FC236}">
                <a16:creationId xmlns:a16="http://schemas.microsoft.com/office/drawing/2014/main" id="{88D31F40-8DB2-9521-178E-847CEC59C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2328" y="1181519"/>
            <a:ext cx="2143125" cy="2143125"/>
          </a:xfrm>
          <a:prstGeom prst="rect">
            <a:avLst/>
          </a:prstGeom>
        </p:spPr>
      </p:pic>
      <p:pic>
        <p:nvPicPr>
          <p:cNvPr id="42" name="Picture 41" descr="First time growing purple cauliflower ...">
            <a:extLst>
              <a:ext uri="{FF2B5EF4-FFF2-40B4-BE49-F238E27FC236}">
                <a16:creationId xmlns:a16="http://schemas.microsoft.com/office/drawing/2014/main" id="{C3DC3C83-4A79-8E40-3451-1CE565BA6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7957" y="3429000"/>
            <a:ext cx="1319212" cy="1761216"/>
          </a:xfrm>
          <a:prstGeom prst="rect">
            <a:avLst/>
          </a:prstGeom>
        </p:spPr>
      </p:pic>
      <p:pic>
        <p:nvPicPr>
          <p:cNvPr id="43" name="Picture 42" descr="Broccolini Bunch">
            <a:extLst>
              <a:ext uri="{FF2B5EF4-FFF2-40B4-BE49-F238E27FC236}">
                <a16:creationId xmlns:a16="http://schemas.microsoft.com/office/drawing/2014/main" id="{3121304F-5179-208C-433B-9437237C7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8018" y="3391120"/>
            <a:ext cx="2143126" cy="2143126"/>
          </a:xfrm>
          <a:prstGeom prst="rect">
            <a:avLst/>
          </a:prstGeom>
        </p:spPr>
      </p:pic>
      <p:pic>
        <p:nvPicPr>
          <p:cNvPr id="47" name="Picture 46" descr="winter: Kale - Healthy Food ...">
            <a:extLst>
              <a:ext uri="{FF2B5EF4-FFF2-40B4-BE49-F238E27FC236}">
                <a16:creationId xmlns:a16="http://schemas.microsoft.com/office/drawing/2014/main" id="{6DA0A6FE-68BE-DB8E-8766-D5A4D07C2F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1240" y="1238281"/>
            <a:ext cx="2609850" cy="1752600"/>
          </a:xfrm>
          <a:prstGeom prst="rect">
            <a:avLst/>
          </a:prstGeom>
        </p:spPr>
      </p:pic>
      <p:pic>
        <p:nvPicPr>
          <p:cNvPr id="3" name="Picture 2" descr="Buy Fresh Vegetable Brussel Sprouts online at Woolworths NZ">
            <a:extLst>
              <a:ext uri="{FF2B5EF4-FFF2-40B4-BE49-F238E27FC236}">
                <a16:creationId xmlns:a16="http://schemas.microsoft.com/office/drawing/2014/main" id="{19D10C63-9DAA-5365-EA98-8BAC3526F0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22266" y="3180021"/>
            <a:ext cx="2259174" cy="225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94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479CF-1366-D551-B11A-4C49A9AB8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/>
              <a:t>References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E4781-5FF3-E027-73DF-0F683B6DF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NZ" sz="1800" dirty="0"/>
              <a:t>PPT brassica crops</a:t>
            </a:r>
          </a:p>
          <a:p>
            <a:pPr lvl="0"/>
            <a:r>
              <a:rPr lang="en-NZ" sz="1800" dirty="0"/>
              <a:t>booklet_asian_vegetables.pdf</a:t>
            </a:r>
          </a:p>
          <a:p>
            <a:pPr lvl="0"/>
            <a:r>
              <a:rPr lang="en-NZ" sz="1800" dirty="0"/>
              <a:t>FLYER_ASIAN_GREENS.pdf</a:t>
            </a:r>
          </a:p>
          <a:p>
            <a:pPr lvl="0"/>
            <a:r>
              <a:rPr lang="en-NZ" sz="1800" dirty="0"/>
              <a:t>ASIAN-VEGETABLES-A4.pdf</a:t>
            </a:r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2568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7806D-F06B-DF9D-0A12-73A6DBA32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D29099E0-9534-8BC4-552C-0E1D5214A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483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55CE3F-CE42-4003-6907-A9630270C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r>
              <a:rPr lang="en-NZ" sz="5400" b="1" dirty="0"/>
              <a:t>Asian Greens</a:t>
            </a:r>
          </a:p>
        </p:txBody>
      </p:sp>
      <p:pic>
        <p:nvPicPr>
          <p:cNvPr id="4" name="Picture 3" descr="Bok choy | Veggycation">
            <a:extLst>
              <a:ext uri="{FF2B5EF4-FFF2-40B4-BE49-F238E27FC236}">
                <a16:creationId xmlns:a16="http://schemas.microsoft.com/office/drawing/2014/main" id="{FC88AE8E-9C72-D5F4-AE59-A7586458F9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61" r="16728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7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427AF5-9A5B-ED80-C01E-A307DBAAE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 fontScale="90000"/>
          </a:bodyPr>
          <a:lstStyle/>
          <a:p>
            <a:br>
              <a:rPr lang="en-NZ" sz="4000" b="1" dirty="0"/>
            </a:br>
            <a:r>
              <a:rPr lang="en-NZ" sz="4000" b="1" dirty="0"/>
              <a:t>Find out what your students know.</a:t>
            </a:r>
            <a:br>
              <a:rPr lang="en-NZ" sz="4000" dirty="0"/>
            </a:br>
            <a:endParaRPr lang="en-NZ" sz="4000" dirty="0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C98E0-99DE-A3F0-F472-D271BC6EB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fontScale="92500"/>
          </a:bodyPr>
          <a:lstStyle/>
          <a:p>
            <a:pPr lvl="0"/>
            <a:r>
              <a:rPr lang="en-NZ" sz="1700" dirty="0"/>
              <a:t>Do you recognise any of these leafy green vegetables?</a:t>
            </a:r>
          </a:p>
          <a:p>
            <a:pPr lvl="0"/>
            <a:r>
              <a:rPr lang="en-NZ" sz="1700" dirty="0"/>
              <a:t>Where do these vegetables originally come from?</a:t>
            </a:r>
          </a:p>
          <a:p>
            <a:pPr lvl="0"/>
            <a:r>
              <a:rPr lang="en-NZ" sz="1700" dirty="0"/>
              <a:t>How long have these vegetables been grown in New Zealand?</a:t>
            </a:r>
          </a:p>
          <a:p>
            <a:pPr lvl="0"/>
            <a:r>
              <a:rPr lang="en-NZ" sz="1700" dirty="0"/>
              <a:t>Where are Asian Greens commercially grown in New Zealand?</a:t>
            </a:r>
          </a:p>
          <a:p>
            <a:pPr lvl="0"/>
            <a:r>
              <a:rPr lang="en-NZ" sz="1700" dirty="0"/>
              <a:t>Is there a growing demand for Asian green vegetables in New Zealand?</a:t>
            </a:r>
          </a:p>
          <a:p>
            <a:pPr lvl="0"/>
            <a:r>
              <a:rPr lang="en-NZ" sz="1700" dirty="0"/>
              <a:t>Where would you buy Asian green vegetables?</a:t>
            </a:r>
          </a:p>
          <a:p>
            <a:pPr lvl="0"/>
            <a:r>
              <a:rPr lang="en-NZ" sz="1700" dirty="0"/>
              <a:t>Who has eaten any of these Asian green vegetables?</a:t>
            </a:r>
          </a:p>
          <a:p>
            <a:pPr lvl="0"/>
            <a:r>
              <a:rPr lang="en-NZ" sz="1700" dirty="0"/>
              <a:t>Which plant family do these vegetables belong to?</a:t>
            </a:r>
          </a:p>
          <a:p>
            <a:pPr lvl="0"/>
            <a:r>
              <a:rPr lang="en-NZ" sz="1700" dirty="0"/>
              <a:t>Name other vegetables in this plant family.</a:t>
            </a:r>
          </a:p>
          <a:p>
            <a:pPr marL="0" indent="0">
              <a:buNone/>
            </a:pPr>
            <a:endParaRPr lang="en-NZ" sz="1900" b="1" dirty="0"/>
          </a:p>
          <a:p>
            <a:pPr marL="0" indent="0">
              <a:buNone/>
            </a:pPr>
            <a:r>
              <a:rPr lang="en-NZ" sz="1900" b="1" dirty="0"/>
              <a:t>Watch </a:t>
            </a:r>
            <a:r>
              <a:rPr lang="en-NZ" sz="1900" dirty="0"/>
              <a:t>Growing Asian greens in NZ  </a:t>
            </a:r>
            <a:r>
              <a:rPr lang="en-NZ" sz="1900" u="sng" dirty="0">
                <a:hlinkClick r:id="rId2"/>
              </a:rPr>
              <a:t>https://www.youtube.com/watch?v=T3J1qI0pCLY</a:t>
            </a:r>
            <a:endParaRPr lang="en-NZ" sz="1900" dirty="0"/>
          </a:p>
          <a:p>
            <a:pPr lvl="0"/>
            <a:endParaRPr lang="en-NZ" sz="1700" dirty="0"/>
          </a:p>
          <a:p>
            <a:endParaRPr lang="en-NZ" sz="1700" dirty="0"/>
          </a:p>
        </p:txBody>
      </p:sp>
      <p:pic>
        <p:nvPicPr>
          <p:cNvPr id="4" name="Picture 3" descr="Fresh Chinese Cabbage - Fresh Aisle – Fresh Aisle">
            <a:extLst>
              <a:ext uri="{FF2B5EF4-FFF2-40B4-BE49-F238E27FC236}">
                <a16:creationId xmlns:a16="http://schemas.microsoft.com/office/drawing/2014/main" id="{E58B3B79-9BC1-9A68-6862-35F9112B99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792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9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CC0353-7773-0AEF-10D4-F3CCC45E4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10515600" cy="11105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Name 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these vegetables.</a:t>
            </a: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B412EC16-74D9-034A-1D0E-F00FF8DDBE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" r="3" b="3"/>
          <a:stretch>
            <a:fillRect/>
          </a:stretch>
        </p:blipFill>
        <p:spPr>
          <a:xfrm>
            <a:off x="8867697" y="1834939"/>
            <a:ext cx="2192945" cy="2056976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851EBACE-DC31-8018-7A55-228B29A5D2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3532" r="13643" b="1"/>
          <a:stretch>
            <a:fillRect/>
          </a:stretch>
        </p:blipFill>
        <p:spPr>
          <a:xfrm>
            <a:off x="5169012" y="1834939"/>
            <a:ext cx="1844123" cy="2056976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1AA0F75-864C-4996-F339-DC6A9E916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237" y="1875308"/>
            <a:ext cx="2390539" cy="2056976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C3515DF1-D360-06F4-E2DE-6B4775A5087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948" r="2328" b="-1"/>
          <a:stretch>
            <a:fillRect/>
          </a:stretch>
        </p:blipFill>
        <p:spPr>
          <a:xfrm>
            <a:off x="998652" y="4063630"/>
            <a:ext cx="2192973" cy="2056976"/>
          </a:xfrm>
          <a:prstGeom prst="rect">
            <a:avLst/>
          </a:prstGeom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784B1B46-476C-DB7A-2115-CAB0B58A83E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48" r="-3" b="-3"/>
          <a:stretch>
            <a:fillRect/>
          </a:stretch>
        </p:blipFill>
        <p:spPr>
          <a:xfrm>
            <a:off x="4426282" y="4063630"/>
            <a:ext cx="3329582" cy="2056976"/>
          </a:xfrm>
          <a:prstGeom prst="rect">
            <a:avLst/>
          </a:prstGeom>
        </p:spPr>
      </p:pic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4EC67D70-45CE-FA1B-B7BC-6D192A91F5E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327" r="12784" b="-3"/>
          <a:stretch>
            <a:fillRect/>
          </a:stretch>
        </p:blipFill>
        <p:spPr>
          <a:xfrm>
            <a:off x="8987947" y="4063630"/>
            <a:ext cx="2192966" cy="2056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7F30D86-7614-D377-A118-9B85F686B2FC}"/>
              </a:ext>
            </a:extLst>
          </p:cNvPr>
          <p:cNvSpPr txBox="1"/>
          <p:nvPr/>
        </p:nvSpPr>
        <p:spPr>
          <a:xfrm>
            <a:off x="939272" y="1723832"/>
            <a:ext cx="41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172E27-C5B1-89C8-387B-81B74DABC5B2}"/>
              </a:ext>
            </a:extLst>
          </p:cNvPr>
          <p:cNvSpPr txBox="1"/>
          <p:nvPr/>
        </p:nvSpPr>
        <p:spPr>
          <a:xfrm>
            <a:off x="4963674" y="1663223"/>
            <a:ext cx="41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EA20F5-A3A0-38B5-3040-C83220D56874}"/>
              </a:ext>
            </a:extLst>
          </p:cNvPr>
          <p:cNvSpPr txBox="1"/>
          <p:nvPr/>
        </p:nvSpPr>
        <p:spPr>
          <a:xfrm>
            <a:off x="8782609" y="1663223"/>
            <a:ext cx="389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360E1D-3BE0-5BD8-1A11-726A1644157C}"/>
              </a:ext>
            </a:extLst>
          </p:cNvPr>
          <p:cNvSpPr txBox="1"/>
          <p:nvPr/>
        </p:nvSpPr>
        <p:spPr>
          <a:xfrm>
            <a:off x="883206" y="4063630"/>
            <a:ext cx="283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369BDA-6891-CB03-ACB9-4D7A0577AE90}"/>
              </a:ext>
            </a:extLst>
          </p:cNvPr>
          <p:cNvSpPr txBox="1"/>
          <p:nvPr/>
        </p:nvSpPr>
        <p:spPr>
          <a:xfrm>
            <a:off x="4963674" y="3932284"/>
            <a:ext cx="41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b="1" dirty="0"/>
              <a:t>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6D6E77-F5F5-2CF6-5E30-81B98379FF7F}"/>
              </a:ext>
            </a:extLst>
          </p:cNvPr>
          <p:cNvSpPr txBox="1"/>
          <p:nvPr/>
        </p:nvSpPr>
        <p:spPr>
          <a:xfrm>
            <a:off x="8760995" y="3932284"/>
            <a:ext cx="410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159341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A0C64A-E25A-FFCB-B41F-0D48E733B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BA3786F-A7B3-82D2-617C-EA30E1FB7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50611-7C9A-2191-65B0-F445106CF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10515600" cy="11105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Answers</a:t>
            </a: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1C312D1C-18B1-7FE0-BFA5-B5ECDEFD64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" r="3" b="3"/>
          <a:stretch>
            <a:fillRect/>
          </a:stretch>
        </p:blipFill>
        <p:spPr>
          <a:xfrm>
            <a:off x="8914649" y="1877895"/>
            <a:ext cx="2192945" cy="2056976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B558298B-2C1A-91B8-102B-0135E4C4D3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3532" r="13643" b="1"/>
          <a:stretch>
            <a:fillRect/>
          </a:stretch>
        </p:blipFill>
        <p:spPr>
          <a:xfrm>
            <a:off x="5169012" y="1834939"/>
            <a:ext cx="1844123" cy="2056976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059E167-2013-09BE-4CA6-751296097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77895"/>
            <a:ext cx="2390539" cy="2056976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2E25D535-3D84-A0C8-4AB4-210025BCC0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948" r="2328" b="-1"/>
          <a:stretch>
            <a:fillRect/>
          </a:stretch>
        </p:blipFill>
        <p:spPr>
          <a:xfrm>
            <a:off x="1039636" y="4228817"/>
            <a:ext cx="2192973" cy="2056976"/>
          </a:xfrm>
          <a:prstGeom prst="rect">
            <a:avLst/>
          </a:prstGeom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D875B6B0-2DF5-46F6-C25E-856AB2DD8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48" r="-3" b="-3"/>
          <a:stretch>
            <a:fillRect/>
          </a:stretch>
        </p:blipFill>
        <p:spPr>
          <a:xfrm>
            <a:off x="4426282" y="4063630"/>
            <a:ext cx="3329582" cy="2056976"/>
          </a:xfrm>
          <a:prstGeom prst="rect">
            <a:avLst/>
          </a:prstGeom>
        </p:spPr>
      </p:pic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AE643674-7002-C23C-6A01-8BA58E63AB0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327" r="12784" b="-3"/>
          <a:stretch>
            <a:fillRect/>
          </a:stretch>
        </p:blipFill>
        <p:spPr>
          <a:xfrm>
            <a:off x="8987947" y="4063630"/>
            <a:ext cx="2192966" cy="2056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2036DC-2A29-7F65-464F-A68CE580B91A}"/>
              </a:ext>
            </a:extLst>
          </p:cNvPr>
          <p:cNvSpPr txBox="1"/>
          <p:nvPr/>
        </p:nvSpPr>
        <p:spPr>
          <a:xfrm>
            <a:off x="939272" y="1723832"/>
            <a:ext cx="325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Chinese cabbage / Wong bok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4C1944-46DF-BD8A-DFC4-56F4FB169707}"/>
              </a:ext>
            </a:extLst>
          </p:cNvPr>
          <p:cNvSpPr txBox="1"/>
          <p:nvPr/>
        </p:nvSpPr>
        <p:spPr>
          <a:xfrm>
            <a:off x="4963674" y="1663223"/>
            <a:ext cx="15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Bok choy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007C5F-6CC5-2F6F-3959-5F10D8A3E8DE}"/>
              </a:ext>
            </a:extLst>
          </p:cNvPr>
          <p:cNvSpPr txBox="1"/>
          <p:nvPr/>
        </p:nvSpPr>
        <p:spPr>
          <a:xfrm>
            <a:off x="8782609" y="1663223"/>
            <a:ext cx="2571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Chinese flat cabbage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5FC7F1-529D-D4BD-C760-034EDF345B50}"/>
              </a:ext>
            </a:extLst>
          </p:cNvPr>
          <p:cNvSpPr txBox="1"/>
          <p:nvPr/>
        </p:nvSpPr>
        <p:spPr>
          <a:xfrm>
            <a:off x="1084406" y="3921584"/>
            <a:ext cx="258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Shanghai bok choy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CA5BAA-3029-6FF4-302F-5AC40C387432}"/>
              </a:ext>
            </a:extLst>
          </p:cNvPr>
          <p:cNvSpPr txBox="1"/>
          <p:nvPr/>
        </p:nvSpPr>
        <p:spPr>
          <a:xfrm>
            <a:off x="4963674" y="3932284"/>
            <a:ext cx="1336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Choy 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FB2480-2B44-0154-3BB9-EF33AE73DC4C}"/>
              </a:ext>
            </a:extLst>
          </p:cNvPr>
          <p:cNvSpPr txBox="1"/>
          <p:nvPr/>
        </p:nvSpPr>
        <p:spPr>
          <a:xfrm>
            <a:off x="8760995" y="3932284"/>
            <a:ext cx="175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Gai lan</a:t>
            </a:r>
          </a:p>
        </p:txBody>
      </p:sp>
    </p:spTree>
    <p:extLst>
      <p:ext uri="{BB962C8B-B14F-4D97-AF65-F5344CB8AC3E}">
        <p14:creationId xmlns:p14="http://schemas.microsoft.com/office/powerpoint/2010/main" val="1995726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53756-3F15-E0FE-1679-FB1DB22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Bok Choy </a:t>
            </a:r>
            <a:br>
              <a:rPr lang="en-NZ" sz="4200" dirty="0"/>
            </a:br>
            <a:r>
              <a:rPr lang="en-NZ" sz="2000" dirty="0"/>
              <a:t>(</a:t>
            </a:r>
            <a:r>
              <a:rPr lang="en-NZ" sz="2000" dirty="0" err="1"/>
              <a:t>buk</a:t>
            </a:r>
            <a:r>
              <a:rPr lang="en-NZ" sz="2000" dirty="0"/>
              <a:t> choy, pak choi, </a:t>
            </a:r>
            <a:r>
              <a:rPr lang="en-NZ" sz="2000" dirty="0" err="1"/>
              <a:t>baak</a:t>
            </a:r>
            <a:r>
              <a:rPr lang="en-NZ" sz="2000" dirty="0"/>
              <a:t> choi)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66614-85D5-10C1-99D6-2F55CF8E0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Is a type of Chinese cabbage</a:t>
            </a:r>
            <a:r>
              <a:rPr lang="en-US" sz="2200" u="sng" dirty="0"/>
              <a:t> </a:t>
            </a:r>
            <a:r>
              <a:rPr lang="en-US" sz="2200" dirty="0"/>
              <a:t>and belongs to the Brassica family. It is grown as a leaf vegetable. </a:t>
            </a:r>
          </a:p>
          <a:p>
            <a:pPr marL="0" indent="0">
              <a:buNone/>
            </a:pPr>
            <a:r>
              <a:rPr lang="en-US" sz="2200" dirty="0"/>
              <a:t>Varieties do not form heads and have green leaf blades with lighter bulbous bottoms instead.</a:t>
            </a:r>
            <a:endParaRPr lang="en-NZ" sz="2200" dirty="0"/>
          </a:p>
          <a:p>
            <a:endParaRPr lang="en-NZ" sz="2200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101FA73C-41B3-5252-E3C4-7B6031D6E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760" y="837006"/>
            <a:ext cx="5458968" cy="504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9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6F3C4-C25D-C6C7-AD7D-CB6182433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Shanghai bok choy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DB02B-9BB5-D58F-BEB0-63E0DC857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5175164" cy="4119172"/>
          </a:xfrm>
        </p:spPr>
        <p:txBody>
          <a:bodyPr anchor="t">
            <a:normAutofit/>
          </a:bodyPr>
          <a:lstStyle/>
          <a:p>
            <a:r>
              <a:rPr lang="en-US" sz="2200" dirty="0"/>
              <a:t>Is a tender, mild, and slightly sweet leafy green with jade-green spoon-shaped stalks.</a:t>
            </a:r>
            <a:endParaRPr lang="en-NZ" sz="2200" dirty="0"/>
          </a:p>
          <a:p>
            <a:endParaRPr lang="en-NZ" sz="2200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63ECC34A-1142-45C3-A674-F3221752DF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34" r="6414" b="-1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47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DD0983-4029-09EC-D804-0584A76F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9674352" cy="1481328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Chinese / Peking cabbage / Wong Bok ?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9538C-F625-0E67-FE80-8A214537F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US" sz="2200" dirty="0"/>
              <a:t>Is a large, oval-headed Chinese cabbage. It has crunchy white ribs, pale green leaves.</a:t>
            </a:r>
            <a:endParaRPr lang="en-NZ" sz="2200" dirty="0"/>
          </a:p>
          <a:p>
            <a:endParaRPr lang="en-NZ" sz="2200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52F37EEE-C47D-AB82-40DA-F326B625E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248" y="2391156"/>
            <a:ext cx="4169664" cy="358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48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ADC29-D69C-1CBA-8D54-7B6B3A122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4000" b="1" dirty="0"/>
              <a:t>Flowering Chinese cabbage</a:t>
            </a:r>
            <a:br>
              <a:rPr lang="en-NZ" sz="4600" dirty="0"/>
            </a:br>
            <a:r>
              <a:rPr lang="en-US" sz="2000" dirty="0"/>
              <a:t>(choy sum or choi sum)</a:t>
            </a:r>
            <a:endParaRPr lang="en-NZ" sz="2000" dirty="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D7965-6BEF-6EFC-BA94-FA3442E21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Is </a:t>
            </a:r>
            <a:r>
              <a:rPr lang="en-NZ" sz="2200" dirty="0"/>
              <a:t>a leafy vegetable</a:t>
            </a:r>
            <a:r>
              <a:rPr lang="en-US" sz="2200" dirty="0"/>
              <a:t> similar to gai lan and can be </a:t>
            </a:r>
            <a:r>
              <a:rPr lang="en-US" sz="2200" dirty="0" err="1"/>
              <a:t>recognised</a:t>
            </a:r>
            <a:r>
              <a:rPr lang="en-US" sz="2200" dirty="0"/>
              <a:t> by distinct yellow flowers. It is an annual and a member of the Brassica family.</a:t>
            </a:r>
          </a:p>
          <a:p>
            <a:endParaRPr lang="en-NZ" sz="2200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8FD82233-254D-3CE2-B2D1-5DFC109FB4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938" r="11760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09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412</Words>
  <Application>Microsoft Office PowerPoint</Application>
  <PresentationFormat>Widescreen</PresentationFormat>
  <Paragraphs>53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Asian Greens</vt:lpstr>
      <vt:lpstr> Find out what your students know. </vt:lpstr>
      <vt:lpstr>Name these vegetables.</vt:lpstr>
      <vt:lpstr>Answers</vt:lpstr>
      <vt:lpstr>Bok Choy  (buk choy, pak choi, baak choi)</vt:lpstr>
      <vt:lpstr>Shanghai bok choy</vt:lpstr>
      <vt:lpstr>Chinese / Peking cabbage / Wong Bok ? </vt:lpstr>
      <vt:lpstr>Flowering Chinese cabbage (choy sum or choi sum)</vt:lpstr>
      <vt:lpstr>Gai lan - Chinese broccoli  (Chinese sprouting broccoli, Chinese kale – gaai laan)</vt:lpstr>
      <vt:lpstr>Chinese flat cabbage</vt:lpstr>
      <vt:lpstr>Brassica Crops</vt:lpstr>
      <vt:lpstr> Which of the vegetables belong to the brassica family? </vt:lpstr>
      <vt:lpstr>Brassica Vegetables</vt:lpstr>
      <vt:lpstr>Brassica rapa</vt:lpstr>
      <vt:lpstr>Brassica oleracea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15</cp:revision>
  <dcterms:created xsi:type="dcterms:W3CDTF">2026-04-23T20:04:28Z</dcterms:created>
  <dcterms:modified xsi:type="dcterms:W3CDTF">2026-08-31T02:38:46Z</dcterms:modified>
</cp:coreProperties>
</file>