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1" r:id="rId2"/>
    <p:sldId id="256" r:id="rId3"/>
    <p:sldId id="264" r:id="rId4"/>
    <p:sldId id="293" r:id="rId5"/>
    <p:sldId id="267" r:id="rId6"/>
    <p:sldId id="257" r:id="rId7"/>
    <p:sldId id="306" r:id="rId8"/>
    <p:sldId id="298" r:id="rId9"/>
    <p:sldId id="311" r:id="rId10"/>
    <p:sldId id="301" r:id="rId11"/>
    <p:sldId id="308" r:id="rId12"/>
    <p:sldId id="309" r:id="rId13"/>
    <p:sldId id="312" r:id="rId14"/>
    <p:sldId id="310" r:id="rId15"/>
    <p:sldId id="29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1" autoAdjust="0"/>
    <p:restoredTop sz="94660"/>
  </p:normalViewPr>
  <p:slideViewPr>
    <p:cSldViewPr snapToGrid="0">
      <p:cViewPr varScale="1">
        <p:scale>
          <a:sx n="64" d="100"/>
          <a:sy n="64" d="100"/>
        </p:scale>
        <p:origin x="97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4B21A-7ED5-0108-45FF-ADCA1FCB2A4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226947D9-88A8-FCE7-CC2D-F81F64055E6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95CA26D0-FEFC-9E7A-A87B-EF91BC3116BF}"/>
              </a:ext>
            </a:extLst>
          </p:cNvPr>
          <p:cNvSpPr>
            <a:spLocks noGrp="1"/>
          </p:cNvSpPr>
          <p:nvPr>
            <p:ph type="dt" sz="half" idx="10"/>
          </p:nvPr>
        </p:nvSpPr>
        <p:spPr/>
        <p:txBody>
          <a:bodyPr/>
          <a:lstStyle/>
          <a:p>
            <a:fld id="{76796E87-F471-4C7B-B76C-25EA00CE86E8}" type="datetimeFigureOut">
              <a:rPr lang="en-NZ" smtClean="0"/>
              <a:t>31/08/2026</a:t>
            </a:fld>
            <a:endParaRPr lang="en-NZ"/>
          </a:p>
        </p:txBody>
      </p:sp>
      <p:sp>
        <p:nvSpPr>
          <p:cNvPr id="5" name="Footer Placeholder 4">
            <a:extLst>
              <a:ext uri="{FF2B5EF4-FFF2-40B4-BE49-F238E27FC236}">
                <a16:creationId xmlns:a16="http://schemas.microsoft.com/office/drawing/2014/main" id="{63790424-ABBB-9488-421E-F8115F6F7413}"/>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FBDD9E78-747A-63AC-D0F3-D3A9EFF2D5A6}"/>
              </a:ext>
            </a:extLst>
          </p:cNvPr>
          <p:cNvSpPr>
            <a:spLocks noGrp="1"/>
          </p:cNvSpPr>
          <p:nvPr>
            <p:ph type="sldNum" sz="quarter" idx="12"/>
          </p:nvPr>
        </p:nvSpPr>
        <p:spPr/>
        <p:txBody>
          <a:bodyPr/>
          <a:lstStyle/>
          <a:p>
            <a:fld id="{E047BF3E-FD69-4298-A002-A7F29E8BAD1E}" type="slidenum">
              <a:rPr lang="en-NZ" smtClean="0"/>
              <a:t>‹#›</a:t>
            </a:fld>
            <a:endParaRPr lang="en-NZ"/>
          </a:p>
        </p:txBody>
      </p:sp>
    </p:spTree>
    <p:extLst>
      <p:ext uri="{BB962C8B-B14F-4D97-AF65-F5344CB8AC3E}">
        <p14:creationId xmlns:p14="http://schemas.microsoft.com/office/powerpoint/2010/main" val="3476688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3C04B-DD19-2978-03D2-055A6DFA3CD0}"/>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89B017FC-DA55-225B-AA4D-704D0B757FC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8D114873-D2C1-21F4-B3B0-DD5855AE35CD}"/>
              </a:ext>
            </a:extLst>
          </p:cNvPr>
          <p:cNvSpPr>
            <a:spLocks noGrp="1"/>
          </p:cNvSpPr>
          <p:nvPr>
            <p:ph type="dt" sz="half" idx="10"/>
          </p:nvPr>
        </p:nvSpPr>
        <p:spPr/>
        <p:txBody>
          <a:bodyPr/>
          <a:lstStyle/>
          <a:p>
            <a:fld id="{76796E87-F471-4C7B-B76C-25EA00CE86E8}" type="datetimeFigureOut">
              <a:rPr lang="en-NZ" smtClean="0"/>
              <a:t>31/08/2026</a:t>
            </a:fld>
            <a:endParaRPr lang="en-NZ"/>
          </a:p>
        </p:txBody>
      </p:sp>
      <p:sp>
        <p:nvSpPr>
          <p:cNvPr id="5" name="Footer Placeholder 4">
            <a:extLst>
              <a:ext uri="{FF2B5EF4-FFF2-40B4-BE49-F238E27FC236}">
                <a16:creationId xmlns:a16="http://schemas.microsoft.com/office/drawing/2014/main" id="{F92ED4B1-CCF6-72CF-B534-C969E5F82093}"/>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308DDAE0-8F73-58E5-2DE2-2C2537E4C297}"/>
              </a:ext>
            </a:extLst>
          </p:cNvPr>
          <p:cNvSpPr>
            <a:spLocks noGrp="1"/>
          </p:cNvSpPr>
          <p:nvPr>
            <p:ph type="sldNum" sz="quarter" idx="12"/>
          </p:nvPr>
        </p:nvSpPr>
        <p:spPr/>
        <p:txBody>
          <a:bodyPr/>
          <a:lstStyle/>
          <a:p>
            <a:fld id="{E047BF3E-FD69-4298-A002-A7F29E8BAD1E}" type="slidenum">
              <a:rPr lang="en-NZ" smtClean="0"/>
              <a:t>‹#›</a:t>
            </a:fld>
            <a:endParaRPr lang="en-NZ"/>
          </a:p>
        </p:txBody>
      </p:sp>
    </p:spTree>
    <p:extLst>
      <p:ext uri="{BB962C8B-B14F-4D97-AF65-F5344CB8AC3E}">
        <p14:creationId xmlns:p14="http://schemas.microsoft.com/office/powerpoint/2010/main" val="3620093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CAF740-F377-C5F9-0E3D-F23AD247C54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C77C8198-C8F0-6C13-1EE6-D3F555EF808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0E45AA8F-3901-5F6E-9680-1260129EE16F}"/>
              </a:ext>
            </a:extLst>
          </p:cNvPr>
          <p:cNvSpPr>
            <a:spLocks noGrp="1"/>
          </p:cNvSpPr>
          <p:nvPr>
            <p:ph type="dt" sz="half" idx="10"/>
          </p:nvPr>
        </p:nvSpPr>
        <p:spPr/>
        <p:txBody>
          <a:bodyPr/>
          <a:lstStyle/>
          <a:p>
            <a:fld id="{76796E87-F471-4C7B-B76C-25EA00CE86E8}" type="datetimeFigureOut">
              <a:rPr lang="en-NZ" smtClean="0"/>
              <a:t>31/08/2026</a:t>
            </a:fld>
            <a:endParaRPr lang="en-NZ"/>
          </a:p>
        </p:txBody>
      </p:sp>
      <p:sp>
        <p:nvSpPr>
          <p:cNvPr id="5" name="Footer Placeholder 4">
            <a:extLst>
              <a:ext uri="{FF2B5EF4-FFF2-40B4-BE49-F238E27FC236}">
                <a16:creationId xmlns:a16="http://schemas.microsoft.com/office/drawing/2014/main" id="{1291EFB4-1988-54CC-3E42-677DE81724B7}"/>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54076E5A-27D3-A08A-3DCA-A02C05D4B4B6}"/>
              </a:ext>
            </a:extLst>
          </p:cNvPr>
          <p:cNvSpPr>
            <a:spLocks noGrp="1"/>
          </p:cNvSpPr>
          <p:nvPr>
            <p:ph type="sldNum" sz="quarter" idx="12"/>
          </p:nvPr>
        </p:nvSpPr>
        <p:spPr/>
        <p:txBody>
          <a:bodyPr/>
          <a:lstStyle/>
          <a:p>
            <a:fld id="{E047BF3E-FD69-4298-A002-A7F29E8BAD1E}" type="slidenum">
              <a:rPr lang="en-NZ" smtClean="0"/>
              <a:t>‹#›</a:t>
            </a:fld>
            <a:endParaRPr lang="en-NZ"/>
          </a:p>
        </p:txBody>
      </p:sp>
    </p:spTree>
    <p:extLst>
      <p:ext uri="{BB962C8B-B14F-4D97-AF65-F5344CB8AC3E}">
        <p14:creationId xmlns:p14="http://schemas.microsoft.com/office/powerpoint/2010/main" val="2221554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74F56-34EF-00C3-CF24-12EDBB06B51D}"/>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599611AD-8F87-499E-1213-1E95EB95069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03120B14-DE3E-017E-EF80-CBC13282A5FD}"/>
              </a:ext>
            </a:extLst>
          </p:cNvPr>
          <p:cNvSpPr>
            <a:spLocks noGrp="1"/>
          </p:cNvSpPr>
          <p:nvPr>
            <p:ph type="dt" sz="half" idx="10"/>
          </p:nvPr>
        </p:nvSpPr>
        <p:spPr/>
        <p:txBody>
          <a:bodyPr/>
          <a:lstStyle/>
          <a:p>
            <a:fld id="{76796E87-F471-4C7B-B76C-25EA00CE86E8}" type="datetimeFigureOut">
              <a:rPr lang="en-NZ" smtClean="0"/>
              <a:t>31/08/2026</a:t>
            </a:fld>
            <a:endParaRPr lang="en-NZ"/>
          </a:p>
        </p:txBody>
      </p:sp>
      <p:sp>
        <p:nvSpPr>
          <p:cNvPr id="5" name="Footer Placeholder 4">
            <a:extLst>
              <a:ext uri="{FF2B5EF4-FFF2-40B4-BE49-F238E27FC236}">
                <a16:creationId xmlns:a16="http://schemas.microsoft.com/office/drawing/2014/main" id="{3899C340-4588-DEFB-B1CF-23F1DE9CE359}"/>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75F8F8D5-88A1-F44F-65BA-0623EA6E563A}"/>
              </a:ext>
            </a:extLst>
          </p:cNvPr>
          <p:cNvSpPr>
            <a:spLocks noGrp="1"/>
          </p:cNvSpPr>
          <p:nvPr>
            <p:ph type="sldNum" sz="quarter" idx="12"/>
          </p:nvPr>
        </p:nvSpPr>
        <p:spPr/>
        <p:txBody>
          <a:bodyPr/>
          <a:lstStyle/>
          <a:p>
            <a:fld id="{E047BF3E-FD69-4298-A002-A7F29E8BAD1E}" type="slidenum">
              <a:rPr lang="en-NZ" smtClean="0"/>
              <a:t>‹#›</a:t>
            </a:fld>
            <a:endParaRPr lang="en-NZ"/>
          </a:p>
        </p:txBody>
      </p:sp>
    </p:spTree>
    <p:extLst>
      <p:ext uri="{BB962C8B-B14F-4D97-AF65-F5344CB8AC3E}">
        <p14:creationId xmlns:p14="http://schemas.microsoft.com/office/powerpoint/2010/main" val="3046024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5377A-1520-2388-FA32-29AE5C5E82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D476AD8A-DA2A-8C6A-4156-E43266F292E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21ED681-8D16-42E1-CB3F-DCF3131A8128}"/>
              </a:ext>
            </a:extLst>
          </p:cNvPr>
          <p:cNvSpPr>
            <a:spLocks noGrp="1"/>
          </p:cNvSpPr>
          <p:nvPr>
            <p:ph type="dt" sz="half" idx="10"/>
          </p:nvPr>
        </p:nvSpPr>
        <p:spPr/>
        <p:txBody>
          <a:bodyPr/>
          <a:lstStyle/>
          <a:p>
            <a:fld id="{76796E87-F471-4C7B-B76C-25EA00CE86E8}" type="datetimeFigureOut">
              <a:rPr lang="en-NZ" smtClean="0"/>
              <a:t>31/08/2026</a:t>
            </a:fld>
            <a:endParaRPr lang="en-NZ"/>
          </a:p>
        </p:txBody>
      </p:sp>
      <p:sp>
        <p:nvSpPr>
          <p:cNvPr id="5" name="Footer Placeholder 4">
            <a:extLst>
              <a:ext uri="{FF2B5EF4-FFF2-40B4-BE49-F238E27FC236}">
                <a16:creationId xmlns:a16="http://schemas.microsoft.com/office/drawing/2014/main" id="{57490C4C-EAF8-8A67-2E10-612F4DC8E353}"/>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8EEAFA20-2BA6-FC29-4387-9E3D97BBFA11}"/>
              </a:ext>
            </a:extLst>
          </p:cNvPr>
          <p:cNvSpPr>
            <a:spLocks noGrp="1"/>
          </p:cNvSpPr>
          <p:nvPr>
            <p:ph type="sldNum" sz="quarter" idx="12"/>
          </p:nvPr>
        </p:nvSpPr>
        <p:spPr/>
        <p:txBody>
          <a:bodyPr/>
          <a:lstStyle/>
          <a:p>
            <a:fld id="{E047BF3E-FD69-4298-A002-A7F29E8BAD1E}" type="slidenum">
              <a:rPr lang="en-NZ" smtClean="0"/>
              <a:t>‹#›</a:t>
            </a:fld>
            <a:endParaRPr lang="en-NZ"/>
          </a:p>
        </p:txBody>
      </p:sp>
    </p:spTree>
    <p:extLst>
      <p:ext uri="{BB962C8B-B14F-4D97-AF65-F5344CB8AC3E}">
        <p14:creationId xmlns:p14="http://schemas.microsoft.com/office/powerpoint/2010/main" val="4121722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24220-67CD-7671-1622-90D40F620C6E}"/>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A44E8030-6603-5434-FA08-7DC84021E6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981302A6-1AE2-A49D-871A-C2B7A96613A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286E4EFB-2533-A862-2DD2-E18AA2325B88}"/>
              </a:ext>
            </a:extLst>
          </p:cNvPr>
          <p:cNvSpPr>
            <a:spLocks noGrp="1"/>
          </p:cNvSpPr>
          <p:nvPr>
            <p:ph type="dt" sz="half" idx="10"/>
          </p:nvPr>
        </p:nvSpPr>
        <p:spPr/>
        <p:txBody>
          <a:bodyPr/>
          <a:lstStyle/>
          <a:p>
            <a:fld id="{76796E87-F471-4C7B-B76C-25EA00CE86E8}" type="datetimeFigureOut">
              <a:rPr lang="en-NZ" smtClean="0"/>
              <a:t>31/08/2026</a:t>
            </a:fld>
            <a:endParaRPr lang="en-NZ"/>
          </a:p>
        </p:txBody>
      </p:sp>
      <p:sp>
        <p:nvSpPr>
          <p:cNvPr id="6" name="Footer Placeholder 5">
            <a:extLst>
              <a:ext uri="{FF2B5EF4-FFF2-40B4-BE49-F238E27FC236}">
                <a16:creationId xmlns:a16="http://schemas.microsoft.com/office/drawing/2014/main" id="{3A9A3C36-66B0-5D93-0A80-A7524ED8B015}"/>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6DCD132A-1D88-5F8C-B06A-E0DEEBAA3D19}"/>
              </a:ext>
            </a:extLst>
          </p:cNvPr>
          <p:cNvSpPr>
            <a:spLocks noGrp="1"/>
          </p:cNvSpPr>
          <p:nvPr>
            <p:ph type="sldNum" sz="quarter" idx="12"/>
          </p:nvPr>
        </p:nvSpPr>
        <p:spPr/>
        <p:txBody>
          <a:bodyPr/>
          <a:lstStyle/>
          <a:p>
            <a:fld id="{E047BF3E-FD69-4298-A002-A7F29E8BAD1E}" type="slidenum">
              <a:rPr lang="en-NZ" smtClean="0"/>
              <a:t>‹#›</a:t>
            </a:fld>
            <a:endParaRPr lang="en-NZ"/>
          </a:p>
        </p:txBody>
      </p:sp>
    </p:spTree>
    <p:extLst>
      <p:ext uri="{BB962C8B-B14F-4D97-AF65-F5344CB8AC3E}">
        <p14:creationId xmlns:p14="http://schemas.microsoft.com/office/powerpoint/2010/main" val="2549993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38741-16C0-36C7-B6C0-A32484F4D28B}"/>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21FB4BAB-8D24-F65C-0C05-6B4FE997AF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9E26C6D-CB67-B212-7FA1-9183DD31406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7138A310-5BBC-7AA5-274D-5B3CB2AF2C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BD6AAC-6F94-BD06-BAF3-863D9E97AC7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E3C3818D-CF9F-0D98-E2E0-63F7BF5677A2}"/>
              </a:ext>
            </a:extLst>
          </p:cNvPr>
          <p:cNvSpPr>
            <a:spLocks noGrp="1"/>
          </p:cNvSpPr>
          <p:nvPr>
            <p:ph type="dt" sz="half" idx="10"/>
          </p:nvPr>
        </p:nvSpPr>
        <p:spPr/>
        <p:txBody>
          <a:bodyPr/>
          <a:lstStyle/>
          <a:p>
            <a:fld id="{76796E87-F471-4C7B-B76C-25EA00CE86E8}" type="datetimeFigureOut">
              <a:rPr lang="en-NZ" smtClean="0"/>
              <a:t>31/08/2026</a:t>
            </a:fld>
            <a:endParaRPr lang="en-NZ"/>
          </a:p>
        </p:txBody>
      </p:sp>
      <p:sp>
        <p:nvSpPr>
          <p:cNvPr id="8" name="Footer Placeholder 7">
            <a:extLst>
              <a:ext uri="{FF2B5EF4-FFF2-40B4-BE49-F238E27FC236}">
                <a16:creationId xmlns:a16="http://schemas.microsoft.com/office/drawing/2014/main" id="{C53FDE18-83F9-0943-0E10-44627DA9F86F}"/>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4AEFF505-C215-9687-BD8C-EEA4FE051BA0}"/>
              </a:ext>
            </a:extLst>
          </p:cNvPr>
          <p:cNvSpPr>
            <a:spLocks noGrp="1"/>
          </p:cNvSpPr>
          <p:nvPr>
            <p:ph type="sldNum" sz="quarter" idx="12"/>
          </p:nvPr>
        </p:nvSpPr>
        <p:spPr/>
        <p:txBody>
          <a:bodyPr/>
          <a:lstStyle/>
          <a:p>
            <a:fld id="{E047BF3E-FD69-4298-A002-A7F29E8BAD1E}" type="slidenum">
              <a:rPr lang="en-NZ" smtClean="0"/>
              <a:t>‹#›</a:t>
            </a:fld>
            <a:endParaRPr lang="en-NZ"/>
          </a:p>
        </p:txBody>
      </p:sp>
    </p:spTree>
    <p:extLst>
      <p:ext uri="{BB962C8B-B14F-4D97-AF65-F5344CB8AC3E}">
        <p14:creationId xmlns:p14="http://schemas.microsoft.com/office/powerpoint/2010/main" val="1381863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7A7D3-6CE9-579D-7F91-B197DC8CC00C}"/>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5663F3F1-BD5F-96E2-C054-75A8C0588A24}"/>
              </a:ext>
            </a:extLst>
          </p:cNvPr>
          <p:cNvSpPr>
            <a:spLocks noGrp="1"/>
          </p:cNvSpPr>
          <p:nvPr>
            <p:ph type="dt" sz="half" idx="10"/>
          </p:nvPr>
        </p:nvSpPr>
        <p:spPr/>
        <p:txBody>
          <a:bodyPr/>
          <a:lstStyle/>
          <a:p>
            <a:fld id="{76796E87-F471-4C7B-B76C-25EA00CE86E8}" type="datetimeFigureOut">
              <a:rPr lang="en-NZ" smtClean="0"/>
              <a:t>31/08/2026</a:t>
            </a:fld>
            <a:endParaRPr lang="en-NZ"/>
          </a:p>
        </p:txBody>
      </p:sp>
      <p:sp>
        <p:nvSpPr>
          <p:cNvPr id="4" name="Footer Placeholder 3">
            <a:extLst>
              <a:ext uri="{FF2B5EF4-FFF2-40B4-BE49-F238E27FC236}">
                <a16:creationId xmlns:a16="http://schemas.microsoft.com/office/drawing/2014/main" id="{2A5BB718-1762-3DB0-CDEF-5684016D2A18}"/>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D40A239A-FBFC-4DAE-6970-91AA9805CB1B}"/>
              </a:ext>
            </a:extLst>
          </p:cNvPr>
          <p:cNvSpPr>
            <a:spLocks noGrp="1"/>
          </p:cNvSpPr>
          <p:nvPr>
            <p:ph type="sldNum" sz="quarter" idx="12"/>
          </p:nvPr>
        </p:nvSpPr>
        <p:spPr/>
        <p:txBody>
          <a:bodyPr/>
          <a:lstStyle/>
          <a:p>
            <a:fld id="{E047BF3E-FD69-4298-A002-A7F29E8BAD1E}" type="slidenum">
              <a:rPr lang="en-NZ" smtClean="0"/>
              <a:t>‹#›</a:t>
            </a:fld>
            <a:endParaRPr lang="en-NZ"/>
          </a:p>
        </p:txBody>
      </p:sp>
    </p:spTree>
    <p:extLst>
      <p:ext uri="{BB962C8B-B14F-4D97-AF65-F5344CB8AC3E}">
        <p14:creationId xmlns:p14="http://schemas.microsoft.com/office/powerpoint/2010/main" val="1572031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76DE733-2F4E-1F96-17DA-BC79420D8045}"/>
              </a:ext>
            </a:extLst>
          </p:cNvPr>
          <p:cNvSpPr>
            <a:spLocks noGrp="1"/>
          </p:cNvSpPr>
          <p:nvPr>
            <p:ph type="dt" sz="half" idx="10"/>
          </p:nvPr>
        </p:nvSpPr>
        <p:spPr/>
        <p:txBody>
          <a:bodyPr/>
          <a:lstStyle/>
          <a:p>
            <a:fld id="{76796E87-F471-4C7B-B76C-25EA00CE86E8}" type="datetimeFigureOut">
              <a:rPr lang="en-NZ" smtClean="0"/>
              <a:t>31/08/2026</a:t>
            </a:fld>
            <a:endParaRPr lang="en-NZ"/>
          </a:p>
        </p:txBody>
      </p:sp>
      <p:sp>
        <p:nvSpPr>
          <p:cNvPr id="3" name="Footer Placeholder 2">
            <a:extLst>
              <a:ext uri="{FF2B5EF4-FFF2-40B4-BE49-F238E27FC236}">
                <a16:creationId xmlns:a16="http://schemas.microsoft.com/office/drawing/2014/main" id="{C9E831C9-1749-C9FC-723E-C562FD817A4E}"/>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E66AE922-A192-92D5-7B92-D85F8A325998}"/>
              </a:ext>
            </a:extLst>
          </p:cNvPr>
          <p:cNvSpPr>
            <a:spLocks noGrp="1"/>
          </p:cNvSpPr>
          <p:nvPr>
            <p:ph type="sldNum" sz="quarter" idx="12"/>
          </p:nvPr>
        </p:nvSpPr>
        <p:spPr/>
        <p:txBody>
          <a:bodyPr/>
          <a:lstStyle/>
          <a:p>
            <a:fld id="{E047BF3E-FD69-4298-A002-A7F29E8BAD1E}" type="slidenum">
              <a:rPr lang="en-NZ" smtClean="0"/>
              <a:t>‹#›</a:t>
            </a:fld>
            <a:endParaRPr lang="en-NZ"/>
          </a:p>
        </p:txBody>
      </p:sp>
    </p:spTree>
    <p:extLst>
      <p:ext uri="{BB962C8B-B14F-4D97-AF65-F5344CB8AC3E}">
        <p14:creationId xmlns:p14="http://schemas.microsoft.com/office/powerpoint/2010/main" val="2550171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A9326-F280-6121-92C7-2F9E06DE87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433D9C1D-F5C2-BED2-C590-BD7C3E9714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3A688FC3-C3B8-9235-7111-CAE55C0E38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055B53-7D43-71A4-85F2-457637D2E560}"/>
              </a:ext>
            </a:extLst>
          </p:cNvPr>
          <p:cNvSpPr>
            <a:spLocks noGrp="1"/>
          </p:cNvSpPr>
          <p:nvPr>
            <p:ph type="dt" sz="half" idx="10"/>
          </p:nvPr>
        </p:nvSpPr>
        <p:spPr/>
        <p:txBody>
          <a:bodyPr/>
          <a:lstStyle/>
          <a:p>
            <a:fld id="{76796E87-F471-4C7B-B76C-25EA00CE86E8}" type="datetimeFigureOut">
              <a:rPr lang="en-NZ" smtClean="0"/>
              <a:t>31/08/2026</a:t>
            </a:fld>
            <a:endParaRPr lang="en-NZ"/>
          </a:p>
        </p:txBody>
      </p:sp>
      <p:sp>
        <p:nvSpPr>
          <p:cNvPr id="6" name="Footer Placeholder 5">
            <a:extLst>
              <a:ext uri="{FF2B5EF4-FFF2-40B4-BE49-F238E27FC236}">
                <a16:creationId xmlns:a16="http://schemas.microsoft.com/office/drawing/2014/main" id="{92A46361-DFBB-0FA3-0F84-74F687C04228}"/>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8D9426FC-C3C4-87BD-4B36-6406B0111C53}"/>
              </a:ext>
            </a:extLst>
          </p:cNvPr>
          <p:cNvSpPr>
            <a:spLocks noGrp="1"/>
          </p:cNvSpPr>
          <p:nvPr>
            <p:ph type="sldNum" sz="quarter" idx="12"/>
          </p:nvPr>
        </p:nvSpPr>
        <p:spPr/>
        <p:txBody>
          <a:bodyPr/>
          <a:lstStyle/>
          <a:p>
            <a:fld id="{E047BF3E-FD69-4298-A002-A7F29E8BAD1E}" type="slidenum">
              <a:rPr lang="en-NZ" smtClean="0"/>
              <a:t>‹#›</a:t>
            </a:fld>
            <a:endParaRPr lang="en-NZ"/>
          </a:p>
        </p:txBody>
      </p:sp>
    </p:spTree>
    <p:extLst>
      <p:ext uri="{BB962C8B-B14F-4D97-AF65-F5344CB8AC3E}">
        <p14:creationId xmlns:p14="http://schemas.microsoft.com/office/powerpoint/2010/main" val="135536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7B9E8-3031-7DEC-347C-515C756764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40B96A36-C22A-3E10-1EC0-FE97DD0198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AED46C6F-42B0-1FEC-D26D-875D37F7D9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42DCE2-938D-A068-B6F5-F6702C11217D}"/>
              </a:ext>
            </a:extLst>
          </p:cNvPr>
          <p:cNvSpPr>
            <a:spLocks noGrp="1"/>
          </p:cNvSpPr>
          <p:nvPr>
            <p:ph type="dt" sz="half" idx="10"/>
          </p:nvPr>
        </p:nvSpPr>
        <p:spPr/>
        <p:txBody>
          <a:bodyPr/>
          <a:lstStyle/>
          <a:p>
            <a:fld id="{76796E87-F471-4C7B-B76C-25EA00CE86E8}" type="datetimeFigureOut">
              <a:rPr lang="en-NZ" smtClean="0"/>
              <a:t>31/08/2026</a:t>
            </a:fld>
            <a:endParaRPr lang="en-NZ"/>
          </a:p>
        </p:txBody>
      </p:sp>
      <p:sp>
        <p:nvSpPr>
          <p:cNvPr id="6" name="Footer Placeholder 5">
            <a:extLst>
              <a:ext uri="{FF2B5EF4-FFF2-40B4-BE49-F238E27FC236}">
                <a16:creationId xmlns:a16="http://schemas.microsoft.com/office/drawing/2014/main" id="{74953308-E7AE-BEFF-A73E-0B495B75DAE4}"/>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3D0D0296-6675-A431-0CB6-2460EF49D4D1}"/>
              </a:ext>
            </a:extLst>
          </p:cNvPr>
          <p:cNvSpPr>
            <a:spLocks noGrp="1"/>
          </p:cNvSpPr>
          <p:nvPr>
            <p:ph type="sldNum" sz="quarter" idx="12"/>
          </p:nvPr>
        </p:nvSpPr>
        <p:spPr/>
        <p:txBody>
          <a:bodyPr/>
          <a:lstStyle/>
          <a:p>
            <a:fld id="{E047BF3E-FD69-4298-A002-A7F29E8BAD1E}" type="slidenum">
              <a:rPr lang="en-NZ" smtClean="0"/>
              <a:t>‹#›</a:t>
            </a:fld>
            <a:endParaRPr lang="en-NZ"/>
          </a:p>
        </p:txBody>
      </p:sp>
    </p:spTree>
    <p:extLst>
      <p:ext uri="{BB962C8B-B14F-4D97-AF65-F5344CB8AC3E}">
        <p14:creationId xmlns:p14="http://schemas.microsoft.com/office/powerpoint/2010/main" val="2284193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6E2ADA-FE6E-21AB-9A51-8D4C3B6236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6EAF4E1E-74E1-A849-5E22-8415ECF42F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BBC4E866-214D-C482-78BD-B29A97F538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6796E87-F471-4C7B-B76C-25EA00CE86E8}" type="datetimeFigureOut">
              <a:rPr lang="en-NZ" smtClean="0"/>
              <a:t>31/08/2026</a:t>
            </a:fld>
            <a:endParaRPr lang="en-NZ"/>
          </a:p>
        </p:txBody>
      </p:sp>
      <p:sp>
        <p:nvSpPr>
          <p:cNvPr id="5" name="Footer Placeholder 4">
            <a:extLst>
              <a:ext uri="{FF2B5EF4-FFF2-40B4-BE49-F238E27FC236}">
                <a16:creationId xmlns:a16="http://schemas.microsoft.com/office/drawing/2014/main" id="{100822AB-D951-5AA0-F191-2245B46C29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NZ"/>
          </a:p>
        </p:txBody>
      </p:sp>
      <p:sp>
        <p:nvSpPr>
          <p:cNvPr id="6" name="Slide Number Placeholder 5">
            <a:extLst>
              <a:ext uri="{FF2B5EF4-FFF2-40B4-BE49-F238E27FC236}">
                <a16:creationId xmlns:a16="http://schemas.microsoft.com/office/drawing/2014/main" id="{DC24004F-C74A-9194-FC2A-DD16AC3B2F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047BF3E-FD69-4298-A002-A7F29E8BAD1E}" type="slidenum">
              <a:rPr lang="en-NZ" smtClean="0"/>
              <a:t>‹#›</a:t>
            </a:fld>
            <a:endParaRPr lang="en-NZ"/>
          </a:p>
        </p:txBody>
      </p:sp>
    </p:spTree>
    <p:extLst>
      <p:ext uri="{BB962C8B-B14F-4D97-AF65-F5344CB8AC3E}">
        <p14:creationId xmlns:p14="http://schemas.microsoft.com/office/powerpoint/2010/main" val="38189700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gardenerspath.com/plants/vegetables/control-bok-choy-pest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picture containing logo&#10;&#10;Description automatically generated">
            <a:extLst>
              <a:ext uri="{FF2B5EF4-FFF2-40B4-BE49-F238E27FC236}">
                <a16:creationId xmlns:a16="http://schemas.microsoft.com/office/drawing/2014/main" id="{2DFD8EA3-497F-3A08-A52F-F14366009A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9"/>
          <a:stretch>
            <a:fill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3047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87DA097-6534-9587-5968-A8D9C3565A57}"/>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2B6AED-4D4D-F1E4-875E-F00888A6C329}"/>
              </a:ext>
            </a:extLst>
          </p:cNvPr>
          <p:cNvSpPr>
            <a:spLocks noGrp="1"/>
          </p:cNvSpPr>
          <p:nvPr>
            <p:ph type="title"/>
          </p:nvPr>
        </p:nvSpPr>
        <p:spPr>
          <a:xfrm>
            <a:off x="640080" y="329184"/>
            <a:ext cx="6894576" cy="1783080"/>
          </a:xfrm>
        </p:spPr>
        <p:txBody>
          <a:bodyPr anchor="b">
            <a:normAutofit/>
          </a:bodyPr>
          <a:lstStyle/>
          <a:p>
            <a:r>
              <a:rPr lang="en-NZ" sz="4000" b="1" dirty="0"/>
              <a:t>Downy Mildew</a:t>
            </a:r>
            <a:br>
              <a:rPr lang="en-NZ" sz="1800" dirty="0"/>
            </a:br>
            <a:r>
              <a:rPr lang="en-NZ" sz="1800" i="1" dirty="0" err="1"/>
              <a:t>Hyaloperonospora</a:t>
            </a:r>
            <a:r>
              <a:rPr lang="en-NZ" sz="1800" i="1" dirty="0"/>
              <a:t> brassicae</a:t>
            </a:r>
            <a:r>
              <a:rPr lang="en-NZ" sz="1800" dirty="0"/>
              <a:t> </a:t>
            </a:r>
          </a:p>
        </p:txBody>
      </p:sp>
      <p:sp>
        <p:nvSpPr>
          <p:cNvPr id="22"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FCF852B-AEED-3898-A0C6-B22A0D3928B9}"/>
              </a:ext>
            </a:extLst>
          </p:cNvPr>
          <p:cNvSpPr>
            <a:spLocks noGrp="1"/>
          </p:cNvSpPr>
          <p:nvPr>
            <p:ph idx="1"/>
          </p:nvPr>
        </p:nvSpPr>
        <p:spPr>
          <a:xfrm>
            <a:off x="640080" y="2441448"/>
            <a:ext cx="6894576" cy="3749040"/>
          </a:xfrm>
        </p:spPr>
        <p:txBody>
          <a:bodyPr>
            <a:normAutofit fontScale="77500" lnSpcReduction="20000"/>
          </a:bodyPr>
          <a:lstStyle/>
          <a:p>
            <a:pPr lvl="0">
              <a:spcBef>
                <a:spcPts val="600"/>
              </a:spcBef>
            </a:pPr>
            <a:r>
              <a:rPr lang="en-NZ" sz="1800" dirty="0"/>
              <a:t>A common disease of brassica crops</a:t>
            </a:r>
          </a:p>
          <a:p>
            <a:pPr lvl="0">
              <a:spcBef>
                <a:spcPts val="600"/>
              </a:spcBef>
            </a:pPr>
            <a:r>
              <a:rPr lang="en-NZ" sz="1800" dirty="0"/>
              <a:t>Develops in cool (8–16°C) and wet or humid conditions. </a:t>
            </a:r>
          </a:p>
          <a:p>
            <a:pPr marL="0" indent="0">
              <a:spcBef>
                <a:spcPts val="600"/>
              </a:spcBef>
              <a:buNone/>
            </a:pPr>
            <a:r>
              <a:rPr lang="en-NZ" sz="1800" b="1" dirty="0"/>
              <a:t>Symptoms</a:t>
            </a:r>
            <a:endParaRPr lang="en-NZ" sz="1800" dirty="0"/>
          </a:p>
          <a:p>
            <a:pPr>
              <a:spcBef>
                <a:spcPts val="600"/>
              </a:spcBef>
            </a:pPr>
            <a:r>
              <a:rPr lang="en-NZ" sz="1800" b="1" dirty="0"/>
              <a:t>Seedlings</a:t>
            </a:r>
            <a:endParaRPr lang="en-NZ" sz="1800" dirty="0"/>
          </a:p>
          <a:p>
            <a:pPr lvl="1">
              <a:spcBef>
                <a:spcPts val="600"/>
              </a:spcBef>
            </a:pPr>
            <a:r>
              <a:rPr lang="en-NZ" sz="1800" dirty="0"/>
              <a:t>White, fluffy mould on the underside of leaves. </a:t>
            </a:r>
          </a:p>
          <a:p>
            <a:pPr lvl="1">
              <a:spcBef>
                <a:spcPts val="600"/>
              </a:spcBef>
            </a:pPr>
            <a:r>
              <a:rPr lang="en-NZ" sz="1800" dirty="0"/>
              <a:t>Black speckles and puckered leaves which may die and fall off. </a:t>
            </a:r>
          </a:p>
          <a:p>
            <a:pPr>
              <a:spcBef>
                <a:spcPts val="600"/>
              </a:spcBef>
            </a:pPr>
            <a:r>
              <a:rPr lang="en-NZ" sz="1800" b="1" dirty="0"/>
              <a:t>Mature plants</a:t>
            </a:r>
            <a:endParaRPr lang="en-NZ" sz="1800" dirty="0"/>
          </a:p>
          <a:p>
            <a:pPr lvl="1">
              <a:spcBef>
                <a:spcPts val="600"/>
              </a:spcBef>
            </a:pPr>
            <a:r>
              <a:rPr lang="en-NZ" sz="1800" dirty="0"/>
              <a:t>Yellow or grey angular spots on the upper leaf surface. </a:t>
            </a:r>
          </a:p>
          <a:p>
            <a:pPr lvl="1">
              <a:spcBef>
                <a:spcPts val="600"/>
              </a:spcBef>
            </a:pPr>
            <a:r>
              <a:rPr lang="en-NZ" sz="1800" dirty="0"/>
              <a:t>Yellowing of older leaves. </a:t>
            </a:r>
          </a:p>
          <a:p>
            <a:pPr marL="0" indent="0">
              <a:spcBef>
                <a:spcPts val="600"/>
              </a:spcBef>
              <a:buNone/>
            </a:pPr>
            <a:r>
              <a:rPr lang="en-NZ" sz="1800" b="1" dirty="0"/>
              <a:t>Spread</a:t>
            </a:r>
            <a:endParaRPr lang="en-NZ" sz="1800" dirty="0"/>
          </a:p>
          <a:p>
            <a:pPr lvl="1">
              <a:spcBef>
                <a:spcPts val="600"/>
              </a:spcBef>
            </a:pPr>
            <a:r>
              <a:rPr lang="en-NZ" sz="1800" dirty="0"/>
              <a:t>Spores are spread by wind and water droplets. </a:t>
            </a:r>
          </a:p>
          <a:p>
            <a:pPr lvl="1">
              <a:spcBef>
                <a:spcPts val="600"/>
              </a:spcBef>
            </a:pPr>
            <a:r>
              <a:rPr lang="en-NZ" sz="1800" dirty="0"/>
              <a:t>Thrives in high humidity, dew, fog, and rain. </a:t>
            </a:r>
          </a:p>
          <a:p>
            <a:pPr marL="0" indent="0">
              <a:spcBef>
                <a:spcPts val="600"/>
              </a:spcBef>
              <a:buNone/>
            </a:pPr>
            <a:r>
              <a:rPr lang="en-NZ" sz="1800" b="1" dirty="0"/>
              <a:t>Management strategies</a:t>
            </a:r>
            <a:endParaRPr lang="en-NZ" sz="1800" dirty="0"/>
          </a:p>
          <a:p>
            <a:pPr lvl="1">
              <a:spcBef>
                <a:spcPts val="600"/>
              </a:spcBef>
            </a:pPr>
            <a:r>
              <a:rPr lang="en-NZ" sz="1800" dirty="0"/>
              <a:t>Space plants to improve air movement and help leaves dry quickly.</a:t>
            </a:r>
          </a:p>
          <a:p>
            <a:pPr lvl="1">
              <a:spcBef>
                <a:spcPts val="600"/>
              </a:spcBef>
            </a:pPr>
            <a:r>
              <a:rPr lang="en-NZ" sz="1800" dirty="0"/>
              <a:t>Rotate brassica crops for 2–3 years before planting in the same field</a:t>
            </a:r>
          </a:p>
          <a:p>
            <a:pPr lvl="1">
              <a:spcBef>
                <a:spcPts val="600"/>
              </a:spcBef>
            </a:pPr>
            <a:r>
              <a:rPr lang="en-NZ" sz="1800" dirty="0"/>
              <a:t>Apply preventative fungicides when weather conditions favour disease.</a:t>
            </a:r>
          </a:p>
          <a:p>
            <a:endParaRPr lang="en-NZ" sz="700" dirty="0"/>
          </a:p>
        </p:txBody>
      </p:sp>
      <p:pic>
        <p:nvPicPr>
          <p:cNvPr id="4" name="Picture 3" descr="Specialty Cropportunities - Bok choy">
            <a:extLst>
              <a:ext uri="{FF2B5EF4-FFF2-40B4-BE49-F238E27FC236}">
                <a16:creationId xmlns:a16="http://schemas.microsoft.com/office/drawing/2014/main" id="{83BED10D-1CBE-905C-8CB6-4335D9671D5A}"/>
              </a:ext>
            </a:extLst>
          </p:cNvPr>
          <p:cNvPicPr>
            <a:picLocks noChangeAspect="1"/>
          </p:cNvPicPr>
          <p:nvPr/>
        </p:nvPicPr>
        <p:blipFill>
          <a:blip r:embed="rId2"/>
          <a:stretch>
            <a:fillRect/>
          </a:stretch>
        </p:blipFill>
        <p:spPr>
          <a:xfrm>
            <a:off x="7863840" y="498694"/>
            <a:ext cx="4014216" cy="3090946"/>
          </a:xfrm>
          <a:prstGeom prst="rect">
            <a:avLst/>
          </a:prstGeom>
        </p:spPr>
      </p:pic>
      <p:pic>
        <p:nvPicPr>
          <p:cNvPr id="9" name="Picture 8" descr="Figure 2. Foliar symptoms of downy mildew on broccoli showing the downy sporulation on the necrotic lesions.">
            <a:extLst>
              <a:ext uri="{FF2B5EF4-FFF2-40B4-BE49-F238E27FC236}">
                <a16:creationId xmlns:a16="http://schemas.microsoft.com/office/drawing/2014/main" id="{66FB7FB8-3356-DC5C-8B02-074F2111F60E}"/>
              </a:ext>
            </a:extLst>
          </p:cNvPr>
          <p:cNvPicPr>
            <a:picLocks noChangeAspect="1"/>
          </p:cNvPicPr>
          <p:nvPr/>
        </p:nvPicPr>
        <p:blipFill>
          <a:blip r:embed="rId3"/>
          <a:stretch>
            <a:fillRect/>
          </a:stretch>
        </p:blipFill>
        <p:spPr>
          <a:xfrm>
            <a:off x="7838322" y="3838575"/>
            <a:ext cx="4125078" cy="2708802"/>
          </a:xfrm>
          <a:prstGeom prst="rect">
            <a:avLst/>
          </a:prstGeom>
        </p:spPr>
      </p:pic>
    </p:spTree>
    <p:extLst>
      <p:ext uri="{BB962C8B-B14F-4D97-AF65-F5344CB8AC3E}">
        <p14:creationId xmlns:p14="http://schemas.microsoft.com/office/powerpoint/2010/main" val="28634985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E0B52E2-E20D-AC01-3B7C-884FFAEAA6E4}"/>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CD6409F4-6370-D623-61CE-253AB02F9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60FDAF-7E90-8C43-E7F8-2C328DDDDCA2}"/>
              </a:ext>
            </a:extLst>
          </p:cNvPr>
          <p:cNvSpPr>
            <a:spLocks noGrp="1"/>
          </p:cNvSpPr>
          <p:nvPr>
            <p:ph type="title"/>
          </p:nvPr>
        </p:nvSpPr>
        <p:spPr>
          <a:xfrm>
            <a:off x="640080" y="329184"/>
            <a:ext cx="6894576" cy="1783080"/>
          </a:xfrm>
        </p:spPr>
        <p:txBody>
          <a:bodyPr anchor="b">
            <a:normAutofit/>
          </a:bodyPr>
          <a:lstStyle/>
          <a:p>
            <a:r>
              <a:rPr lang="en-NZ" sz="4000" b="1" dirty="0"/>
              <a:t>Damping-off</a:t>
            </a:r>
            <a:endParaRPr lang="en-NZ" sz="1800" dirty="0"/>
          </a:p>
        </p:txBody>
      </p:sp>
      <p:sp>
        <p:nvSpPr>
          <p:cNvPr id="22" name="sketch line">
            <a:extLst>
              <a:ext uri="{FF2B5EF4-FFF2-40B4-BE49-F238E27FC236}">
                <a16:creationId xmlns:a16="http://schemas.microsoft.com/office/drawing/2014/main" id="{6013AAB7-A865-B572-2ADC-33E0C5F1E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FCB1B46-4594-5F6E-4318-97477E8721F6}"/>
              </a:ext>
            </a:extLst>
          </p:cNvPr>
          <p:cNvSpPr>
            <a:spLocks noGrp="1"/>
          </p:cNvSpPr>
          <p:nvPr>
            <p:ph idx="1"/>
          </p:nvPr>
        </p:nvSpPr>
        <p:spPr>
          <a:xfrm>
            <a:off x="640080" y="2441448"/>
            <a:ext cx="6894576" cy="3749040"/>
          </a:xfrm>
        </p:spPr>
        <p:txBody>
          <a:bodyPr>
            <a:normAutofit lnSpcReduction="10000"/>
          </a:bodyPr>
          <a:lstStyle/>
          <a:p>
            <a:pPr lvl="0">
              <a:spcBef>
                <a:spcPts val="600"/>
              </a:spcBef>
            </a:pPr>
            <a:r>
              <a:rPr lang="en-NZ" sz="1800" dirty="0"/>
              <a:t>A disease that attacks young</a:t>
            </a:r>
          </a:p>
          <a:p>
            <a:pPr lvl="0">
              <a:spcBef>
                <a:spcPts val="600"/>
              </a:spcBef>
            </a:pPr>
            <a:r>
              <a:rPr lang="en-NZ" sz="1800" dirty="0"/>
              <a:t>Caused by soil-borne fungi and water moulds. </a:t>
            </a:r>
          </a:p>
          <a:p>
            <a:pPr lvl="0">
              <a:spcBef>
                <a:spcPts val="600"/>
              </a:spcBef>
            </a:pPr>
            <a:r>
              <a:rPr lang="en-NZ" sz="1800" dirty="0"/>
              <a:t>Once a seedling is infected, it cannot be saved.</a:t>
            </a:r>
            <a:r>
              <a:rPr lang="en-NZ" sz="1800" b="1" dirty="0"/>
              <a:t> </a:t>
            </a:r>
            <a:endParaRPr lang="en-NZ" sz="1800" dirty="0"/>
          </a:p>
          <a:p>
            <a:pPr marL="0" indent="0">
              <a:spcBef>
                <a:spcPts val="600"/>
              </a:spcBef>
              <a:buNone/>
            </a:pPr>
            <a:r>
              <a:rPr lang="en-NZ" sz="1800" b="1" dirty="0"/>
              <a:t>Symptoms</a:t>
            </a:r>
            <a:endParaRPr lang="en-NZ" sz="1800" dirty="0"/>
          </a:p>
          <a:p>
            <a:pPr lvl="0">
              <a:spcBef>
                <a:spcPts val="600"/>
              </a:spcBef>
            </a:pPr>
            <a:r>
              <a:rPr lang="en-NZ" sz="1800" dirty="0"/>
              <a:t>Seeds rot before they germinate. </a:t>
            </a:r>
          </a:p>
          <a:p>
            <a:pPr lvl="0">
              <a:spcBef>
                <a:spcPts val="600"/>
              </a:spcBef>
            </a:pPr>
            <a:r>
              <a:rPr lang="en-NZ" sz="1800" dirty="0"/>
              <a:t>Seedlings collapse at the soil line and fall over. </a:t>
            </a:r>
          </a:p>
          <a:p>
            <a:pPr marL="0" indent="0">
              <a:spcBef>
                <a:spcPts val="600"/>
              </a:spcBef>
              <a:buNone/>
            </a:pPr>
            <a:r>
              <a:rPr lang="en-NZ" sz="1800" b="1" dirty="0"/>
              <a:t>Conditions that increase risk</a:t>
            </a:r>
            <a:endParaRPr lang="en-NZ" sz="1800" dirty="0"/>
          </a:p>
          <a:p>
            <a:pPr lvl="0">
              <a:spcBef>
                <a:spcPts val="600"/>
              </a:spcBef>
            </a:pPr>
            <a:r>
              <a:rPr lang="en-NZ" sz="1800" dirty="0"/>
              <a:t>Wet or overwatered soil. </a:t>
            </a:r>
          </a:p>
          <a:p>
            <a:pPr lvl="0">
              <a:spcBef>
                <a:spcPts val="600"/>
              </a:spcBef>
            </a:pPr>
            <a:r>
              <a:rPr lang="en-NZ" sz="1800" dirty="0"/>
              <a:t>Cool, damp weather. </a:t>
            </a:r>
          </a:p>
          <a:p>
            <a:pPr lvl="0">
              <a:spcBef>
                <a:spcPts val="600"/>
              </a:spcBef>
            </a:pPr>
            <a:r>
              <a:rPr lang="en-NZ" sz="1800" dirty="0"/>
              <a:t>Poorly drained or compacted soil. </a:t>
            </a:r>
          </a:p>
          <a:p>
            <a:pPr marL="0" indent="0">
              <a:spcBef>
                <a:spcPts val="600"/>
              </a:spcBef>
              <a:buNone/>
            </a:pPr>
            <a:r>
              <a:rPr lang="en-NZ" sz="1800" b="1" dirty="0"/>
              <a:t>Management strategies</a:t>
            </a:r>
            <a:endParaRPr lang="en-NZ" sz="1800" dirty="0"/>
          </a:p>
          <a:p>
            <a:pPr>
              <a:spcBef>
                <a:spcPts val="600"/>
              </a:spcBef>
            </a:pPr>
            <a:r>
              <a:rPr lang="en-NZ" sz="1800" dirty="0"/>
              <a:t>Use treated seed.</a:t>
            </a:r>
          </a:p>
          <a:p>
            <a:endParaRPr lang="en-NZ" sz="700" dirty="0"/>
          </a:p>
        </p:txBody>
      </p:sp>
      <p:pic>
        <p:nvPicPr>
          <p:cNvPr id="6" name="Picture 5" descr="Damping-off diseases | Infonet Biovision Home.">
            <a:extLst>
              <a:ext uri="{FF2B5EF4-FFF2-40B4-BE49-F238E27FC236}">
                <a16:creationId xmlns:a16="http://schemas.microsoft.com/office/drawing/2014/main" id="{F3A597FD-3466-5F17-3EF4-C0FA21510D0B}"/>
              </a:ext>
            </a:extLst>
          </p:cNvPr>
          <p:cNvPicPr>
            <a:picLocks noChangeAspect="1"/>
          </p:cNvPicPr>
          <p:nvPr/>
        </p:nvPicPr>
        <p:blipFill>
          <a:blip r:embed="rId2"/>
          <a:stretch>
            <a:fillRect/>
          </a:stretch>
        </p:blipFill>
        <p:spPr>
          <a:xfrm>
            <a:off x="6707122" y="1750280"/>
            <a:ext cx="5257801" cy="3943351"/>
          </a:xfrm>
          <a:prstGeom prst="rect">
            <a:avLst/>
          </a:prstGeom>
        </p:spPr>
      </p:pic>
    </p:spTree>
    <p:extLst>
      <p:ext uri="{BB962C8B-B14F-4D97-AF65-F5344CB8AC3E}">
        <p14:creationId xmlns:p14="http://schemas.microsoft.com/office/powerpoint/2010/main" val="36532997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71DDA28-77E0-EFE2-0C11-0CC440BA4874}"/>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F745108-E9C2-3872-A1FF-6B43183495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F5B96F-8754-C00E-F220-F3F155C13FA5}"/>
              </a:ext>
            </a:extLst>
          </p:cNvPr>
          <p:cNvSpPr>
            <a:spLocks noGrp="1"/>
          </p:cNvSpPr>
          <p:nvPr>
            <p:ph type="title"/>
          </p:nvPr>
        </p:nvSpPr>
        <p:spPr>
          <a:xfrm>
            <a:off x="640080" y="329184"/>
            <a:ext cx="6894576" cy="1783080"/>
          </a:xfrm>
        </p:spPr>
        <p:txBody>
          <a:bodyPr anchor="b">
            <a:normAutofit/>
          </a:bodyPr>
          <a:lstStyle/>
          <a:p>
            <a:r>
              <a:rPr lang="en-NZ" sz="4000" b="1" dirty="0"/>
              <a:t>White blisters</a:t>
            </a:r>
            <a:br>
              <a:rPr lang="en-NZ" sz="4000" dirty="0"/>
            </a:br>
            <a:r>
              <a:rPr lang="en-NZ" sz="1800" i="1" dirty="0"/>
              <a:t>Albugo candida</a:t>
            </a:r>
            <a:endParaRPr lang="en-NZ" sz="1800" dirty="0"/>
          </a:p>
        </p:txBody>
      </p:sp>
      <p:sp>
        <p:nvSpPr>
          <p:cNvPr id="22" name="sketch line">
            <a:extLst>
              <a:ext uri="{FF2B5EF4-FFF2-40B4-BE49-F238E27FC236}">
                <a16:creationId xmlns:a16="http://schemas.microsoft.com/office/drawing/2014/main" id="{A856E222-4E22-81B9-767A-24F247D9FA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6E19C66-5D06-C12F-BFED-5464CE9C1A38}"/>
              </a:ext>
            </a:extLst>
          </p:cNvPr>
          <p:cNvSpPr>
            <a:spLocks noGrp="1"/>
          </p:cNvSpPr>
          <p:nvPr>
            <p:ph idx="1"/>
          </p:nvPr>
        </p:nvSpPr>
        <p:spPr>
          <a:xfrm>
            <a:off x="640080" y="2441448"/>
            <a:ext cx="6894576" cy="3749040"/>
          </a:xfrm>
        </p:spPr>
        <p:txBody>
          <a:bodyPr>
            <a:normAutofit fontScale="85000" lnSpcReduction="20000"/>
          </a:bodyPr>
          <a:lstStyle/>
          <a:p>
            <a:pPr lvl="0"/>
            <a:r>
              <a:rPr lang="en-NZ" sz="1800" dirty="0"/>
              <a:t>A disease caused by a fungus-like organism that affects brassica crops such as bok choy.</a:t>
            </a:r>
          </a:p>
          <a:p>
            <a:pPr lvl="0"/>
            <a:r>
              <a:rPr lang="en-NZ" sz="1800" dirty="0"/>
              <a:t>Favoured by cool, wet and humid conditions.</a:t>
            </a:r>
          </a:p>
          <a:p>
            <a:pPr marL="0" indent="0">
              <a:buNone/>
            </a:pPr>
            <a:r>
              <a:rPr lang="en-NZ" sz="1800" b="1" dirty="0"/>
              <a:t>Symptoms</a:t>
            </a:r>
          </a:p>
          <a:p>
            <a:pPr lvl="0"/>
            <a:r>
              <a:rPr lang="en-NZ" sz="1800" dirty="0"/>
              <a:t>Raised white or cream-coloured blisters develop, often on the underside of leaves.</a:t>
            </a:r>
          </a:p>
          <a:p>
            <a:pPr lvl="0"/>
            <a:r>
              <a:rPr lang="en-NZ" sz="1800" dirty="0"/>
              <a:t>Blisters can also occur on stems and leaf stalks.</a:t>
            </a:r>
          </a:p>
          <a:p>
            <a:pPr lvl="0"/>
            <a:r>
              <a:rPr lang="en-NZ" sz="1800" dirty="0"/>
              <a:t>The blisters may burst and release a powdery mass of white spores.</a:t>
            </a:r>
          </a:p>
          <a:p>
            <a:pPr lvl="0"/>
            <a:r>
              <a:rPr lang="en-NZ" sz="1800" dirty="0"/>
              <a:t>Pale yellow or purplish patches may appear on the upper surface of the leaf.</a:t>
            </a:r>
          </a:p>
          <a:p>
            <a:pPr marL="0" indent="0">
              <a:buNone/>
            </a:pPr>
            <a:r>
              <a:rPr lang="en-NZ" sz="1800" b="1" dirty="0"/>
              <a:t>Management Strategies</a:t>
            </a:r>
            <a:endParaRPr lang="en-NZ" sz="1800" dirty="0"/>
          </a:p>
          <a:p>
            <a:pPr lvl="0"/>
            <a:r>
              <a:rPr lang="en-NZ" sz="1800" dirty="0"/>
              <a:t> Crop rotation- avoid growing brassicas in the same area year after year.</a:t>
            </a:r>
          </a:p>
          <a:p>
            <a:pPr lvl="0"/>
            <a:r>
              <a:rPr lang="en-NZ" sz="1800" dirty="0"/>
              <a:t> Plant spacing to allow good air movement through the crop.</a:t>
            </a:r>
          </a:p>
          <a:p>
            <a:pPr lvl="0"/>
            <a:r>
              <a:rPr lang="en-NZ" sz="1800" dirty="0"/>
              <a:t> Reduce leaf wetness</a:t>
            </a:r>
          </a:p>
          <a:p>
            <a:r>
              <a:rPr lang="en-NZ" sz="1800" dirty="0"/>
              <a:t>Use approved fungicides when necessary </a:t>
            </a:r>
          </a:p>
          <a:p>
            <a:endParaRPr lang="en-NZ" sz="700" dirty="0"/>
          </a:p>
        </p:txBody>
      </p:sp>
      <p:pic>
        <p:nvPicPr>
          <p:cNvPr id="5" name="Picture 4" descr="white spot under bok choy leaves. what is it? and how to cure please. Thank you">
            <a:extLst>
              <a:ext uri="{FF2B5EF4-FFF2-40B4-BE49-F238E27FC236}">
                <a16:creationId xmlns:a16="http://schemas.microsoft.com/office/drawing/2014/main" id="{4873C2E2-9141-B212-247A-6ED7393B2C07}"/>
              </a:ext>
            </a:extLst>
          </p:cNvPr>
          <p:cNvPicPr>
            <a:picLocks noChangeAspect="1"/>
          </p:cNvPicPr>
          <p:nvPr/>
        </p:nvPicPr>
        <p:blipFill>
          <a:blip r:embed="rId2"/>
          <a:stretch>
            <a:fillRect/>
          </a:stretch>
        </p:blipFill>
        <p:spPr>
          <a:xfrm>
            <a:off x="7570660" y="1262063"/>
            <a:ext cx="3686175" cy="4914900"/>
          </a:xfrm>
          <a:prstGeom prst="rect">
            <a:avLst/>
          </a:prstGeom>
        </p:spPr>
      </p:pic>
    </p:spTree>
    <p:extLst>
      <p:ext uri="{BB962C8B-B14F-4D97-AF65-F5344CB8AC3E}">
        <p14:creationId xmlns:p14="http://schemas.microsoft.com/office/powerpoint/2010/main" val="1269800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B0D30F-406D-E67C-E224-1E7CF9BE19AF}"/>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790AE61-0A73-53C5-ABB4-3017951EDB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3AECA4-2B53-E14F-BD21-00EF3130CE06}"/>
              </a:ext>
            </a:extLst>
          </p:cNvPr>
          <p:cNvSpPr>
            <a:spLocks noGrp="1"/>
          </p:cNvSpPr>
          <p:nvPr>
            <p:ph type="title"/>
          </p:nvPr>
        </p:nvSpPr>
        <p:spPr>
          <a:xfrm>
            <a:off x="640080" y="329184"/>
            <a:ext cx="6894576" cy="1783080"/>
          </a:xfrm>
        </p:spPr>
        <p:txBody>
          <a:bodyPr anchor="b">
            <a:normAutofit/>
          </a:bodyPr>
          <a:lstStyle/>
          <a:p>
            <a:r>
              <a:rPr lang="en-NZ" sz="4000" b="1" dirty="0"/>
              <a:t>Clubroot</a:t>
            </a:r>
            <a:r>
              <a:rPr lang="en-NZ" sz="4000" dirty="0"/>
              <a:t> </a:t>
            </a:r>
            <a:br>
              <a:rPr lang="en-NZ" sz="8000" dirty="0"/>
            </a:br>
            <a:r>
              <a:rPr lang="en-NZ" sz="1800" dirty="0"/>
              <a:t>(</a:t>
            </a:r>
            <a:r>
              <a:rPr lang="en-NZ" sz="1800" i="1" dirty="0"/>
              <a:t>Plasmodiophora brassicae</a:t>
            </a:r>
            <a:r>
              <a:rPr lang="en-NZ" sz="1800" dirty="0"/>
              <a:t>)</a:t>
            </a:r>
          </a:p>
        </p:txBody>
      </p:sp>
      <p:sp>
        <p:nvSpPr>
          <p:cNvPr id="22" name="sketch line">
            <a:extLst>
              <a:ext uri="{FF2B5EF4-FFF2-40B4-BE49-F238E27FC236}">
                <a16:creationId xmlns:a16="http://schemas.microsoft.com/office/drawing/2014/main" id="{2BC726D3-EE47-BF64-F35A-D44D9511B4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1015708-C5D4-3B9A-3D54-4B7810A31D4B}"/>
              </a:ext>
            </a:extLst>
          </p:cNvPr>
          <p:cNvSpPr>
            <a:spLocks noGrp="1"/>
          </p:cNvSpPr>
          <p:nvPr>
            <p:ph idx="1"/>
          </p:nvPr>
        </p:nvSpPr>
        <p:spPr>
          <a:xfrm>
            <a:off x="640080" y="2441448"/>
            <a:ext cx="6894576" cy="3749040"/>
          </a:xfrm>
        </p:spPr>
        <p:txBody>
          <a:bodyPr>
            <a:normAutofit fontScale="92500" lnSpcReduction="20000"/>
          </a:bodyPr>
          <a:lstStyle/>
          <a:p>
            <a:pPr lvl="0"/>
            <a:r>
              <a:rPr lang="en-NZ" sz="1800" dirty="0"/>
              <a:t>Clubroot is a severe soil-borne pathogen affecting brassicas</a:t>
            </a:r>
          </a:p>
          <a:p>
            <a:pPr lvl="0"/>
            <a:r>
              <a:rPr lang="en-NZ" sz="1800" dirty="0"/>
              <a:t>It thrives in acidic, wet soils and can persist for up to 10–20 years.</a:t>
            </a:r>
          </a:p>
          <a:p>
            <a:pPr marL="0" lvl="0" indent="0">
              <a:buNone/>
            </a:pPr>
            <a:r>
              <a:rPr lang="en-NZ" sz="1800" b="1" dirty="0"/>
              <a:t>Damage</a:t>
            </a:r>
          </a:p>
          <a:p>
            <a:pPr lvl="0"/>
            <a:r>
              <a:rPr lang="en-NZ" sz="1800" dirty="0"/>
              <a:t>Stunted plant growth </a:t>
            </a:r>
          </a:p>
          <a:p>
            <a:pPr lvl="0"/>
            <a:r>
              <a:rPr lang="en-NZ" sz="1800" dirty="0"/>
              <a:t>Wilting plants (especially in warm weather) </a:t>
            </a:r>
          </a:p>
          <a:p>
            <a:pPr lvl="0"/>
            <a:r>
              <a:rPr lang="en-NZ" sz="1800" dirty="0"/>
              <a:t>Swollen, deformed roots (“club-like” roots) </a:t>
            </a:r>
          </a:p>
          <a:p>
            <a:pPr lvl="0"/>
            <a:r>
              <a:rPr lang="en-NZ" sz="1800" dirty="0"/>
              <a:t>Poor nutrient and water uptake </a:t>
            </a:r>
          </a:p>
          <a:p>
            <a:pPr marL="0" indent="0">
              <a:buNone/>
            </a:pPr>
            <a:r>
              <a:rPr lang="en-NZ" sz="1800" b="1" dirty="0"/>
              <a:t>Management Strategies</a:t>
            </a:r>
            <a:endParaRPr lang="en-NZ" sz="1800" dirty="0"/>
          </a:p>
          <a:p>
            <a:pPr lvl="0"/>
            <a:r>
              <a:rPr lang="en-NZ" sz="1800" dirty="0"/>
              <a:t>Strict farm hygiene (clean tools and equipment) </a:t>
            </a:r>
          </a:p>
          <a:p>
            <a:pPr lvl="0"/>
            <a:r>
              <a:rPr lang="en-NZ" sz="1800" dirty="0"/>
              <a:t>Liming soil to increase pH (reduce acidity) </a:t>
            </a:r>
          </a:p>
          <a:p>
            <a:pPr lvl="0"/>
            <a:r>
              <a:rPr lang="en-NZ" sz="1800" dirty="0"/>
              <a:t>Long crop rotations (avoid brassicas in affected soil for years) </a:t>
            </a:r>
          </a:p>
          <a:p>
            <a:pPr lvl="0"/>
            <a:r>
              <a:rPr lang="en-NZ" sz="1800" dirty="0"/>
              <a:t>Using clubroot-tolerant varieties where available </a:t>
            </a:r>
          </a:p>
          <a:p>
            <a:endParaRPr lang="en-NZ" sz="700" dirty="0"/>
          </a:p>
        </p:txBody>
      </p:sp>
      <p:pic>
        <p:nvPicPr>
          <p:cNvPr id="6" name="Picture 5" descr="Clubroot on Vegetables | Growing Guides | Daltons">
            <a:extLst>
              <a:ext uri="{FF2B5EF4-FFF2-40B4-BE49-F238E27FC236}">
                <a16:creationId xmlns:a16="http://schemas.microsoft.com/office/drawing/2014/main" id="{5CC5885E-9D9C-1897-89AD-C6A15689959F}"/>
              </a:ext>
            </a:extLst>
          </p:cNvPr>
          <p:cNvPicPr>
            <a:picLocks noChangeAspect="1"/>
          </p:cNvPicPr>
          <p:nvPr/>
        </p:nvPicPr>
        <p:blipFill>
          <a:blip r:embed="rId2"/>
          <a:srcRect t="1349" r="3" b="29271"/>
          <a:stretch>
            <a:fillRect/>
          </a:stretch>
        </p:blipFill>
        <p:spPr>
          <a:xfrm>
            <a:off x="7742333" y="1722501"/>
            <a:ext cx="3941064" cy="4096512"/>
          </a:xfrm>
          <a:prstGeom prst="rect">
            <a:avLst/>
          </a:prstGeom>
        </p:spPr>
      </p:pic>
    </p:spTree>
    <p:extLst>
      <p:ext uri="{BB962C8B-B14F-4D97-AF65-F5344CB8AC3E}">
        <p14:creationId xmlns:p14="http://schemas.microsoft.com/office/powerpoint/2010/main" val="20542049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328CA7-2D84-1569-A966-54F6A0B4191C}"/>
              </a:ext>
            </a:extLst>
          </p:cNvPr>
          <p:cNvSpPr>
            <a:spLocks noGrp="1"/>
          </p:cNvSpPr>
          <p:nvPr>
            <p:ph type="title"/>
          </p:nvPr>
        </p:nvSpPr>
        <p:spPr>
          <a:xfrm>
            <a:off x="841248" y="548640"/>
            <a:ext cx="3600860" cy="5431536"/>
          </a:xfrm>
        </p:spPr>
        <p:txBody>
          <a:bodyPr>
            <a:normAutofit/>
          </a:bodyPr>
          <a:lstStyle/>
          <a:p>
            <a:r>
              <a:rPr lang="en-NZ" sz="5400"/>
              <a:t>References</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5CC6A11-6353-D4AA-B56D-A536C54C35D3}"/>
              </a:ext>
            </a:extLst>
          </p:cNvPr>
          <p:cNvSpPr>
            <a:spLocks noGrp="1"/>
          </p:cNvSpPr>
          <p:nvPr>
            <p:ph idx="1"/>
          </p:nvPr>
        </p:nvSpPr>
        <p:spPr>
          <a:xfrm>
            <a:off x="5126418" y="552091"/>
            <a:ext cx="6224335" cy="5431536"/>
          </a:xfrm>
        </p:spPr>
        <p:txBody>
          <a:bodyPr anchor="ctr">
            <a:normAutofit/>
          </a:bodyPr>
          <a:lstStyle/>
          <a:p>
            <a:pPr marL="0" indent="0">
              <a:buNone/>
            </a:pPr>
            <a:r>
              <a:rPr lang="en-NZ" sz="2200" b="1" dirty="0"/>
              <a:t>How to identify and manage common bok choy pests</a:t>
            </a:r>
            <a:endParaRPr lang="en-NZ" sz="2200" dirty="0"/>
          </a:p>
          <a:p>
            <a:r>
              <a:rPr lang="en-NZ" sz="2200" dirty="0">
                <a:hlinkClick r:id="rId2"/>
              </a:rPr>
              <a:t>https://gardenerspath.com/plants/vegetables/control-bok-choy-pests/</a:t>
            </a:r>
            <a:endParaRPr lang="en-NZ" sz="2200" dirty="0"/>
          </a:p>
          <a:p>
            <a:pPr marL="0" indent="0">
              <a:buNone/>
            </a:pPr>
            <a:r>
              <a:rPr lang="en-NZ" sz="2200" b="1" dirty="0"/>
              <a:t>How to identify and control bok choy diseases</a:t>
            </a:r>
          </a:p>
          <a:p>
            <a:r>
              <a:rPr lang="en-NZ" sz="2200" dirty="0"/>
              <a:t>https://gardenerspath.com/plants/vegetables/bok-choy-disease/</a:t>
            </a:r>
          </a:p>
        </p:txBody>
      </p:sp>
    </p:spTree>
    <p:extLst>
      <p:ext uri="{BB962C8B-B14F-4D97-AF65-F5344CB8AC3E}">
        <p14:creationId xmlns:p14="http://schemas.microsoft.com/office/powerpoint/2010/main" val="2346416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7ACBE7-63A1-CD4B-22DD-134BC2E010C3}"/>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picture containing logo&#10;&#10;Description automatically generated">
            <a:extLst>
              <a:ext uri="{FF2B5EF4-FFF2-40B4-BE49-F238E27FC236}">
                <a16:creationId xmlns:a16="http://schemas.microsoft.com/office/drawing/2014/main" id="{11EBA2A8-BB70-4426-4383-5BA308FF9E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9"/>
          <a:stretch>
            <a:fill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5411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F8A81AE0-4946-4D18-898D-2504ABC6D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3" name="Rectangle 32">
            <a:extLst>
              <a:ext uri="{FF2B5EF4-FFF2-40B4-BE49-F238E27FC236}">
                <a16:creationId xmlns:a16="http://schemas.microsoft.com/office/drawing/2014/main" id="{A3473CF9-37EB-43E7-89EF-D2D1C53D1D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03615" y="4638503"/>
            <a:ext cx="8384770" cy="1332634"/>
          </a:xfrm>
          <a:prstGeom prst="rect">
            <a:avLst/>
          </a:prstGeom>
          <a:ln w="12700">
            <a:solidFill>
              <a:srgbClr val="DEDEDE"/>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DC4AB95-AE9D-F478-3B8A-0F34320FF4D3}"/>
              </a:ext>
            </a:extLst>
          </p:cNvPr>
          <p:cNvSpPr>
            <a:spLocks noGrp="1"/>
          </p:cNvSpPr>
          <p:nvPr>
            <p:ph type="ctrTitle"/>
          </p:nvPr>
        </p:nvSpPr>
        <p:spPr>
          <a:xfrm>
            <a:off x="2103121" y="4727173"/>
            <a:ext cx="7985759" cy="868823"/>
          </a:xfrm>
        </p:spPr>
        <p:txBody>
          <a:bodyPr anchor="ctr">
            <a:normAutofit/>
          </a:bodyPr>
          <a:lstStyle/>
          <a:p>
            <a:r>
              <a:rPr lang="en-NZ" sz="4000" dirty="0"/>
              <a:t>Bok Choy Pests and Diseases</a:t>
            </a:r>
          </a:p>
        </p:txBody>
      </p:sp>
      <p:sp>
        <p:nvSpPr>
          <p:cNvPr id="31" name="Rectangle: Rounded Corners 30">
            <a:extLst>
              <a:ext uri="{FF2B5EF4-FFF2-40B4-BE49-F238E27FC236}">
                <a16:creationId xmlns:a16="http://schemas.microsoft.com/office/drawing/2014/main" id="{586B4EF9-43BA-4655-A6FF-1D8E21574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3110" y="5628237"/>
            <a:ext cx="7225780"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pic>
        <p:nvPicPr>
          <p:cNvPr id="4" name="Picture 3" descr="r/whatisthisbug - Just found these in my bok choy—should I be really grossed out??">
            <a:extLst>
              <a:ext uri="{FF2B5EF4-FFF2-40B4-BE49-F238E27FC236}">
                <a16:creationId xmlns:a16="http://schemas.microsoft.com/office/drawing/2014/main" id="{E6C3ED0E-A956-9388-7063-F92E895D0F78}"/>
              </a:ext>
            </a:extLst>
          </p:cNvPr>
          <p:cNvPicPr>
            <a:picLocks noChangeAspect="1"/>
          </p:cNvPicPr>
          <p:nvPr/>
        </p:nvPicPr>
        <p:blipFill>
          <a:blip r:embed="rId2"/>
          <a:srcRect r="-3" b="17074"/>
          <a:stretch>
            <a:fillRect/>
          </a:stretch>
        </p:blipFill>
        <p:spPr>
          <a:xfrm>
            <a:off x="320752" y="299258"/>
            <a:ext cx="3703320" cy="4094573"/>
          </a:xfrm>
          <a:prstGeom prst="rect">
            <a:avLst/>
          </a:prstGeom>
        </p:spPr>
      </p:pic>
      <p:pic>
        <p:nvPicPr>
          <p:cNvPr id="7" name="Picture 6" descr="white spot under bok choy leaves. what is it? and how to cure please. Thank you">
            <a:extLst>
              <a:ext uri="{FF2B5EF4-FFF2-40B4-BE49-F238E27FC236}">
                <a16:creationId xmlns:a16="http://schemas.microsoft.com/office/drawing/2014/main" id="{92008AE4-892A-15A2-DCB7-CBA3E9A70B80}"/>
              </a:ext>
            </a:extLst>
          </p:cNvPr>
          <p:cNvPicPr>
            <a:picLocks noChangeAspect="1"/>
          </p:cNvPicPr>
          <p:nvPr/>
        </p:nvPicPr>
        <p:blipFill>
          <a:blip r:embed="rId3"/>
          <a:srcRect t="9728" r="-3" b="7346"/>
          <a:stretch>
            <a:fillRect/>
          </a:stretch>
        </p:blipFill>
        <p:spPr>
          <a:xfrm>
            <a:off x="4244340" y="299258"/>
            <a:ext cx="3703320" cy="4094573"/>
          </a:xfrm>
          <a:prstGeom prst="rect">
            <a:avLst/>
          </a:prstGeom>
        </p:spPr>
      </p:pic>
      <p:pic>
        <p:nvPicPr>
          <p:cNvPr id="9" name="Picture 8" descr="How to Identify and Manage Common Bok Choy Pests | Gardener's Path">
            <a:extLst>
              <a:ext uri="{FF2B5EF4-FFF2-40B4-BE49-F238E27FC236}">
                <a16:creationId xmlns:a16="http://schemas.microsoft.com/office/drawing/2014/main" id="{CE555912-89A7-044D-8761-5BE6244EFA51}"/>
              </a:ext>
            </a:extLst>
          </p:cNvPr>
          <p:cNvPicPr>
            <a:picLocks noChangeAspect="1"/>
          </p:cNvPicPr>
          <p:nvPr/>
        </p:nvPicPr>
        <p:blipFill>
          <a:blip r:embed="rId4"/>
          <a:srcRect l="16658" r="22968" b="-3"/>
          <a:stretch>
            <a:fillRect/>
          </a:stretch>
        </p:blipFill>
        <p:spPr>
          <a:xfrm>
            <a:off x="8167928" y="299258"/>
            <a:ext cx="3703320" cy="4094573"/>
          </a:xfrm>
          <a:prstGeom prst="rect">
            <a:avLst/>
          </a:prstGeom>
        </p:spPr>
      </p:pic>
    </p:spTree>
    <p:extLst>
      <p:ext uri="{BB962C8B-B14F-4D97-AF65-F5344CB8AC3E}">
        <p14:creationId xmlns:p14="http://schemas.microsoft.com/office/powerpoint/2010/main" val="3203215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44C8E6-BA4B-BE6E-3DE6-55C3569407AB}"/>
              </a:ext>
            </a:extLst>
          </p:cNvPr>
          <p:cNvSpPr>
            <a:spLocks noGrp="1"/>
          </p:cNvSpPr>
          <p:nvPr>
            <p:ph type="title"/>
          </p:nvPr>
        </p:nvSpPr>
        <p:spPr>
          <a:xfrm>
            <a:off x="640080" y="325369"/>
            <a:ext cx="4368602" cy="1956841"/>
          </a:xfrm>
        </p:spPr>
        <p:txBody>
          <a:bodyPr anchor="b">
            <a:normAutofit/>
          </a:bodyPr>
          <a:lstStyle/>
          <a:p>
            <a:pPr algn="ctr"/>
            <a:r>
              <a:rPr lang="en-US" sz="3600" b="1" dirty="0"/>
              <a:t>Pests and Diseases </a:t>
            </a:r>
            <a:br>
              <a:rPr lang="en-US" sz="3600" b="1" dirty="0"/>
            </a:br>
            <a:r>
              <a:rPr lang="en-US" sz="3600" b="1" dirty="0"/>
              <a:t>in </a:t>
            </a:r>
            <a:br>
              <a:rPr lang="en-US" sz="3600" b="1" dirty="0"/>
            </a:br>
            <a:r>
              <a:rPr lang="en-US" sz="3600" b="1" dirty="0"/>
              <a:t>Bok Choy Crops</a:t>
            </a:r>
            <a:br>
              <a:rPr lang="en-US" sz="2200" b="1" dirty="0"/>
            </a:br>
            <a:endParaRPr lang="en-NZ" sz="2200" dirty="0"/>
          </a:p>
        </p:txBody>
      </p:sp>
      <p:sp>
        <p:nvSpPr>
          <p:cNvPr id="20"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B2466E5-A25C-53A1-5E95-150C98586C3A}"/>
              </a:ext>
            </a:extLst>
          </p:cNvPr>
          <p:cNvSpPr>
            <a:spLocks noGrp="1"/>
          </p:cNvSpPr>
          <p:nvPr>
            <p:ph idx="1"/>
          </p:nvPr>
        </p:nvSpPr>
        <p:spPr>
          <a:xfrm>
            <a:off x="640080" y="2872899"/>
            <a:ext cx="4243589" cy="3320668"/>
          </a:xfrm>
        </p:spPr>
        <p:txBody>
          <a:bodyPr>
            <a:normAutofit/>
          </a:bodyPr>
          <a:lstStyle/>
          <a:p>
            <a:pPr marL="0" indent="0">
              <a:buNone/>
            </a:pPr>
            <a:r>
              <a:rPr lang="en-US" sz="1700" dirty="0"/>
              <a:t>Bok choy is relatively resilient crop </a:t>
            </a:r>
            <a:r>
              <a:rPr lang="en-NZ" sz="1700" dirty="0"/>
              <a:t>but as a member of the brassica family, it can be affected by a range of common pests and diseases.</a:t>
            </a:r>
            <a:endParaRPr lang="en-US" sz="1700" dirty="0"/>
          </a:p>
          <a:p>
            <a:pPr marL="0" indent="0">
              <a:buNone/>
            </a:pPr>
            <a:r>
              <a:rPr lang="en-US" sz="1700" dirty="0"/>
              <a:t>Pests and diseases can: </a:t>
            </a:r>
          </a:p>
          <a:p>
            <a:pPr lvl="1"/>
            <a:r>
              <a:rPr lang="en-US" sz="1700" dirty="0"/>
              <a:t>Reduce plant growth </a:t>
            </a:r>
          </a:p>
          <a:p>
            <a:pPr lvl="1"/>
            <a:r>
              <a:rPr lang="en-US" sz="1700" dirty="0"/>
              <a:t>Lower crop quality </a:t>
            </a:r>
          </a:p>
          <a:p>
            <a:pPr lvl="1"/>
            <a:r>
              <a:rPr lang="en-US" sz="1700" dirty="0"/>
              <a:t>Decrease yields </a:t>
            </a:r>
          </a:p>
          <a:p>
            <a:pPr lvl="1"/>
            <a:r>
              <a:rPr lang="en-US" sz="1700" dirty="0"/>
              <a:t>Cause financial losses for growers </a:t>
            </a:r>
          </a:p>
          <a:p>
            <a:pPr lvl="1"/>
            <a:r>
              <a:rPr lang="en-US" sz="1700" dirty="0"/>
              <a:t>Reduce the supply of fresh vegetables</a:t>
            </a:r>
          </a:p>
        </p:txBody>
      </p:sp>
      <p:pic>
        <p:nvPicPr>
          <p:cNvPr id="4" name="Picture 3" descr="A close up horizontal image of a diamondback moth larvae munching on a leaf.">
            <a:extLst>
              <a:ext uri="{FF2B5EF4-FFF2-40B4-BE49-F238E27FC236}">
                <a16:creationId xmlns:a16="http://schemas.microsoft.com/office/drawing/2014/main" id="{AD363D14-0365-C568-315B-63B894C3F0AB}"/>
              </a:ext>
            </a:extLst>
          </p:cNvPr>
          <p:cNvPicPr>
            <a:picLocks noChangeAspect="1"/>
          </p:cNvPicPr>
          <p:nvPr/>
        </p:nvPicPr>
        <p:blipFill>
          <a:blip r:embed="rId2"/>
          <a:srcRect l="19226" r="13821"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4054037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031231-060F-46D2-A6BC-71F30C415E4D}"/>
              </a:ext>
            </a:extLst>
          </p:cNvPr>
          <p:cNvSpPr>
            <a:spLocks noGrp="1"/>
          </p:cNvSpPr>
          <p:nvPr>
            <p:ph type="title"/>
          </p:nvPr>
        </p:nvSpPr>
        <p:spPr>
          <a:xfrm>
            <a:off x="838200" y="365125"/>
            <a:ext cx="10515600" cy="1325563"/>
          </a:xfrm>
        </p:spPr>
        <p:txBody>
          <a:bodyPr>
            <a:normAutofit/>
          </a:bodyPr>
          <a:lstStyle/>
          <a:p>
            <a:pPr algn="ctr"/>
            <a:r>
              <a:rPr lang="en-NZ" sz="4000" b="1" dirty="0"/>
              <a:t>Some Common Bok Choy</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AF5720F-8026-2576-21AD-3A4AAD8A940E}"/>
              </a:ext>
            </a:extLst>
          </p:cNvPr>
          <p:cNvSpPr txBox="1"/>
          <p:nvPr/>
        </p:nvSpPr>
        <p:spPr>
          <a:xfrm>
            <a:off x="960119" y="2194560"/>
            <a:ext cx="4379977" cy="3785652"/>
          </a:xfrm>
          <a:prstGeom prst="rect">
            <a:avLst/>
          </a:prstGeom>
          <a:noFill/>
        </p:spPr>
        <p:txBody>
          <a:bodyPr wrap="square" rtlCol="0">
            <a:spAutoFit/>
          </a:bodyPr>
          <a:lstStyle/>
          <a:p>
            <a:r>
              <a:rPr lang="en-NZ" sz="2400" b="1" dirty="0"/>
              <a:t>Pests</a:t>
            </a:r>
          </a:p>
          <a:p>
            <a:pPr marL="285750" lvl="0" indent="-285750">
              <a:buFont typeface="Arial" panose="020B0604020202020204" pitchFamily="34" charset="0"/>
              <a:buChar char="•"/>
            </a:pPr>
            <a:r>
              <a:rPr lang="en-NZ" b="1" dirty="0"/>
              <a:t>Aphids</a:t>
            </a:r>
            <a:r>
              <a:rPr lang="en-NZ" dirty="0"/>
              <a:t>: suck plant sap and can distort leaves. </a:t>
            </a:r>
          </a:p>
          <a:p>
            <a:pPr marL="285750" lvl="0" indent="-285750">
              <a:buFont typeface="Arial" panose="020B0604020202020204" pitchFamily="34" charset="0"/>
              <a:buChar char="•"/>
            </a:pPr>
            <a:r>
              <a:rPr lang="en-NZ" b="1" dirty="0"/>
              <a:t>Slugs</a:t>
            </a:r>
            <a:r>
              <a:rPr lang="en-NZ" dirty="0"/>
              <a:t>: chew holes in leaves, especially in moist conditions. </a:t>
            </a:r>
          </a:p>
          <a:p>
            <a:pPr marL="285750" lvl="0" indent="-285750">
              <a:buFont typeface="Arial" panose="020B0604020202020204" pitchFamily="34" charset="0"/>
              <a:buChar char="•"/>
            </a:pPr>
            <a:r>
              <a:rPr lang="en-NZ" b="1" dirty="0"/>
              <a:t>Caterpillars:</a:t>
            </a:r>
            <a:r>
              <a:rPr lang="en-NZ" dirty="0"/>
              <a:t> chew holes in leaves and reduce crop quality. </a:t>
            </a:r>
          </a:p>
          <a:p>
            <a:pPr marL="742950" lvl="1" indent="-285750">
              <a:buFont typeface="Arial" panose="020B0604020202020204" pitchFamily="34" charset="0"/>
              <a:buChar char="•"/>
            </a:pPr>
            <a:r>
              <a:rPr lang="en-NZ" dirty="0"/>
              <a:t>Looper caterpillars. </a:t>
            </a:r>
          </a:p>
          <a:p>
            <a:pPr marL="742950" lvl="1" indent="-285750">
              <a:buFont typeface="Arial" panose="020B0604020202020204" pitchFamily="34" charset="0"/>
              <a:buChar char="•"/>
            </a:pPr>
            <a:r>
              <a:rPr lang="en-NZ" dirty="0"/>
              <a:t>Diamondback moth caterpillars</a:t>
            </a:r>
          </a:p>
          <a:p>
            <a:pPr marL="285750" indent="-285750">
              <a:buFont typeface="Arial" panose="020B0604020202020204" pitchFamily="34" charset="0"/>
              <a:buChar char="•"/>
            </a:pPr>
            <a:r>
              <a:rPr lang="en-NZ" b="1" dirty="0"/>
              <a:t>Leaf miner: </a:t>
            </a:r>
            <a:r>
              <a:rPr lang="en-NZ" dirty="0"/>
              <a:t>Create winding, silvery-white “mines” or tunnels in leaves </a:t>
            </a:r>
          </a:p>
          <a:p>
            <a:pPr marL="285750" indent="-285750">
              <a:buFont typeface="Arial" panose="020B0604020202020204" pitchFamily="34" charset="0"/>
              <a:buChar char="•"/>
            </a:pPr>
            <a:endParaRPr lang="en-NZ" b="1" dirty="0"/>
          </a:p>
          <a:p>
            <a:endParaRPr lang="en-NZ" dirty="0"/>
          </a:p>
        </p:txBody>
      </p:sp>
      <p:sp>
        <p:nvSpPr>
          <p:cNvPr id="6" name="TextBox 5">
            <a:extLst>
              <a:ext uri="{FF2B5EF4-FFF2-40B4-BE49-F238E27FC236}">
                <a16:creationId xmlns:a16="http://schemas.microsoft.com/office/drawing/2014/main" id="{EAD43731-BFB9-864E-C7FD-284E923B5D04}"/>
              </a:ext>
            </a:extLst>
          </p:cNvPr>
          <p:cNvSpPr txBox="1"/>
          <p:nvPr/>
        </p:nvSpPr>
        <p:spPr>
          <a:xfrm>
            <a:off x="6373367" y="2276856"/>
            <a:ext cx="4608577" cy="2954655"/>
          </a:xfrm>
          <a:prstGeom prst="rect">
            <a:avLst/>
          </a:prstGeom>
          <a:noFill/>
        </p:spPr>
        <p:txBody>
          <a:bodyPr wrap="square" rtlCol="0">
            <a:spAutoFit/>
          </a:bodyPr>
          <a:lstStyle/>
          <a:p>
            <a:r>
              <a:rPr lang="en-NZ" sz="2400" b="1" dirty="0"/>
              <a:t>Diseases</a:t>
            </a:r>
          </a:p>
          <a:p>
            <a:pPr marL="285750" lvl="0" indent="-285750">
              <a:buFont typeface="Arial" panose="020B0604020202020204" pitchFamily="34" charset="0"/>
              <a:buChar char="•"/>
            </a:pPr>
            <a:r>
              <a:rPr lang="en-NZ" b="1" dirty="0"/>
              <a:t>Damping-off</a:t>
            </a:r>
            <a:r>
              <a:rPr lang="en-NZ" dirty="0"/>
              <a:t>: affects young seedlings and can cause them to collapse. </a:t>
            </a:r>
          </a:p>
          <a:p>
            <a:pPr marL="285750" lvl="0" indent="-285750">
              <a:buFont typeface="Arial" panose="020B0604020202020204" pitchFamily="34" charset="0"/>
              <a:buChar char="•"/>
            </a:pPr>
            <a:r>
              <a:rPr lang="en-NZ" b="1" dirty="0"/>
              <a:t>Downy mildew</a:t>
            </a:r>
            <a:r>
              <a:rPr lang="en-NZ" dirty="0"/>
              <a:t>: causes pale or yellow areas on leaves and may produce fuzzy growth underneath. </a:t>
            </a:r>
          </a:p>
          <a:p>
            <a:pPr marL="285750" lvl="0" indent="-285750">
              <a:buFont typeface="Arial" panose="020B0604020202020204" pitchFamily="34" charset="0"/>
              <a:buChar char="•"/>
            </a:pPr>
            <a:r>
              <a:rPr lang="en-NZ" b="1" dirty="0"/>
              <a:t>White blister: </a:t>
            </a:r>
            <a:r>
              <a:rPr lang="en-NZ" dirty="0"/>
              <a:t>produces white blister-like areas on leaves. </a:t>
            </a:r>
          </a:p>
          <a:p>
            <a:pPr marL="285750" lvl="0" indent="-285750">
              <a:buFont typeface="Arial" panose="020B0604020202020204" pitchFamily="34" charset="0"/>
              <a:buChar char="•"/>
            </a:pPr>
            <a:r>
              <a:rPr lang="en-NZ" b="1" dirty="0"/>
              <a:t>Clubroot: </a:t>
            </a:r>
            <a:r>
              <a:rPr lang="en-NZ" dirty="0"/>
              <a:t>causes swollen, distorted roots and poor plant growth</a:t>
            </a:r>
          </a:p>
        </p:txBody>
      </p:sp>
    </p:spTree>
    <p:extLst>
      <p:ext uri="{BB962C8B-B14F-4D97-AF65-F5344CB8AC3E}">
        <p14:creationId xmlns:p14="http://schemas.microsoft.com/office/powerpoint/2010/main" val="363313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CD73BF-D960-8C33-261F-39B8B7D5F399}"/>
              </a:ext>
            </a:extLst>
          </p:cNvPr>
          <p:cNvSpPr>
            <a:spLocks noGrp="1"/>
          </p:cNvSpPr>
          <p:nvPr>
            <p:ph type="title"/>
          </p:nvPr>
        </p:nvSpPr>
        <p:spPr>
          <a:xfrm>
            <a:off x="572493" y="238539"/>
            <a:ext cx="11018520" cy="1434415"/>
          </a:xfrm>
        </p:spPr>
        <p:txBody>
          <a:bodyPr anchor="b">
            <a:normAutofit fontScale="90000"/>
          </a:bodyPr>
          <a:lstStyle/>
          <a:p>
            <a:pPr algn="ctr"/>
            <a:br>
              <a:rPr lang="en-NZ" sz="2200" b="1" dirty="0"/>
            </a:br>
            <a:r>
              <a:rPr lang="en-NZ" sz="4000" b="1" dirty="0"/>
              <a:t>Management Strategies</a:t>
            </a:r>
            <a:br>
              <a:rPr lang="en-NZ" sz="2200" b="1" dirty="0"/>
            </a:br>
            <a:r>
              <a:rPr lang="en-NZ" sz="2200" b="1" dirty="0"/>
              <a:t>Integrated Pest and Disease Management (IPDM)</a:t>
            </a:r>
            <a:br>
              <a:rPr lang="en-NZ" sz="2200" b="1" dirty="0"/>
            </a:br>
            <a:endParaRPr lang="en-NZ" sz="2200" dirty="0"/>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500E1F1-DE5F-5B10-F299-818F1DC8BCB3}"/>
              </a:ext>
            </a:extLst>
          </p:cNvPr>
          <p:cNvSpPr>
            <a:spLocks noGrp="1"/>
          </p:cNvSpPr>
          <p:nvPr>
            <p:ph idx="1"/>
          </p:nvPr>
        </p:nvSpPr>
        <p:spPr>
          <a:xfrm>
            <a:off x="572492" y="2071315"/>
            <a:ext cx="5523507" cy="4548145"/>
          </a:xfrm>
        </p:spPr>
        <p:txBody>
          <a:bodyPr anchor="t">
            <a:normAutofit fontScale="55000" lnSpcReduction="20000"/>
          </a:bodyPr>
          <a:lstStyle/>
          <a:p>
            <a:r>
              <a:rPr lang="en-NZ" sz="2900" dirty="0"/>
              <a:t>Maintain soil pH above 6.5 to help reduce the risk of clubroot.</a:t>
            </a:r>
          </a:p>
          <a:p>
            <a:pPr lvl="0"/>
            <a:r>
              <a:rPr lang="en-NZ" sz="2900" dirty="0"/>
              <a:t>Use well-drained soils to reduce conditions that favour disease.</a:t>
            </a:r>
          </a:p>
          <a:p>
            <a:pPr lvl="0"/>
            <a:r>
              <a:rPr lang="en-NZ" sz="2900" dirty="0"/>
              <a:t>Use a crop rotation to reduce the build-up of soil-borne pests and diseases.</a:t>
            </a:r>
          </a:p>
          <a:p>
            <a:pPr lvl="0"/>
            <a:r>
              <a:rPr lang="en-NZ" sz="2900" dirty="0"/>
              <a:t>Use disease-resistant cultivars where available.</a:t>
            </a:r>
          </a:p>
          <a:p>
            <a:pPr lvl="0"/>
            <a:r>
              <a:rPr lang="en-NZ" sz="2900" dirty="0"/>
              <a:t>Use pelleted and treated seed to support good establishment and help reduce damping-off.</a:t>
            </a:r>
          </a:p>
          <a:p>
            <a:pPr lvl="0"/>
            <a:r>
              <a:rPr lang="en-NZ" sz="2900" dirty="0"/>
              <a:t>Use appropriate plant spacing to improve air movement through the crop.</a:t>
            </a:r>
          </a:p>
          <a:p>
            <a:pPr lvl="0"/>
            <a:r>
              <a:rPr lang="en-NZ" sz="2900" dirty="0"/>
              <a:t>Check crops frequently for pests, diseases and plant damage.</a:t>
            </a:r>
          </a:p>
          <a:p>
            <a:pPr lvl="0"/>
            <a:r>
              <a:rPr lang="en-NZ" sz="2900" dirty="0"/>
              <a:t>Use approved pesticides and fungicides only when needed and according to recommended thresholds.</a:t>
            </a:r>
          </a:p>
          <a:p>
            <a:pPr lvl="0"/>
            <a:r>
              <a:rPr lang="en-NZ" sz="2900" dirty="0"/>
              <a:t>Rotate modes of action to reduce the risk of pesticide resistance.</a:t>
            </a:r>
          </a:p>
          <a:p>
            <a:pPr lvl="0"/>
            <a:r>
              <a:rPr lang="en-NZ" sz="2900" dirty="0"/>
              <a:t>Keep accurate records of chemical applications as part of Good Agricultural Practice (GAP).</a:t>
            </a:r>
          </a:p>
          <a:p>
            <a:endParaRPr lang="en-NZ" sz="2200" dirty="0"/>
          </a:p>
        </p:txBody>
      </p:sp>
      <p:pic>
        <p:nvPicPr>
          <p:cNvPr id="4" name="Picture 3" descr="How to Identify and Manage Common Bok Choy Pests | Gardener's Path">
            <a:extLst>
              <a:ext uri="{FF2B5EF4-FFF2-40B4-BE49-F238E27FC236}">
                <a16:creationId xmlns:a16="http://schemas.microsoft.com/office/drawing/2014/main" id="{2678DB00-177D-CB13-A00A-B16D4C6A4918}"/>
              </a:ext>
            </a:extLst>
          </p:cNvPr>
          <p:cNvPicPr>
            <a:picLocks noChangeAspect="1"/>
          </p:cNvPicPr>
          <p:nvPr/>
        </p:nvPicPr>
        <p:blipFill>
          <a:blip r:embed="rId2"/>
          <a:stretch>
            <a:fillRect/>
          </a:stretch>
        </p:blipFill>
        <p:spPr>
          <a:xfrm>
            <a:off x="6503439" y="2425546"/>
            <a:ext cx="5116068" cy="3410712"/>
          </a:xfrm>
          <a:prstGeom prst="rect">
            <a:avLst/>
          </a:prstGeom>
        </p:spPr>
      </p:pic>
    </p:spTree>
    <p:extLst>
      <p:ext uri="{BB962C8B-B14F-4D97-AF65-F5344CB8AC3E}">
        <p14:creationId xmlns:p14="http://schemas.microsoft.com/office/powerpoint/2010/main" val="2113868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B450BC-7701-A406-E4A1-DB26936197E0}"/>
              </a:ext>
            </a:extLst>
          </p:cNvPr>
          <p:cNvSpPr>
            <a:spLocks noGrp="1"/>
          </p:cNvSpPr>
          <p:nvPr>
            <p:ph type="title"/>
          </p:nvPr>
        </p:nvSpPr>
        <p:spPr>
          <a:xfrm>
            <a:off x="640080" y="329184"/>
            <a:ext cx="6894576" cy="1783080"/>
          </a:xfrm>
        </p:spPr>
        <p:txBody>
          <a:bodyPr anchor="b">
            <a:normAutofit/>
          </a:bodyPr>
          <a:lstStyle/>
          <a:p>
            <a:r>
              <a:rPr lang="en-NZ" sz="4000" b="1" dirty="0"/>
              <a:t>Aphids</a:t>
            </a:r>
            <a:r>
              <a:rPr lang="en-US" sz="4000" b="1" dirty="0"/>
              <a:t> </a:t>
            </a:r>
            <a:br>
              <a:rPr lang="en-US" sz="4000" b="1" dirty="0"/>
            </a:br>
            <a:r>
              <a:rPr lang="en-US" sz="1800" b="1" dirty="0"/>
              <a:t>(</a:t>
            </a:r>
            <a:r>
              <a:rPr lang="en-US" sz="1800" b="1" i="1" dirty="0" err="1"/>
              <a:t>Brevicoryne</a:t>
            </a:r>
            <a:r>
              <a:rPr lang="en-US" sz="1800" b="1" i="1" dirty="0"/>
              <a:t> brassicae</a:t>
            </a:r>
            <a:r>
              <a:rPr lang="en-US" sz="1800" b="1" dirty="0"/>
              <a:t>) </a:t>
            </a:r>
            <a:endParaRPr lang="en-NZ" sz="1800" b="1" dirty="0"/>
          </a:p>
        </p:txBody>
      </p:sp>
      <p:sp>
        <p:nvSpPr>
          <p:cNvPr id="1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E0A448B-18B1-9212-E530-4F86E34EB64E}"/>
              </a:ext>
            </a:extLst>
          </p:cNvPr>
          <p:cNvSpPr>
            <a:spLocks noGrp="1"/>
          </p:cNvSpPr>
          <p:nvPr>
            <p:ph idx="1"/>
          </p:nvPr>
        </p:nvSpPr>
        <p:spPr>
          <a:xfrm>
            <a:off x="640080" y="2441448"/>
            <a:ext cx="5598795" cy="3931538"/>
          </a:xfrm>
        </p:spPr>
        <p:txBody>
          <a:bodyPr>
            <a:normAutofit/>
          </a:bodyPr>
          <a:lstStyle/>
          <a:p>
            <a:pPr marL="285750" lvl="0" indent="-285750"/>
            <a:r>
              <a:rPr lang="en-NZ" sz="1600" dirty="0"/>
              <a:t>Small pests about 2 mm long, grey-green in colour with a waxy, dusty appearance </a:t>
            </a:r>
          </a:p>
          <a:p>
            <a:pPr marL="285750" lvl="0" indent="-285750"/>
            <a:r>
              <a:rPr lang="en-NZ" sz="1600" dirty="0"/>
              <a:t>Found in dense colonies common on the undersides of leaves and new plant growth </a:t>
            </a:r>
          </a:p>
          <a:p>
            <a:pPr marL="285750" lvl="0" indent="-285750"/>
            <a:r>
              <a:rPr lang="en-NZ" sz="1600" dirty="0"/>
              <a:t>Suck sap from plant tissues causing leaves to: </a:t>
            </a:r>
          </a:p>
          <a:p>
            <a:pPr marL="742950" lvl="1" indent="-285750"/>
            <a:r>
              <a:rPr lang="en-NZ" sz="1600" dirty="0"/>
              <a:t>Curl </a:t>
            </a:r>
          </a:p>
          <a:p>
            <a:pPr marL="742950" lvl="1" indent="-285750"/>
            <a:r>
              <a:rPr lang="en-NZ" sz="1600" dirty="0"/>
              <a:t>Turn yellow </a:t>
            </a:r>
          </a:p>
          <a:p>
            <a:pPr marL="742950" lvl="1" indent="-285750"/>
            <a:r>
              <a:rPr lang="en-NZ" sz="1600" dirty="0"/>
              <a:t>Become stunted in growth </a:t>
            </a:r>
          </a:p>
          <a:p>
            <a:pPr marL="285750" lvl="0" indent="-285750"/>
            <a:r>
              <a:rPr lang="en-NZ" sz="1600" dirty="0"/>
              <a:t>Reduce overall plant health </a:t>
            </a:r>
          </a:p>
          <a:p>
            <a:pPr marL="285750" indent="-285750"/>
            <a:r>
              <a:rPr lang="en-NZ" sz="1600" dirty="0"/>
              <a:t>Can spread plant viruses</a:t>
            </a:r>
          </a:p>
        </p:txBody>
      </p:sp>
      <p:pic>
        <p:nvPicPr>
          <p:cNvPr id="4" name="Picture 3" descr="The insect net on the most recent bokchoy turned into an aphid enclosure instead of an exclosure. The population got so high it was killing the plants one by one. Good news…I">
            <a:extLst>
              <a:ext uri="{FF2B5EF4-FFF2-40B4-BE49-F238E27FC236}">
                <a16:creationId xmlns:a16="http://schemas.microsoft.com/office/drawing/2014/main" id="{9AA625EE-3296-DF52-8137-1B23C28725EB}"/>
              </a:ext>
            </a:extLst>
          </p:cNvPr>
          <p:cNvPicPr>
            <a:picLocks noChangeAspect="1"/>
          </p:cNvPicPr>
          <p:nvPr/>
        </p:nvPicPr>
        <p:blipFill>
          <a:blip r:embed="rId2"/>
          <a:stretch>
            <a:fillRect/>
          </a:stretch>
        </p:blipFill>
        <p:spPr>
          <a:xfrm>
            <a:off x="6773070" y="609600"/>
            <a:ext cx="4659977" cy="5851249"/>
          </a:xfrm>
          <a:prstGeom prst="rect">
            <a:avLst/>
          </a:prstGeom>
        </p:spPr>
      </p:pic>
    </p:spTree>
    <p:extLst>
      <p:ext uri="{BB962C8B-B14F-4D97-AF65-F5344CB8AC3E}">
        <p14:creationId xmlns:p14="http://schemas.microsoft.com/office/powerpoint/2010/main" val="39734531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433BDE4-A43F-B075-4B08-536656D20E6E}"/>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714B86FC-1015-6551-1FDF-B404B5EFE7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B28B79-0587-FED1-D195-F93E020887AD}"/>
              </a:ext>
            </a:extLst>
          </p:cNvPr>
          <p:cNvSpPr>
            <a:spLocks noGrp="1"/>
          </p:cNvSpPr>
          <p:nvPr>
            <p:ph type="title"/>
          </p:nvPr>
        </p:nvSpPr>
        <p:spPr>
          <a:xfrm>
            <a:off x="640080" y="329184"/>
            <a:ext cx="6894576" cy="1783080"/>
          </a:xfrm>
        </p:spPr>
        <p:txBody>
          <a:bodyPr anchor="b">
            <a:normAutofit/>
          </a:bodyPr>
          <a:lstStyle/>
          <a:p>
            <a:r>
              <a:rPr lang="en-NZ" sz="4000" b="1" dirty="0"/>
              <a:t>Diamondback moth </a:t>
            </a:r>
            <a:br>
              <a:rPr lang="en-NZ" sz="5400" dirty="0"/>
            </a:br>
            <a:r>
              <a:rPr lang="en-NZ" sz="2000" dirty="0"/>
              <a:t>(</a:t>
            </a:r>
            <a:r>
              <a:rPr lang="en-NZ" sz="2000" i="1" dirty="0" err="1"/>
              <a:t>Plutella</a:t>
            </a:r>
            <a:r>
              <a:rPr lang="en-NZ" sz="2000" i="1" dirty="0"/>
              <a:t> </a:t>
            </a:r>
            <a:r>
              <a:rPr lang="en-NZ" sz="2000" i="1" dirty="0" err="1"/>
              <a:t>xylostella</a:t>
            </a:r>
            <a:r>
              <a:rPr lang="en-NZ" sz="2000" dirty="0"/>
              <a:t>) </a:t>
            </a:r>
          </a:p>
        </p:txBody>
      </p:sp>
      <p:sp>
        <p:nvSpPr>
          <p:cNvPr id="15" name="sketch line">
            <a:extLst>
              <a:ext uri="{FF2B5EF4-FFF2-40B4-BE49-F238E27FC236}">
                <a16:creationId xmlns:a16="http://schemas.microsoft.com/office/drawing/2014/main" id="{69407258-8893-CAFC-9378-B7C48ABFB3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8C4CFD5-8F9B-69D1-853A-6D83B2C92EF4}"/>
              </a:ext>
            </a:extLst>
          </p:cNvPr>
          <p:cNvSpPr>
            <a:spLocks noGrp="1"/>
          </p:cNvSpPr>
          <p:nvPr>
            <p:ph idx="1"/>
          </p:nvPr>
        </p:nvSpPr>
        <p:spPr>
          <a:xfrm>
            <a:off x="640080" y="2441448"/>
            <a:ext cx="7113270" cy="3931538"/>
          </a:xfrm>
        </p:spPr>
        <p:txBody>
          <a:bodyPr>
            <a:normAutofit lnSpcReduction="10000"/>
          </a:bodyPr>
          <a:lstStyle/>
          <a:p>
            <a:pPr marL="0" indent="0">
              <a:spcBef>
                <a:spcPts val="600"/>
              </a:spcBef>
              <a:buNone/>
            </a:pPr>
            <a:r>
              <a:rPr lang="en-NZ" sz="1400" dirty="0"/>
              <a:t>The Diamondback Moth is a major pest of brassica crops causing severe damage, especially during winter and spring. </a:t>
            </a:r>
          </a:p>
          <a:p>
            <a:pPr marL="0" indent="0">
              <a:spcBef>
                <a:spcPts val="600"/>
              </a:spcBef>
              <a:buNone/>
            </a:pPr>
            <a:r>
              <a:rPr lang="en-NZ" sz="1400" b="1" dirty="0"/>
              <a:t>Caterpillars</a:t>
            </a:r>
            <a:endParaRPr lang="en-NZ" sz="1400" dirty="0"/>
          </a:p>
          <a:p>
            <a:pPr>
              <a:spcBef>
                <a:spcPts val="600"/>
              </a:spcBef>
            </a:pPr>
            <a:r>
              <a:rPr lang="en-NZ" sz="1400" dirty="0"/>
              <a:t>Small green caterpillars (8–12 mm long) </a:t>
            </a:r>
          </a:p>
          <a:p>
            <a:pPr>
              <a:spcBef>
                <a:spcPts val="600"/>
              </a:spcBef>
            </a:pPr>
            <a:r>
              <a:rPr lang="en-NZ" sz="1400" dirty="0"/>
              <a:t>Highly destructive feeders, create small holes in leaves </a:t>
            </a:r>
          </a:p>
          <a:p>
            <a:pPr marL="0" indent="0">
              <a:spcBef>
                <a:spcPts val="600"/>
              </a:spcBef>
              <a:buNone/>
            </a:pPr>
            <a:r>
              <a:rPr lang="en-NZ" sz="1400" b="1" dirty="0"/>
              <a:t>Adult Moths</a:t>
            </a:r>
            <a:endParaRPr lang="en-NZ" sz="1400" dirty="0"/>
          </a:p>
          <a:p>
            <a:pPr>
              <a:spcBef>
                <a:spcPts val="600"/>
              </a:spcBef>
            </a:pPr>
            <a:r>
              <a:rPr lang="en-NZ" sz="1400" dirty="0"/>
              <a:t>Small brown moths with diamond-shaped patterns visible on wings when resting </a:t>
            </a:r>
          </a:p>
          <a:p>
            <a:pPr marL="0" indent="0">
              <a:spcBef>
                <a:spcPts val="600"/>
              </a:spcBef>
              <a:buNone/>
            </a:pPr>
            <a:r>
              <a:rPr lang="en-NZ" sz="1400" b="1" dirty="0"/>
              <a:t>Damage </a:t>
            </a:r>
          </a:p>
          <a:p>
            <a:pPr>
              <a:spcBef>
                <a:spcPts val="600"/>
              </a:spcBef>
            </a:pPr>
            <a:r>
              <a:rPr lang="en-NZ" sz="1400" dirty="0"/>
              <a:t>Damages leaves and developing heads </a:t>
            </a:r>
          </a:p>
          <a:p>
            <a:pPr lvl="0">
              <a:spcBef>
                <a:spcPts val="600"/>
              </a:spcBef>
            </a:pPr>
            <a:r>
              <a:rPr lang="en-NZ" sz="1400" dirty="0"/>
              <a:t>Reduces crop quality and plant growth and yield </a:t>
            </a:r>
            <a:endParaRPr lang="en-NZ" sz="1400" b="1" dirty="0"/>
          </a:p>
          <a:p>
            <a:pPr marL="0" indent="0">
              <a:spcBef>
                <a:spcPts val="600"/>
              </a:spcBef>
              <a:buNone/>
            </a:pPr>
            <a:r>
              <a:rPr lang="en-NZ" sz="1400" b="1" dirty="0"/>
              <a:t>Management strategies</a:t>
            </a:r>
            <a:endParaRPr lang="en-NZ" sz="1400" dirty="0"/>
          </a:p>
          <a:p>
            <a:pPr lvl="0">
              <a:spcBef>
                <a:spcPts val="600"/>
              </a:spcBef>
            </a:pPr>
            <a:r>
              <a:rPr lang="en-NZ" sz="1400" dirty="0"/>
              <a:t>Regular inspection of brassica crops is essential for detecting early signs of larvae.</a:t>
            </a:r>
          </a:p>
          <a:p>
            <a:pPr lvl="0">
              <a:spcBef>
                <a:spcPts val="600"/>
              </a:spcBef>
            </a:pPr>
            <a:r>
              <a:rPr lang="en-NZ" sz="1400" dirty="0"/>
              <a:t>Biological controls such as </a:t>
            </a:r>
            <a:r>
              <a:rPr lang="en-NZ" sz="1400" dirty="0" err="1"/>
              <a:t>parasitoid</a:t>
            </a:r>
            <a:r>
              <a:rPr lang="en-NZ" sz="1400" dirty="0"/>
              <a:t> wasps, lacewings, hoverflies, and ladybirds are effective for management.</a:t>
            </a:r>
          </a:p>
          <a:p>
            <a:pPr lvl="0">
              <a:spcBef>
                <a:spcPts val="600"/>
              </a:spcBef>
            </a:pPr>
            <a:r>
              <a:rPr lang="en-NZ" sz="1400" dirty="0"/>
              <a:t>Integrated Pest Management (IPM) combining monitoring, biological control and targeted insecticides</a:t>
            </a:r>
          </a:p>
          <a:p>
            <a:endParaRPr lang="en-NZ" sz="600" dirty="0"/>
          </a:p>
        </p:txBody>
      </p:sp>
      <p:pic>
        <p:nvPicPr>
          <p:cNvPr id="8" name="Picture 7" descr="Diamondback Moth Guide">
            <a:extLst>
              <a:ext uri="{FF2B5EF4-FFF2-40B4-BE49-F238E27FC236}">
                <a16:creationId xmlns:a16="http://schemas.microsoft.com/office/drawing/2014/main" id="{489538DC-4113-DA76-041E-C7768CA742CC}"/>
              </a:ext>
            </a:extLst>
          </p:cNvPr>
          <p:cNvPicPr>
            <a:picLocks noChangeAspect="1"/>
          </p:cNvPicPr>
          <p:nvPr/>
        </p:nvPicPr>
        <p:blipFill>
          <a:blip r:embed="rId2"/>
          <a:stretch>
            <a:fillRect/>
          </a:stretch>
        </p:blipFill>
        <p:spPr>
          <a:xfrm>
            <a:off x="7534656" y="3835527"/>
            <a:ext cx="4400897" cy="2046617"/>
          </a:xfrm>
          <a:prstGeom prst="rect">
            <a:avLst/>
          </a:prstGeom>
        </p:spPr>
      </p:pic>
      <p:pic>
        <p:nvPicPr>
          <p:cNvPr id="4" name="Picture 3" descr="A close up horizontal image of a green fuzzy caterpillar on the surface of a leaf.">
            <a:extLst>
              <a:ext uri="{FF2B5EF4-FFF2-40B4-BE49-F238E27FC236}">
                <a16:creationId xmlns:a16="http://schemas.microsoft.com/office/drawing/2014/main" id="{97ACCA9D-F785-8E5F-CA8E-3B99BEB58A3E}"/>
              </a:ext>
            </a:extLst>
          </p:cNvPr>
          <p:cNvPicPr>
            <a:picLocks noChangeAspect="1"/>
          </p:cNvPicPr>
          <p:nvPr/>
        </p:nvPicPr>
        <p:blipFill>
          <a:blip r:embed="rId3"/>
          <a:stretch>
            <a:fillRect/>
          </a:stretch>
        </p:blipFill>
        <p:spPr>
          <a:xfrm>
            <a:off x="7534656" y="597027"/>
            <a:ext cx="4247960" cy="2831973"/>
          </a:xfrm>
          <a:prstGeom prst="rect">
            <a:avLst/>
          </a:prstGeom>
        </p:spPr>
      </p:pic>
    </p:spTree>
    <p:extLst>
      <p:ext uri="{BB962C8B-B14F-4D97-AF65-F5344CB8AC3E}">
        <p14:creationId xmlns:p14="http://schemas.microsoft.com/office/powerpoint/2010/main" val="536530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96B1B78-09C2-67A5-53D7-A748042D7529}"/>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BB3B04-E5E2-5EAA-011D-2BA13DF4B9AB}"/>
              </a:ext>
            </a:extLst>
          </p:cNvPr>
          <p:cNvSpPr>
            <a:spLocks noGrp="1"/>
          </p:cNvSpPr>
          <p:nvPr>
            <p:ph type="title"/>
          </p:nvPr>
        </p:nvSpPr>
        <p:spPr>
          <a:xfrm>
            <a:off x="640080" y="329184"/>
            <a:ext cx="6894576" cy="1783080"/>
          </a:xfrm>
        </p:spPr>
        <p:txBody>
          <a:bodyPr anchor="b">
            <a:normAutofit/>
          </a:bodyPr>
          <a:lstStyle/>
          <a:p>
            <a:r>
              <a:rPr lang="en-NZ" sz="4000" b="1" dirty="0"/>
              <a:t>Slugs and snails</a:t>
            </a:r>
            <a:endParaRPr lang="en-NZ" sz="4000" dirty="0"/>
          </a:p>
        </p:txBody>
      </p:sp>
      <p:sp>
        <p:nvSpPr>
          <p:cNvPr id="19"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DF6D05E-4E3B-BEEB-6C53-715807FBCCFC}"/>
              </a:ext>
            </a:extLst>
          </p:cNvPr>
          <p:cNvSpPr>
            <a:spLocks noGrp="1"/>
          </p:cNvSpPr>
          <p:nvPr>
            <p:ph idx="1"/>
          </p:nvPr>
        </p:nvSpPr>
        <p:spPr>
          <a:xfrm>
            <a:off x="640079" y="2532888"/>
            <a:ext cx="7237095" cy="3657600"/>
          </a:xfrm>
        </p:spPr>
        <p:txBody>
          <a:bodyPr>
            <a:normAutofit lnSpcReduction="10000"/>
          </a:bodyPr>
          <a:lstStyle/>
          <a:p>
            <a:pPr marL="0" indent="0">
              <a:spcBef>
                <a:spcPts val="600"/>
              </a:spcBef>
              <a:buNone/>
            </a:pPr>
            <a:r>
              <a:rPr lang="en-NZ" sz="1400" dirty="0"/>
              <a:t>Slu</a:t>
            </a:r>
            <a:r>
              <a:rPr lang="en-NZ" sz="1600" dirty="0"/>
              <a:t>gs and snails are night time plant eaters that can quickly damage young vegetable crops</a:t>
            </a:r>
          </a:p>
          <a:p>
            <a:pPr lvl="0">
              <a:spcBef>
                <a:spcPts val="600"/>
              </a:spcBef>
            </a:pPr>
            <a:r>
              <a:rPr lang="en-NZ" sz="1600" dirty="0"/>
              <a:t>They are soft-bodied animals called molluscs.</a:t>
            </a:r>
          </a:p>
          <a:p>
            <a:pPr lvl="0">
              <a:spcBef>
                <a:spcPts val="600"/>
              </a:spcBef>
            </a:pPr>
            <a:r>
              <a:rPr lang="en-NZ" sz="1600" dirty="0"/>
              <a:t>They have a muscular foot to move and rough mouthparts that scrape plant leaves.</a:t>
            </a:r>
          </a:p>
          <a:p>
            <a:pPr marL="0" indent="0">
              <a:spcBef>
                <a:spcPts val="600"/>
              </a:spcBef>
              <a:buNone/>
            </a:pPr>
            <a:r>
              <a:rPr lang="en-NZ" sz="1600" b="1" dirty="0"/>
              <a:t>Damage </a:t>
            </a:r>
            <a:endParaRPr lang="en-NZ" sz="1600" dirty="0"/>
          </a:p>
          <a:p>
            <a:pPr lvl="0">
              <a:spcBef>
                <a:spcPts val="600"/>
              </a:spcBef>
            </a:pPr>
            <a:r>
              <a:rPr lang="en-NZ" sz="1600" dirty="0"/>
              <a:t>Eat young lettuce leaves and seedlings.</a:t>
            </a:r>
          </a:p>
          <a:p>
            <a:pPr lvl="0">
              <a:spcBef>
                <a:spcPts val="600"/>
              </a:spcBef>
            </a:pPr>
            <a:r>
              <a:rPr lang="en-NZ" sz="1600" dirty="0"/>
              <a:t>Leave holes in leaves and can chew through young stems.</a:t>
            </a:r>
          </a:p>
          <a:p>
            <a:pPr lvl="0">
              <a:spcBef>
                <a:spcPts val="600"/>
              </a:spcBef>
            </a:pPr>
            <a:r>
              <a:rPr lang="en-NZ" sz="1600" dirty="0"/>
              <a:t> Are most active on cool, wet nights and in damp, shady places.</a:t>
            </a:r>
          </a:p>
          <a:p>
            <a:pPr marL="0" indent="0">
              <a:spcBef>
                <a:spcPts val="600"/>
              </a:spcBef>
              <a:buNone/>
            </a:pPr>
            <a:r>
              <a:rPr lang="en-NZ" sz="1600" b="1" dirty="0"/>
              <a:t>Signs to look for</a:t>
            </a:r>
            <a:endParaRPr lang="en-NZ" sz="1600" dirty="0"/>
          </a:p>
          <a:p>
            <a:pPr lvl="0">
              <a:spcBef>
                <a:spcPts val="600"/>
              </a:spcBef>
            </a:pPr>
            <a:r>
              <a:rPr lang="en-NZ" sz="1600" dirty="0"/>
              <a:t>Silvery slime trails on leaves or soil.</a:t>
            </a:r>
          </a:p>
          <a:p>
            <a:pPr lvl="0">
              <a:spcBef>
                <a:spcPts val="600"/>
              </a:spcBef>
            </a:pPr>
            <a:r>
              <a:rPr lang="en-NZ" sz="1600" dirty="0"/>
              <a:t>Holes chewed in leaves.</a:t>
            </a:r>
          </a:p>
          <a:p>
            <a:pPr lvl="0">
              <a:spcBef>
                <a:spcPts val="600"/>
              </a:spcBef>
            </a:pPr>
            <a:r>
              <a:rPr lang="en-NZ" sz="1600" dirty="0"/>
              <a:t>Young seedlings damaged or cut off near the base.</a:t>
            </a:r>
          </a:p>
          <a:p>
            <a:pPr lvl="1"/>
            <a:endParaRPr lang="en-NZ" sz="1000" dirty="0"/>
          </a:p>
          <a:p>
            <a:endParaRPr lang="en-NZ" sz="1000" dirty="0"/>
          </a:p>
        </p:txBody>
      </p:sp>
      <p:pic>
        <p:nvPicPr>
          <p:cNvPr id="4" name="Picture 3" descr="Should I throw away bok choy with bugs in it?">
            <a:extLst>
              <a:ext uri="{FF2B5EF4-FFF2-40B4-BE49-F238E27FC236}">
                <a16:creationId xmlns:a16="http://schemas.microsoft.com/office/drawing/2014/main" id="{85C2511D-D215-376C-9F90-E6E3FC121CA6}"/>
              </a:ext>
            </a:extLst>
          </p:cNvPr>
          <p:cNvPicPr>
            <a:picLocks noChangeAspect="1"/>
          </p:cNvPicPr>
          <p:nvPr/>
        </p:nvPicPr>
        <p:blipFill>
          <a:blip r:embed="rId2"/>
          <a:stretch>
            <a:fillRect/>
          </a:stretch>
        </p:blipFill>
        <p:spPr>
          <a:xfrm>
            <a:off x="8575566" y="397279"/>
            <a:ext cx="2572476" cy="3429969"/>
          </a:xfrm>
          <a:prstGeom prst="rect">
            <a:avLst/>
          </a:prstGeom>
        </p:spPr>
      </p:pic>
      <p:pic>
        <p:nvPicPr>
          <p:cNvPr id="9" name="Picture 8" descr="slug damage on a bok choy plant">
            <a:extLst>
              <a:ext uri="{FF2B5EF4-FFF2-40B4-BE49-F238E27FC236}">
                <a16:creationId xmlns:a16="http://schemas.microsoft.com/office/drawing/2014/main" id="{E527E72E-884C-70AC-4FF8-672CD2ED99C9}"/>
              </a:ext>
            </a:extLst>
          </p:cNvPr>
          <p:cNvPicPr>
            <a:picLocks noChangeAspect="1"/>
          </p:cNvPicPr>
          <p:nvPr/>
        </p:nvPicPr>
        <p:blipFill>
          <a:blip r:embed="rId3"/>
          <a:stretch>
            <a:fillRect/>
          </a:stretch>
        </p:blipFill>
        <p:spPr>
          <a:xfrm>
            <a:off x="8410956" y="4079193"/>
            <a:ext cx="2901696" cy="2176272"/>
          </a:xfrm>
          <a:prstGeom prst="rect">
            <a:avLst/>
          </a:prstGeom>
        </p:spPr>
      </p:pic>
    </p:spTree>
    <p:extLst>
      <p:ext uri="{BB962C8B-B14F-4D97-AF65-F5344CB8AC3E}">
        <p14:creationId xmlns:p14="http://schemas.microsoft.com/office/powerpoint/2010/main" val="383314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909D72-17E6-144B-6070-22B00FC2C407}"/>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4FE434CA-519F-7253-A874-76154D269F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1B9117-501A-F846-CC56-7E02D69B1D19}"/>
              </a:ext>
            </a:extLst>
          </p:cNvPr>
          <p:cNvSpPr>
            <a:spLocks noGrp="1"/>
          </p:cNvSpPr>
          <p:nvPr>
            <p:ph type="title"/>
          </p:nvPr>
        </p:nvSpPr>
        <p:spPr>
          <a:xfrm>
            <a:off x="640080" y="329184"/>
            <a:ext cx="6894576" cy="1783080"/>
          </a:xfrm>
        </p:spPr>
        <p:txBody>
          <a:bodyPr anchor="b">
            <a:normAutofit/>
          </a:bodyPr>
          <a:lstStyle/>
          <a:p>
            <a:r>
              <a:rPr lang="en-NZ" sz="4000" b="1" dirty="0"/>
              <a:t>Leaf miners</a:t>
            </a:r>
            <a:endParaRPr lang="en-NZ" sz="4000" dirty="0"/>
          </a:p>
        </p:txBody>
      </p:sp>
      <p:sp>
        <p:nvSpPr>
          <p:cNvPr id="19" name="sketch line">
            <a:extLst>
              <a:ext uri="{FF2B5EF4-FFF2-40B4-BE49-F238E27FC236}">
                <a16:creationId xmlns:a16="http://schemas.microsoft.com/office/drawing/2014/main" id="{0E986264-4C7E-D696-4AF7-E6A62922A2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5C33F9E-A318-4B17-D8F3-8C26BABEAEFF}"/>
              </a:ext>
            </a:extLst>
          </p:cNvPr>
          <p:cNvSpPr>
            <a:spLocks noGrp="1"/>
          </p:cNvSpPr>
          <p:nvPr>
            <p:ph idx="1"/>
          </p:nvPr>
        </p:nvSpPr>
        <p:spPr>
          <a:xfrm>
            <a:off x="640079" y="2532888"/>
            <a:ext cx="6579871" cy="3621024"/>
          </a:xfrm>
        </p:spPr>
        <p:txBody>
          <a:bodyPr>
            <a:normAutofit/>
          </a:bodyPr>
          <a:lstStyle/>
          <a:p>
            <a:pPr lvl="0">
              <a:spcBef>
                <a:spcPts val="600"/>
              </a:spcBef>
            </a:pPr>
            <a:r>
              <a:rPr lang="en-NZ" sz="1600" dirty="0"/>
              <a:t>Leaf miners are small fly-related pests that lay eggs inside plant leaves. </a:t>
            </a:r>
          </a:p>
          <a:p>
            <a:pPr lvl="0">
              <a:spcBef>
                <a:spcPts val="600"/>
              </a:spcBef>
            </a:pPr>
            <a:r>
              <a:rPr lang="en-NZ" sz="1600" dirty="0"/>
              <a:t>The larvae live and feed within the leaf tissue. </a:t>
            </a:r>
          </a:p>
          <a:p>
            <a:pPr marL="0" indent="0">
              <a:spcBef>
                <a:spcPts val="600"/>
              </a:spcBef>
              <a:buNone/>
            </a:pPr>
            <a:r>
              <a:rPr lang="en-NZ" sz="1600" b="1" dirty="0"/>
              <a:t>Damage </a:t>
            </a:r>
          </a:p>
          <a:p>
            <a:pPr>
              <a:spcBef>
                <a:spcPts val="600"/>
              </a:spcBef>
            </a:pPr>
            <a:r>
              <a:rPr lang="en-NZ" sz="1600" dirty="0"/>
              <a:t>Create winding, silvery-white “mines” or tunnels in leaves </a:t>
            </a:r>
          </a:p>
          <a:p>
            <a:pPr lvl="0">
              <a:spcBef>
                <a:spcPts val="600"/>
              </a:spcBef>
            </a:pPr>
            <a:r>
              <a:rPr lang="en-NZ" sz="1600" dirty="0"/>
              <a:t>Damaged areas may turn yellow </a:t>
            </a:r>
          </a:p>
          <a:p>
            <a:pPr lvl="0">
              <a:spcBef>
                <a:spcPts val="600"/>
              </a:spcBef>
            </a:pPr>
            <a:r>
              <a:rPr lang="en-NZ" sz="1600" dirty="0"/>
              <a:t>Reduce photosynthesis </a:t>
            </a:r>
          </a:p>
          <a:p>
            <a:pPr marL="0" indent="0">
              <a:spcBef>
                <a:spcPts val="600"/>
              </a:spcBef>
              <a:buNone/>
            </a:pPr>
            <a:r>
              <a:rPr lang="en-NZ" sz="1600" b="1" dirty="0"/>
              <a:t>Impact on Brassica crops</a:t>
            </a:r>
            <a:endParaRPr lang="en-NZ" sz="1600" dirty="0"/>
          </a:p>
          <a:p>
            <a:pPr lvl="0">
              <a:spcBef>
                <a:spcPts val="600"/>
              </a:spcBef>
            </a:pPr>
            <a:r>
              <a:rPr lang="en-NZ" sz="1600" dirty="0"/>
              <a:t>Weakens plants and reduces crop quality and yield</a:t>
            </a:r>
          </a:p>
          <a:p>
            <a:pPr marL="0" indent="0">
              <a:spcBef>
                <a:spcPts val="600"/>
              </a:spcBef>
              <a:buNone/>
            </a:pPr>
            <a:r>
              <a:rPr lang="en-NZ" sz="1600" b="1" dirty="0"/>
              <a:t>Management strategies</a:t>
            </a:r>
          </a:p>
          <a:p>
            <a:pPr>
              <a:spcBef>
                <a:spcPts val="600"/>
              </a:spcBef>
            </a:pPr>
            <a:r>
              <a:rPr lang="en-NZ" sz="1600" dirty="0"/>
              <a:t>Crop monitoring- use of sticky traps to catch adults</a:t>
            </a:r>
          </a:p>
          <a:p>
            <a:pPr>
              <a:spcBef>
                <a:spcPts val="600"/>
              </a:spcBef>
            </a:pPr>
            <a:r>
              <a:rPr lang="en-NZ" sz="1600" dirty="0"/>
              <a:t>Crop hygiene</a:t>
            </a:r>
          </a:p>
          <a:p>
            <a:pPr lvl="1"/>
            <a:endParaRPr lang="en-NZ" sz="1000" dirty="0"/>
          </a:p>
          <a:p>
            <a:endParaRPr lang="en-NZ" sz="1000" dirty="0"/>
          </a:p>
        </p:txBody>
      </p:sp>
      <p:pic>
        <p:nvPicPr>
          <p:cNvPr id="6" name="Picture 5" descr="Requesting help with Bok Choy">
            <a:extLst>
              <a:ext uri="{FF2B5EF4-FFF2-40B4-BE49-F238E27FC236}">
                <a16:creationId xmlns:a16="http://schemas.microsoft.com/office/drawing/2014/main" id="{BAE6A4BF-7DB7-AFEE-C0AD-61A36AA4182D}"/>
              </a:ext>
            </a:extLst>
          </p:cNvPr>
          <p:cNvPicPr>
            <a:picLocks noChangeAspect="1"/>
          </p:cNvPicPr>
          <p:nvPr/>
        </p:nvPicPr>
        <p:blipFill>
          <a:blip r:embed="rId2"/>
          <a:stretch>
            <a:fillRect/>
          </a:stretch>
        </p:blipFill>
        <p:spPr>
          <a:xfrm>
            <a:off x="7534656" y="1220724"/>
            <a:ext cx="3686175" cy="4914900"/>
          </a:xfrm>
          <a:prstGeom prst="rect">
            <a:avLst/>
          </a:prstGeom>
        </p:spPr>
      </p:pic>
    </p:spTree>
    <p:extLst>
      <p:ext uri="{BB962C8B-B14F-4D97-AF65-F5344CB8AC3E}">
        <p14:creationId xmlns:p14="http://schemas.microsoft.com/office/powerpoint/2010/main" val="26403838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651</TotalTime>
  <Words>1108</Words>
  <Application>Microsoft Office PowerPoint</Application>
  <PresentationFormat>Widescreen</PresentationFormat>
  <Paragraphs>141</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Aptos</vt:lpstr>
      <vt:lpstr>Aptos Display</vt:lpstr>
      <vt:lpstr>Arial</vt:lpstr>
      <vt:lpstr>Avenir Next LT Pro</vt:lpstr>
      <vt:lpstr>Calibri</vt:lpstr>
      <vt:lpstr>Office Theme</vt:lpstr>
      <vt:lpstr>PowerPoint Presentation</vt:lpstr>
      <vt:lpstr>Bok Choy Pests and Diseases</vt:lpstr>
      <vt:lpstr>Pests and Diseases  in  Bok Choy Crops </vt:lpstr>
      <vt:lpstr>Some Common Bok Choy</vt:lpstr>
      <vt:lpstr> Management Strategies Integrated Pest and Disease Management (IPDM) </vt:lpstr>
      <vt:lpstr>Aphids  (Brevicoryne brassicae) </vt:lpstr>
      <vt:lpstr>Diamondback moth  (Plutella xylostella) </vt:lpstr>
      <vt:lpstr>Slugs and snails</vt:lpstr>
      <vt:lpstr>Leaf miners</vt:lpstr>
      <vt:lpstr>Downy Mildew Hyaloperonospora brassicae </vt:lpstr>
      <vt:lpstr>Damping-off</vt:lpstr>
      <vt:lpstr>White blisters Albugo candida</vt:lpstr>
      <vt:lpstr>Clubroot  (Plasmodiophora brassicae)</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Susan Stokes</dc:creator>
  <cp:lastModifiedBy>Kerry Allen</cp:lastModifiedBy>
  <cp:revision>19</cp:revision>
  <dcterms:created xsi:type="dcterms:W3CDTF">2026-05-10T23:36:45Z</dcterms:created>
  <dcterms:modified xsi:type="dcterms:W3CDTF">2026-08-31T02:43:57Z</dcterms:modified>
</cp:coreProperties>
</file>