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95" r:id="rId4"/>
    <p:sldId id="259" r:id="rId5"/>
    <p:sldId id="260" r:id="rId6"/>
    <p:sldId id="258" r:id="rId7"/>
    <p:sldId id="298" r:id="rId8"/>
    <p:sldId id="297" r:id="rId9"/>
    <p:sldId id="299" r:id="rId10"/>
    <p:sldId id="309" r:id="rId11"/>
    <p:sldId id="310" r:id="rId12"/>
    <p:sldId id="311" r:id="rId13"/>
    <p:sldId id="301" r:id="rId14"/>
    <p:sldId id="303" r:id="rId15"/>
    <p:sldId id="300" r:id="rId16"/>
    <p:sldId id="296"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8E56A3A-8413-4354-B453-3EBC1A548E3C}">
          <p14:sldIdLst>
            <p14:sldId id="280"/>
            <p14:sldId id="256"/>
            <p14:sldId id="295"/>
            <p14:sldId id="259"/>
            <p14:sldId id="260"/>
            <p14:sldId id="258"/>
            <p14:sldId id="298"/>
            <p14:sldId id="297"/>
            <p14:sldId id="299"/>
            <p14:sldId id="309"/>
            <p14:sldId id="310"/>
            <p14:sldId id="311"/>
            <p14:sldId id="301"/>
            <p14:sldId id="303"/>
            <p14:sldId id="300"/>
            <p14:sldId id="296"/>
            <p14:sldId id="304"/>
          </p14:sldIdLst>
        </p14:section>
        <p14:section name="Untitled Section" id="{39B4C750-9565-4432-A315-F1FEAF55B23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EA99D-AD56-269F-B23D-6027CF86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5811ECB4-07DD-2520-A112-0389985B73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E393B756-2EA6-5A83-8B4F-79C26DEF91E9}"/>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08AAD5D3-2DBD-C9FB-F4AE-57F33A5537A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60E23AA-990C-7231-7650-60D046FA6D8D}"/>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3279167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AF575-8248-72FF-1D7A-1C611AED1BCA}"/>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A487C29-6790-E8EC-A427-E3E3E1D756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22C71B9-6C78-58A0-B9B0-725C1DE892F2}"/>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E1341196-82B9-E2FB-C696-F24BE49DBE5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F9893B5-FEFA-B84B-D8FE-65C6B5294D67}"/>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2334335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770441-29AB-2173-7566-90FD16C41C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4C60A3E-A9B8-B9EC-0A45-A49D626485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236DC89-73B5-D592-4233-829F747E7742}"/>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55F2A7AD-5017-DA76-DF4E-D5FCDB2FB3C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90C5F0D-689E-B98A-D5BF-606E6587F504}"/>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3243145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21DE-6E5E-BA03-D241-9E3C8A4BD41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F1714D4-934F-8A65-C3A3-87568295B8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9C38E13-B22D-6A9D-D20F-D3E34B5CEB81}"/>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E5123679-2BE7-4277-DD9A-5A26FEC57CE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2161E18-A77C-B0FB-FE2B-4B256EEACAC3}"/>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1702481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5AAA8-45FC-5FA0-6E3A-5A7B38FF7D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4EA459EC-7510-CDF9-037E-14660A3AAC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68AC9F-6A20-DFA9-ED31-06E3324F65BD}"/>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C4A5FDA4-6A37-42D1-5AF2-77FA9B04030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5F2D2A3-FA42-2814-5D6A-E5C57FA807E7}"/>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59524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29748-9775-92D4-7CA6-4061175DE175}"/>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93F410C5-DF64-AD50-BBD2-26BC5A73A0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9B5F85EA-A746-0F17-28D2-68B1A1FCFC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C4005C16-2E7A-B912-BA4D-FE1E39A1426E}"/>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6" name="Footer Placeholder 5">
            <a:extLst>
              <a:ext uri="{FF2B5EF4-FFF2-40B4-BE49-F238E27FC236}">
                <a16:creationId xmlns:a16="http://schemas.microsoft.com/office/drawing/2014/main" id="{6D88CE9B-9668-502C-E549-390765FAE7B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7AE894C-79B1-6D91-EA75-F6B7CE6735AC}"/>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2801702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77988-9230-A72B-E63E-EC8F1C9026B1}"/>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372FC64F-CA6F-2DB1-3F85-E4C1798054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E98020-F488-E686-FC36-ED3CC71F4E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A62B1161-BBBA-8ADF-7D03-AB25398C6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3AE3C-2F42-93BD-4794-2F39D0E5D1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F22F2310-BD46-3CAA-1421-474D1B419B1B}"/>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8" name="Footer Placeholder 7">
            <a:extLst>
              <a:ext uri="{FF2B5EF4-FFF2-40B4-BE49-F238E27FC236}">
                <a16:creationId xmlns:a16="http://schemas.microsoft.com/office/drawing/2014/main" id="{BEA6EB21-626D-F311-3CCD-07DD446A7690}"/>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1F895DF9-C897-47FF-8CF9-F8C669A2F1BB}"/>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1573349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85A8-E1AA-6178-EBDE-97826EBA67D7}"/>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A0FF3DE6-D0BA-E287-8F1F-059864EBF2A3}"/>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4" name="Footer Placeholder 3">
            <a:extLst>
              <a:ext uri="{FF2B5EF4-FFF2-40B4-BE49-F238E27FC236}">
                <a16:creationId xmlns:a16="http://schemas.microsoft.com/office/drawing/2014/main" id="{E80F2F7E-15B7-9103-6093-7FD5B460C062}"/>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A2776C1D-4648-4826-8DEB-A0E645D95D31}"/>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3893824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721685-E20A-16DE-2413-8E1D76FD9B14}"/>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3" name="Footer Placeholder 2">
            <a:extLst>
              <a:ext uri="{FF2B5EF4-FFF2-40B4-BE49-F238E27FC236}">
                <a16:creationId xmlns:a16="http://schemas.microsoft.com/office/drawing/2014/main" id="{A196D39E-8043-F4FF-F200-746B335EA8D7}"/>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0445F2F-3E05-1035-A360-9DB172573355}"/>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3960683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AEE21-EC20-4A0F-1EF8-9551C93521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C1586BB2-6886-F1BB-1BF3-109ACE3F56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8F076B80-6983-D796-A023-C8C2D75AA6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18F238-CDA4-1147-A6CA-4BB0D90D3CB4}"/>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6" name="Footer Placeholder 5">
            <a:extLst>
              <a:ext uri="{FF2B5EF4-FFF2-40B4-BE49-F238E27FC236}">
                <a16:creationId xmlns:a16="http://schemas.microsoft.com/office/drawing/2014/main" id="{0191E78A-5D7A-1FE5-8091-60DCA0C13AD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A8E6647-E918-3E25-F327-48813E135257}"/>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1916599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BF350-035E-4B7A-B07E-D24A8BAFC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919B9489-F7BD-0A39-F559-C96F3D8861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FFBDA2FA-153D-4031-D2E0-12BDA4BEC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3E201-6EE5-79C4-D2AA-25A5E4AC65F7}"/>
              </a:ext>
            </a:extLst>
          </p:cNvPr>
          <p:cNvSpPr>
            <a:spLocks noGrp="1"/>
          </p:cNvSpPr>
          <p:nvPr>
            <p:ph type="dt" sz="half" idx="10"/>
          </p:nvPr>
        </p:nvSpPr>
        <p:spPr/>
        <p:txBody>
          <a:bodyPr/>
          <a:lstStyle/>
          <a:p>
            <a:fld id="{5F9A99B4-5137-4D89-B966-354E85AA49E2}" type="datetimeFigureOut">
              <a:rPr lang="en-NZ" smtClean="0"/>
              <a:t>31/08/2026</a:t>
            </a:fld>
            <a:endParaRPr lang="en-NZ"/>
          </a:p>
        </p:txBody>
      </p:sp>
      <p:sp>
        <p:nvSpPr>
          <p:cNvPr id="6" name="Footer Placeholder 5">
            <a:extLst>
              <a:ext uri="{FF2B5EF4-FFF2-40B4-BE49-F238E27FC236}">
                <a16:creationId xmlns:a16="http://schemas.microsoft.com/office/drawing/2014/main" id="{9869A595-A358-357A-B42C-9643B8C9F12A}"/>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3C5585B-0806-52DE-C874-76E4AA7A4F5D}"/>
              </a:ext>
            </a:extLst>
          </p:cNvPr>
          <p:cNvSpPr>
            <a:spLocks noGrp="1"/>
          </p:cNvSpPr>
          <p:nvPr>
            <p:ph type="sldNum" sz="quarter" idx="12"/>
          </p:nvPr>
        </p:nvSpPr>
        <p:spPr/>
        <p:txBody>
          <a:bodyPr/>
          <a:lstStyle/>
          <a:p>
            <a:fld id="{39129295-3DF1-4806-AC20-847491365AE2}" type="slidenum">
              <a:rPr lang="en-NZ" smtClean="0"/>
              <a:t>‹#›</a:t>
            </a:fld>
            <a:endParaRPr lang="en-NZ"/>
          </a:p>
        </p:txBody>
      </p:sp>
    </p:spTree>
    <p:extLst>
      <p:ext uri="{BB962C8B-B14F-4D97-AF65-F5344CB8AC3E}">
        <p14:creationId xmlns:p14="http://schemas.microsoft.com/office/powerpoint/2010/main" val="3912728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21B1AA-ED3C-E199-31C0-4FBE40BF5C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BFCAFB9-F715-C1CD-3943-7CF8F650B7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F53A735-604B-C6D5-9494-82DDD8A585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9A99B4-5137-4D89-B966-354E85AA49E2}" type="datetimeFigureOut">
              <a:rPr lang="en-NZ" smtClean="0"/>
              <a:t>31/08/2026</a:t>
            </a:fld>
            <a:endParaRPr lang="en-NZ"/>
          </a:p>
        </p:txBody>
      </p:sp>
      <p:sp>
        <p:nvSpPr>
          <p:cNvPr id="5" name="Footer Placeholder 4">
            <a:extLst>
              <a:ext uri="{FF2B5EF4-FFF2-40B4-BE49-F238E27FC236}">
                <a16:creationId xmlns:a16="http://schemas.microsoft.com/office/drawing/2014/main" id="{13CB20E9-81B2-0B92-385B-C3B07BEE5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963C2AF4-939D-35A1-DC3B-BC2CDA628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129295-3DF1-4806-AC20-847491365AE2}" type="slidenum">
              <a:rPr lang="en-NZ" smtClean="0"/>
              <a:t>‹#›</a:t>
            </a:fld>
            <a:endParaRPr lang="en-NZ"/>
          </a:p>
        </p:txBody>
      </p:sp>
    </p:spTree>
    <p:extLst>
      <p:ext uri="{BB962C8B-B14F-4D97-AF65-F5344CB8AC3E}">
        <p14:creationId xmlns:p14="http://schemas.microsoft.com/office/powerpoint/2010/main" val="2614209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fairbanks.co.nz/product/miyako-f1/" TargetMode="External"/><Relationship Id="rId2" Type="http://schemas.openxmlformats.org/officeDocument/2006/relationships/hyperlink" Target="https://www.spsnz.com/our-products" TargetMode="External"/><Relationship Id="rId1" Type="http://schemas.openxmlformats.org/officeDocument/2006/relationships/slideLayout" Target="../slideLayouts/slideLayout2.xml"/><Relationship Id="rId4" Type="http://schemas.openxmlformats.org/officeDocument/2006/relationships/hyperlink" Target="https://lefroyvalley.co.nz/products/chinese-greens-pak-choi-showman"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833CE5-EDF5-C643-71B5-7083D9DEF2C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8EA63D-5D1D-C46B-0DBA-80386E14D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15572F-6A0B-493C-9B4F-22E45A56BCB0}"/>
              </a:ext>
            </a:extLst>
          </p:cNvPr>
          <p:cNvSpPr>
            <a:spLocks noGrp="1"/>
          </p:cNvSpPr>
          <p:nvPr>
            <p:ph type="title"/>
          </p:nvPr>
        </p:nvSpPr>
        <p:spPr>
          <a:xfrm>
            <a:off x="630936" y="640080"/>
            <a:ext cx="4818888" cy="1481328"/>
          </a:xfrm>
        </p:spPr>
        <p:txBody>
          <a:bodyPr anchor="b">
            <a:normAutofit/>
          </a:bodyPr>
          <a:lstStyle/>
          <a:p>
            <a:r>
              <a:rPr lang="en-NZ" sz="4000" b="1" dirty="0"/>
              <a:t>Showman F1</a:t>
            </a:r>
            <a:endParaRPr lang="en-NZ" sz="3800" b="1" dirty="0"/>
          </a:p>
        </p:txBody>
      </p:sp>
      <p:sp>
        <p:nvSpPr>
          <p:cNvPr id="12" name="sketch line">
            <a:extLst>
              <a:ext uri="{FF2B5EF4-FFF2-40B4-BE49-F238E27FC236}">
                <a16:creationId xmlns:a16="http://schemas.microsoft.com/office/drawing/2014/main" id="{E5AA758D-C9A3-8D1C-45F9-32F51F83B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FBDC2D2-0E98-442C-4123-56E1C586619C}"/>
              </a:ext>
            </a:extLst>
          </p:cNvPr>
          <p:cNvSpPr>
            <a:spLocks noGrp="1"/>
          </p:cNvSpPr>
          <p:nvPr>
            <p:ph idx="1"/>
          </p:nvPr>
        </p:nvSpPr>
        <p:spPr>
          <a:xfrm>
            <a:off x="630935" y="2561463"/>
            <a:ext cx="5226939" cy="3647313"/>
          </a:xfrm>
        </p:spPr>
        <p:txBody>
          <a:bodyPr anchor="t">
            <a:normAutofit/>
          </a:bodyPr>
          <a:lstStyle/>
          <a:p>
            <a:r>
              <a:rPr lang="en-NZ" sz="1400" dirty="0"/>
              <a:t>Uniform medium compact green stem pak choi, with elegant shape.</a:t>
            </a:r>
          </a:p>
          <a:p>
            <a:r>
              <a:rPr lang="en-NZ" sz="1400" dirty="0"/>
              <a:t>Bright glossy green stem and leaves</a:t>
            </a:r>
          </a:p>
          <a:p>
            <a:r>
              <a:rPr lang="en-NZ" sz="1400" dirty="0"/>
              <a:t>Exceptional vigour and uniformity</a:t>
            </a:r>
          </a:p>
          <a:p>
            <a:r>
              <a:rPr lang="en-NZ" sz="1400" dirty="0"/>
              <a:t>Fresh market single head or bunching.</a:t>
            </a:r>
          </a:p>
          <a:p>
            <a:r>
              <a:rPr lang="en-NZ" sz="1400" dirty="0"/>
              <a:t>Suited to late spring to winter harvest.</a:t>
            </a:r>
          </a:p>
          <a:p>
            <a:pPr lvl="0"/>
            <a:r>
              <a:rPr lang="en-NZ" sz="1400" dirty="0"/>
              <a:t>High resistance to clubroot</a:t>
            </a:r>
          </a:p>
          <a:p>
            <a:r>
              <a:rPr lang="en-NZ" sz="1400" dirty="0"/>
              <a:t>Suits field and hydroponic production systems </a:t>
            </a:r>
          </a:p>
          <a:p>
            <a:pPr marL="0" indent="0">
              <a:buNone/>
            </a:pPr>
            <a:endParaRPr lang="en-NZ" sz="1200" dirty="0"/>
          </a:p>
        </p:txBody>
      </p:sp>
      <p:pic>
        <p:nvPicPr>
          <p:cNvPr id="6" name="Picture 5">
            <a:extLst>
              <a:ext uri="{FF2B5EF4-FFF2-40B4-BE49-F238E27FC236}">
                <a16:creationId xmlns:a16="http://schemas.microsoft.com/office/drawing/2014/main" id="{9A916F03-4667-44CE-672E-21691BCD2587}"/>
              </a:ext>
            </a:extLst>
          </p:cNvPr>
          <p:cNvPicPr>
            <a:picLocks noChangeAspect="1"/>
          </p:cNvPicPr>
          <p:nvPr/>
        </p:nvPicPr>
        <p:blipFill>
          <a:blip r:embed="rId2"/>
          <a:stretch>
            <a:fillRect/>
          </a:stretch>
        </p:blipFill>
        <p:spPr>
          <a:xfrm>
            <a:off x="6528816" y="960120"/>
            <a:ext cx="4452781" cy="4643129"/>
          </a:xfrm>
          <a:prstGeom prst="rect">
            <a:avLst/>
          </a:prstGeom>
        </p:spPr>
      </p:pic>
    </p:spTree>
    <p:extLst>
      <p:ext uri="{BB962C8B-B14F-4D97-AF65-F5344CB8AC3E}">
        <p14:creationId xmlns:p14="http://schemas.microsoft.com/office/powerpoint/2010/main" val="1401335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14E2AA-C19B-BD4C-DA25-FCA5D3F41AD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020FDE-54BF-106E-335B-7E6C8644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5D2714-0246-CC3B-FD6C-D49E9934C699}"/>
              </a:ext>
            </a:extLst>
          </p:cNvPr>
          <p:cNvSpPr>
            <a:spLocks noGrp="1"/>
          </p:cNvSpPr>
          <p:nvPr>
            <p:ph type="title"/>
          </p:nvPr>
        </p:nvSpPr>
        <p:spPr>
          <a:xfrm>
            <a:off x="630936" y="640080"/>
            <a:ext cx="4818888" cy="1481328"/>
          </a:xfrm>
        </p:spPr>
        <p:txBody>
          <a:bodyPr anchor="b">
            <a:normAutofit/>
          </a:bodyPr>
          <a:lstStyle/>
          <a:p>
            <a:r>
              <a:rPr lang="en-NZ" sz="4000" b="1" dirty="0"/>
              <a:t>Miyako F1</a:t>
            </a:r>
            <a:endParaRPr lang="en-NZ" sz="3800" b="1" dirty="0"/>
          </a:p>
        </p:txBody>
      </p:sp>
      <p:sp>
        <p:nvSpPr>
          <p:cNvPr id="12" name="sketch line">
            <a:extLst>
              <a:ext uri="{FF2B5EF4-FFF2-40B4-BE49-F238E27FC236}">
                <a16:creationId xmlns:a16="http://schemas.microsoft.com/office/drawing/2014/main" id="{3835C2D4-BDBB-CD2F-8A25-AEB84466A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99CBCF6-B95D-F5AF-D07A-6B2D2B44F7AF}"/>
              </a:ext>
            </a:extLst>
          </p:cNvPr>
          <p:cNvSpPr>
            <a:spLocks noGrp="1"/>
          </p:cNvSpPr>
          <p:nvPr>
            <p:ph idx="1"/>
          </p:nvPr>
        </p:nvSpPr>
        <p:spPr>
          <a:xfrm>
            <a:off x="630935" y="2561463"/>
            <a:ext cx="5226939" cy="3647313"/>
          </a:xfrm>
        </p:spPr>
        <p:txBody>
          <a:bodyPr anchor="t">
            <a:normAutofit/>
          </a:bodyPr>
          <a:lstStyle/>
          <a:p>
            <a:pPr lvl="0"/>
            <a:r>
              <a:rPr lang="en-NZ" sz="1800" dirty="0"/>
              <a:t>Green stem pak choi with glossy green leaves</a:t>
            </a:r>
          </a:p>
          <a:p>
            <a:pPr lvl="0"/>
            <a:r>
              <a:rPr lang="en-NZ" sz="1800" dirty="0"/>
              <a:t>Market leading variety, known for its exceptional versatility</a:t>
            </a:r>
          </a:p>
          <a:p>
            <a:pPr lvl="0"/>
            <a:r>
              <a:rPr lang="en-NZ" sz="1800" dirty="0"/>
              <a:t>Very slow bolting, suitable for harvest all year round</a:t>
            </a:r>
          </a:p>
          <a:p>
            <a:pPr lvl="0"/>
            <a:r>
              <a:rPr lang="en-NZ" sz="1800" dirty="0"/>
              <a:t>Intermediate resistance to clubroot</a:t>
            </a:r>
          </a:p>
          <a:p>
            <a:pPr marL="0" indent="0">
              <a:buNone/>
            </a:pPr>
            <a:endParaRPr lang="en-NZ" sz="1200" dirty="0"/>
          </a:p>
        </p:txBody>
      </p:sp>
      <p:pic>
        <p:nvPicPr>
          <p:cNvPr id="5" name="Picture 4">
            <a:extLst>
              <a:ext uri="{FF2B5EF4-FFF2-40B4-BE49-F238E27FC236}">
                <a16:creationId xmlns:a16="http://schemas.microsoft.com/office/drawing/2014/main" id="{9FE9556B-6701-5371-912A-6E57E16F4E83}"/>
              </a:ext>
            </a:extLst>
          </p:cNvPr>
          <p:cNvPicPr>
            <a:picLocks noChangeAspect="1"/>
          </p:cNvPicPr>
          <p:nvPr/>
        </p:nvPicPr>
        <p:blipFill>
          <a:blip r:embed="rId2"/>
          <a:stretch>
            <a:fillRect/>
          </a:stretch>
        </p:blipFill>
        <p:spPr>
          <a:xfrm>
            <a:off x="6466761" y="722789"/>
            <a:ext cx="4763165" cy="4991797"/>
          </a:xfrm>
          <a:prstGeom prst="rect">
            <a:avLst/>
          </a:prstGeom>
        </p:spPr>
      </p:pic>
    </p:spTree>
    <p:extLst>
      <p:ext uri="{BB962C8B-B14F-4D97-AF65-F5344CB8AC3E}">
        <p14:creationId xmlns:p14="http://schemas.microsoft.com/office/powerpoint/2010/main" val="810427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FCC810-1E0F-9AAA-D5B8-698203F660F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286606-DB62-CCE3-CB33-07A70F780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2E75B9-52BE-F8F2-FD3F-5CE4FF5DDB13}"/>
              </a:ext>
            </a:extLst>
          </p:cNvPr>
          <p:cNvSpPr>
            <a:spLocks noGrp="1"/>
          </p:cNvSpPr>
          <p:nvPr>
            <p:ph type="title"/>
          </p:nvPr>
        </p:nvSpPr>
        <p:spPr>
          <a:xfrm>
            <a:off x="630936" y="640080"/>
            <a:ext cx="4818888" cy="1481328"/>
          </a:xfrm>
        </p:spPr>
        <p:txBody>
          <a:bodyPr anchor="b">
            <a:normAutofit/>
          </a:bodyPr>
          <a:lstStyle/>
          <a:p>
            <a:r>
              <a:rPr lang="en-NZ" sz="4000" b="1" dirty="0"/>
              <a:t>Parade</a:t>
            </a:r>
            <a:endParaRPr lang="en-NZ" sz="3800" b="1" dirty="0"/>
          </a:p>
        </p:txBody>
      </p:sp>
      <p:sp>
        <p:nvSpPr>
          <p:cNvPr id="12" name="sketch line">
            <a:extLst>
              <a:ext uri="{FF2B5EF4-FFF2-40B4-BE49-F238E27FC236}">
                <a16:creationId xmlns:a16="http://schemas.microsoft.com/office/drawing/2014/main" id="{7C01D73B-04E7-20FD-D62D-26828EB4C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F40A54E-C538-E6A3-BFB2-079D33E3FD86}"/>
              </a:ext>
            </a:extLst>
          </p:cNvPr>
          <p:cNvSpPr>
            <a:spLocks noGrp="1"/>
          </p:cNvSpPr>
          <p:nvPr>
            <p:ph idx="1"/>
          </p:nvPr>
        </p:nvSpPr>
        <p:spPr>
          <a:xfrm>
            <a:off x="630935" y="2561463"/>
            <a:ext cx="5226939" cy="3647313"/>
          </a:xfrm>
        </p:spPr>
        <p:txBody>
          <a:bodyPr anchor="t">
            <a:normAutofit/>
          </a:bodyPr>
          <a:lstStyle/>
          <a:p>
            <a:pPr lvl="0"/>
            <a:r>
              <a:rPr lang="en-NZ" sz="1800" dirty="0"/>
              <a:t>Excellent dark green colour, similar to market standard Showman</a:t>
            </a:r>
          </a:p>
          <a:p>
            <a:pPr lvl="0"/>
            <a:r>
              <a:rPr lang="en-NZ" sz="1800" dirty="0"/>
              <a:t>Beautiful hour-glass shape and strong against bolting</a:t>
            </a:r>
          </a:p>
          <a:p>
            <a:pPr lvl="0"/>
            <a:r>
              <a:rPr lang="en-NZ" sz="1800" dirty="0"/>
              <a:t>Versatile variety with clubroot resistance</a:t>
            </a:r>
          </a:p>
          <a:p>
            <a:pPr lvl="0"/>
            <a:r>
              <a:rPr lang="en-NZ" sz="1800" dirty="0"/>
              <a:t>Suited to late spring through until mid winter harvest dependent on location</a:t>
            </a:r>
          </a:p>
          <a:p>
            <a:pPr lvl="0"/>
            <a:r>
              <a:rPr lang="en-NZ" sz="1800" dirty="0"/>
              <a:t>High resistance to PB. "PB resistance" stands for resistance to </a:t>
            </a:r>
            <a:r>
              <a:rPr lang="en-NZ" sz="1800" i="1" dirty="0"/>
              <a:t>Plasmodiophora brassicae</a:t>
            </a:r>
            <a:r>
              <a:rPr lang="en-NZ" sz="1800" dirty="0"/>
              <a:t>, the soil-borne pathogen that causes clubroot disease</a:t>
            </a:r>
          </a:p>
          <a:p>
            <a:pPr marL="0" indent="0">
              <a:buNone/>
            </a:pPr>
            <a:endParaRPr lang="en-NZ" sz="1200" dirty="0"/>
          </a:p>
        </p:txBody>
      </p:sp>
      <p:pic>
        <p:nvPicPr>
          <p:cNvPr id="6" name="Picture 5" descr="Chinese Greens Pak Choi - PARADE">
            <a:extLst>
              <a:ext uri="{FF2B5EF4-FFF2-40B4-BE49-F238E27FC236}">
                <a16:creationId xmlns:a16="http://schemas.microsoft.com/office/drawing/2014/main" id="{0ECF2C28-3530-3E5D-A4FC-B0313071A7F6}"/>
              </a:ext>
            </a:extLst>
          </p:cNvPr>
          <p:cNvPicPr>
            <a:picLocks noChangeAspect="1"/>
          </p:cNvPicPr>
          <p:nvPr/>
        </p:nvPicPr>
        <p:blipFill>
          <a:blip r:embed="rId2"/>
          <a:stretch>
            <a:fillRect/>
          </a:stretch>
        </p:blipFill>
        <p:spPr>
          <a:xfrm>
            <a:off x="6501152" y="1134809"/>
            <a:ext cx="4405919" cy="4306538"/>
          </a:xfrm>
          <a:prstGeom prst="rect">
            <a:avLst/>
          </a:prstGeom>
        </p:spPr>
      </p:pic>
    </p:spTree>
    <p:extLst>
      <p:ext uri="{BB962C8B-B14F-4D97-AF65-F5344CB8AC3E}">
        <p14:creationId xmlns:p14="http://schemas.microsoft.com/office/powerpoint/2010/main" val="255443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D5C621-B421-BE64-62ED-F32053AC618E}"/>
              </a:ext>
            </a:extLst>
          </p:cNvPr>
          <p:cNvSpPr>
            <a:spLocks noGrp="1"/>
          </p:cNvSpPr>
          <p:nvPr>
            <p:ph type="title"/>
          </p:nvPr>
        </p:nvSpPr>
        <p:spPr>
          <a:xfrm>
            <a:off x="838200" y="365125"/>
            <a:ext cx="10515600" cy="1325563"/>
          </a:xfrm>
        </p:spPr>
        <p:txBody>
          <a:bodyPr>
            <a:normAutofit/>
          </a:bodyPr>
          <a:lstStyle/>
          <a:p>
            <a:pPr algn="ctr"/>
            <a:r>
              <a:rPr lang="en-NZ" sz="2600" b="1" dirty="0"/>
              <a:t>Test yourself quiz</a:t>
            </a:r>
            <a:br>
              <a:rPr lang="en-NZ" sz="2600" dirty="0"/>
            </a:br>
            <a:r>
              <a:rPr lang="en-NZ" sz="2000" dirty="0"/>
              <a:t>Write </a:t>
            </a:r>
            <a:r>
              <a:rPr lang="en-NZ" sz="2000" b="1" dirty="0"/>
              <a:t>True</a:t>
            </a:r>
            <a:r>
              <a:rPr lang="en-NZ" sz="2000" dirty="0"/>
              <a:t> or </a:t>
            </a:r>
            <a:r>
              <a:rPr lang="en-NZ" sz="2000" b="1" dirty="0"/>
              <a:t>False</a:t>
            </a:r>
            <a:r>
              <a:rPr lang="en-NZ" sz="2000" dirty="0"/>
              <a:t> beside each statement.</a:t>
            </a:r>
            <a:br>
              <a:rPr lang="en-NZ" sz="2000" dirty="0"/>
            </a:br>
            <a:endParaRPr lang="en-NZ" sz="20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5477E945-2331-57B6-4029-8FEC5545BAE1}"/>
              </a:ext>
            </a:extLst>
          </p:cNvPr>
          <p:cNvGraphicFramePr>
            <a:graphicFrameLocks noGrp="1"/>
          </p:cNvGraphicFramePr>
          <p:nvPr>
            <p:extLst>
              <p:ext uri="{D42A27DB-BD31-4B8C-83A1-F6EECF244321}">
                <p14:modId xmlns:p14="http://schemas.microsoft.com/office/powerpoint/2010/main" val="209292077"/>
              </p:ext>
            </p:extLst>
          </p:nvPr>
        </p:nvGraphicFramePr>
        <p:xfrm>
          <a:off x="1764792" y="2121408"/>
          <a:ext cx="8814816" cy="3374145"/>
        </p:xfrm>
        <a:graphic>
          <a:graphicData uri="http://schemas.openxmlformats.org/drawingml/2006/table">
            <a:tbl>
              <a:tblPr firstRow="1" firstCol="1" bandRow="1">
                <a:tableStyleId>{912C8C85-51F0-491E-9774-3900AFEF0FD7}</a:tableStyleId>
              </a:tblPr>
              <a:tblGrid>
                <a:gridCol w="688292">
                  <a:extLst>
                    <a:ext uri="{9D8B030D-6E8A-4147-A177-3AD203B41FA5}">
                      <a16:colId xmlns:a16="http://schemas.microsoft.com/office/drawing/2014/main" val="3536180999"/>
                    </a:ext>
                  </a:extLst>
                </a:gridCol>
                <a:gridCol w="6407452">
                  <a:extLst>
                    <a:ext uri="{9D8B030D-6E8A-4147-A177-3AD203B41FA5}">
                      <a16:colId xmlns:a16="http://schemas.microsoft.com/office/drawing/2014/main" val="2012653625"/>
                    </a:ext>
                  </a:extLst>
                </a:gridCol>
                <a:gridCol w="1719072">
                  <a:extLst>
                    <a:ext uri="{9D8B030D-6E8A-4147-A177-3AD203B41FA5}">
                      <a16:colId xmlns:a16="http://schemas.microsoft.com/office/drawing/2014/main" val="204888489"/>
                    </a:ext>
                  </a:extLst>
                </a:gridCol>
              </a:tblGrid>
              <a:tr h="216368">
                <a:tc>
                  <a:txBody>
                    <a:bodyPr/>
                    <a:lstStyle/>
                    <a:p>
                      <a:pP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Statement</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a:effectLst/>
                        </a:rPr>
                        <a:t>True or False</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7774526"/>
                  </a:ext>
                </a:extLst>
              </a:tr>
              <a:tr h="608965">
                <a:tc>
                  <a:txBody>
                    <a:bodyPr/>
                    <a:lstStyle/>
                    <a:p>
                      <a:pPr>
                        <a:lnSpc>
                          <a:spcPct val="115000"/>
                        </a:lnSpc>
                        <a:spcBef>
                          <a:spcPts val="600"/>
                        </a:spcBef>
                        <a:spcAft>
                          <a:spcPts val="600"/>
                        </a:spcAft>
                        <a:buNone/>
                      </a:pPr>
                      <a:r>
                        <a:rPr lang="en-NZ" sz="1600" kern="100">
                          <a:effectLst/>
                        </a:rPr>
                        <a:t>1</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Hybrid plants are produced by crossing two carefully selected parent plants.</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483456"/>
                  </a:ext>
                </a:extLst>
              </a:tr>
              <a:tr h="671648">
                <a:tc>
                  <a:txBody>
                    <a:bodyPr/>
                    <a:lstStyle/>
                    <a:p>
                      <a:pPr>
                        <a:lnSpc>
                          <a:spcPct val="115000"/>
                        </a:lnSpc>
                        <a:spcBef>
                          <a:spcPts val="600"/>
                        </a:spcBef>
                        <a:spcAft>
                          <a:spcPts val="600"/>
                        </a:spcAft>
                        <a:buNone/>
                      </a:pPr>
                      <a:r>
                        <a:rPr lang="en-NZ" sz="1600" kern="100">
                          <a:effectLst/>
                        </a:rPr>
                        <a:t>2</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Commercial growers usually save seed from hybrid bok choy plants to plant the following season.</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8598674"/>
                  </a:ext>
                </a:extLst>
              </a:tr>
              <a:tr h="608965">
                <a:tc>
                  <a:txBody>
                    <a:bodyPr/>
                    <a:lstStyle/>
                    <a:p>
                      <a:pPr>
                        <a:lnSpc>
                          <a:spcPct val="115000"/>
                        </a:lnSpc>
                        <a:spcBef>
                          <a:spcPts val="600"/>
                        </a:spcBef>
                        <a:spcAft>
                          <a:spcPts val="600"/>
                        </a:spcAft>
                        <a:buNone/>
                      </a:pPr>
                      <a:r>
                        <a:rPr lang="en-NZ" sz="1600" kern="100">
                          <a:effectLst/>
                        </a:rPr>
                        <a:t>3</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Some hybrid bok choy varieties are bred to resist bolting.</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2149694"/>
                  </a:ext>
                </a:extLst>
              </a:tr>
              <a:tr h="608965">
                <a:tc>
                  <a:txBody>
                    <a:bodyPr/>
                    <a:lstStyle/>
                    <a:p>
                      <a:pPr>
                        <a:lnSpc>
                          <a:spcPct val="115000"/>
                        </a:lnSpc>
                        <a:spcBef>
                          <a:spcPts val="600"/>
                        </a:spcBef>
                        <a:spcAft>
                          <a:spcPts val="600"/>
                        </a:spcAft>
                        <a:buNone/>
                      </a:pPr>
                      <a:r>
                        <a:rPr lang="en-NZ" sz="1600" kern="100">
                          <a:effectLst/>
                        </a:rPr>
                        <a:t>4</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All hybrid bok choy varieties are exactly the same</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4198052"/>
                  </a:ext>
                </a:extLst>
              </a:tr>
              <a:tr h="608965">
                <a:tc>
                  <a:txBody>
                    <a:bodyPr/>
                    <a:lstStyle/>
                    <a:p>
                      <a:pPr>
                        <a:lnSpc>
                          <a:spcPct val="115000"/>
                        </a:lnSpc>
                        <a:spcBef>
                          <a:spcPts val="600"/>
                        </a:spcBef>
                        <a:spcAft>
                          <a:spcPts val="600"/>
                        </a:spcAft>
                        <a:buNone/>
                      </a:pPr>
                      <a:r>
                        <a:rPr lang="en-NZ" sz="1600" kern="100">
                          <a:effectLst/>
                        </a:rPr>
                        <a:t>5</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Uniform plants allow growers to harvest crops more efficiently.</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4447385"/>
                  </a:ext>
                </a:extLst>
              </a:tr>
            </a:tbl>
          </a:graphicData>
        </a:graphic>
      </p:graphicFrame>
    </p:spTree>
    <p:extLst>
      <p:ext uri="{BB962C8B-B14F-4D97-AF65-F5344CB8AC3E}">
        <p14:creationId xmlns:p14="http://schemas.microsoft.com/office/powerpoint/2010/main" val="2231301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7CD4EB-2C51-6607-70BA-C011612752F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CD437D-52D2-BE0F-042A-FFF5C41C29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7AFDD5-6DAF-FDE9-A4FC-1D98F79F622C}"/>
              </a:ext>
            </a:extLst>
          </p:cNvPr>
          <p:cNvSpPr>
            <a:spLocks noGrp="1"/>
          </p:cNvSpPr>
          <p:nvPr>
            <p:ph type="title"/>
          </p:nvPr>
        </p:nvSpPr>
        <p:spPr>
          <a:xfrm>
            <a:off x="838200" y="365125"/>
            <a:ext cx="10515600" cy="1325563"/>
          </a:xfrm>
        </p:spPr>
        <p:txBody>
          <a:bodyPr>
            <a:normAutofit/>
          </a:bodyPr>
          <a:lstStyle/>
          <a:p>
            <a:pPr algn="ctr"/>
            <a:r>
              <a:rPr lang="en-NZ" sz="2600" b="1" dirty="0"/>
              <a:t>Test yourself quiz</a:t>
            </a:r>
            <a:br>
              <a:rPr lang="en-NZ" sz="2600" dirty="0"/>
            </a:br>
            <a:r>
              <a:rPr lang="en-NZ" sz="1800" dirty="0"/>
              <a:t>Answers</a:t>
            </a:r>
          </a:p>
        </p:txBody>
      </p:sp>
      <p:sp>
        <p:nvSpPr>
          <p:cNvPr id="10" name="sketch line">
            <a:extLst>
              <a:ext uri="{FF2B5EF4-FFF2-40B4-BE49-F238E27FC236}">
                <a16:creationId xmlns:a16="http://schemas.microsoft.com/office/drawing/2014/main" id="{7E831BC9-AE8E-2B3F-7E12-A967D1387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850C4FB5-154E-B426-AF7F-AA4F2C59A9DF}"/>
              </a:ext>
            </a:extLst>
          </p:cNvPr>
          <p:cNvGraphicFramePr>
            <a:graphicFrameLocks noGrp="1"/>
          </p:cNvGraphicFramePr>
          <p:nvPr/>
        </p:nvGraphicFramePr>
        <p:xfrm>
          <a:off x="1764792" y="2121408"/>
          <a:ext cx="8814816" cy="3763902"/>
        </p:xfrm>
        <a:graphic>
          <a:graphicData uri="http://schemas.openxmlformats.org/drawingml/2006/table">
            <a:tbl>
              <a:tblPr firstRow="1" firstCol="1" bandRow="1">
                <a:tableStyleId>{912C8C85-51F0-491E-9774-3900AFEF0FD7}</a:tableStyleId>
              </a:tblPr>
              <a:tblGrid>
                <a:gridCol w="688292">
                  <a:extLst>
                    <a:ext uri="{9D8B030D-6E8A-4147-A177-3AD203B41FA5}">
                      <a16:colId xmlns:a16="http://schemas.microsoft.com/office/drawing/2014/main" val="3536180999"/>
                    </a:ext>
                  </a:extLst>
                </a:gridCol>
                <a:gridCol w="6407452">
                  <a:extLst>
                    <a:ext uri="{9D8B030D-6E8A-4147-A177-3AD203B41FA5}">
                      <a16:colId xmlns:a16="http://schemas.microsoft.com/office/drawing/2014/main" val="2012653625"/>
                    </a:ext>
                  </a:extLst>
                </a:gridCol>
                <a:gridCol w="1719072">
                  <a:extLst>
                    <a:ext uri="{9D8B030D-6E8A-4147-A177-3AD203B41FA5}">
                      <a16:colId xmlns:a16="http://schemas.microsoft.com/office/drawing/2014/main" val="204888489"/>
                    </a:ext>
                  </a:extLst>
                </a:gridCol>
              </a:tblGrid>
              <a:tr h="216368">
                <a:tc>
                  <a:txBody>
                    <a:bodyPr/>
                    <a:lstStyle/>
                    <a:p>
                      <a:pP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Statement</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a:effectLst/>
                        </a:rPr>
                        <a:t>True or False</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7774526"/>
                  </a:ext>
                </a:extLst>
              </a:tr>
              <a:tr h="608965">
                <a:tc>
                  <a:txBody>
                    <a:bodyPr/>
                    <a:lstStyle/>
                    <a:p>
                      <a:pPr>
                        <a:lnSpc>
                          <a:spcPct val="115000"/>
                        </a:lnSpc>
                        <a:spcBef>
                          <a:spcPts val="600"/>
                        </a:spcBef>
                        <a:spcAft>
                          <a:spcPts val="600"/>
                        </a:spcAft>
                        <a:buNone/>
                      </a:pPr>
                      <a:r>
                        <a:rPr lang="en-NZ" sz="1600" kern="100">
                          <a:effectLst/>
                        </a:rPr>
                        <a:t>1</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Hybrid plants are produced by crossing two carefully selected parent plants.</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dirty="0">
                          <a:effectLst/>
                        </a:rPr>
                        <a:t>True</a:t>
                      </a:r>
                    </a:p>
                    <a:p>
                      <a:pPr algn="ct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483456"/>
                  </a:ext>
                </a:extLst>
              </a:tr>
              <a:tr h="671648">
                <a:tc>
                  <a:txBody>
                    <a:bodyPr/>
                    <a:lstStyle/>
                    <a:p>
                      <a:pPr>
                        <a:lnSpc>
                          <a:spcPct val="115000"/>
                        </a:lnSpc>
                        <a:spcBef>
                          <a:spcPts val="600"/>
                        </a:spcBef>
                        <a:spcAft>
                          <a:spcPts val="600"/>
                        </a:spcAft>
                        <a:buNone/>
                      </a:pPr>
                      <a:r>
                        <a:rPr lang="en-NZ" sz="1600" kern="100">
                          <a:effectLst/>
                        </a:rPr>
                        <a:t>2</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dirty="0">
                          <a:effectLst/>
                        </a:rPr>
                        <a:t>Commercial growers usually save seed from hybrid bok choy plants to plant the following season.</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dirty="0">
                          <a:effectLst/>
                        </a:rPr>
                        <a:t>False</a:t>
                      </a:r>
                    </a:p>
                    <a:p>
                      <a:pPr algn="ct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8598674"/>
                  </a:ext>
                </a:extLst>
              </a:tr>
              <a:tr h="608965">
                <a:tc>
                  <a:txBody>
                    <a:bodyPr/>
                    <a:lstStyle/>
                    <a:p>
                      <a:pPr>
                        <a:lnSpc>
                          <a:spcPct val="115000"/>
                        </a:lnSpc>
                        <a:spcBef>
                          <a:spcPts val="600"/>
                        </a:spcBef>
                        <a:spcAft>
                          <a:spcPts val="600"/>
                        </a:spcAft>
                        <a:buNone/>
                      </a:pPr>
                      <a:r>
                        <a:rPr lang="en-NZ" sz="1600" kern="100">
                          <a:effectLst/>
                        </a:rPr>
                        <a:t>3</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Some hybrid bok choy varieties are bred to resist bolting.</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dirty="0">
                          <a:effectLst/>
                        </a:rPr>
                        <a:t>True</a:t>
                      </a:r>
                    </a:p>
                    <a:p>
                      <a:pPr algn="ct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2149694"/>
                  </a:ext>
                </a:extLst>
              </a:tr>
              <a:tr h="608965">
                <a:tc>
                  <a:txBody>
                    <a:bodyPr/>
                    <a:lstStyle/>
                    <a:p>
                      <a:pPr>
                        <a:lnSpc>
                          <a:spcPct val="115000"/>
                        </a:lnSpc>
                        <a:spcBef>
                          <a:spcPts val="600"/>
                        </a:spcBef>
                        <a:spcAft>
                          <a:spcPts val="600"/>
                        </a:spcAft>
                        <a:buNone/>
                      </a:pPr>
                      <a:r>
                        <a:rPr lang="en-NZ" sz="1600" kern="100">
                          <a:effectLst/>
                        </a:rPr>
                        <a:t>4</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All hybrid bok choy varieties are exactly the same</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dirty="0">
                          <a:effectLst/>
                        </a:rPr>
                        <a:t>False</a:t>
                      </a:r>
                    </a:p>
                    <a:p>
                      <a:pPr algn="ct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4198052"/>
                  </a:ext>
                </a:extLst>
              </a:tr>
              <a:tr h="608965">
                <a:tc>
                  <a:txBody>
                    <a:bodyPr/>
                    <a:lstStyle/>
                    <a:p>
                      <a:pPr>
                        <a:lnSpc>
                          <a:spcPct val="115000"/>
                        </a:lnSpc>
                        <a:spcBef>
                          <a:spcPts val="600"/>
                        </a:spcBef>
                        <a:spcAft>
                          <a:spcPts val="600"/>
                        </a:spcAft>
                        <a:buNone/>
                      </a:pPr>
                      <a:r>
                        <a:rPr lang="en-NZ" sz="1600" kern="100">
                          <a:effectLst/>
                        </a:rPr>
                        <a:t>5</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600"/>
                        </a:spcBef>
                        <a:spcAft>
                          <a:spcPts val="600"/>
                        </a:spcAft>
                        <a:buNone/>
                      </a:pPr>
                      <a:r>
                        <a:rPr lang="en-NZ" sz="1600" kern="100">
                          <a:effectLst/>
                        </a:rPr>
                        <a:t>Uniform plants allow growers to harvest crops more efficiently.</a:t>
                      </a:r>
                      <a:endParaRPr lang="en-NZ"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600"/>
                        </a:spcAft>
                        <a:buNone/>
                      </a:pPr>
                      <a:r>
                        <a:rPr lang="en-NZ" sz="1600" kern="100" dirty="0">
                          <a:effectLst/>
                        </a:rPr>
                        <a:t>True</a:t>
                      </a:r>
                    </a:p>
                    <a:p>
                      <a:pPr algn="ctr">
                        <a:lnSpc>
                          <a:spcPct val="115000"/>
                        </a:lnSpc>
                        <a:spcBef>
                          <a:spcPts val="600"/>
                        </a:spcBef>
                        <a:spcAft>
                          <a:spcPts val="600"/>
                        </a:spcAft>
                        <a:buNone/>
                      </a:pPr>
                      <a:r>
                        <a:rPr lang="en-NZ" sz="1600" kern="100" dirty="0">
                          <a:effectLst/>
                        </a:rPr>
                        <a:t> </a:t>
                      </a:r>
                      <a:endParaRPr lang="en-NZ"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4447385"/>
                  </a:ext>
                </a:extLst>
              </a:tr>
            </a:tbl>
          </a:graphicData>
        </a:graphic>
      </p:graphicFrame>
    </p:spTree>
    <p:extLst>
      <p:ext uri="{BB962C8B-B14F-4D97-AF65-F5344CB8AC3E}">
        <p14:creationId xmlns:p14="http://schemas.microsoft.com/office/powerpoint/2010/main" val="4047372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D90047-406B-8386-546D-6152A75ED8C1}"/>
              </a:ext>
            </a:extLst>
          </p:cNvPr>
          <p:cNvSpPr>
            <a:spLocks noGrp="1"/>
          </p:cNvSpPr>
          <p:nvPr>
            <p:ph type="title"/>
          </p:nvPr>
        </p:nvSpPr>
        <p:spPr>
          <a:xfrm>
            <a:off x="841248" y="548640"/>
            <a:ext cx="3600860" cy="5431536"/>
          </a:xfrm>
        </p:spPr>
        <p:txBody>
          <a:bodyPr>
            <a:normAutofit/>
          </a:bodyPr>
          <a:lstStyle/>
          <a:p>
            <a:r>
              <a:rPr lang="en-NZ" sz="5400"/>
              <a:t>Do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310749-52C9-2F7E-723A-AC0450E3DCF9}"/>
              </a:ext>
            </a:extLst>
          </p:cNvPr>
          <p:cNvSpPr>
            <a:spLocks noGrp="1"/>
          </p:cNvSpPr>
          <p:nvPr>
            <p:ph idx="1"/>
          </p:nvPr>
        </p:nvSpPr>
        <p:spPr>
          <a:xfrm>
            <a:off x="5126418" y="552091"/>
            <a:ext cx="6224335" cy="5431536"/>
          </a:xfrm>
        </p:spPr>
        <p:txBody>
          <a:bodyPr anchor="ctr">
            <a:normAutofit/>
          </a:bodyPr>
          <a:lstStyle/>
          <a:p>
            <a:r>
              <a:rPr lang="en-NZ" sz="2200" b="1" dirty="0"/>
              <a:t>Activity 2: Choosing a hybrid</a:t>
            </a:r>
            <a:endParaRPr lang="en-NZ" sz="2200" dirty="0"/>
          </a:p>
          <a:p>
            <a:endParaRPr lang="en-NZ" sz="2200" dirty="0"/>
          </a:p>
        </p:txBody>
      </p:sp>
    </p:spTree>
    <p:extLst>
      <p:ext uri="{BB962C8B-B14F-4D97-AF65-F5344CB8AC3E}">
        <p14:creationId xmlns:p14="http://schemas.microsoft.com/office/powerpoint/2010/main" val="3109741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48BDCB-302B-5825-18C9-15679721765F}"/>
              </a:ext>
            </a:extLst>
          </p:cNvPr>
          <p:cNvSpPr>
            <a:spLocks noGrp="1"/>
          </p:cNvSpPr>
          <p:nvPr>
            <p:ph type="title"/>
          </p:nvPr>
        </p:nvSpPr>
        <p:spPr>
          <a:xfrm>
            <a:off x="841248" y="548640"/>
            <a:ext cx="3600860" cy="5431536"/>
          </a:xfrm>
        </p:spPr>
        <p:txBody>
          <a:bodyPr>
            <a:normAutofit/>
          </a:bodyPr>
          <a:lstStyle/>
          <a:p>
            <a:r>
              <a:rPr lang="en-NZ" sz="5400"/>
              <a:t>References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7D75E6-0522-6B28-E476-0D0CCFF70E12}"/>
              </a:ext>
            </a:extLst>
          </p:cNvPr>
          <p:cNvSpPr>
            <a:spLocks noGrp="1"/>
          </p:cNvSpPr>
          <p:nvPr>
            <p:ph idx="1"/>
          </p:nvPr>
        </p:nvSpPr>
        <p:spPr>
          <a:xfrm>
            <a:off x="5126418" y="552091"/>
            <a:ext cx="6224335" cy="5431536"/>
          </a:xfrm>
        </p:spPr>
        <p:txBody>
          <a:bodyPr anchor="ctr">
            <a:normAutofit/>
          </a:bodyPr>
          <a:lstStyle/>
          <a:p>
            <a:r>
              <a:rPr lang="en-NZ" sz="2200" dirty="0"/>
              <a:t>South Pacific Seeds</a:t>
            </a:r>
          </a:p>
          <a:p>
            <a:pPr marL="457200" lvl="1" indent="0">
              <a:buNone/>
            </a:pPr>
            <a:r>
              <a:rPr lang="en-NZ" sz="1800" dirty="0">
                <a:hlinkClick r:id="rId2"/>
              </a:rPr>
              <a:t>https://www.spsnz.com/our-products</a:t>
            </a:r>
            <a:endParaRPr lang="en-NZ" sz="1800" dirty="0"/>
          </a:p>
          <a:p>
            <a:r>
              <a:rPr lang="en-NZ" sz="2200" dirty="0"/>
              <a:t>Fairbanks Seeds</a:t>
            </a:r>
          </a:p>
          <a:p>
            <a:pPr marL="457200" lvl="1" indent="0">
              <a:buNone/>
            </a:pPr>
            <a:r>
              <a:rPr lang="en-NZ" sz="1800" dirty="0">
                <a:hlinkClick r:id="rId3"/>
              </a:rPr>
              <a:t>https://fairbanks.co.nz/product/miyako-f1/</a:t>
            </a:r>
            <a:endParaRPr lang="en-NZ" sz="1800" dirty="0"/>
          </a:p>
          <a:p>
            <a:r>
              <a:rPr lang="en-NZ" sz="2200" dirty="0"/>
              <a:t>Lefroy Valley</a:t>
            </a:r>
          </a:p>
          <a:p>
            <a:pPr marL="457200" lvl="1" indent="0">
              <a:buNone/>
            </a:pPr>
            <a:r>
              <a:rPr lang="en-NZ" sz="1800" dirty="0">
                <a:hlinkClick r:id="rId4"/>
              </a:rPr>
              <a:t>https://lefroyvalley.co.nz/products/chinese-greens-pak-choi-showman</a:t>
            </a:r>
            <a:endParaRPr lang="en-NZ" sz="1800" dirty="0"/>
          </a:p>
          <a:p>
            <a:pPr marL="0" indent="0">
              <a:buNone/>
            </a:pPr>
            <a:endParaRPr lang="en-NZ" sz="2200" dirty="0"/>
          </a:p>
          <a:p>
            <a:endParaRPr lang="en-NZ" sz="2200" dirty="0"/>
          </a:p>
          <a:p>
            <a:endParaRPr lang="en-NZ" sz="2200" dirty="0"/>
          </a:p>
        </p:txBody>
      </p:sp>
    </p:spTree>
    <p:extLst>
      <p:ext uri="{BB962C8B-B14F-4D97-AF65-F5344CB8AC3E}">
        <p14:creationId xmlns:p14="http://schemas.microsoft.com/office/powerpoint/2010/main" val="1790468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18F54-5604-911B-5F14-5D11B15669E0}"/>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52DA4447-27FA-8344-F9D9-C7BCB7A33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837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ak Choi White Stem">
            <a:extLst>
              <a:ext uri="{FF2B5EF4-FFF2-40B4-BE49-F238E27FC236}">
                <a16:creationId xmlns:a16="http://schemas.microsoft.com/office/drawing/2014/main" id="{F3594A81-723D-D135-FD32-C1B6E705379E}"/>
              </a:ext>
            </a:extLst>
          </p:cNvPr>
          <p:cNvPicPr>
            <a:picLocks noChangeAspect="1"/>
          </p:cNvPicPr>
          <p:nvPr/>
        </p:nvPicPr>
        <p:blipFill>
          <a:blip r:embed="rId2"/>
          <a:srcRect r="9089" b="9815"/>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8C7F03-409D-0A3E-9A16-0856DEAC9DFF}"/>
              </a:ext>
            </a:extLst>
          </p:cNvPr>
          <p:cNvSpPr>
            <a:spLocks noGrp="1"/>
          </p:cNvSpPr>
          <p:nvPr>
            <p:ph type="ctrTitle"/>
          </p:nvPr>
        </p:nvSpPr>
        <p:spPr>
          <a:xfrm>
            <a:off x="477981" y="1122363"/>
            <a:ext cx="4023360" cy="3204134"/>
          </a:xfrm>
        </p:spPr>
        <p:txBody>
          <a:bodyPr anchor="b">
            <a:normAutofit/>
          </a:bodyPr>
          <a:lstStyle/>
          <a:p>
            <a:pPr algn="l"/>
            <a:r>
              <a:rPr lang="en-NZ" sz="4800" dirty="0"/>
              <a:t>Bok Choy</a:t>
            </a:r>
            <a:br>
              <a:rPr lang="en-NZ" sz="4800" dirty="0"/>
            </a:br>
            <a:endParaRPr lang="en-NZ" sz="4800" dirty="0"/>
          </a:p>
        </p:txBody>
      </p:sp>
      <p:sp>
        <p:nvSpPr>
          <p:cNvPr id="3" name="Subtitle 2">
            <a:extLst>
              <a:ext uri="{FF2B5EF4-FFF2-40B4-BE49-F238E27FC236}">
                <a16:creationId xmlns:a16="http://schemas.microsoft.com/office/drawing/2014/main" id="{8B0151E4-5714-8FF9-5A04-2728B7937A8B}"/>
              </a:ext>
            </a:extLst>
          </p:cNvPr>
          <p:cNvSpPr>
            <a:spLocks noGrp="1"/>
          </p:cNvSpPr>
          <p:nvPr>
            <p:ph type="subTitle" idx="1"/>
          </p:nvPr>
        </p:nvSpPr>
        <p:spPr>
          <a:xfrm>
            <a:off x="477980" y="4872922"/>
            <a:ext cx="4023359" cy="1208141"/>
          </a:xfrm>
        </p:spPr>
        <p:txBody>
          <a:bodyPr>
            <a:normAutofit/>
          </a:bodyPr>
          <a:lstStyle/>
          <a:p>
            <a:pPr algn="l"/>
            <a:r>
              <a:rPr lang="en-NZ" sz="2000" dirty="0"/>
              <a:t>pak choi /pak choy</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98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055A1A-6121-6182-D932-11AD83635227}"/>
              </a:ext>
            </a:extLst>
          </p:cNvPr>
          <p:cNvSpPr>
            <a:spLocks noGrp="1"/>
          </p:cNvSpPr>
          <p:nvPr>
            <p:ph type="title"/>
          </p:nvPr>
        </p:nvSpPr>
        <p:spPr>
          <a:xfrm>
            <a:off x="841248" y="548640"/>
            <a:ext cx="3600860" cy="5431536"/>
          </a:xfrm>
        </p:spPr>
        <p:txBody>
          <a:bodyPr>
            <a:normAutofit/>
          </a:bodyPr>
          <a:lstStyle/>
          <a:p>
            <a:pPr algn="ctr"/>
            <a:r>
              <a:rPr lang="en-NZ" sz="5400" b="1" dirty="0"/>
              <a:t>Hybrid plants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2BA704-49F0-ED10-825E-6EFC359DC389}"/>
              </a:ext>
            </a:extLst>
          </p:cNvPr>
          <p:cNvSpPr>
            <a:spLocks noGrp="1"/>
          </p:cNvSpPr>
          <p:nvPr>
            <p:ph idx="1"/>
          </p:nvPr>
        </p:nvSpPr>
        <p:spPr>
          <a:xfrm>
            <a:off x="5126418" y="552091"/>
            <a:ext cx="6224335" cy="5431536"/>
          </a:xfrm>
        </p:spPr>
        <p:txBody>
          <a:bodyPr anchor="ctr">
            <a:normAutofit/>
          </a:bodyPr>
          <a:lstStyle/>
          <a:p>
            <a:r>
              <a:rPr lang="en-NZ" sz="2200" dirty="0"/>
              <a:t>A hybrid is a plant that is produced by crossing two carefully selected parent plants to combine their best characteristics.</a:t>
            </a:r>
          </a:p>
          <a:p>
            <a:r>
              <a:rPr lang="en-NZ" sz="2200" dirty="0"/>
              <a:t>Hybrid bok choy varieties are bred to produce vigorous, uniform plants with rapid growth, improved disease resistance, better tolerance to bolting, and high-quality leaves and stems. However, seeds saved from hybrid bok choy plants will not produce the same characteristics as the parent crop, so commercial growers purchase new hybrid seed each season to ensure consistent quality and performance.</a:t>
            </a:r>
          </a:p>
        </p:txBody>
      </p:sp>
    </p:spTree>
    <p:extLst>
      <p:ext uri="{BB962C8B-B14F-4D97-AF65-F5344CB8AC3E}">
        <p14:creationId xmlns:p14="http://schemas.microsoft.com/office/powerpoint/2010/main" val="2597231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BC2450-4668-4F6B-F52A-42DB9AC062B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C8DB47-EDA5-032B-DE0C-14B4FE505180}"/>
              </a:ext>
            </a:extLst>
          </p:cNvPr>
          <p:cNvSpPr>
            <a:spLocks noGrp="1"/>
          </p:cNvSpPr>
          <p:nvPr>
            <p:ph type="title"/>
          </p:nvPr>
        </p:nvSpPr>
        <p:spPr>
          <a:xfrm>
            <a:off x="630936" y="640080"/>
            <a:ext cx="4818888" cy="1481328"/>
          </a:xfrm>
        </p:spPr>
        <p:txBody>
          <a:bodyPr anchor="b">
            <a:normAutofit fontScale="90000"/>
          </a:bodyPr>
          <a:lstStyle/>
          <a:p>
            <a:r>
              <a:rPr lang="en-NZ" sz="5000" b="1" dirty="0"/>
              <a:t>Sumo</a:t>
            </a:r>
            <a:br>
              <a:rPr lang="en-NZ" sz="3000" b="1" cap="all" dirty="0"/>
            </a:br>
            <a:br>
              <a:rPr lang="en-NZ" sz="3000" b="1" cap="all" dirty="0"/>
            </a:br>
            <a:endParaRPr lang="en-NZ" sz="3000" dirty="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20EFF4-B04C-C845-1B34-4E81EEE0CFE0}"/>
              </a:ext>
            </a:extLst>
          </p:cNvPr>
          <p:cNvSpPr>
            <a:spLocks noGrp="1"/>
          </p:cNvSpPr>
          <p:nvPr>
            <p:ph idx="1"/>
          </p:nvPr>
        </p:nvSpPr>
        <p:spPr>
          <a:xfrm>
            <a:off x="630936" y="2513838"/>
            <a:ext cx="5465064" cy="3944874"/>
          </a:xfrm>
        </p:spPr>
        <p:txBody>
          <a:bodyPr anchor="t">
            <a:normAutofit lnSpcReduction="10000"/>
          </a:bodyPr>
          <a:lstStyle/>
          <a:p>
            <a:pPr marL="0" indent="0">
              <a:buNone/>
            </a:pPr>
            <a:r>
              <a:rPr lang="en-NZ" sz="1400" dirty="0"/>
              <a:t>Sumo is a hybrid green-stemmed bok choy that is well suited to commercial production throughout New Zealand. It is known for producing high-quality plants and is very slow to bolt, making it reliable across different growing seasons.</a:t>
            </a:r>
          </a:p>
          <a:p>
            <a:pPr marL="0" indent="0">
              <a:buNone/>
            </a:pPr>
            <a:r>
              <a:rPr lang="en-NZ" sz="1400" b="1" dirty="0"/>
              <a:t>Key Features</a:t>
            </a:r>
            <a:endParaRPr lang="en-NZ" sz="1400" dirty="0"/>
          </a:p>
          <a:p>
            <a:r>
              <a:rPr lang="en-NZ" sz="1400" dirty="0"/>
              <a:t>Hybrid green-stemmed bok choy </a:t>
            </a:r>
          </a:p>
          <a:p>
            <a:r>
              <a:rPr lang="en-NZ" sz="1400" dirty="0"/>
              <a:t>Dark green stems (petioles) and leaves </a:t>
            </a:r>
          </a:p>
          <a:p>
            <a:r>
              <a:rPr lang="en-NZ" sz="1400" dirty="0"/>
              <a:t>Produces compact, dense heads </a:t>
            </a:r>
          </a:p>
          <a:p>
            <a:r>
              <a:rPr lang="en-NZ" sz="1400" dirty="0"/>
              <a:t>Very uniform size, shape, and maturity </a:t>
            </a:r>
          </a:p>
          <a:p>
            <a:r>
              <a:rPr lang="en-NZ" sz="1400" dirty="0"/>
              <a:t>Excellent resistance to bolting (flowers late) </a:t>
            </a:r>
          </a:p>
          <a:p>
            <a:r>
              <a:rPr lang="en-NZ" sz="1400" dirty="0"/>
              <a:t>Uniform maturity allows harvesting in one pass </a:t>
            </a:r>
          </a:p>
          <a:p>
            <a:r>
              <a:rPr lang="en-NZ" sz="1400" dirty="0"/>
              <a:t>Produces high-quality, marketable heads </a:t>
            </a:r>
          </a:p>
          <a:p>
            <a:r>
              <a:rPr lang="en-NZ" sz="1400" dirty="0"/>
              <a:t>Suitable for year-round production </a:t>
            </a:r>
          </a:p>
          <a:p>
            <a:r>
              <a:rPr lang="en-NZ" sz="1400" dirty="0"/>
              <a:t>Can be grown in both open fields and hydroponic systems </a:t>
            </a:r>
          </a:p>
          <a:p>
            <a:endParaRPr lang="en-NZ" sz="1000" dirty="0"/>
          </a:p>
          <a:p>
            <a:endParaRPr lang="en-NZ" sz="1000" dirty="0"/>
          </a:p>
          <a:p>
            <a:endParaRPr lang="en-NZ" sz="1000" dirty="0"/>
          </a:p>
        </p:txBody>
      </p:sp>
      <p:pic>
        <p:nvPicPr>
          <p:cNvPr id="5" name="Picture 4">
            <a:extLst>
              <a:ext uri="{FF2B5EF4-FFF2-40B4-BE49-F238E27FC236}">
                <a16:creationId xmlns:a16="http://schemas.microsoft.com/office/drawing/2014/main" id="{B401364C-97FF-37FA-377B-1B1FD5A576A4}"/>
              </a:ext>
            </a:extLst>
          </p:cNvPr>
          <p:cNvPicPr>
            <a:picLocks noChangeAspect="1"/>
          </p:cNvPicPr>
          <p:nvPr/>
        </p:nvPicPr>
        <p:blipFill>
          <a:blip r:embed="rId2"/>
          <a:stretch>
            <a:fillRect/>
          </a:stretch>
        </p:blipFill>
        <p:spPr>
          <a:xfrm>
            <a:off x="6186030" y="640080"/>
            <a:ext cx="5285003" cy="5577840"/>
          </a:xfrm>
          <a:prstGeom prst="rect">
            <a:avLst/>
          </a:prstGeom>
        </p:spPr>
      </p:pic>
    </p:spTree>
    <p:extLst>
      <p:ext uri="{BB962C8B-B14F-4D97-AF65-F5344CB8AC3E}">
        <p14:creationId xmlns:p14="http://schemas.microsoft.com/office/powerpoint/2010/main" val="342965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6E8C9C-5DE5-59A7-46F1-F3AB2E5D875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BC96A-972E-A93A-8E85-1CA26B902C59}"/>
              </a:ext>
            </a:extLst>
          </p:cNvPr>
          <p:cNvSpPr>
            <a:spLocks noGrp="1"/>
          </p:cNvSpPr>
          <p:nvPr>
            <p:ph type="title"/>
          </p:nvPr>
        </p:nvSpPr>
        <p:spPr>
          <a:xfrm>
            <a:off x="630936" y="640080"/>
            <a:ext cx="4818888" cy="1481328"/>
          </a:xfrm>
        </p:spPr>
        <p:txBody>
          <a:bodyPr anchor="b">
            <a:normAutofit/>
          </a:bodyPr>
          <a:lstStyle/>
          <a:p>
            <a:r>
              <a:rPr lang="en-NZ" sz="5000" b="1" dirty="0"/>
              <a:t>Joi Choi</a:t>
            </a:r>
            <a:br>
              <a:rPr lang="en-NZ" sz="5000" dirty="0"/>
            </a:br>
            <a:endParaRPr lang="en-NZ" sz="5000" dirty="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A752993-A0AA-7C6E-8017-ACE145090287}"/>
              </a:ext>
            </a:extLst>
          </p:cNvPr>
          <p:cNvSpPr>
            <a:spLocks noGrp="1"/>
          </p:cNvSpPr>
          <p:nvPr>
            <p:ph idx="1"/>
          </p:nvPr>
        </p:nvSpPr>
        <p:spPr>
          <a:xfrm>
            <a:off x="630936" y="2468880"/>
            <a:ext cx="5340096" cy="3739896"/>
          </a:xfrm>
        </p:spPr>
        <p:txBody>
          <a:bodyPr anchor="t">
            <a:normAutofit/>
          </a:bodyPr>
          <a:lstStyle/>
          <a:p>
            <a:pPr marL="0" indent="0">
              <a:buNone/>
            </a:pPr>
            <a:r>
              <a:rPr lang="en-NZ" sz="1400" dirty="0"/>
              <a:t>Joi Choi is a popular hybrid bok choy variety grown by commercial growers. It is also known as pak choi, pak choy, or bok choy.</a:t>
            </a:r>
          </a:p>
          <a:p>
            <a:pPr marL="0" indent="0">
              <a:buNone/>
            </a:pPr>
            <a:r>
              <a:rPr lang="en-NZ" sz="1400" b="1" dirty="0"/>
              <a:t>Key Features</a:t>
            </a:r>
            <a:endParaRPr lang="en-NZ" sz="1400" dirty="0"/>
          </a:p>
          <a:p>
            <a:r>
              <a:rPr lang="en-NZ" sz="1400" dirty="0"/>
              <a:t> Produces uniform plants with similar size, shape, and maturity </a:t>
            </a:r>
          </a:p>
          <a:p>
            <a:r>
              <a:rPr lang="en-NZ" sz="1400" dirty="0"/>
              <a:t>Vigorous growth with large, compact heads </a:t>
            </a:r>
          </a:p>
          <a:p>
            <a:r>
              <a:rPr lang="en-NZ" sz="1400" dirty="0"/>
              <a:t> Thick, fleshy white stems </a:t>
            </a:r>
          </a:p>
          <a:p>
            <a:r>
              <a:rPr lang="en-NZ" sz="1400" dirty="0"/>
              <a:t> Dark green leaves </a:t>
            </a:r>
          </a:p>
          <a:p>
            <a:r>
              <a:rPr lang="en-NZ" sz="1400" dirty="0"/>
              <a:t> Slow to bolt, meaning it is less likely to flower too early </a:t>
            </a:r>
          </a:p>
          <a:p>
            <a:r>
              <a:rPr lang="en-NZ" sz="1400" dirty="0"/>
              <a:t>Suitable for year-round production </a:t>
            </a:r>
          </a:p>
          <a:p>
            <a:r>
              <a:rPr lang="en-NZ" sz="1400" dirty="0"/>
              <a:t> Can be grown in both open fields and hydroponic systems </a:t>
            </a:r>
          </a:p>
          <a:p>
            <a:r>
              <a:rPr lang="en-NZ" sz="1400" dirty="0"/>
              <a:t>Uniform maturity allows growers to harvest the crop in one pass, saving time and labour </a:t>
            </a:r>
          </a:p>
          <a:p>
            <a:endParaRPr lang="en-NZ" sz="1200" dirty="0"/>
          </a:p>
          <a:p>
            <a:endParaRPr lang="en-NZ" sz="1200" dirty="0"/>
          </a:p>
        </p:txBody>
      </p:sp>
      <p:pic>
        <p:nvPicPr>
          <p:cNvPr id="5" name="Picture 4">
            <a:extLst>
              <a:ext uri="{FF2B5EF4-FFF2-40B4-BE49-F238E27FC236}">
                <a16:creationId xmlns:a16="http://schemas.microsoft.com/office/drawing/2014/main" id="{D9460EE6-CD40-87A5-4F13-5D03A6544CCF}"/>
              </a:ext>
            </a:extLst>
          </p:cNvPr>
          <p:cNvPicPr>
            <a:picLocks noChangeAspect="1"/>
          </p:cNvPicPr>
          <p:nvPr/>
        </p:nvPicPr>
        <p:blipFill>
          <a:blip r:embed="rId2"/>
          <a:stretch>
            <a:fillRect/>
          </a:stretch>
        </p:blipFill>
        <p:spPr>
          <a:xfrm>
            <a:off x="6099048" y="650899"/>
            <a:ext cx="5458968" cy="5556202"/>
          </a:xfrm>
          <a:prstGeom prst="rect">
            <a:avLst/>
          </a:prstGeom>
        </p:spPr>
      </p:pic>
    </p:spTree>
    <p:extLst>
      <p:ext uri="{BB962C8B-B14F-4D97-AF65-F5344CB8AC3E}">
        <p14:creationId xmlns:p14="http://schemas.microsoft.com/office/powerpoint/2010/main" val="1748888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B7EDDF-291A-EFE8-7C89-0F1F3BC64567}"/>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BF5706-0466-BB93-BCAD-7CE795B808C2}"/>
              </a:ext>
            </a:extLst>
          </p:cNvPr>
          <p:cNvSpPr>
            <a:spLocks noGrp="1"/>
          </p:cNvSpPr>
          <p:nvPr>
            <p:ph type="title"/>
          </p:nvPr>
        </p:nvSpPr>
        <p:spPr>
          <a:xfrm>
            <a:off x="630936" y="640080"/>
            <a:ext cx="4818888" cy="1481328"/>
          </a:xfrm>
        </p:spPr>
        <p:txBody>
          <a:bodyPr anchor="b">
            <a:normAutofit/>
          </a:bodyPr>
          <a:lstStyle/>
          <a:p>
            <a:r>
              <a:rPr lang="en-NZ" sz="5000" b="1" dirty="0"/>
              <a:t>Kaizen</a:t>
            </a:r>
            <a:br>
              <a:rPr lang="en-NZ" sz="5000" dirty="0"/>
            </a:br>
            <a:endParaRPr lang="en-NZ" sz="5000" dirty="0"/>
          </a:p>
        </p:txBody>
      </p:sp>
      <p:sp>
        <p:nvSpPr>
          <p:cNvPr id="1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D59E60-52CF-884B-2137-D6EED09E9C1C}"/>
              </a:ext>
            </a:extLst>
          </p:cNvPr>
          <p:cNvSpPr>
            <a:spLocks noGrp="1"/>
          </p:cNvSpPr>
          <p:nvPr>
            <p:ph idx="1"/>
          </p:nvPr>
        </p:nvSpPr>
        <p:spPr>
          <a:xfrm>
            <a:off x="630935" y="2459736"/>
            <a:ext cx="5465065" cy="4059936"/>
          </a:xfrm>
        </p:spPr>
        <p:txBody>
          <a:bodyPr anchor="t">
            <a:normAutofit fontScale="32500" lnSpcReduction="20000"/>
          </a:bodyPr>
          <a:lstStyle/>
          <a:p>
            <a:pPr marL="0" indent="0">
              <a:buNone/>
            </a:pPr>
            <a:r>
              <a:rPr lang="en-NZ" sz="4300" dirty="0"/>
              <a:t>Kaizen is a hybrid white-stemmed bok choy that is an improved version of the popular Joi Choi variety. It has been bred to produce even more consistent plants for commercial growers.</a:t>
            </a:r>
          </a:p>
          <a:p>
            <a:pPr marL="0" indent="0">
              <a:buNone/>
            </a:pPr>
            <a:r>
              <a:rPr lang="en-NZ" sz="4300" b="1" dirty="0"/>
              <a:t>Key Features</a:t>
            </a:r>
            <a:endParaRPr lang="en-NZ" sz="4300" dirty="0"/>
          </a:p>
          <a:p>
            <a:r>
              <a:rPr lang="en-NZ" sz="4300" dirty="0"/>
              <a:t>Produces very uniform plants with similar size, shape, and maturity </a:t>
            </a:r>
          </a:p>
          <a:p>
            <a:r>
              <a:rPr lang="en-NZ" sz="4300" dirty="0"/>
              <a:t>Vigorous growth with a compact plant </a:t>
            </a:r>
          </a:p>
          <a:p>
            <a:r>
              <a:rPr lang="en-NZ" sz="4300" dirty="0"/>
              <a:t>Thick, fleshy white stems </a:t>
            </a:r>
          </a:p>
          <a:p>
            <a:r>
              <a:rPr lang="en-NZ" sz="4300" dirty="0"/>
              <a:t>Dark green leaves </a:t>
            </a:r>
          </a:p>
          <a:p>
            <a:r>
              <a:rPr lang="en-NZ" sz="4300" dirty="0"/>
              <a:t>Slightly smaller than Joi Choi </a:t>
            </a:r>
          </a:p>
          <a:p>
            <a:r>
              <a:rPr lang="en-NZ" sz="4300" dirty="0"/>
              <a:t>Semi-upright growth habit </a:t>
            </a:r>
          </a:p>
          <a:p>
            <a:r>
              <a:rPr lang="en-NZ" sz="4300" dirty="0"/>
              <a:t>Suitable for year-round production </a:t>
            </a:r>
          </a:p>
          <a:p>
            <a:r>
              <a:rPr lang="en-NZ" sz="4300" dirty="0"/>
              <a:t>Can be grown in both open fields and hydroponic systems </a:t>
            </a:r>
          </a:p>
          <a:p>
            <a:r>
              <a:rPr lang="en-NZ" sz="4300" dirty="0"/>
              <a:t>Uniform maturity allows harvesting in one pass, saving time and labour </a:t>
            </a:r>
          </a:p>
          <a:p>
            <a:r>
              <a:rPr lang="en-NZ" sz="4300" dirty="0"/>
              <a:t>Suitable for both bagged and bunched sales </a:t>
            </a:r>
          </a:p>
          <a:p>
            <a:endParaRPr lang="en-NZ" sz="1000" dirty="0"/>
          </a:p>
          <a:p>
            <a:endParaRPr lang="en-NZ" sz="1000" dirty="0"/>
          </a:p>
          <a:p>
            <a:endParaRPr lang="en-NZ" sz="1000" dirty="0"/>
          </a:p>
        </p:txBody>
      </p:sp>
      <p:pic>
        <p:nvPicPr>
          <p:cNvPr id="5" name="Picture 4">
            <a:extLst>
              <a:ext uri="{FF2B5EF4-FFF2-40B4-BE49-F238E27FC236}">
                <a16:creationId xmlns:a16="http://schemas.microsoft.com/office/drawing/2014/main" id="{E17B92FA-CEAC-881F-3762-6D2A6D872FC9}"/>
              </a:ext>
            </a:extLst>
          </p:cNvPr>
          <p:cNvPicPr>
            <a:picLocks noChangeAspect="1"/>
          </p:cNvPicPr>
          <p:nvPr/>
        </p:nvPicPr>
        <p:blipFill>
          <a:blip r:embed="rId2"/>
          <a:stretch>
            <a:fillRect/>
          </a:stretch>
        </p:blipFill>
        <p:spPr>
          <a:xfrm>
            <a:off x="6269698" y="640080"/>
            <a:ext cx="5117668" cy="5577840"/>
          </a:xfrm>
          <a:prstGeom prst="rect">
            <a:avLst/>
          </a:prstGeom>
        </p:spPr>
      </p:pic>
    </p:spTree>
    <p:extLst>
      <p:ext uri="{BB962C8B-B14F-4D97-AF65-F5344CB8AC3E}">
        <p14:creationId xmlns:p14="http://schemas.microsoft.com/office/powerpoint/2010/main" val="354867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BE08F3-C391-EB6D-982C-8D4851C12E80}"/>
              </a:ext>
            </a:extLst>
          </p:cNvPr>
          <p:cNvSpPr>
            <a:spLocks noGrp="1"/>
          </p:cNvSpPr>
          <p:nvPr>
            <p:ph type="title"/>
          </p:nvPr>
        </p:nvSpPr>
        <p:spPr>
          <a:xfrm>
            <a:off x="630936" y="640080"/>
            <a:ext cx="4818888" cy="1481328"/>
          </a:xfrm>
        </p:spPr>
        <p:txBody>
          <a:bodyPr anchor="b">
            <a:normAutofit/>
          </a:bodyPr>
          <a:lstStyle/>
          <a:p>
            <a:r>
              <a:rPr lang="en-NZ" sz="5400" b="1" dirty="0"/>
              <a:t>Taido</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459152-2FF3-E720-BC66-C3DB2C6A5DC6}"/>
              </a:ext>
            </a:extLst>
          </p:cNvPr>
          <p:cNvSpPr>
            <a:spLocks noGrp="1"/>
          </p:cNvSpPr>
          <p:nvPr>
            <p:ph idx="1"/>
          </p:nvPr>
        </p:nvSpPr>
        <p:spPr>
          <a:xfrm>
            <a:off x="630935" y="2514600"/>
            <a:ext cx="5055489" cy="3694176"/>
          </a:xfrm>
        </p:spPr>
        <p:txBody>
          <a:bodyPr anchor="t">
            <a:normAutofit/>
          </a:bodyPr>
          <a:lstStyle/>
          <a:p>
            <a:pPr marL="0" indent="0">
              <a:buNone/>
            </a:pPr>
            <a:r>
              <a:rPr lang="en-NZ" sz="1400" dirty="0"/>
              <a:t>Taido is a hybrid green-stemmed bok choy that is suitable for commercial production throughout the year. It is especially well suited to winter growing because of its good tolerance to cold conditions.</a:t>
            </a:r>
          </a:p>
          <a:p>
            <a:pPr marL="0" indent="0">
              <a:buNone/>
            </a:pPr>
            <a:r>
              <a:rPr lang="en-NZ" sz="1400" b="1" dirty="0"/>
              <a:t>Key Features</a:t>
            </a:r>
            <a:endParaRPr lang="en-NZ" sz="1400" dirty="0"/>
          </a:p>
          <a:p>
            <a:r>
              <a:rPr lang="en-NZ" sz="1400" dirty="0"/>
              <a:t>Hybrid green-stemmed bok choy </a:t>
            </a:r>
          </a:p>
          <a:p>
            <a:r>
              <a:rPr lang="en-NZ" sz="1400" dirty="0"/>
              <a:t>Dark green leaves </a:t>
            </a:r>
          </a:p>
          <a:p>
            <a:r>
              <a:rPr lang="en-NZ" sz="1400" dirty="0"/>
              <a:t>Produces uniform, well-shaped heads </a:t>
            </a:r>
          </a:p>
          <a:p>
            <a:r>
              <a:rPr lang="en-NZ" sz="1400" dirty="0"/>
              <a:t>Good cold tolerance, making it ideal for winter production </a:t>
            </a:r>
          </a:p>
          <a:p>
            <a:r>
              <a:rPr lang="en-NZ" sz="1400" dirty="0"/>
              <a:t>Suitable for year-round production </a:t>
            </a:r>
          </a:p>
          <a:p>
            <a:r>
              <a:rPr lang="en-NZ" sz="1400" dirty="0"/>
              <a:t>Can be grown in both open fields and hydroponic systems </a:t>
            </a:r>
          </a:p>
          <a:p>
            <a:pPr marL="0" indent="0">
              <a:buNone/>
            </a:pPr>
            <a:endParaRPr lang="en-NZ" sz="1400" dirty="0"/>
          </a:p>
        </p:txBody>
      </p:sp>
      <p:pic>
        <p:nvPicPr>
          <p:cNvPr id="7" name="Picture 6">
            <a:extLst>
              <a:ext uri="{FF2B5EF4-FFF2-40B4-BE49-F238E27FC236}">
                <a16:creationId xmlns:a16="http://schemas.microsoft.com/office/drawing/2014/main" id="{FA3A4DF5-397B-0943-6877-5F26B2093A71}"/>
              </a:ext>
            </a:extLst>
          </p:cNvPr>
          <p:cNvPicPr>
            <a:picLocks noChangeAspect="1"/>
          </p:cNvPicPr>
          <p:nvPr/>
        </p:nvPicPr>
        <p:blipFill>
          <a:blip r:embed="rId2"/>
          <a:stretch>
            <a:fillRect/>
          </a:stretch>
        </p:blipFill>
        <p:spPr>
          <a:xfrm>
            <a:off x="6099048" y="747282"/>
            <a:ext cx="5458968" cy="5363435"/>
          </a:xfrm>
          <a:prstGeom prst="rect">
            <a:avLst/>
          </a:prstGeom>
        </p:spPr>
      </p:pic>
    </p:spTree>
    <p:extLst>
      <p:ext uri="{BB962C8B-B14F-4D97-AF65-F5344CB8AC3E}">
        <p14:creationId xmlns:p14="http://schemas.microsoft.com/office/powerpoint/2010/main" val="1466731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48F61-E1C2-C7FA-E874-54611F447B5A}"/>
              </a:ext>
            </a:extLst>
          </p:cNvPr>
          <p:cNvSpPr>
            <a:spLocks noGrp="1"/>
          </p:cNvSpPr>
          <p:nvPr>
            <p:ph type="title"/>
          </p:nvPr>
        </p:nvSpPr>
        <p:spPr>
          <a:xfrm>
            <a:off x="630936" y="640080"/>
            <a:ext cx="4818888" cy="1481328"/>
          </a:xfrm>
        </p:spPr>
        <p:txBody>
          <a:bodyPr anchor="b">
            <a:normAutofit/>
          </a:bodyPr>
          <a:lstStyle/>
          <a:p>
            <a:r>
              <a:rPr lang="en-NZ" sz="5400" b="1" dirty="0"/>
              <a:t>Osaka</a:t>
            </a:r>
            <a:br>
              <a:rPr lang="en-NZ" sz="5400" dirty="0"/>
            </a:br>
            <a:r>
              <a:rPr lang="en-NZ" sz="1800" dirty="0"/>
              <a:t>Mini Bok Choy Variety</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F208DA82-7026-2957-31F2-147A895BF745}"/>
              </a:ext>
            </a:extLst>
          </p:cNvPr>
          <p:cNvSpPr>
            <a:spLocks noGrp="1"/>
          </p:cNvSpPr>
          <p:nvPr>
            <p:ph idx="1"/>
          </p:nvPr>
        </p:nvSpPr>
        <p:spPr>
          <a:xfrm>
            <a:off x="630936" y="2660904"/>
            <a:ext cx="5202936" cy="3693032"/>
          </a:xfrm>
        </p:spPr>
        <p:txBody>
          <a:bodyPr anchor="t">
            <a:normAutofit fontScale="55000" lnSpcReduction="20000"/>
          </a:bodyPr>
          <a:lstStyle/>
          <a:p>
            <a:pPr marL="0" indent="0">
              <a:buNone/>
            </a:pPr>
            <a:r>
              <a:rPr lang="en-NZ" dirty="0"/>
              <a:t>Osaka is a hybrid mini white-stemmed bok choy that is grown commercially throughout the year. It is especially valued for its uniform size and its ability to grow well during cooler, wetter conditions.</a:t>
            </a:r>
          </a:p>
          <a:p>
            <a:pPr marL="0" indent="0">
              <a:buNone/>
            </a:pPr>
            <a:r>
              <a:rPr lang="en-NZ" b="1" dirty="0"/>
              <a:t>Key Features</a:t>
            </a:r>
            <a:endParaRPr lang="en-NZ" dirty="0"/>
          </a:p>
          <a:p>
            <a:r>
              <a:rPr lang="en-NZ" dirty="0"/>
              <a:t>Hybrid mini white-stemmed bok choy </a:t>
            </a:r>
          </a:p>
          <a:p>
            <a:r>
              <a:rPr lang="en-NZ" dirty="0"/>
              <a:t>Mid-dark green leaves </a:t>
            </a:r>
          </a:p>
          <a:p>
            <a:r>
              <a:rPr lang="en-NZ" dirty="0"/>
              <a:t> Produces very uniform, compact heads </a:t>
            </a:r>
          </a:p>
          <a:p>
            <a:r>
              <a:rPr lang="en-NZ" dirty="0"/>
              <a:t>Suitable for year-round production </a:t>
            </a:r>
          </a:p>
          <a:p>
            <a:r>
              <a:rPr lang="en-NZ" dirty="0"/>
              <a:t>Good tolerance to leaf diseases during cold, wet winter conditions </a:t>
            </a:r>
          </a:p>
          <a:p>
            <a:r>
              <a:rPr lang="en-NZ" dirty="0"/>
              <a:t>Good resistance to bolting (flowers late) </a:t>
            </a:r>
          </a:p>
          <a:p>
            <a:r>
              <a:rPr lang="en-NZ" dirty="0"/>
              <a:t>Matures faster than larger Shanghai-type bok choy </a:t>
            </a:r>
          </a:p>
          <a:p>
            <a:r>
              <a:rPr lang="en-NZ" dirty="0"/>
              <a:t>Suitable for both open-field and hydroponic production </a:t>
            </a:r>
          </a:p>
          <a:p>
            <a:endParaRPr lang="en-US" sz="2200" dirty="0"/>
          </a:p>
        </p:txBody>
      </p:sp>
      <p:pic>
        <p:nvPicPr>
          <p:cNvPr id="5" name="Content Placeholder 4">
            <a:extLst>
              <a:ext uri="{FF2B5EF4-FFF2-40B4-BE49-F238E27FC236}">
                <a16:creationId xmlns:a16="http://schemas.microsoft.com/office/drawing/2014/main" id="{6D9E989D-238A-1CFD-0350-8FEA6AEE241C}"/>
              </a:ext>
            </a:extLst>
          </p:cNvPr>
          <p:cNvPicPr>
            <a:picLocks noChangeAspect="1"/>
          </p:cNvPicPr>
          <p:nvPr/>
        </p:nvPicPr>
        <p:blipFill>
          <a:blip r:embed="rId2"/>
          <a:stretch>
            <a:fillRect/>
          </a:stretch>
        </p:blipFill>
        <p:spPr>
          <a:xfrm>
            <a:off x="6099048" y="1822127"/>
            <a:ext cx="5458968" cy="3213746"/>
          </a:xfrm>
          <a:prstGeom prst="rect">
            <a:avLst/>
          </a:prstGeom>
        </p:spPr>
      </p:pic>
    </p:spTree>
    <p:extLst>
      <p:ext uri="{BB962C8B-B14F-4D97-AF65-F5344CB8AC3E}">
        <p14:creationId xmlns:p14="http://schemas.microsoft.com/office/powerpoint/2010/main" val="1288737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CE967D-FA34-9D98-FCCD-2F492C66CA3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280100-4551-03E2-CD83-80D4CCD1F5B5}"/>
              </a:ext>
            </a:extLst>
          </p:cNvPr>
          <p:cNvSpPr>
            <a:spLocks noGrp="1"/>
          </p:cNvSpPr>
          <p:nvPr>
            <p:ph type="title"/>
          </p:nvPr>
        </p:nvSpPr>
        <p:spPr>
          <a:xfrm>
            <a:off x="630936" y="640080"/>
            <a:ext cx="4818888" cy="1481328"/>
          </a:xfrm>
        </p:spPr>
        <p:txBody>
          <a:bodyPr anchor="b">
            <a:normAutofit/>
          </a:bodyPr>
          <a:lstStyle/>
          <a:p>
            <a:r>
              <a:rPr lang="en-NZ" sz="3800" b="1" dirty="0"/>
              <a:t>Kyoto</a:t>
            </a:r>
            <a:br>
              <a:rPr lang="en-NZ" sz="3800" dirty="0"/>
            </a:br>
            <a:r>
              <a:rPr lang="en-NZ" sz="2000" dirty="0"/>
              <a:t>Mini Bok Choy Variety</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54CD0D-9461-4A92-A817-DFBB1F291236}"/>
              </a:ext>
            </a:extLst>
          </p:cNvPr>
          <p:cNvSpPr>
            <a:spLocks noGrp="1"/>
          </p:cNvSpPr>
          <p:nvPr>
            <p:ph idx="1"/>
          </p:nvPr>
        </p:nvSpPr>
        <p:spPr>
          <a:xfrm>
            <a:off x="630935" y="2561463"/>
            <a:ext cx="5226939" cy="3647313"/>
          </a:xfrm>
        </p:spPr>
        <p:txBody>
          <a:bodyPr anchor="t">
            <a:normAutofit/>
          </a:bodyPr>
          <a:lstStyle/>
          <a:p>
            <a:pPr marL="0" indent="0">
              <a:buNone/>
            </a:pPr>
            <a:r>
              <a:rPr lang="en-NZ" sz="1400" dirty="0"/>
              <a:t>Kyoto is a hybrid mini green-stemmed bok choy that is suitable for commercial production all year round. It is a fast-growing variety that produces small, uniform plants for the fresh market.</a:t>
            </a:r>
          </a:p>
          <a:p>
            <a:pPr marL="0" indent="0">
              <a:buNone/>
            </a:pPr>
            <a:r>
              <a:rPr lang="en-NZ" sz="1400" b="1" dirty="0"/>
              <a:t>Key Features</a:t>
            </a:r>
            <a:endParaRPr lang="en-NZ" sz="1400" dirty="0"/>
          </a:p>
          <a:p>
            <a:r>
              <a:rPr lang="en-NZ" sz="1400" dirty="0"/>
              <a:t>Hybrid mini green-stemmed bok choy </a:t>
            </a:r>
          </a:p>
          <a:p>
            <a:r>
              <a:rPr lang="en-NZ" sz="1400" dirty="0"/>
              <a:t>Dark green leaves </a:t>
            </a:r>
          </a:p>
          <a:p>
            <a:r>
              <a:rPr lang="en-NZ" sz="1400" dirty="0"/>
              <a:t>Produces very uniform, compact heads </a:t>
            </a:r>
          </a:p>
          <a:p>
            <a:r>
              <a:rPr lang="en-NZ" sz="1400" dirty="0"/>
              <a:t>Intermediate tolerance to bolting (moderate resistance to flowering too early) </a:t>
            </a:r>
          </a:p>
          <a:p>
            <a:r>
              <a:rPr lang="en-NZ" sz="1400" dirty="0"/>
              <a:t>Matures faster than larger Shanghai-type bok choy </a:t>
            </a:r>
          </a:p>
          <a:p>
            <a:r>
              <a:rPr lang="en-NZ" sz="1400" dirty="0"/>
              <a:t>Suitable for year-round production </a:t>
            </a:r>
          </a:p>
          <a:p>
            <a:r>
              <a:rPr lang="en-NZ" sz="1400" dirty="0"/>
              <a:t>Can be grown in both open-field and hydroponic production systems </a:t>
            </a:r>
          </a:p>
          <a:p>
            <a:pPr marL="0" indent="0">
              <a:buNone/>
            </a:pPr>
            <a:endParaRPr lang="en-NZ" sz="1200" dirty="0"/>
          </a:p>
        </p:txBody>
      </p:sp>
      <p:pic>
        <p:nvPicPr>
          <p:cNvPr id="5" name="Picture 4">
            <a:extLst>
              <a:ext uri="{FF2B5EF4-FFF2-40B4-BE49-F238E27FC236}">
                <a16:creationId xmlns:a16="http://schemas.microsoft.com/office/drawing/2014/main" id="{B762F9CD-02C0-E529-4646-F806CF982804}"/>
              </a:ext>
            </a:extLst>
          </p:cNvPr>
          <p:cNvPicPr>
            <a:picLocks noChangeAspect="1"/>
          </p:cNvPicPr>
          <p:nvPr/>
        </p:nvPicPr>
        <p:blipFill>
          <a:blip r:embed="rId2"/>
          <a:stretch>
            <a:fillRect/>
          </a:stretch>
        </p:blipFill>
        <p:spPr>
          <a:xfrm>
            <a:off x="6099048" y="1989197"/>
            <a:ext cx="5458968" cy="2879606"/>
          </a:xfrm>
          <a:prstGeom prst="rect">
            <a:avLst/>
          </a:prstGeom>
        </p:spPr>
      </p:pic>
    </p:spTree>
    <p:extLst>
      <p:ext uri="{BB962C8B-B14F-4D97-AF65-F5344CB8AC3E}">
        <p14:creationId xmlns:p14="http://schemas.microsoft.com/office/powerpoint/2010/main" val="1720986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597</TotalTime>
  <Words>1023</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PowerPoint Presentation</vt:lpstr>
      <vt:lpstr>Bok Choy </vt:lpstr>
      <vt:lpstr>Hybrid plants</vt:lpstr>
      <vt:lpstr>Sumo  </vt:lpstr>
      <vt:lpstr>Joi Choi </vt:lpstr>
      <vt:lpstr>Kaizen </vt:lpstr>
      <vt:lpstr>Taido</vt:lpstr>
      <vt:lpstr>Osaka Mini Bok Choy Variety</vt:lpstr>
      <vt:lpstr>Kyoto Mini Bok Choy Variety</vt:lpstr>
      <vt:lpstr>Showman F1</vt:lpstr>
      <vt:lpstr>Miyako F1</vt:lpstr>
      <vt:lpstr>Parade</vt:lpstr>
      <vt:lpstr>Test yourself quiz Write True or False beside each statement. </vt:lpstr>
      <vt:lpstr>Test yourself quiz Answers</vt:lpstr>
      <vt:lpstr>Do</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12</cp:revision>
  <dcterms:created xsi:type="dcterms:W3CDTF">2026-07-27T23:52:28Z</dcterms:created>
  <dcterms:modified xsi:type="dcterms:W3CDTF">2026-08-31T03:14:22Z</dcterms:modified>
</cp:coreProperties>
</file>