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1" r:id="rId2"/>
    <p:sldId id="256" r:id="rId3"/>
    <p:sldId id="294" r:id="rId4"/>
    <p:sldId id="293" r:id="rId5"/>
    <p:sldId id="295" r:id="rId6"/>
    <p:sldId id="318" r:id="rId7"/>
    <p:sldId id="310" r:id="rId8"/>
    <p:sldId id="298" r:id="rId9"/>
    <p:sldId id="297" r:id="rId10"/>
    <p:sldId id="314" r:id="rId11"/>
    <p:sldId id="296" r:id="rId12"/>
    <p:sldId id="304" r:id="rId13"/>
    <p:sldId id="305" r:id="rId14"/>
    <p:sldId id="307" r:id="rId15"/>
    <p:sldId id="292" r:id="rId16"/>
    <p:sldId id="306" r:id="rId17"/>
    <p:sldId id="317" r:id="rId18"/>
    <p:sldId id="315" r:id="rId19"/>
    <p:sldId id="30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0CD60-A538-15DC-2ACF-660DF7D6D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5C5BCA1F-01E2-39B6-D89D-7FA605716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EDE91E83-3B84-5D4F-07F0-3D87A1485689}"/>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72F2C083-37E8-356B-68FA-3977C8CCBFB2}"/>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35369FF7-7DE0-61A5-2C62-27B0D1891822}"/>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3284410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88473-62DF-1D6E-0898-A247E31F0436}"/>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41E47F37-EEC8-6D5D-C74F-128AD18D494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61C67994-51AA-269B-7160-3986F25318B7}"/>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29CC80A3-2F83-2132-BDD9-13DBC2E4C85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DFD35A9-8EC9-5094-DF4E-38115622BBFF}"/>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4246042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505677-5A95-09F0-0CA4-F12DE17ED9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BEA0E548-2056-2C27-AE77-7A39FFEDB9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8D73FB0-F864-F87D-1B1F-BDDF1C5168E2}"/>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67884519-98E2-741C-7712-865E80670CC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969EB8C0-B876-DD22-DB35-CD6F36C251E4}"/>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665303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E3C8-01AB-F098-C253-B521958E3F96}"/>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590D944E-E449-F75A-3BC9-3CC2333B08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33C8D4B8-33F0-DE62-95C6-3B4FB2C2B9FA}"/>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26E03EA2-FE7D-AA0D-A767-2C764596DB7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10F99768-9021-B7FA-8016-8B1259FDC54D}"/>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39094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0D48C-6DAB-4321-2DC7-06C305D5B6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8B405256-D184-2DBF-8F23-12D1A7D9CD4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5521C0F-2C6B-2EB3-A7E9-27A892D564F3}"/>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52812284-6141-D2CF-5BC1-97D0A7C6C43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2F3E49B-445D-CA1D-527B-E83FB1B4041C}"/>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24080943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F0C44-D6B3-A7B5-98B7-92717E1C6E3D}"/>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59D9AC36-94B2-BC82-EB7A-0C3B4224B3B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FAAA26B1-2233-4CFA-2F62-D786991C4A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BE09E9EA-3471-CBA9-8809-B567D6D32B64}"/>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6" name="Footer Placeholder 5">
            <a:extLst>
              <a:ext uri="{FF2B5EF4-FFF2-40B4-BE49-F238E27FC236}">
                <a16:creationId xmlns:a16="http://schemas.microsoft.com/office/drawing/2014/main" id="{C2DC4C0F-8D88-2E85-C634-68215275400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C94BAEF-C4CD-5A57-1F22-9E24E6239FE1}"/>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323853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63316-4CE9-A77D-ACB4-6645B399EBAD}"/>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13E414D5-0D0D-F17D-C2D6-55F9AF04EE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288F3C-42FE-C88A-C48C-7D4CA9AC99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E0CE58E8-4DC5-D9DB-8365-E437CE863E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857B98-5193-3167-F65C-C442F4662A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DBC9F1D1-F877-6777-C328-D985E069C81A}"/>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8" name="Footer Placeholder 7">
            <a:extLst>
              <a:ext uri="{FF2B5EF4-FFF2-40B4-BE49-F238E27FC236}">
                <a16:creationId xmlns:a16="http://schemas.microsoft.com/office/drawing/2014/main" id="{5AF9CEA9-2455-3CFD-0DAD-E5E7DCEB3521}"/>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D63D1CE8-6855-B181-F931-A1C015DE5922}"/>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174780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5DF45-E5EA-2B7F-DD37-82327014AEED}"/>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7D73D493-7D8A-251B-63CE-38CA09C712A0}"/>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4" name="Footer Placeholder 3">
            <a:extLst>
              <a:ext uri="{FF2B5EF4-FFF2-40B4-BE49-F238E27FC236}">
                <a16:creationId xmlns:a16="http://schemas.microsoft.com/office/drawing/2014/main" id="{68BCE6CD-2066-25AB-4F4F-51D928B85439}"/>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A1934A68-C86B-390C-B8A9-82D96C3D15B0}"/>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1029598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3272D-D87A-ED2F-9DF9-D52AB76A22BC}"/>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3" name="Footer Placeholder 2">
            <a:extLst>
              <a:ext uri="{FF2B5EF4-FFF2-40B4-BE49-F238E27FC236}">
                <a16:creationId xmlns:a16="http://schemas.microsoft.com/office/drawing/2014/main" id="{17A72632-491A-6742-08D6-F16BCDA30856}"/>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73017BAF-FD6D-DCAF-9C84-ECDBB10568A7}"/>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4249890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46F7B-B542-BCB6-8379-92F32758AD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627F2761-CDC4-113A-972C-7EAC0D21FF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558E4FFA-7409-C9B1-78A4-644A2FBFA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0D64C2-4443-324D-5246-23C277FFDD58}"/>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6" name="Footer Placeholder 5">
            <a:extLst>
              <a:ext uri="{FF2B5EF4-FFF2-40B4-BE49-F238E27FC236}">
                <a16:creationId xmlns:a16="http://schemas.microsoft.com/office/drawing/2014/main" id="{C46EA108-AE31-23D2-F07B-363228572FC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963E4DDD-C96E-7641-8195-6B43D57EE239}"/>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376003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7A5E-DC3F-3247-5E7B-6E24C1227F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8E5EFAEB-6FBC-8E15-7911-3702D34984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897463A0-7F72-93F9-0E91-EACA639C03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3DF519-4BB7-380F-8AF5-9D99D3710395}"/>
              </a:ext>
            </a:extLst>
          </p:cNvPr>
          <p:cNvSpPr>
            <a:spLocks noGrp="1"/>
          </p:cNvSpPr>
          <p:nvPr>
            <p:ph type="dt" sz="half" idx="10"/>
          </p:nvPr>
        </p:nvSpPr>
        <p:spPr/>
        <p:txBody>
          <a:bodyPr/>
          <a:lstStyle/>
          <a:p>
            <a:fld id="{681B886E-E14E-4DFB-BD7F-CCD91184191E}" type="datetimeFigureOut">
              <a:rPr lang="en-NZ" smtClean="0"/>
              <a:t>31/08/2026</a:t>
            </a:fld>
            <a:endParaRPr lang="en-NZ"/>
          </a:p>
        </p:txBody>
      </p:sp>
      <p:sp>
        <p:nvSpPr>
          <p:cNvPr id="6" name="Footer Placeholder 5">
            <a:extLst>
              <a:ext uri="{FF2B5EF4-FFF2-40B4-BE49-F238E27FC236}">
                <a16:creationId xmlns:a16="http://schemas.microsoft.com/office/drawing/2014/main" id="{85C77097-C5F6-0A62-5606-8FA190E0568C}"/>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429F1555-7A27-5084-714B-2A960A021569}"/>
              </a:ext>
            </a:extLst>
          </p:cNvPr>
          <p:cNvSpPr>
            <a:spLocks noGrp="1"/>
          </p:cNvSpPr>
          <p:nvPr>
            <p:ph type="sldNum" sz="quarter" idx="12"/>
          </p:nvPr>
        </p:nvSpPr>
        <p:spPr/>
        <p:txBody>
          <a:bodyPr/>
          <a:lstStyle/>
          <a:p>
            <a:fld id="{9A0DD986-4226-4D11-B19A-63557DA5DB1C}" type="slidenum">
              <a:rPr lang="en-NZ" smtClean="0"/>
              <a:t>‹#›</a:t>
            </a:fld>
            <a:endParaRPr lang="en-NZ"/>
          </a:p>
        </p:txBody>
      </p:sp>
    </p:spTree>
    <p:extLst>
      <p:ext uri="{BB962C8B-B14F-4D97-AF65-F5344CB8AC3E}">
        <p14:creationId xmlns:p14="http://schemas.microsoft.com/office/powerpoint/2010/main" val="271500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93E3BD-A6D8-C04D-A485-749C8DFE7D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EDD351B0-8ADD-9C7D-AFB2-4D65564347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638E0B1-E373-7511-90D6-0A2DC9364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1B886E-E14E-4DFB-BD7F-CCD91184191E}" type="datetimeFigureOut">
              <a:rPr lang="en-NZ" smtClean="0"/>
              <a:t>31/08/2026</a:t>
            </a:fld>
            <a:endParaRPr lang="en-NZ"/>
          </a:p>
        </p:txBody>
      </p:sp>
      <p:sp>
        <p:nvSpPr>
          <p:cNvPr id="5" name="Footer Placeholder 4">
            <a:extLst>
              <a:ext uri="{FF2B5EF4-FFF2-40B4-BE49-F238E27FC236}">
                <a16:creationId xmlns:a16="http://schemas.microsoft.com/office/drawing/2014/main" id="{BA2712D2-BD8E-13A4-992F-71E6E02879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A202583F-ACE0-DB5A-44BC-580E81E9E5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0DD986-4226-4D11-B19A-63557DA5DB1C}" type="slidenum">
              <a:rPr lang="en-NZ" smtClean="0"/>
              <a:t>‹#›</a:t>
            </a:fld>
            <a:endParaRPr lang="en-NZ"/>
          </a:p>
        </p:txBody>
      </p:sp>
    </p:spTree>
    <p:extLst>
      <p:ext uri="{BB962C8B-B14F-4D97-AF65-F5344CB8AC3E}">
        <p14:creationId xmlns:p14="http://schemas.microsoft.com/office/powerpoint/2010/main" val="2937524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youtube.com/watch?v=T3J1qI0pCLY"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2DFD8EA3-497F-3A08-A52F-F14366009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3047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462C3FA-EE10-4283-83A9-F407C925C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50C07D8-7709-5409-C9E2-D4635CFED56A}"/>
              </a:ext>
            </a:extLst>
          </p:cNvPr>
          <p:cNvSpPr>
            <a:spLocks noGrp="1"/>
          </p:cNvSpPr>
          <p:nvPr>
            <p:ph type="title"/>
          </p:nvPr>
        </p:nvSpPr>
        <p:spPr>
          <a:xfrm>
            <a:off x="640080" y="4471416"/>
            <a:ext cx="10908792" cy="1069848"/>
          </a:xfrm>
        </p:spPr>
        <p:txBody>
          <a:bodyPr vert="horz" lIns="91440" tIns="45720" rIns="91440" bIns="45720" rtlCol="0" anchor="ctr">
            <a:normAutofit/>
          </a:bodyPr>
          <a:lstStyle/>
          <a:p>
            <a:pPr algn="ctr"/>
            <a:r>
              <a:rPr lang="en-US" sz="5400" dirty="0"/>
              <a:t>Growth</a:t>
            </a:r>
          </a:p>
        </p:txBody>
      </p:sp>
      <p:pic>
        <p:nvPicPr>
          <p:cNvPr id="10" name="Picture 9">
            <a:extLst>
              <a:ext uri="{FF2B5EF4-FFF2-40B4-BE49-F238E27FC236}">
                <a16:creationId xmlns:a16="http://schemas.microsoft.com/office/drawing/2014/main" id="{EEB77414-6BF0-7603-1356-082C087FA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626044" y="776141"/>
            <a:ext cx="3776093" cy="2832070"/>
          </a:xfrm>
          <a:prstGeom prst="rect">
            <a:avLst/>
          </a:prstGeom>
        </p:spPr>
      </p:pic>
      <p:pic>
        <p:nvPicPr>
          <p:cNvPr id="6" name="Picture 5">
            <a:extLst>
              <a:ext uri="{FF2B5EF4-FFF2-40B4-BE49-F238E27FC236}">
                <a16:creationId xmlns:a16="http://schemas.microsoft.com/office/drawing/2014/main" id="{0FA7DC2E-A0EC-35B5-37BC-2904A3581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706927" y="776142"/>
            <a:ext cx="3776092" cy="2832069"/>
          </a:xfrm>
          <a:prstGeom prst="rect">
            <a:avLst/>
          </a:prstGeom>
        </p:spPr>
      </p:pic>
      <p:pic>
        <p:nvPicPr>
          <p:cNvPr id="8" name="Picture 7">
            <a:extLst>
              <a:ext uri="{FF2B5EF4-FFF2-40B4-BE49-F238E27FC236}">
                <a16:creationId xmlns:a16="http://schemas.microsoft.com/office/drawing/2014/main" id="{94AF3ACB-01B2-D9B2-5E6D-82E30C5711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5708981" y="776142"/>
            <a:ext cx="3776092" cy="2832069"/>
          </a:xfrm>
          <a:prstGeom prst="rect">
            <a:avLst/>
          </a:prstGeom>
        </p:spPr>
      </p:pic>
      <p:pic>
        <p:nvPicPr>
          <p:cNvPr id="4" name="Content Placeholder 3">
            <a:extLst>
              <a:ext uri="{FF2B5EF4-FFF2-40B4-BE49-F238E27FC236}">
                <a16:creationId xmlns:a16="http://schemas.microsoft.com/office/drawing/2014/main" id="{84B91209-3332-E050-B4A4-6C33D64D4497}"/>
              </a:ext>
            </a:extLst>
          </p:cNvPr>
          <p:cNvPicPr>
            <a:picLocks noGrp="1" noChangeAspect="1"/>
          </p:cNvPicPr>
          <p:nvPr>
            <p:ph idx="1"/>
          </p:nvPr>
        </p:nvPicPr>
        <p:blipFill>
          <a:blip r:embed="rId5"/>
          <a:stretch>
            <a:fillRect/>
          </a:stretch>
        </p:blipFill>
        <p:spPr>
          <a:xfrm rot="5400000">
            <a:off x="-210135" y="776142"/>
            <a:ext cx="3776092" cy="2832069"/>
          </a:xfrm>
          <a:prstGeom prst="rect">
            <a:avLst/>
          </a:prstGeom>
        </p:spPr>
      </p:pic>
      <p:sp>
        <p:nvSpPr>
          <p:cNvPr id="17" name="sketch line">
            <a:extLst>
              <a:ext uri="{FF2B5EF4-FFF2-40B4-BE49-F238E27FC236}">
                <a16:creationId xmlns:a16="http://schemas.microsoft.com/office/drawing/2014/main" id="{419C4429-E272-408D-979C-9E5F7C0D3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10000" y="5575131"/>
            <a:ext cx="4572000" cy="18288"/>
          </a:xfrm>
          <a:custGeom>
            <a:avLst/>
            <a:gdLst>
              <a:gd name="csX0" fmla="*/ 0 w 4572000"/>
              <a:gd name="csY0" fmla="*/ 0 h 18288"/>
              <a:gd name="csX1" fmla="*/ 515983 w 4572000"/>
              <a:gd name="csY1" fmla="*/ 0 h 18288"/>
              <a:gd name="csX2" fmla="*/ 1031966 w 4572000"/>
              <a:gd name="csY2" fmla="*/ 0 h 18288"/>
              <a:gd name="csX3" fmla="*/ 1639389 w 4572000"/>
              <a:gd name="csY3" fmla="*/ 0 h 18288"/>
              <a:gd name="csX4" fmla="*/ 2383971 w 4572000"/>
              <a:gd name="csY4" fmla="*/ 0 h 18288"/>
              <a:gd name="csX5" fmla="*/ 2945674 w 4572000"/>
              <a:gd name="csY5" fmla="*/ 0 h 18288"/>
              <a:gd name="csX6" fmla="*/ 3507377 w 4572000"/>
              <a:gd name="csY6" fmla="*/ 0 h 18288"/>
              <a:gd name="csX7" fmla="*/ 4572000 w 4572000"/>
              <a:gd name="csY7" fmla="*/ 0 h 18288"/>
              <a:gd name="csX8" fmla="*/ 4572000 w 4572000"/>
              <a:gd name="csY8" fmla="*/ 18288 h 18288"/>
              <a:gd name="csX9" fmla="*/ 3873137 w 4572000"/>
              <a:gd name="csY9" fmla="*/ 18288 h 18288"/>
              <a:gd name="csX10" fmla="*/ 3311434 w 4572000"/>
              <a:gd name="csY10" fmla="*/ 18288 h 18288"/>
              <a:gd name="csX11" fmla="*/ 2749731 w 4572000"/>
              <a:gd name="csY11" fmla="*/ 18288 h 18288"/>
              <a:gd name="csX12" fmla="*/ 2050869 w 4572000"/>
              <a:gd name="csY12" fmla="*/ 18288 h 18288"/>
              <a:gd name="csX13" fmla="*/ 1306286 w 4572000"/>
              <a:gd name="csY13" fmla="*/ 18288 h 18288"/>
              <a:gd name="csX14" fmla="*/ 790303 w 4572000"/>
              <a:gd name="csY14" fmla="*/ 18288 h 18288"/>
              <a:gd name="csX15" fmla="*/ 0 w 4572000"/>
              <a:gd name="csY15" fmla="*/ 18288 h 18288"/>
              <a:gd name="csX16" fmla="*/ 0 w 457200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572000" h="18288" fill="none" extrusionOk="0">
                <a:moveTo>
                  <a:pt x="0" y="0"/>
                </a:moveTo>
                <a:cubicBezTo>
                  <a:pt x="105156" y="-20963"/>
                  <a:pt x="340432" y="822"/>
                  <a:pt x="515983" y="0"/>
                </a:cubicBezTo>
                <a:cubicBezTo>
                  <a:pt x="691534" y="-822"/>
                  <a:pt x="850679" y="16479"/>
                  <a:pt x="1031966" y="0"/>
                </a:cubicBezTo>
                <a:cubicBezTo>
                  <a:pt x="1213253" y="-16479"/>
                  <a:pt x="1443646" y="-18730"/>
                  <a:pt x="1639389" y="0"/>
                </a:cubicBezTo>
                <a:cubicBezTo>
                  <a:pt x="1835132" y="18730"/>
                  <a:pt x="2159975" y="18531"/>
                  <a:pt x="2383971" y="0"/>
                </a:cubicBezTo>
                <a:cubicBezTo>
                  <a:pt x="2607967" y="-18531"/>
                  <a:pt x="2719096" y="-12030"/>
                  <a:pt x="2945674" y="0"/>
                </a:cubicBezTo>
                <a:cubicBezTo>
                  <a:pt x="3172252" y="12030"/>
                  <a:pt x="3269167" y="27666"/>
                  <a:pt x="3507377" y="0"/>
                </a:cubicBezTo>
                <a:cubicBezTo>
                  <a:pt x="3745587" y="-27666"/>
                  <a:pt x="4116741" y="18705"/>
                  <a:pt x="4572000" y="0"/>
                </a:cubicBezTo>
                <a:cubicBezTo>
                  <a:pt x="4572895" y="8974"/>
                  <a:pt x="4571454" y="9359"/>
                  <a:pt x="4572000" y="18288"/>
                </a:cubicBezTo>
                <a:cubicBezTo>
                  <a:pt x="4374698" y="3942"/>
                  <a:pt x="4098874" y="-11042"/>
                  <a:pt x="3873137" y="18288"/>
                </a:cubicBezTo>
                <a:cubicBezTo>
                  <a:pt x="3647400" y="47618"/>
                  <a:pt x="3517055" y="5421"/>
                  <a:pt x="3311434" y="18288"/>
                </a:cubicBezTo>
                <a:cubicBezTo>
                  <a:pt x="3105813" y="31155"/>
                  <a:pt x="3025168" y="17856"/>
                  <a:pt x="2749731" y="18288"/>
                </a:cubicBezTo>
                <a:cubicBezTo>
                  <a:pt x="2474294" y="18720"/>
                  <a:pt x="2291766" y="-14168"/>
                  <a:pt x="2050869" y="18288"/>
                </a:cubicBezTo>
                <a:cubicBezTo>
                  <a:pt x="1809972" y="50744"/>
                  <a:pt x="1540276" y="46798"/>
                  <a:pt x="1306286" y="18288"/>
                </a:cubicBezTo>
                <a:cubicBezTo>
                  <a:pt x="1072296" y="-10222"/>
                  <a:pt x="972445" y="19645"/>
                  <a:pt x="790303" y="18288"/>
                </a:cubicBezTo>
                <a:cubicBezTo>
                  <a:pt x="608161" y="16931"/>
                  <a:pt x="200981" y="8241"/>
                  <a:pt x="0" y="18288"/>
                </a:cubicBezTo>
                <a:cubicBezTo>
                  <a:pt x="-229" y="14222"/>
                  <a:pt x="509" y="5816"/>
                  <a:pt x="0" y="0"/>
                </a:cubicBezTo>
                <a:close/>
              </a:path>
              <a:path w="4572000" h="18288" stroke="0" extrusionOk="0">
                <a:moveTo>
                  <a:pt x="0" y="0"/>
                </a:moveTo>
                <a:cubicBezTo>
                  <a:pt x="143285" y="-9565"/>
                  <a:pt x="327959" y="-11498"/>
                  <a:pt x="561703" y="0"/>
                </a:cubicBezTo>
                <a:cubicBezTo>
                  <a:pt x="795447" y="11498"/>
                  <a:pt x="838260" y="18255"/>
                  <a:pt x="1077686" y="0"/>
                </a:cubicBezTo>
                <a:cubicBezTo>
                  <a:pt x="1317112" y="-18255"/>
                  <a:pt x="1437472" y="23514"/>
                  <a:pt x="1639389" y="0"/>
                </a:cubicBezTo>
                <a:cubicBezTo>
                  <a:pt x="1841306" y="-23514"/>
                  <a:pt x="2037142" y="-12551"/>
                  <a:pt x="2292531" y="0"/>
                </a:cubicBezTo>
                <a:cubicBezTo>
                  <a:pt x="2547920" y="12551"/>
                  <a:pt x="2810436" y="-20352"/>
                  <a:pt x="2991394" y="0"/>
                </a:cubicBezTo>
                <a:cubicBezTo>
                  <a:pt x="3172352" y="20352"/>
                  <a:pt x="3530025" y="-13347"/>
                  <a:pt x="3735977" y="0"/>
                </a:cubicBezTo>
                <a:cubicBezTo>
                  <a:pt x="3941929" y="13347"/>
                  <a:pt x="4161497" y="34086"/>
                  <a:pt x="4572000" y="0"/>
                </a:cubicBezTo>
                <a:cubicBezTo>
                  <a:pt x="4571545" y="6162"/>
                  <a:pt x="4571903" y="11775"/>
                  <a:pt x="4572000" y="18288"/>
                </a:cubicBezTo>
                <a:cubicBezTo>
                  <a:pt x="4228040" y="36490"/>
                  <a:pt x="4199736" y="42557"/>
                  <a:pt x="3873137" y="18288"/>
                </a:cubicBezTo>
                <a:cubicBezTo>
                  <a:pt x="3546538" y="-5981"/>
                  <a:pt x="3472124" y="16809"/>
                  <a:pt x="3128554" y="18288"/>
                </a:cubicBezTo>
                <a:cubicBezTo>
                  <a:pt x="2784984" y="19767"/>
                  <a:pt x="2735896" y="-17781"/>
                  <a:pt x="2383971" y="18288"/>
                </a:cubicBezTo>
                <a:cubicBezTo>
                  <a:pt x="2032046" y="54357"/>
                  <a:pt x="2019324" y="2920"/>
                  <a:pt x="1867989" y="18288"/>
                </a:cubicBezTo>
                <a:cubicBezTo>
                  <a:pt x="1716654" y="33656"/>
                  <a:pt x="1418675" y="32575"/>
                  <a:pt x="1169126" y="18288"/>
                </a:cubicBezTo>
                <a:cubicBezTo>
                  <a:pt x="919577" y="4001"/>
                  <a:pt x="798537" y="16165"/>
                  <a:pt x="561703" y="18288"/>
                </a:cubicBezTo>
                <a:cubicBezTo>
                  <a:pt x="324869" y="20411"/>
                  <a:pt x="221395" y="-912"/>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9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A666F4-3FF3-235C-4721-358D9A97FB4A}"/>
            </a:ext>
          </a:extLst>
        </p:cNvPr>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AE1939-3D59-4527-508B-D4EF53B3FCCE}"/>
              </a:ext>
            </a:extLst>
          </p:cNvPr>
          <p:cNvSpPr>
            <a:spLocks noGrp="1"/>
          </p:cNvSpPr>
          <p:nvPr>
            <p:ph type="title"/>
          </p:nvPr>
        </p:nvSpPr>
        <p:spPr>
          <a:xfrm>
            <a:off x="841248" y="548640"/>
            <a:ext cx="3600860" cy="5431536"/>
          </a:xfrm>
        </p:spPr>
        <p:txBody>
          <a:bodyPr>
            <a:normAutofit/>
          </a:bodyPr>
          <a:lstStyle/>
          <a:p>
            <a:r>
              <a:rPr lang="en-NZ" sz="4600" b="1" dirty="0"/>
              <a:t>Nutrition management</a:t>
            </a:r>
            <a:br>
              <a:rPr lang="en-NZ" sz="4600" b="1" dirty="0"/>
            </a:br>
            <a:br>
              <a:rPr lang="en-NZ" sz="4600" b="1" dirty="0"/>
            </a:br>
            <a:br>
              <a:rPr lang="en-NZ" sz="4600" b="1" dirty="0"/>
            </a:br>
            <a:br>
              <a:rPr lang="en-NZ" sz="4600" b="1" dirty="0"/>
            </a:br>
            <a:endParaRPr lang="en-NZ" sz="46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BEE768-7EBB-5936-89A1-6EE8E897D834}"/>
              </a:ext>
            </a:extLst>
          </p:cNvPr>
          <p:cNvSpPr>
            <a:spLocks noGrp="1"/>
          </p:cNvSpPr>
          <p:nvPr>
            <p:ph idx="1"/>
          </p:nvPr>
        </p:nvSpPr>
        <p:spPr>
          <a:xfrm>
            <a:off x="5126418" y="552091"/>
            <a:ext cx="6224335" cy="5431536"/>
          </a:xfrm>
        </p:spPr>
        <p:txBody>
          <a:bodyPr anchor="ctr">
            <a:normAutofit/>
          </a:bodyPr>
          <a:lstStyle/>
          <a:p>
            <a:pPr lvl="0"/>
            <a:r>
              <a:rPr lang="en-NZ" sz="1400" dirty="0"/>
              <a:t>Growers carry out soil testing to check pH and nutrient levels.</a:t>
            </a:r>
          </a:p>
          <a:p>
            <a:pPr lvl="0"/>
            <a:r>
              <a:rPr lang="en-NZ" sz="1400" dirty="0"/>
              <a:t>Results help determine the type and amount of fertiliser needed.</a:t>
            </a:r>
          </a:p>
          <a:p>
            <a:pPr lvl="0"/>
            <a:r>
              <a:rPr lang="en-NZ" sz="1400" dirty="0"/>
              <a:t>A base fertiliser may supply most nutrients during the short growing period.</a:t>
            </a:r>
          </a:p>
          <a:p>
            <a:pPr marL="0" lvl="0" indent="0">
              <a:buNone/>
            </a:pPr>
            <a:r>
              <a:rPr lang="en-NZ" sz="1400" b="1" dirty="0"/>
              <a:t>Key Nutrients</a:t>
            </a:r>
          </a:p>
          <a:p>
            <a:pPr marL="0" lvl="0" indent="0">
              <a:buNone/>
            </a:pPr>
            <a:endParaRPr lang="en-NZ" sz="1400" dirty="0"/>
          </a:p>
          <a:p>
            <a:endParaRPr lang="en-NZ" sz="1400" dirty="0"/>
          </a:p>
          <a:p>
            <a:endParaRPr lang="en-NZ" sz="1400" dirty="0"/>
          </a:p>
          <a:p>
            <a:endParaRPr lang="en-NZ" sz="1400" dirty="0"/>
          </a:p>
          <a:p>
            <a:endParaRPr lang="en-NZ" sz="1400" dirty="0"/>
          </a:p>
          <a:p>
            <a:pPr marL="0" indent="0">
              <a:buNone/>
            </a:pPr>
            <a:endParaRPr lang="en-NZ" sz="1400" dirty="0"/>
          </a:p>
          <a:p>
            <a:r>
              <a:rPr lang="en-NZ" sz="1400" dirty="0"/>
              <a:t>After heavy rainfall: Nitrogen can be lost through leaching. If needed, growers may apply calcium ammonium nitrate (CAN) as a side-dressing.</a:t>
            </a:r>
          </a:p>
          <a:p>
            <a:pPr marL="0" indent="0">
              <a:buNone/>
            </a:pPr>
            <a:r>
              <a:rPr lang="en-NZ" sz="1400" dirty="0"/>
              <a:t>Note</a:t>
            </a:r>
            <a:r>
              <a:rPr lang="en-NZ" sz="1400" b="1" dirty="0"/>
              <a:t>:</a:t>
            </a:r>
            <a:r>
              <a:rPr lang="en-NZ" sz="1400" dirty="0"/>
              <a:t> </a:t>
            </a:r>
          </a:p>
          <a:p>
            <a:pPr lvl="1"/>
            <a:r>
              <a:rPr lang="en-NZ" sz="1400" dirty="0"/>
              <a:t>Too much nitrogen can reduce crop quality and shelf life. </a:t>
            </a:r>
          </a:p>
          <a:p>
            <a:pPr lvl="1"/>
            <a:r>
              <a:rPr lang="en-NZ" sz="1400" dirty="0"/>
              <a:t>Maintaining soil pH around 6.5–7.5 can help reduce the risk of clubroot, but soil pH also affects the availability of nutrients to the crop.</a:t>
            </a:r>
          </a:p>
          <a:p>
            <a:r>
              <a:rPr lang="en-NZ" sz="1400" b="1" dirty="0"/>
              <a:t>Do</a:t>
            </a:r>
            <a:r>
              <a:rPr lang="en-NZ" sz="1400" dirty="0"/>
              <a:t> Activity on soil pH</a:t>
            </a:r>
          </a:p>
          <a:p>
            <a:endParaRPr lang="en-NZ" sz="1400" dirty="0"/>
          </a:p>
        </p:txBody>
      </p:sp>
      <p:graphicFrame>
        <p:nvGraphicFramePr>
          <p:cNvPr id="11" name="Table 10">
            <a:extLst>
              <a:ext uri="{FF2B5EF4-FFF2-40B4-BE49-F238E27FC236}">
                <a16:creationId xmlns:a16="http://schemas.microsoft.com/office/drawing/2014/main" id="{40AB24FA-11FA-0AEF-CF2F-5972F101C5D7}"/>
              </a:ext>
            </a:extLst>
          </p:cNvPr>
          <p:cNvGraphicFramePr>
            <a:graphicFrameLocks noGrp="1"/>
          </p:cNvGraphicFramePr>
          <p:nvPr>
            <p:extLst>
              <p:ext uri="{D42A27DB-BD31-4B8C-83A1-F6EECF244321}">
                <p14:modId xmlns:p14="http://schemas.microsoft.com/office/powerpoint/2010/main" val="2424484829"/>
              </p:ext>
            </p:extLst>
          </p:nvPr>
        </p:nvGraphicFramePr>
        <p:xfrm>
          <a:off x="5565648" y="2029206"/>
          <a:ext cx="4882896" cy="1399794"/>
        </p:xfrm>
        <a:graphic>
          <a:graphicData uri="http://schemas.openxmlformats.org/drawingml/2006/table">
            <a:tbl>
              <a:tblPr firstRow="1" firstCol="1" bandRow="1">
                <a:tableStyleId>{5C22544A-7EE6-4342-B048-85BDC9FD1C3A}</a:tableStyleId>
              </a:tblPr>
              <a:tblGrid>
                <a:gridCol w="2091316">
                  <a:extLst>
                    <a:ext uri="{9D8B030D-6E8A-4147-A177-3AD203B41FA5}">
                      <a16:colId xmlns:a16="http://schemas.microsoft.com/office/drawing/2014/main" val="759121312"/>
                    </a:ext>
                  </a:extLst>
                </a:gridCol>
                <a:gridCol w="2791580">
                  <a:extLst>
                    <a:ext uri="{9D8B030D-6E8A-4147-A177-3AD203B41FA5}">
                      <a16:colId xmlns:a16="http://schemas.microsoft.com/office/drawing/2014/main" val="3756356818"/>
                    </a:ext>
                  </a:extLst>
                </a:gridCol>
              </a:tblGrid>
              <a:tr h="0">
                <a:tc>
                  <a:txBody>
                    <a:bodyPr/>
                    <a:lstStyle/>
                    <a:p>
                      <a:pPr algn="ctr">
                        <a:lnSpc>
                          <a:spcPct val="115000"/>
                        </a:lnSpc>
                        <a:spcBef>
                          <a:spcPts val="300"/>
                        </a:spcBef>
                        <a:spcAft>
                          <a:spcPts val="300"/>
                        </a:spcAft>
                        <a:buNone/>
                      </a:pPr>
                      <a:r>
                        <a:rPr lang="en-NZ" sz="1400" b="0" kern="100" dirty="0">
                          <a:solidFill>
                            <a:schemeClr val="tx1"/>
                          </a:solidFill>
                          <a:effectLst/>
                        </a:rPr>
                        <a:t>Nutrient</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15000"/>
                        </a:lnSpc>
                        <a:spcBef>
                          <a:spcPts val="300"/>
                        </a:spcBef>
                        <a:spcAft>
                          <a:spcPts val="300"/>
                        </a:spcAft>
                        <a:buNone/>
                      </a:pPr>
                      <a:r>
                        <a:rPr lang="en-NZ" sz="1400" b="0" kern="100" dirty="0">
                          <a:solidFill>
                            <a:schemeClr val="tx1"/>
                          </a:solidFill>
                          <a:effectLst/>
                        </a:rPr>
                        <a:t>Main role</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03899798"/>
                  </a:ext>
                </a:extLst>
              </a:tr>
              <a:tr h="0">
                <a:tc>
                  <a:txBody>
                    <a:bodyPr/>
                    <a:lstStyle/>
                    <a:p>
                      <a:pPr>
                        <a:lnSpc>
                          <a:spcPct val="115000"/>
                        </a:lnSpc>
                        <a:spcBef>
                          <a:spcPts val="300"/>
                        </a:spcBef>
                        <a:spcAft>
                          <a:spcPts val="300"/>
                        </a:spcAft>
                        <a:buNone/>
                      </a:pPr>
                      <a:r>
                        <a:rPr lang="en-NZ" sz="1400" b="0" kern="100" dirty="0">
                          <a:solidFill>
                            <a:schemeClr val="tx1"/>
                          </a:solidFill>
                          <a:effectLst/>
                        </a:rPr>
                        <a:t>Nitrogen (N)</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Bef>
                          <a:spcPts val="300"/>
                        </a:spcBef>
                        <a:spcAft>
                          <a:spcPts val="300"/>
                        </a:spcAft>
                        <a:buNone/>
                      </a:pPr>
                      <a:r>
                        <a:rPr lang="en-NZ" sz="1400" b="0" kern="100" dirty="0">
                          <a:effectLst/>
                        </a:rPr>
                        <a:t>Leaf and stem growth</a:t>
                      </a:r>
                      <a:endParaRPr lang="en-NZ"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7437079"/>
                  </a:ext>
                </a:extLst>
              </a:tr>
              <a:tr h="0">
                <a:tc>
                  <a:txBody>
                    <a:bodyPr/>
                    <a:lstStyle/>
                    <a:p>
                      <a:pPr>
                        <a:lnSpc>
                          <a:spcPct val="115000"/>
                        </a:lnSpc>
                        <a:spcBef>
                          <a:spcPts val="300"/>
                        </a:spcBef>
                        <a:spcAft>
                          <a:spcPts val="300"/>
                        </a:spcAft>
                        <a:buNone/>
                      </a:pPr>
                      <a:r>
                        <a:rPr lang="en-NZ" sz="1400" b="0" kern="100" dirty="0">
                          <a:solidFill>
                            <a:schemeClr val="tx1"/>
                          </a:solidFill>
                          <a:effectLst/>
                        </a:rPr>
                        <a:t>Phosphorus (P)</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Bef>
                          <a:spcPts val="300"/>
                        </a:spcBef>
                        <a:spcAft>
                          <a:spcPts val="300"/>
                        </a:spcAft>
                        <a:buNone/>
                      </a:pPr>
                      <a:r>
                        <a:rPr lang="en-NZ" sz="1400" b="0" kern="100" dirty="0">
                          <a:effectLst/>
                        </a:rPr>
                        <a:t>Root growth and establishment</a:t>
                      </a:r>
                      <a:endParaRPr lang="en-NZ"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7680668"/>
                  </a:ext>
                </a:extLst>
              </a:tr>
              <a:tr h="0">
                <a:tc>
                  <a:txBody>
                    <a:bodyPr/>
                    <a:lstStyle/>
                    <a:p>
                      <a:pPr>
                        <a:lnSpc>
                          <a:spcPct val="115000"/>
                        </a:lnSpc>
                        <a:spcBef>
                          <a:spcPts val="300"/>
                        </a:spcBef>
                        <a:spcAft>
                          <a:spcPts val="300"/>
                        </a:spcAft>
                        <a:buNone/>
                      </a:pPr>
                      <a:r>
                        <a:rPr lang="en-NZ" sz="1400" b="0" kern="100" dirty="0">
                          <a:solidFill>
                            <a:schemeClr val="tx1"/>
                          </a:solidFill>
                          <a:effectLst/>
                        </a:rPr>
                        <a:t>Potassium (K)</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Bef>
                          <a:spcPts val="300"/>
                        </a:spcBef>
                        <a:spcAft>
                          <a:spcPts val="300"/>
                        </a:spcAft>
                        <a:buNone/>
                      </a:pPr>
                      <a:r>
                        <a:rPr lang="en-NZ" sz="1400" b="0" kern="100" dirty="0">
                          <a:effectLst/>
                        </a:rPr>
                        <a:t>Plant health and stem quality</a:t>
                      </a:r>
                      <a:endParaRPr lang="en-NZ"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7514889"/>
                  </a:ext>
                </a:extLst>
              </a:tr>
              <a:tr h="0">
                <a:tc>
                  <a:txBody>
                    <a:bodyPr/>
                    <a:lstStyle/>
                    <a:p>
                      <a:pPr>
                        <a:lnSpc>
                          <a:spcPct val="115000"/>
                        </a:lnSpc>
                        <a:spcBef>
                          <a:spcPts val="300"/>
                        </a:spcBef>
                        <a:spcAft>
                          <a:spcPts val="300"/>
                        </a:spcAft>
                        <a:buNone/>
                      </a:pPr>
                      <a:r>
                        <a:rPr lang="en-NZ" sz="1400" b="0" kern="100">
                          <a:solidFill>
                            <a:schemeClr val="tx1"/>
                          </a:solidFill>
                          <a:effectLst/>
                        </a:rPr>
                        <a:t>Calcium &amp; Magnesium</a:t>
                      </a:r>
                      <a:endParaRPr lang="en-NZ" sz="1400" b="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Bef>
                          <a:spcPts val="300"/>
                        </a:spcBef>
                        <a:spcAft>
                          <a:spcPts val="300"/>
                        </a:spcAft>
                        <a:buNone/>
                      </a:pPr>
                      <a:r>
                        <a:rPr lang="en-NZ" sz="1400" b="0" kern="100" dirty="0">
                          <a:effectLst/>
                        </a:rPr>
                        <a:t>Healthy growth and leaves</a:t>
                      </a:r>
                      <a:endParaRPr lang="en-NZ"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4972562"/>
                  </a:ext>
                </a:extLst>
              </a:tr>
              <a:tr h="0">
                <a:tc>
                  <a:txBody>
                    <a:bodyPr/>
                    <a:lstStyle/>
                    <a:p>
                      <a:pPr>
                        <a:lnSpc>
                          <a:spcPct val="115000"/>
                        </a:lnSpc>
                        <a:spcBef>
                          <a:spcPts val="300"/>
                        </a:spcBef>
                        <a:spcAft>
                          <a:spcPts val="300"/>
                        </a:spcAft>
                        <a:buNone/>
                      </a:pPr>
                      <a:r>
                        <a:rPr lang="en-NZ" sz="1400" b="0" kern="100" dirty="0">
                          <a:solidFill>
                            <a:schemeClr val="tx1"/>
                          </a:solidFill>
                          <a:effectLst/>
                        </a:rPr>
                        <a:t>Trace elements</a:t>
                      </a:r>
                      <a:endParaRPr lang="en-NZ" sz="1400" b="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Bef>
                          <a:spcPts val="300"/>
                        </a:spcBef>
                        <a:spcAft>
                          <a:spcPts val="300"/>
                        </a:spcAft>
                        <a:buNone/>
                      </a:pPr>
                      <a:r>
                        <a:rPr lang="en-NZ" sz="1400" b="0" kern="100" dirty="0">
                          <a:effectLst/>
                        </a:rPr>
                        <a:t>Prevent nutrient deficiencies</a:t>
                      </a:r>
                      <a:endParaRPr lang="en-NZ" sz="14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5357711"/>
                  </a:ext>
                </a:extLst>
              </a:tr>
            </a:tbl>
          </a:graphicData>
        </a:graphic>
      </p:graphicFrame>
      <p:pic>
        <p:nvPicPr>
          <p:cNvPr id="12" name="Picture 11" descr="Soil Chemistry Fundamentals, Part 1 – Understanding Soil pH and How it  Affects Plant Nutrient Availability – Deep Green Permaculture">
            <a:extLst>
              <a:ext uri="{FF2B5EF4-FFF2-40B4-BE49-F238E27FC236}">
                <a16:creationId xmlns:a16="http://schemas.microsoft.com/office/drawing/2014/main" id="{07FDDBD9-9F60-9810-0433-B6128355BBC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1247" y="3183763"/>
            <a:ext cx="3521075" cy="2640965"/>
          </a:xfrm>
          <a:prstGeom prst="rect">
            <a:avLst/>
          </a:prstGeom>
          <a:noFill/>
          <a:ln>
            <a:noFill/>
          </a:ln>
        </p:spPr>
      </p:pic>
    </p:spTree>
    <p:extLst>
      <p:ext uri="{BB962C8B-B14F-4D97-AF65-F5344CB8AC3E}">
        <p14:creationId xmlns:p14="http://schemas.microsoft.com/office/powerpoint/2010/main" val="3240096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57A2A3-214B-DD87-4623-B5CA76BE084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3AE8A7-15A5-5064-0A21-D589BF5EC732}"/>
              </a:ext>
            </a:extLst>
          </p:cNvPr>
          <p:cNvSpPr>
            <a:spLocks noGrp="1"/>
          </p:cNvSpPr>
          <p:nvPr>
            <p:ph type="title"/>
          </p:nvPr>
        </p:nvSpPr>
        <p:spPr>
          <a:xfrm>
            <a:off x="838200" y="365125"/>
            <a:ext cx="10515600" cy="1325563"/>
          </a:xfrm>
        </p:spPr>
        <p:txBody>
          <a:bodyPr>
            <a:normAutofit/>
          </a:bodyPr>
          <a:lstStyle/>
          <a:p>
            <a:pPr algn="ctr"/>
            <a:r>
              <a:rPr lang="en-NZ" sz="5400" b="1" dirty="0"/>
              <a:t>Pest and Diseases</a:t>
            </a:r>
            <a:endParaRPr lang="en-NZ" sz="5400" dirty="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62400E3-470F-219C-623D-5B26DFD4EDD2}"/>
              </a:ext>
            </a:extLst>
          </p:cNvPr>
          <p:cNvSpPr>
            <a:spLocks noGrp="1"/>
          </p:cNvSpPr>
          <p:nvPr>
            <p:ph idx="1"/>
          </p:nvPr>
        </p:nvSpPr>
        <p:spPr>
          <a:xfrm>
            <a:off x="838199" y="1929384"/>
            <a:ext cx="10753725" cy="4251960"/>
          </a:xfrm>
        </p:spPr>
        <p:txBody>
          <a:bodyPr>
            <a:noAutofit/>
          </a:bodyPr>
          <a:lstStyle/>
          <a:p>
            <a:r>
              <a:rPr lang="en-NZ" sz="1400" dirty="0"/>
              <a:t>Bok choy is </a:t>
            </a:r>
            <a:r>
              <a:rPr lang="en-NZ" sz="1400" b="1" dirty="0"/>
              <a:t>relatively resilient</a:t>
            </a:r>
            <a:r>
              <a:rPr lang="en-NZ" sz="1400" dirty="0"/>
              <a:t>, but pests and diseases can still reduce crop quality and yield.</a:t>
            </a:r>
          </a:p>
          <a:p>
            <a:endParaRPr lang="en-NZ" sz="1400" dirty="0"/>
          </a:p>
          <a:p>
            <a:endParaRPr lang="en-NZ" sz="1400" dirty="0"/>
          </a:p>
          <a:p>
            <a:endParaRPr lang="en-NZ" sz="1400" dirty="0"/>
          </a:p>
          <a:p>
            <a:endParaRPr lang="en-NZ" sz="1400" dirty="0"/>
          </a:p>
          <a:p>
            <a:endParaRPr lang="en-NZ" sz="1400" dirty="0"/>
          </a:p>
          <a:p>
            <a:pPr marL="0" indent="0">
              <a:buNone/>
            </a:pPr>
            <a:endParaRPr lang="en-NZ" sz="1400" dirty="0"/>
          </a:p>
          <a:p>
            <a:pPr marL="0" indent="0">
              <a:buNone/>
            </a:pPr>
            <a:endParaRPr lang="en-NZ" sz="1400" dirty="0"/>
          </a:p>
          <a:p>
            <a:pPr>
              <a:spcBef>
                <a:spcPts val="600"/>
              </a:spcBef>
            </a:pPr>
            <a:r>
              <a:rPr lang="en-NZ" sz="1400" dirty="0"/>
              <a:t>Growers regularly </a:t>
            </a:r>
            <a:r>
              <a:rPr lang="en-NZ" sz="1400" b="1" dirty="0"/>
              <a:t>monitor crops</a:t>
            </a:r>
            <a:r>
              <a:rPr lang="en-NZ" sz="1400" dirty="0"/>
              <a:t> and use a combination of:</a:t>
            </a:r>
          </a:p>
          <a:p>
            <a:pPr lvl="0">
              <a:spcBef>
                <a:spcPts val="600"/>
              </a:spcBef>
            </a:pPr>
            <a:r>
              <a:rPr lang="en-NZ" sz="1400" dirty="0"/>
              <a:t>Cultural controls</a:t>
            </a:r>
          </a:p>
          <a:p>
            <a:pPr lvl="0">
              <a:spcBef>
                <a:spcPts val="600"/>
              </a:spcBef>
            </a:pPr>
            <a:r>
              <a:rPr lang="en-NZ" sz="1400" dirty="0"/>
              <a:t>Biological controls</a:t>
            </a:r>
          </a:p>
          <a:p>
            <a:pPr lvl="0">
              <a:spcBef>
                <a:spcPts val="600"/>
              </a:spcBef>
            </a:pPr>
            <a:r>
              <a:rPr lang="en-NZ" sz="1400" dirty="0"/>
              <a:t>Good crop management</a:t>
            </a:r>
          </a:p>
          <a:p>
            <a:pPr lvl="0">
              <a:spcBef>
                <a:spcPts val="600"/>
              </a:spcBef>
            </a:pPr>
            <a:r>
              <a:rPr lang="en-NZ" sz="1400" dirty="0"/>
              <a:t>Approved pesticides and fungicides when necessary</a:t>
            </a:r>
          </a:p>
          <a:p>
            <a:pPr marL="0" indent="0">
              <a:buNone/>
            </a:pPr>
            <a:r>
              <a:rPr lang="en-NZ" sz="1400" b="1" i="1" dirty="0"/>
              <a:t>Refer PPT  Bok choy pest and diseases</a:t>
            </a:r>
          </a:p>
        </p:txBody>
      </p:sp>
      <p:graphicFrame>
        <p:nvGraphicFramePr>
          <p:cNvPr id="4" name="Table 3">
            <a:extLst>
              <a:ext uri="{FF2B5EF4-FFF2-40B4-BE49-F238E27FC236}">
                <a16:creationId xmlns:a16="http://schemas.microsoft.com/office/drawing/2014/main" id="{35DD9965-4F79-3962-5539-4197F4F75551}"/>
              </a:ext>
            </a:extLst>
          </p:cNvPr>
          <p:cNvGraphicFramePr>
            <a:graphicFrameLocks noGrp="1"/>
          </p:cNvGraphicFramePr>
          <p:nvPr>
            <p:extLst>
              <p:ext uri="{D42A27DB-BD31-4B8C-83A1-F6EECF244321}">
                <p14:modId xmlns:p14="http://schemas.microsoft.com/office/powerpoint/2010/main" val="583536972"/>
              </p:ext>
            </p:extLst>
          </p:nvPr>
        </p:nvGraphicFramePr>
        <p:xfrm>
          <a:off x="2121408" y="2352379"/>
          <a:ext cx="5120640" cy="1919478"/>
        </p:xfrm>
        <a:graphic>
          <a:graphicData uri="http://schemas.openxmlformats.org/drawingml/2006/table">
            <a:tbl>
              <a:tblPr firstRow="1" firstCol="1" bandRow="1">
                <a:tableStyleId>{5C22544A-7EE6-4342-B048-85BDC9FD1C3A}</a:tableStyleId>
              </a:tblPr>
              <a:tblGrid>
                <a:gridCol w="2502887">
                  <a:extLst>
                    <a:ext uri="{9D8B030D-6E8A-4147-A177-3AD203B41FA5}">
                      <a16:colId xmlns:a16="http://schemas.microsoft.com/office/drawing/2014/main" val="3280258286"/>
                    </a:ext>
                  </a:extLst>
                </a:gridCol>
                <a:gridCol w="2617753">
                  <a:extLst>
                    <a:ext uri="{9D8B030D-6E8A-4147-A177-3AD203B41FA5}">
                      <a16:colId xmlns:a16="http://schemas.microsoft.com/office/drawing/2014/main" val="3593758042"/>
                    </a:ext>
                  </a:extLst>
                </a:gridCol>
              </a:tblGrid>
              <a:tr h="264443">
                <a:tc>
                  <a:txBody>
                    <a:bodyPr/>
                    <a:lstStyle/>
                    <a:p>
                      <a:pPr algn="ctr">
                        <a:lnSpc>
                          <a:spcPct val="115000"/>
                        </a:lnSpc>
                        <a:spcAft>
                          <a:spcPts val="0"/>
                        </a:spcAft>
                        <a:buNone/>
                      </a:pPr>
                      <a:r>
                        <a:rPr lang="en-NZ" sz="1400" kern="100" dirty="0">
                          <a:solidFill>
                            <a:schemeClr val="tx1"/>
                          </a:solidFill>
                          <a:effectLst/>
                        </a:rPr>
                        <a:t>Common insect pests</a:t>
                      </a:r>
                      <a:endParaRPr lang="en-N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15000"/>
                        </a:lnSpc>
                        <a:spcAft>
                          <a:spcPts val="0"/>
                        </a:spcAft>
                        <a:buNone/>
                      </a:pPr>
                      <a:r>
                        <a:rPr lang="en-NZ" sz="1400" kern="100" dirty="0">
                          <a:solidFill>
                            <a:schemeClr val="tx1"/>
                          </a:solidFill>
                          <a:effectLst/>
                        </a:rPr>
                        <a:t>Common diseases</a:t>
                      </a:r>
                      <a:endParaRPr lang="en-N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4756465"/>
                  </a:ext>
                </a:extLst>
              </a:tr>
              <a:tr h="1655035">
                <a:tc>
                  <a:txBody>
                    <a:bodyPr/>
                    <a:lstStyle/>
                    <a:p>
                      <a:pPr marL="285750" lvl="0" indent="-285750">
                        <a:lnSpc>
                          <a:spcPct val="115000"/>
                        </a:lnSpc>
                        <a:spcAft>
                          <a:spcPts val="0"/>
                        </a:spcAft>
                        <a:buSzPts val="1000"/>
                        <a:buFont typeface="Arial" panose="020B0604020202020204" pitchFamily="34" charset="0"/>
                        <a:buChar char="•"/>
                        <a:tabLst>
                          <a:tab pos="457200" algn="l"/>
                        </a:tabLst>
                      </a:pPr>
                      <a:r>
                        <a:rPr lang="en-NZ" sz="1400" b="0" kern="100" dirty="0">
                          <a:solidFill>
                            <a:schemeClr val="tx1"/>
                          </a:solidFill>
                          <a:effectLst/>
                        </a:rPr>
                        <a:t>Aphids</a:t>
                      </a:r>
                    </a:p>
                    <a:p>
                      <a:pPr marL="285750" lvl="0" indent="-285750">
                        <a:lnSpc>
                          <a:spcPct val="115000"/>
                        </a:lnSpc>
                        <a:spcAft>
                          <a:spcPts val="0"/>
                        </a:spcAft>
                        <a:buSzPts val="1000"/>
                        <a:buFont typeface="Arial" panose="020B0604020202020204" pitchFamily="34" charset="0"/>
                        <a:buChar char="•"/>
                        <a:tabLst>
                          <a:tab pos="457200" algn="l"/>
                        </a:tabLst>
                      </a:pPr>
                      <a:r>
                        <a:rPr lang="en-NZ" sz="1400" b="0" kern="100" dirty="0">
                          <a:solidFill>
                            <a:schemeClr val="tx1"/>
                          </a:solidFill>
                          <a:effectLst/>
                        </a:rPr>
                        <a:t>Slugs</a:t>
                      </a:r>
                    </a:p>
                    <a:p>
                      <a:pPr marL="285750" lvl="0" indent="-285750">
                        <a:lnSpc>
                          <a:spcPct val="115000"/>
                        </a:lnSpc>
                        <a:spcAft>
                          <a:spcPts val="0"/>
                        </a:spcAft>
                        <a:buSzPts val="1000"/>
                        <a:buFont typeface="Arial" panose="020B0604020202020204" pitchFamily="34" charset="0"/>
                        <a:buChar char="•"/>
                        <a:tabLst>
                          <a:tab pos="457200" algn="l"/>
                        </a:tabLst>
                      </a:pPr>
                      <a:r>
                        <a:rPr lang="en-NZ" sz="1400" b="0" kern="100" dirty="0">
                          <a:solidFill>
                            <a:schemeClr val="tx1"/>
                          </a:solidFill>
                          <a:effectLst/>
                        </a:rPr>
                        <a:t>Caterpillars, including:</a:t>
                      </a:r>
                    </a:p>
                    <a:p>
                      <a:pPr marL="742950" lvl="1" indent="-285750">
                        <a:lnSpc>
                          <a:spcPct val="115000"/>
                        </a:lnSpc>
                        <a:spcAft>
                          <a:spcPts val="0"/>
                        </a:spcAft>
                        <a:buSzPts val="1000"/>
                        <a:buFont typeface="Arial" panose="020B0604020202020204" pitchFamily="34" charset="0"/>
                        <a:buChar char="•"/>
                        <a:tabLst>
                          <a:tab pos="914400" algn="l"/>
                        </a:tabLst>
                      </a:pPr>
                      <a:r>
                        <a:rPr lang="en-NZ" sz="1400" b="0" kern="100" dirty="0">
                          <a:solidFill>
                            <a:schemeClr val="tx1"/>
                          </a:solidFill>
                          <a:effectLst/>
                        </a:rPr>
                        <a:t>Looper caterpillars</a:t>
                      </a:r>
                    </a:p>
                    <a:p>
                      <a:pPr marL="742950" lvl="1" indent="-285750">
                        <a:lnSpc>
                          <a:spcPct val="115000"/>
                        </a:lnSpc>
                        <a:spcAft>
                          <a:spcPts val="0"/>
                        </a:spcAft>
                        <a:buSzPts val="1000"/>
                        <a:buFont typeface="Arial" panose="020B0604020202020204" pitchFamily="34" charset="0"/>
                        <a:buChar char="•"/>
                        <a:tabLst>
                          <a:tab pos="914400" algn="l"/>
                        </a:tabLst>
                      </a:pPr>
                      <a:r>
                        <a:rPr lang="en-NZ" sz="1400" b="0" kern="100" dirty="0">
                          <a:solidFill>
                            <a:schemeClr val="tx1"/>
                          </a:solidFill>
                          <a:effectLst/>
                        </a:rPr>
                        <a:t>Diamondback moth</a:t>
                      </a:r>
                    </a:p>
                    <a:p>
                      <a:pPr>
                        <a:lnSpc>
                          <a:spcPct val="115000"/>
                        </a:lnSpc>
                        <a:spcAft>
                          <a:spcPts val="0"/>
                        </a:spcAft>
                        <a:buNone/>
                      </a:pPr>
                      <a:r>
                        <a:rPr lang="en-NZ" sz="1400" kern="100" dirty="0">
                          <a:solidFill>
                            <a:schemeClr val="tx1"/>
                          </a:solidFill>
                          <a:effectLst/>
                        </a:rPr>
                        <a:t> </a:t>
                      </a:r>
                      <a:endParaRPr lang="en-NZ" sz="14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Damping-off</a:t>
                      </a:r>
                    </a:p>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Downy mildew</a:t>
                      </a:r>
                    </a:p>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Clubroot</a:t>
                      </a:r>
                    </a:p>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Alternaria</a:t>
                      </a:r>
                    </a:p>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Bacterial leaf spot</a:t>
                      </a:r>
                    </a:p>
                    <a:p>
                      <a:pPr marL="285750" lvl="0" indent="-285750">
                        <a:lnSpc>
                          <a:spcPct val="115000"/>
                        </a:lnSpc>
                        <a:spcAft>
                          <a:spcPts val="0"/>
                        </a:spcAft>
                        <a:buSzPts val="1000"/>
                        <a:buFont typeface="Arial" panose="020B0604020202020204" pitchFamily="34" charset="0"/>
                        <a:buChar char="•"/>
                        <a:tabLst>
                          <a:tab pos="457200" algn="l"/>
                        </a:tabLst>
                      </a:pPr>
                      <a:r>
                        <a:rPr lang="en-NZ" sz="1400" kern="100" dirty="0">
                          <a:solidFill>
                            <a:schemeClr val="tx1"/>
                          </a:solidFill>
                          <a:effectLst/>
                        </a:rPr>
                        <a:t>White blister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4248559"/>
                  </a:ext>
                </a:extLst>
              </a:tr>
            </a:tbl>
          </a:graphicData>
        </a:graphic>
      </p:graphicFrame>
      <p:pic>
        <p:nvPicPr>
          <p:cNvPr id="5" name="Picture 4" descr="The insect net on the most recent bokchoy turned into an aphid enclosure instead of an exclosure. The population got so high it was killing the plants one by one. Good news…I">
            <a:extLst>
              <a:ext uri="{FF2B5EF4-FFF2-40B4-BE49-F238E27FC236}">
                <a16:creationId xmlns:a16="http://schemas.microsoft.com/office/drawing/2014/main" id="{9AA625EE-3296-DF52-8137-1B23C28725EB}"/>
              </a:ext>
            </a:extLst>
          </p:cNvPr>
          <p:cNvPicPr>
            <a:picLocks noChangeAspect="1"/>
          </p:cNvPicPr>
          <p:nvPr/>
        </p:nvPicPr>
        <p:blipFill>
          <a:blip r:embed="rId2"/>
          <a:stretch>
            <a:fillRect/>
          </a:stretch>
        </p:blipFill>
        <p:spPr>
          <a:xfrm>
            <a:off x="8369766" y="2222066"/>
            <a:ext cx="3153198" cy="3959278"/>
          </a:xfrm>
          <a:prstGeom prst="rect">
            <a:avLst/>
          </a:prstGeom>
        </p:spPr>
      </p:pic>
    </p:spTree>
    <p:extLst>
      <p:ext uri="{BB962C8B-B14F-4D97-AF65-F5344CB8AC3E}">
        <p14:creationId xmlns:p14="http://schemas.microsoft.com/office/powerpoint/2010/main" val="4113667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1D498C-5167-D8DB-2842-35A13F949351}"/>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0FFA94-8702-4384-E0CE-993A0D78E0EF}"/>
              </a:ext>
            </a:extLst>
          </p:cNvPr>
          <p:cNvSpPr>
            <a:spLocks noGrp="1"/>
          </p:cNvSpPr>
          <p:nvPr>
            <p:ph type="title"/>
          </p:nvPr>
        </p:nvSpPr>
        <p:spPr>
          <a:xfrm>
            <a:off x="841248" y="548640"/>
            <a:ext cx="3600860" cy="5431536"/>
          </a:xfrm>
        </p:spPr>
        <p:txBody>
          <a:bodyPr>
            <a:normAutofit/>
          </a:bodyPr>
          <a:lstStyle/>
          <a:p>
            <a:r>
              <a:rPr lang="en-NZ" sz="4600" b="1"/>
              <a:t>Weed management</a:t>
            </a:r>
            <a:endParaRPr lang="en-NZ" sz="4600"/>
          </a:p>
        </p:txBody>
      </p:sp>
      <p:sp>
        <p:nvSpPr>
          <p:cNvPr id="17"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1CEC24-F281-DA7C-AE21-4F806BFCC370}"/>
              </a:ext>
            </a:extLst>
          </p:cNvPr>
          <p:cNvSpPr>
            <a:spLocks noGrp="1"/>
          </p:cNvSpPr>
          <p:nvPr>
            <p:ph idx="1"/>
          </p:nvPr>
        </p:nvSpPr>
        <p:spPr>
          <a:xfrm>
            <a:off x="5126418" y="552091"/>
            <a:ext cx="6224335" cy="5431536"/>
          </a:xfrm>
        </p:spPr>
        <p:txBody>
          <a:bodyPr anchor="ctr">
            <a:normAutofit/>
          </a:bodyPr>
          <a:lstStyle/>
          <a:p>
            <a:pPr marL="0" indent="0">
              <a:buNone/>
            </a:pPr>
            <a:r>
              <a:rPr lang="en-NZ" sz="1700" dirty="0"/>
              <a:t>Weeds compete with bok choy for:</a:t>
            </a:r>
          </a:p>
          <a:p>
            <a:pPr lvl="1"/>
            <a:r>
              <a:rPr lang="en-NZ" sz="1600" dirty="0"/>
              <a:t>Water</a:t>
            </a:r>
          </a:p>
          <a:p>
            <a:pPr lvl="1"/>
            <a:r>
              <a:rPr lang="en-NZ" sz="1600" dirty="0"/>
              <a:t>Nutrients</a:t>
            </a:r>
          </a:p>
          <a:p>
            <a:pPr lvl="1"/>
            <a:r>
              <a:rPr lang="en-NZ" sz="1600" dirty="0"/>
              <a:t>Sunlight</a:t>
            </a:r>
          </a:p>
          <a:p>
            <a:pPr lvl="1"/>
            <a:r>
              <a:rPr lang="en-NZ" sz="1600" dirty="0"/>
              <a:t>Growing space</a:t>
            </a:r>
          </a:p>
          <a:p>
            <a:pPr lvl="1"/>
            <a:r>
              <a:rPr lang="en-NZ" sz="1600" dirty="0"/>
              <a:t>Weeds can also provide shelter for pests and diseases.</a:t>
            </a:r>
          </a:p>
          <a:p>
            <a:pPr marL="0" indent="0">
              <a:buNone/>
            </a:pPr>
            <a:r>
              <a:rPr lang="en-NZ" sz="1700" b="1" dirty="0"/>
              <a:t>Weed Management Strategies</a:t>
            </a:r>
            <a:endParaRPr lang="en-NZ" sz="1700" dirty="0"/>
          </a:p>
          <a:p>
            <a:r>
              <a:rPr lang="en-NZ" sz="1700" dirty="0"/>
              <a:t> </a:t>
            </a:r>
            <a:r>
              <a:rPr lang="en-NZ" sz="1700" b="1" dirty="0"/>
              <a:t>Good soil preparation</a:t>
            </a:r>
            <a:endParaRPr lang="en-NZ" sz="1700" dirty="0"/>
          </a:p>
          <a:p>
            <a:pPr lvl="1"/>
            <a:r>
              <a:rPr lang="en-NZ" sz="1600" dirty="0"/>
              <a:t>Prepare a fine, firm seedbed.</a:t>
            </a:r>
          </a:p>
          <a:p>
            <a:pPr lvl="1"/>
            <a:r>
              <a:rPr lang="en-NZ" sz="1600" dirty="0"/>
              <a:t>Helps bok choy germinate quickly and establish strongly.</a:t>
            </a:r>
          </a:p>
          <a:p>
            <a:pPr lvl="1"/>
            <a:r>
              <a:rPr lang="en-NZ" sz="1600" dirty="0"/>
              <a:t>Healthy seedlings can compete more effectively with weeds.</a:t>
            </a:r>
          </a:p>
          <a:p>
            <a:r>
              <a:rPr lang="en-NZ" sz="1700" b="1" dirty="0"/>
              <a:t>Pre-emergence herbicides</a:t>
            </a:r>
            <a:endParaRPr lang="en-NZ" sz="1700" dirty="0"/>
          </a:p>
          <a:p>
            <a:pPr lvl="1"/>
            <a:r>
              <a:rPr lang="en-NZ" sz="1600" dirty="0"/>
              <a:t>May be used to control weeds before crop emerges</a:t>
            </a:r>
            <a:r>
              <a:rPr lang="en-NZ" sz="1700" dirty="0"/>
              <a:t>.</a:t>
            </a:r>
          </a:p>
          <a:p>
            <a:endParaRPr lang="en-NZ" sz="1700" dirty="0"/>
          </a:p>
        </p:txBody>
      </p:sp>
    </p:spTree>
    <p:extLst>
      <p:ext uri="{BB962C8B-B14F-4D97-AF65-F5344CB8AC3E}">
        <p14:creationId xmlns:p14="http://schemas.microsoft.com/office/powerpoint/2010/main" val="261258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331B13-6EB4-4010-4D60-66253B1514E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17CDE4-E594-DE20-9569-D9DEA999F229}"/>
              </a:ext>
            </a:extLst>
          </p:cNvPr>
          <p:cNvSpPr>
            <a:spLocks noGrp="1"/>
          </p:cNvSpPr>
          <p:nvPr>
            <p:ph type="title"/>
          </p:nvPr>
        </p:nvSpPr>
        <p:spPr>
          <a:xfrm>
            <a:off x="841248" y="548640"/>
            <a:ext cx="3600860" cy="5431536"/>
          </a:xfrm>
        </p:spPr>
        <p:txBody>
          <a:bodyPr>
            <a:normAutofit/>
          </a:bodyPr>
          <a:lstStyle/>
          <a:p>
            <a:r>
              <a:rPr lang="en-NZ" sz="5400" b="1" dirty="0"/>
              <a:t>Irrigation</a:t>
            </a:r>
            <a:endParaRPr lang="en-NZ" sz="5400" dirty="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D4671B5-3C19-E64A-DAC9-30CF4F3D8669}"/>
              </a:ext>
            </a:extLst>
          </p:cNvPr>
          <p:cNvSpPr>
            <a:spLocks noGrp="1"/>
          </p:cNvSpPr>
          <p:nvPr>
            <p:ph idx="1"/>
          </p:nvPr>
        </p:nvSpPr>
        <p:spPr>
          <a:xfrm>
            <a:off x="5126418" y="552091"/>
            <a:ext cx="6224335" cy="5431536"/>
          </a:xfrm>
        </p:spPr>
        <p:txBody>
          <a:bodyPr anchor="ctr">
            <a:normAutofit/>
          </a:bodyPr>
          <a:lstStyle/>
          <a:p>
            <a:r>
              <a:rPr lang="en-NZ" sz="2000" dirty="0"/>
              <a:t>Bok choy is about 95% water, so a consistent water supply is essential for rapid, healthy growth.</a:t>
            </a:r>
          </a:p>
          <a:p>
            <a:pPr marL="0" indent="0">
              <a:buNone/>
            </a:pPr>
            <a:r>
              <a:rPr lang="en-NZ" sz="2000" b="1" dirty="0"/>
              <a:t>Why does it need regular irrigation?</a:t>
            </a:r>
            <a:endParaRPr lang="en-NZ" sz="2000" dirty="0"/>
          </a:p>
          <a:p>
            <a:pPr lvl="0"/>
            <a:r>
              <a:rPr lang="en-NZ" sz="2000" dirty="0"/>
              <a:t>Bok choy has a shallow root system and cannot access water deep in the soil.</a:t>
            </a:r>
          </a:p>
          <a:p>
            <a:pPr lvl="0"/>
            <a:r>
              <a:rPr lang="en-NZ" sz="2000" dirty="0"/>
              <a:t>It is sensitive to dry conditions.</a:t>
            </a:r>
          </a:p>
          <a:p>
            <a:pPr lvl="0"/>
            <a:r>
              <a:rPr lang="en-NZ" sz="2000" dirty="0"/>
              <a:t>During hot, dry or windy weather, daily irrigation may be needed</a:t>
            </a:r>
            <a:r>
              <a:rPr lang="en-NZ" sz="2000" b="1" dirty="0"/>
              <a:t>.</a:t>
            </a:r>
            <a:endParaRPr lang="en-NZ" sz="2000" dirty="0"/>
          </a:p>
          <a:p>
            <a:pPr marL="0" indent="0">
              <a:buNone/>
            </a:pPr>
            <a:r>
              <a:rPr lang="en-NZ" sz="2000" b="1" dirty="0"/>
              <a:t>Benefits of consistent moisture</a:t>
            </a:r>
            <a:endParaRPr lang="en-NZ" sz="2000" dirty="0"/>
          </a:p>
          <a:p>
            <a:pPr lvl="0"/>
            <a:r>
              <a:rPr lang="en-NZ" sz="2000" dirty="0"/>
              <a:t>Promotes rapid growth</a:t>
            </a:r>
          </a:p>
          <a:p>
            <a:pPr lvl="0"/>
            <a:r>
              <a:rPr lang="en-NZ" sz="2000" dirty="0"/>
              <a:t>Produces crisp, tender leaves and stems</a:t>
            </a:r>
          </a:p>
          <a:p>
            <a:pPr lvl="0"/>
            <a:r>
              <a:rPr lang="en-NZ" sz="2000" dirty="0"/>
              <a:t>Helps maintain good flavour and quality</a:t>
            </a:r>
          </a:p>
          <a:p>
            <a:pPr lvl="0"/>
            <a:r>
              <a:rPr lang="en-NZ" sz="2000" dirty="0"/>
              <a:t>Reduces plant stress</a:t>
            </a:r>
          </a:p>
          <a:p>
            <a:pPr lvl="0"/>
            <a:r>
              <a:rPr lang="en-NZ" sz="2000" dirty="0"/>
              <a:t>Helps reduce bitterness and premature bolting</a:t>
            </a:r>
          </a:p>
          <a:p>
            <a:endParaRPr lang="en-NZ" sz="2000" dirty="0"/>
          </a:p>
        </p:txBody>
      </p:sp>
    </p:spTree>
    <p:extLst>
      <p:ext uri="{BB962C8B-B14F-4D97-AF65-F5344CB8AC3E}">
        <p14:creationId xmlns:p14="http://schemas.microsoft.com/office/powerpoint/2010/main" val="10593109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BD9A1E-5ABD-A657-3421-DCFF55A8A942}"/>
              </a:ext>
            </a:extLst>
          </p:cNvPr>
          <p:cNvSpPr>
            <a:spLocks noGrp="1"/>
          </p:cNvSpPr>
          <p:nvPr>
            <p:ph type="title"/>
          </p:nvPr>
        </p:nvSpPr>
        <p:spPr>
          <a:xfrm>
            <a:off x="630936" y="639520"/>
            <a:ext cx="3429000" cy="1719072"/>
          </a:xfrm>
        </p:spPr>
        <p:txBody>
          <a:bodyPr anchor="b">
            <a:normAutofit/>
          </a:bodyPr>
          <a:lstStyle/>
          <a:p>
            <a:r>
              <a:rPr lang="en-NZ" sz="5400" b="1"/>
              <a:t>Harvesting</a:t>
            </a:r>
            <a:endParaRPr lang="en-NZ" sz="5400"/>
          </a:p>
        </p:txBody>
      </p:sp>
      <p:sp>
        <p:nvSpPr>
          <p:cNvPr id="1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03495A-64B9-B9DC-68E8-81C00A0C31F2}"/>
              </a:ext>
            </a:extLst>
          </p:cNvPr>
          <p:cNvSpPr>
            <a:spLocks noGrp="1"/>
          </p:cNvSpPr>
          <p:nvPr>
            <p:ph idx="1"/>
          </p:nvPr>
        </p:nvSpPr>
        <p:spPr>
          <a:xfrm>
            <a:off x="630936" y="2713863"/>
            <a:ext cx="6512814" cy="3811524"/>
          </a:xfrm>
        </p:spPr>
        <p:txBody>
          <a:bodyPr anchor="t">
            <a:normAutofit lnSpcReduction="10000"/>
          </a:bodyPr>
          <a:lstStyle/>
          <a:p>
            <a:pPr lvl="0">
              <a:spcBef>
                <a:spcPts val="600"/>
              </a:spcBef>
            </a:pPr>
            <a:r>
              <a:rPr lang="en-NZ" sz="1400" dirty="0"/>
              <a:t>Harvested by hand when plants reach the right size and quality for the target market.</a:t>
            </a:r>
          </a:p>
          <a:p>
            <a:pPr lvl="0">
              <a:spcBef>
                <a:spcPts val="600"/>
              </a:spcBef>
            </a:pPr>
            <a:r>
              <a:rPr lang="en-NZ" sz="1400" dirty="0"/>
              <a:t>Harvesting is often carried out 5 days a week to maintain freshness and meet market demand.</a:t>
            </a:r>
          </a:p>
          <a:p>
            <a:pPr lvl="0">
              <a:spcBef>
                <a:spcPts val="600"/>
              </a:spcBef>
            </a:pPr>
            <a:r>
              <a:rPr lang="en-NZ" sz="1400" dirty="0"/>
              <a:t>Growers aim to harvest as close to 100% of marketable plants as possible.</a:t>
            </a:r>
          </a:p>
          <a:p>
            <a:pPr marL="0" indent="0">
              <a:spcBef>
                <a:spcPts val="600"/>
              </a:spcBef>
              <a:buNone/>
            </a:pPr>
            <a:r>
              <a:rPr lang="en-NZ" sz="1400" dirty="0"/>
              <a:t>Workers look for:</a:t>
            </a:r>
          </a:p>
          <a:p>
            <a:pPr lvl="0">
              <a:spcBef>
                <a:spcPts val="600"/>
              </a:spcBef>
            </a:pPr>
            <a:r>
              <a:rPr lang="en-NZ" sz="1400" dirty="0"/>
              <a:t>Dark-green, healthy leaves,</a:t>
            </a:r>
          </a:p>
          <a:p>
            <a:pPr lvl="0">
              <a:spcBef>
                <a:spcPts val="600"/>
              </a:spcBef>
            </a:pPr>
            <a:r>
              <a:rPr lang="en-NZ" sz="1400" dirty="0"/>
              <a:t> Firm, crisp stems</a:t>
            </a:r>
          </a:p>
          <a:p>
            <a:pPr lvl="0">
              <a:spcBef>
                <a:spcPts val="600"/>
              </a:spcBef>
            </a:pPr>
            <a:r>
              <a:rPr lang="en-NZ" sz="1400" dirty="0"/>
              <a:t>No significant pest or disease damage</a:t>
            </a:r>
          </a:p>
          <a:p>
            <a:pPr marL="0" lvl="0" indent="0">
              <a:spcBef>
                <a:spcPts val="600"/>
              </a:spcBef>
              <a:buNone/>
            </a:pPr>
            <a:r>
              <a:rPr lang="en-NZ" sz="1400" b="1" dirty="0"/>
              <a:t>Harvesting</a:t>
            </a:r>
            <a:endParaRPr lang="en-NZ" sz="1400" dirty="0"/>
          </a:p>
          <a:p>
            <a:pPr lvl="0">
              <a:spcBef>
                <a:spcPts val="600"/>
              </a:spcBef>
            </a:pPr>
            <a:r>
              <a:rPr lang="en-NZ" sz="1400" dirty="0"/>
              <a:t>Plants are cut at the base using a sharp knife</a:t>
            </a:r>
            <a:r>
              <a:rPr lang="en-NZ" sz="1400" b="1" dirty="0"/>
              <a:t>.</a:t>
            </a:r>
            <a:endParaRPr lang="en-NZ" sz="1400" dirty="0"/>
          </a:p>
          <a:p>
            <a:pPr lvl="0">
              <a:spcBef>
                <a:spcPts val="600"/>
              </a:spcBef>
            </a:pPr>
            <a:r>
              <a:rPr lang="en-NZ" sz="1400" dirty="0"/>
              <a:t>Damaged or discoloured outer leaves may be removed.</a:t>
            </a:r>
          </a:p>
          <a:p>
            <a:pPr marL="0" indent="0">
              <a:spcBef>
                <a:spcPts val="600"/>
              </a:spcBef>
              <a:buNone/>
            </a:pPr>
            <a:r>
              <a:rPr lang="en-NZ" sz="1400" dirty="0"/>
              <a:t> </a:t>
            </a:r>
            <a:r>
              <a:rPr lang="en-NZ" sz="1400" b="1" dirty="0"/>
              <a:t>After harvesting</a:t>
            </a:r>
            <a:endParaRPr lang="en-NZ" sz="1400" dirty="0"/>
          </a:p>
          <a:p>
            <a:pPr lvl="0">
              <a:spcBef>
                <a:spcPts val="600"/>
              </a:spcBef>
            </a:pPr>
            <a:r>
              <a:rPr lang="en-NZ" sz="1400" dirty="0"/>
              <a:t>Bok choy is carefully placed into clean crates or containers.</a:t>
            </a:r>
          </a:p>
          <a:p>
            <a:pPr lvl="0">
              <a:spcBef>
                <a:spcPts val="600"/>
              </a:spcBef>
            </a:pPr>
            <a:r>
              <a:rPr lang="en-NZ" sz="1400" dirty="0"/>
              <a:t>Produce is moved quickly to the packhouse for cooling, packing and distribution.</a:t>
            </a:r>
          </a:p>
          <a:p>
            <a:pPr marL="0" indent="0">
              <a:buNone/>
            </a:pPr>
            <a:endParaRPr lang="en-NZ" sz="600" dirty="0"/>
          </a:p>
          <a:p>
            <a:endParaRPr lang="en-NZ" sz="600" dirty="0"/>
          </a:p>
        </p:txBody>
      </p:sp>
      <p:pic>
        <p:nvPicPr>
          <p:cNvPr id="4" name="Picture 3">
            <a:extLst>
              <a:ext uri="{FF2B5EF4-FFF2-40B4-BE49-F238E27FC236}">
                <a16:creationId xmlns:a16="http://schemas.microsoft.com/office/drawing/2014/main" id="{0E68D4C8-9B36-25CC-30D7-8AE97AED0878}"/>
              </a:ext>
            </a:extLst>
          </p:cNvPr>
          <p:cNvPicPr>
            <a:picLocks noChangeAspect="1"/>
          </p:cNvPicPr>
          <p:nvPr/>
        </p:nvPicPr>
        <p:blipFill>
          <a:blip r:embed="rId2"/>
          <a:stretch>
            <a:fillRect/>
          </a:stretch>
        </p:blipFill>
        <p:spPr>
          <a:xfrm>
            <a:off x="7317613" y="1913763"/>
            <a:ext cx="4367276" cy="3275457"/>
          </a:xfrm>
          <a:prstGeom prst="rect">
            <a:avLst/>
          </a:prstGeom>
        </p:spPr>
      </p:pic>
    </p:spTree>
    <p:extLst>
      <p:ext uri="{BB962C8B-B14F-4D97-AF65-F5344CB8AC3E}">
        <p14:creationId xmlns:p14="http://schemas.microsoft.com/office/powerpoint/2010/main" val="4284784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BA1563-51D9-D49C-0269-383B5647FC92}"/>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347369-9537-E752-4A43-DFCB181C4FC5}"/>
              </a:ext>
            </a:extLst>
          </p:cNvPr>
          <p:cNvSpPr>
            <a:spLocks noGrp="1"/>
          </p:cNvSpPr>
          <p:nvPr>
            <p:ph type="title"/>
          </p:nvPr>
        </p:nvSpPr>
        <p:spPr>
          <a:xfrm>
            <a:off x="630935" y="639520"/>
            <a:ext cx="5646040" cy="1719072"/>
          </a:xfrm>
        </p:spPr>
        <p:txBody>
          <a:bodyPr anchor="b">
            <a:normAutofit/>
          </a:bodyPr>
          <a:lstStyle/>
          <a:p>
            <a:r>
              <a:rPr lang="en-NZ" sz="4200" b="1" dirty="0"/>
              <a:t>Post-Harvest Handling</a:t>
            </a:r>
            <a:endParaRPr lang="en-NZ" sz="4200" dirty="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48E8CA5-61CF-BC43-D97E-F91D7003A45B}"/>
              </a:ext>
            </a:extLst>
          </p:cNvPr>
          <p:cNvSpPr>
            <a:spLocks noGrp="1"/>
          </p:cNvSpPr>
          <p:nvPr>
            <p:ph idx="1"/>
          </p:nvPr>
        </p:nvSpPr>
        <p:spPr>
          <a:xfrm>
            <a:off x="630936" y="2697480"/>
            <a:ext cx="5903214" cy="3520440"/>
          </a:xfrm>
        </p:spPr>
        <p:txBody>
          <a:bodyPr anchor="t">
            <a:normAutofit fontScale="55000" lnSpcReduction="20000"/>
          </a:bodyPr>
          <a:lstStyle/>
          <a:p>
            <a:r>
              <a:rPr lang="en-NZ" dirty="0"/>
              <a:t>Inspect – Remove damaged or poor-quality leaves.</a:t>
            </a:r>
          </a:p>
          <a:p>
            <a:r>
              <a:rPr lang="en-NZ" dirty="0"/>
              <a:t>Wash – May be washed to remove soil and contaminants.</a:t>
            </a:r>
          </a:p>
          <a:p>
            <a:r>
              <a:rPr lang="en-NZ" dirty="0"/>
              <a:t>Rapid cooling – Cooled to around 3°C to remove field heat.</a:t>
            </a:r>
          </a:p>
          <a:p>
            <a:r>
              <a:rPr lang="en-NZ" dirty="0"/>
              <a:t>Grade and pack – Produce is sorted and packed to meet market requirements.</a:t>
            </a:r>
          </a:p>
          <a:p>
            <a:r>
              <a:rPr lang="en-NZ" dirty="0"/>
              <a:t>Refrigerated storage and transport – Kept cool until it reaches the customer.</a:t>
            </a:r>
          </a:p>
          <a:p>
            <a:pPr marL="0" indent="0">
              <a:buNone/>
            </a:pPr>
            <a:r>
              <a:rPr lang="en-NZ" b="1" dirty="0"/>
              <a:t>Why rapid cooling is important?</a:t>
            </a:r>
            <a:endParaRPr lang="en-NZ" dirty="0"/>
          </a:p>
          <a:p>
            <a:pPr lvl="0"/>
            <a:r>
              <a:rPr lang="en-NZ" dirty="0"/>
              <a:t>Maintains</a:t>
            </a:r>
            <a:r>
              <a:rPr lang="en-NZ" b="1" dirty="0"/>
              <a:t> </a:t>
            </a:r>
            <a:r>
              <a:rPr lang="en-NZ" dirty="0"/>
              <a:t>crispness and freshness</a:t>
            </a:r>
          </a:p>
          <a:p>
            <a:pPr lvl="0"/>
            <a:r>
              <a:rPr lang="en-NZ" dirty="0"/>
              <a:t>Reduces water loss and wilting</a:t>
            </a:r>
          </a:p>
          <a:p>
            <a:pPr lvl="0"/>
            <a:r>
              <a:rPr lang="en-NZ" dirty="0"/>
              <a:t>Slows respiration and deterioration</a:t>
            </a:r>
          </a:p>
          <a:p>
            <a:pPr lvl="0"/>
            <a:r>
              <a:rPr lang="en-NZ" dirty="0"/>
              <a:t>Helps extend shelf life</a:t>
            </a:r>
          </a:p>
          <a:p>
            <a:endParaRPr lang="en-NZ" sz="2200" dirty="0"/>
          </a:p>
        </p:txBody>
      </p:sp>
      <p:pic>
        <p:nvPicPr>
          <p:cNvPr id="8" name="Picture 7">
            <a:extLst>
              <a:ext uri="{FF2B5EF4-FFF2-40B4-BE49-F238E27FC236}">
                <a16:creationId xmlns:a16="http://schemas.microsoft.com/office/drawing/2014/main" id="{9DF2F929-5E00-3A31-79D2-39C13BACB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2399" y="3070059"/>
            <a:ext cx="2714625" cy="3619500"/>
          </a:xfrm>
          <a:prstGeom prst="rect">
            <a:avLst/>
          </a:prstGeom>
        </p:spPr>
      </p:pic>
      <p:pic>
        <p:nvPicPr>
          <p:cNvPr id="4" name="Picture 3">
            <a:extLst>
              <a:ext uri="{FF2B5EF4-FFF2-40B4-BE49-F238E27FC236}">
                <a16:creationId xmlns:a16="http://schemas.microsoft.com/office/drawing/2014/main" id="{61CA999D-D5FF-9521-6D44-3E8D90C804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649782" y="-1010667"/>
            <a:ext cx="2464435" cy="5358130"/>
          </a:xfrm>
          <a:prstGeom prst="rect">
            <a:avLst/>
          </a:prstGeom>
        </p:spPr>
      </p:pic>
    </p:spTree>
    <p:extLst>
      <p:ext uri="{BB962C8B-B14F-4D97-AF65-F5344CB8AC3E}">
        <p14:creationId xmlns:p14="http://schemas.microsoft.com/office/powerpoint/2010/main" val="7846205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B6C1F-BF8C-1173-DA4E-A75ED51A940D}"/>
              </a:ext>
            </a:extLst>
          </p:cNvPr>
          <p:cNvSpPr>
            <a:spLocks noGrp="1"/>
          </p:cNvSpPr>
          <p:nvPr>
            <p:ph type="title"/>
          </p:nvPr>
        </p:nvSpPr>
        <p:spPr/>
        <p:txBody>
          <a:bodyPr>
            <a:normAutofit fontScale="90000"/>
          </a:bodyPr>
          <a:lstStyle/>
          <a:p>
            <a:pPr lvl="0"/>
            <a:r>
              <a:rPr lang="en-NZ" b="1" dirty="0"/>
              <a:t>Do</a:t>
            </a:r>
            <a:br>
              <a:rPr lang="en-NZ" b="1" dirty="0"/>
            </a:br>
            <a:r>
              <a:rPr lang="en-NZ" sz="2000" dirty="0"/>
              <a:t>Bok choy questions (WS)</a:t>
            </a:r>
            <a:br>
              <a:rPr lang="en-NZ" sz="2000" dirty="0"/>
            </a:br>
            <a:r>
              <a:rPr lang="en-NZ" sz="2000" b="1" dirty="0"/>
              <a:t>Activity 5: C</a:t>
            </a:r>
            <a:r>
              <a:rPr lang="en-NZ" sz="2000" dirty="0"/>
              <a:t>areers in growing a crop</a:t>
            </a:r>
            <a:br>
              <a:rPr lang="en-NZ" dirty="0"/>
            </a:br>
            <a:endParaRPr lang="en-NZ" dirty="0"/>
          </a:p>
        </p:txBody>
      </p:sp>
      <p:grpSp>
        <p:nvGrpSpPr>
          <p:cNvPr id="4" name="Group 3">
            <a:extLst>
              <a:ext uri="{FF2B5EF4-FFF2-40B4-BE49-F238E27FC236}">
                <a16:creationId xmlns:a16="http://schemas.microsoft.com/office/drawing/2014/main" id="{740CB0D1-54F2-3B1C-973A-F76468A94373}"/>
              </a:ext>
            </a:extLst>
          </p:cNvPr>
          <p:cNvGrpSpPr/>
          <p:nvPr/>
        </p:nvGrpSpPr>
        <p:grpSpPr>
          <a:xfrm>
            <a:off x="1023937" y="1690688"/>
            <a:ext cx="10144125" cy="4552950"/>
            <a:chOff x="0" y="0"/>
            <a:chExt cx="10144125" cy="4552950"/>
          </a:xfrm>
        </p:grpSpPr>
        <p:grpSp>
          <p:nvGrpSpPr>
            <p:cNvPr id="5" name="Group 4">
              <a:extLst>
                <a:ext uri="{FF2B5EF4-FFF2-40B4-BE49-F238E27FC236}">
                  <a16:creationId xmlns:a16="http://schemas.microsoft.com/office/drawing/2014/main" id="{24FCEFA6-8695-CD67-F53A-CF51CBD57C80}"/>
                </a:ext>
              </a:extLst>
            </p:cNvPr>
            <p:cNvGrpSpPr/>
            <p:nvPr/>
          </p:nvGrpSpPr>
          <p:grpSpPr>
            <a:xfrm>
              <a:off x="0" y="0"/>
              <a:ext cx="10144125" cy="4552950"/>
              <a:chOff x="0" y="0"/>
              <a:chExt cx="10144125" cy="4552950"/>
            </a:xfrm>
          </p:grpSpPr>
          <p:cxnSp>
            <p:nvCxnSpPr>
              <p:cNvPr id="7" name="Straight Arrow Connector 6">
                <a:extLst>
                  <a:ext uri="{FF2B5EF4-FFF2-40B4-BE49-F238E27FC236}">
                    <a16:creationId xmlns:a16="http://schemas.microsoft.com/office/drawing/2014/main" id="{6932C8E9-44E1-F9CC-FFC5-A878102CAA22}"/>
                  </a:ext>
                </a:extLst>
              </p:cNvPr>
              <p:cNvCxnSpPr/>
              <p:nvPr/>
            </p:nvCxnSpPr>
            <p:spPr>
              <a:xfrm>
                <a:off x="638175" y="3238500"/>
                <a:ext cx="19050" cy="9620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8" name="Group 7">
                <a:extLst>
                  <a:ext uri="{FF2B5EF4-FFF2-40B4-BE49-F238E27FC236}">
                    <a16:creationId xmlns:a16="http://schemas.microsoft.com/office/drawing/2014/main" id="{4313D88A-5728-8BDF-5BAA-39669EFCEA3B}"/>
                  </a:ext>
                </a:extLst>
              </p:cNvPr>
              <p:cNvGrpSpPr/>
              <p:nvPr/>
            </p:nvGrpSpPr>
            <p:grpSpPr>
              <a:xfrm>
                <a:off x="0" y="0"/>
                <a:ext cx="10144125" cy="4286250"/>
                <a:chOff x="0" y="0"/>
                <a:chExt cx="10144125" cy="4286250"/>
              </a:xfrm>
            </p:grpSpPr>
            <p:grpSp>
              <p:nvGrpSpPr>
                <p:cNvPr id="10" name="Group 9">
                  <a:extLst>
                    <a:ext uri="{FF2B5EF4-FFF2-40B4-BE49-F238E27FC236}">
                      <a16:creationId xmlns:a16="http://schemas.microsoft.com/office/drawing/2014/main" id="{6095481C-ED66-B415-227B-4B9AF4601440}"/>
                    </a:ext>
                  </a:extLst>
                </p:cNvPr>
                <p:cNvGrpSpPr/>
                <p:nvPr/>
              </p:nvGrpSpPr>
              <p:grpSpPr>
                <a:xfrm>
                  <a:off x="0" y="0"/>
                  <a:ext cx="10144125" cy="4286250"/>
                  <a:chOff x="0" y="0"/>
                  <a:chExt cx="10144125" cy="4286250"/>
                </a:xfrm>
              </p:grpSpPr>
              <p:grpSp>
                <p:nvGrpSpPr>
                  <p:cNvPr id="16" name="Group 15">
                    <a:extLst>
                      <a:ext uri="{FF2B5EF4-FFF2-40B4-BE49-F238E27FC236}">
                        <a16:creationId xmlns:a16="http://schemas.microsoft.com/office/drawing/2014/main" id="{CC0804AF-EF1E-919F-D615-AC0F78FF6945}"/>
                      </a:ext>
                    </a:extLst>
                  </p:cNvPr>
                  <p:cNvGrpSpPr/>
                  <p:nvPr/>
                </p:nvGrpSpPr>
                <p:grpSpPr>
                  <a:xfrm>
                    <a:off x="0" y="0"/>
                    <a:ext cx="10144125" cy="4286250"/>
                    <a:chOff x="0" y="0"/>
                    <a:chExt cx="10144125" cy="4286250"/>
                  </a:xfrm>
                </p:grpSpPr>
                <p:cxnSp>
                  <p:nvCxnSpPr>
                    <p:cNvPr id="20" name="Straight Arrow Connector 19">
                      <a:extLst>
                        <a:ext uri="{FF2B5EF4-FFF2-40B4-BE49-F238E27FC236}">
                          <a16:creationId xmlns:a16="http://schemas.microsoft.com/office/drawing/2014/main" id="{3817D5B3-F59F-358F-683A-5368C241A3D5}"/>
                        </a:ext>
                      </a:extLst>
                    </p:cNvPr>
                    <p:cNvCxnSpPr/>
                    <p:nvPr/>
                  </p:nvCxnSpPr>
                  <p:spPr>
                    <a:xfrm flipH="1">
                      <a:off x="2752725" y="1228725"/>
                      <a:ext cx="9525" cy="6095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1" name="Group 20">
                      <a:extLst>
                        <a:ext uri="{FF2B5EF4-FFF2-40B4-BE49-F238E27FC236}">
                          <a16:creationId xmlns:a16="http://schemas.microsoft.com/office/drawing/2014/main" id="{34BF93C3-6FD4-722D-81AE-0A70EB91A92F}"/>
                        </a:ext>
                      </a:extLst>
                    </p:cNvPr>
                    <p:cNvGrpSpPr/>
                    <p:nvPr/>
                  </p:nvGrpSpPr>
                  <p:grpSpPr>
                    <a:xfrm>
                      <a:off x="0" y="0"/>
                      <a:ext cx="10144125" cy="4286250"/>
                      <a:chOff x="0" y="0"/>
                      <a:chExt cx="10144125" cy="4286250"/>
                    </a:xfrm>
                  </p:grpSpPr>
                  <p:cxnSp>
                    <p:nvCxnSpPr>
                      <p:cNvPr id="22" name="Straight Arrow Connector 21">
                        <a:extLst>
                          <a:ext uri="{FF2B5EF4-FFF2-40B4-BE49-F238E27FC236}">
                            <a16:creationId xmlns:a16="http://schemas.microsoft.com/office/drawing/2014/main" id="{234561FA-1A7F-4771-43DF-37E6F3D427E1}"/>
                          </a:ext>
                        </a:extLst>
                      </p:cNvPr>
                      <p:cNvCxnSpPr/>
                      <p:nvPr/>
                    </p:nvCxnSpPr>
                    <p:spPr>
                      <a:xfrm flipV="1">
                        <a:off x="3400425" y="2667000"/>
                        <a:ext cx="0" cy="8763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3" name="Group 22">
                        <a:extLst>
                          <a:ext uri="{FF2B5EF4-FFF2-40B4-BE49-F238E27FC236}">
                            <a16:creationId xmlns:a16="http://schemas.microsoft.com/office/drawing/2014/main" id="{EAA65056-DBFA-C29C-87C2-A4ACCAC2AED6}"/>
                          </a:ext>
                        </a:extLst>
                      </p:cNvPr>
                      <p:cNvGrpSpPr/>
                      <p:nvPr/>
                    </p:nvGrpSpPr>
                    <p:grpSpPr>
                      <a:xfrm>
                        <a:off x="0" y="0"/>
                        <a:ext cx="10144125" cy="4286250"/>
                        <a:chOff x="-342900" y="123825"/>
                        <a:chExt cx="10144125" cy="4286250"/>
                      </a:xfrm>
                    </p:grpSpPr>
                    <p:cxnSp>
                      <p:nvCxnSpPr>
                        <p:cNvPr id="25" name="Straight Arrow Connector 24">
                          <a:extLst>
                            <a:ext uri="{FF2B5EF4-FFF2-40B4-BE49-F238E27FC236}">
                              <a16:creationId xmlns:a16="http://schemas.microsoft.com/office/drawing/2014/main" id="{89584B5E-C761-7A69-1A4E-69CBEDC12D68}"/>
                            </a:ext>
                          </a:extLst>
                        </p:cNvPr>
                        <p:cNvCxnSpPr>
                          <a:cxnSpLocks/>
                        </p:cNvCxnSpPr>
                        <p:nvPr/>
                      </p:nvCxnSpPr>
                      <p:spPr>
                        <a:xfrm>
                          <a:off x="1133475" y="876300"/>
                          <a:ext cx="0" cy="10953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6" name="Group 25">
                          <a:extLst>
                            <a:ext uri="{FF2B5EF4-FFF2-40B4-BE49-F238E27FC236}">
                              <a16:creationId xmlns:a16="http://schemas.microsoft.com/office/drawing/2014/main" id="{6EEAFD3F-B6E3-DD61-0674-DAC2A1C24B3E}"/>
                            </a:ext>
                          </a:extLst>
                        </p:cNvPr>
                        <p:cNvGrpSpPr/>
                        <p:nvPr/>
                      </p:nvGrpSpPr>
                      <p:grpSpPr>
                        <a:xfrm>
                          <a:off x="-342900" y="123825"/>
                          <a:ext cx="10144125" cy="4286250"/>
                          <a:chOff x="-342900" y="123825"/>
                          <a:chExt cx="10144125" cy="4286250"/>
                        </a:xfrm>
                      </p:grpSpPr>
                      <p:sp>
                        <p:nvSpPr>
                          <p:cNvPr id="31" name="Rectangle: Rounded Corners 30">
                            <a:extLst>
                              <a:ext uri="{FF2B5EF4-FFF2-40B4-BE49-F238E27FC236}">
                                <a16:creationId xmlns:a16="http://schemas.microsoft.com/office/drawing/2014/main" id="{92512F85-5DCD-55A4-DE53-97EE56527E4A}"/>
                              </a:ext>
                            </a:extLst>
                          </p:cNvPr>
                          <p:cNvSpPr/>
                          <p:nvPr/>
                        </p:nvSpPr>
                        <p:spPr>
                          <a:xfrm>
                            <a:off x="-238125" y="3019425"/>
                            <a:ext cx="1152525" cy="3429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Soil test</a:t>
                            </a:r>
                            <a:endParaRPr lang="en-NZ" sz="1200" kern="100">
                              <a:effectLst/>
                              <a:ea typeface="Aptos" panose="020B0004020202020204" pitchFamily="34"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F8389CAE-9831-CD4D-009A-7C537AA6F47A}"/>
                              </a:ext>
                            </a:extLst>
                          </p:cNvPr>
                          <p:cNvSpPr/>
                          <p:nvPr/>
                        </p:nvSpPr>
                        <p:spPr>
                          <a:xfrm>
                            <a:off x="2114550" y="3667125"/>
                            <a:ext cx="1847850" cy="7429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Add required fertiliser for crop needs </a:t>
                            </a:r>
                            <a:endParaRPr lang="en-NZ" sz="1200" kern="100">
                              <a:effectLst/>
                              <a:ea typeface="Aptos" panose="020B0004020202020204" pitchFamily="34" charset="0"/>
                              <a:cs typeface="Times New Roman" panose="02020603050405020304" pitchFamily="18" charset="0"/>
                            </a:endParaRPr>
                          </a:p>
                        </p:txBody>
                      </p:sp>
                      <p:sp>
                        <p:nvSpPr>
                          <p:cNvPr id="33" name="Rectangle: Rounded Corners 32">
                            <a:extLst>
                              <a:ext uri="{FF2B5EF4-FFF2-40B4-BE49-F238E27FC236}">
                                <a16:creationId xmlns:a16="http://schemas.microsoft.com/office/drawing/2014/main" id="{03B1015C-235F-5BAF-4924-8EBBE1F375B2}"/>
                              </a:ext>
                            </a:extLst>
                          </p:cNvPr>
                          <p:cNvSpPr/>
                          <p:nvPr/>
                        </p:nvSpPr>
                        <p:spPr>
                          <a:xfrm>
                            <a:off x="-38100" y="3514725"/>
                            <a:ext cx="1847850" cy="6572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Cultivation</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Seedbed preparation</a:t>
                            </a:r>
                            <a:endParaRPr lang="en-NZ" sz="1200" kern="100">
                              <a:effectLst/>
                              <a:ea typeface="Aptos" panose="020B0004020202020204" pitchFamily="34" charset="0"/>
                              <a:cs typeface="Times New Roman" panose="02020603050405020304" pitchFamily="18" charset="0"/>
                            </a:endParaRPr>
                          </a:p>
                        </p:txBody>
                      </p:sp>
                      <p:grpSp>
                        <p:nvGrpSpPr>
                          <p:cNvPr id="34" name="Group 33">
                            <a:extLst>
                              <a:ext uri="{FF2B5EF4-FFF2-40B4-BE49-F238E27FC236}">
                                <a16:creationId xmlns:a16="http://schemas.microsoft.com/office/drawing/2014/main" id="{3807E3E9-2CED-AD6D-93FD-60BEB51C2EA3}"/>
                              </a:ext>
                            </a:extLst>
                          </p:cNvPr>
                          <p:cNvGrpSpPr/>
                          <p:nvPr/>
                        </p:nvGrpSpPr>
                        <p:grpSpPr>
                          <a:xfrm>
                            <a:off x="-342900" y="123825"/>
                            <a:ext cx="10144125" cy="2724150"/>
                            <a:chOff x="-342900" y="123825"/>
                            <a:chExt cx="10144125" cy="2724150"/>
                          </a:xfrm>
                        </p:grpSpPr>
                        <p:grpSp>
                          <p:nvGrpSpPr>
                            <p:cNvPr id="37" name="Group 36">
                              <a:extLst>
                                <a:ext uri="{FF2B5EF4-FFF2-40B4-BE49-F238E27FC236}">
                                  <a16:creationId xmlns:a16="http://schemas.microsoft.com/office/drawing/2014/main" id="{2C1720A9-1901-E26A-F410-EE1A248B10D9}"/>
                                </a:ext>
                              </a:extLst>
                            </p:cNvPr>
                            <p:cNvGrpSpPr/>
                            <p:nvPr/>
                          </p:nvGrpSpPr>
                          <p:grpSpPr>
                            <a:xfrm>
                              <a:off x="304800" y="1952625"/>
                              <a:ext cx="9496425" cy="895350"/>
                              <a:chOff x="304800" y="1952625"/>
                              <a:chExt cx="9496425" cy="895350"/>
                            </a:xfrm>
                          </p:grpSpPr>
                          <p:sp>
                            <p:nvSpPr>
                              <p:cNvPr id="43" name="Rectangle: Rounded Corners 42">
                                <a:extLst>
                                  <a:ext uri="{FF2B5EF4-FFF2-40B4-BE49-F238E27FC236}">
                                    <a16:creationId xmlns:a16="http://schemas.microsoft.com/office/drawing/2014/main" id="{9B8D3272-14B8-AE8E-BC0C-1D6A5C3A043D}"/>
                                  </a:ext>
                                </a:extLst>
                              </p:cNvPr>
                              <p:cNvSpPr/>
                              <p:nvPr/>
                            </p:nvSpPr>
                            <p:spPr>
                              <a:xfrm>
                                <a:off x="304800" y="1981200"/>
                                <a:ext cx="1476375" cy="86677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Pre- sowing</a:t>
                                </a:r>
                                <a:endParaRPr lang="en-NZ" sz="1200" kern="100">
                                  <a:effectLst/>
                                  <a:ea typeface="Aptos" panose="020B0004020202020204" pitchFamily="34" charset="0"/>
                                  <a:cs typeface="Times New Roman" panose="02020603050405020304" pitchFamily="18" charset="0"/>
                                </a:endParaRPr>
                              </a:p>
                            </p:txBody>
                          </p:sp>
                          <p:sp>
                            <p:nvSpPr>
                              <p:cNvPr id="44" name="Rectangle: Rounded Corners 43">
                                <a:extLst>
                                  <a:ext uri="{FF2B5EF4-FFF2-40B4-BE49-F238E27FC236}">
                                    <a16:creationId xmlns:a16="http://schemas.microsoft.com/office/drawing/2014/main" id="{40D7FC5D-571E-C9FB-4749-AE430817DEA7}"/>
                                  </a:ext>
                                </a:extLst>
                              </p:cNvPr>
                              <p:cNvSpPr/>
                              <p:nvPr/>
                            </p:nvSpPr>
                            <p:spPr>
                              <a:xfrm>
                                <a:off x="1971675" y="1962150"/>
                                <a:ext cx="2305050" cy="86677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b="1"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Sowing</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0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r>
                                  <a:rPr lang="en-NZ" sz="1000" kern="100">
                                    <a:effectLst/>
                                    <a:ea typeface="Aptos" panose="020B0004020202020204" pitchFamily="34" charset="0"/>
                                    <a:cs typeface="Times New Roman" panose="02020603050405020304" pitchFamily="18" charset="0"/>
                                  </a:rPr>
                                  <a:t>12.5 cm between plants and 14 cm between rows, with 8 rows</a:t>
                                </a:r>
                                <a:r>
                                  <a:rPr lang="en-NZ" sz="1100" kern="100">
                                    <a:effectLst/>
                                    <a:ea typeface="Aptos" panose="020B0004020202020204" pitchFamily="34" charset="0"/>
                                    <a:cs typeface="Times New Roman" panose="02020603050405020304" pitchFamily="18" charset="0"/>
                                  </a:rPr>
                                  <a:t> </a:t>
                                </a:r>
                                <a:endParaRPr lang="en-NZ" sz="1200" kern="100">
                                  <a:effectLst/>
                                  <a:ea typeface="Aptos" panose="020B0004020202020204" pitchFamily="34" charset="0"/>
                                  <a:cs typeface="Times New Roman" panose="02020603050405020304" pitchFamily="18" charset="0"/>
                                </a:endParaRPr>
                              </a:p>
                            </p:txBody>
                          </p:sp>
                          <p:sp>
                            <p:nvSpPr>
                              <p:cNvPr id="45" name="Rectangle: Rounded Corners 44">
                                <a:extLst>
                                  <a:ext uri="{FF2B5EF4-FFF2-40B4-BE49-F238E27FC236}">
                                    <a16:creationId xmlns:a16="http://schemas.microsoft.com/office/drawing/2014/main" id="{514FABE1-D9F8-4D49-5F24-FA24E3B9BB26}"/>
                                  </a:ext>
                                </a:extLst>
                              </p:cNvPr>
                              <p:cNvSpPr/>
                              <p:nvPr/>
                            </p:nvSpPr>
                            <p:spPr>
                              <a:xfrm>
                                <a:off x="4371974" y="1971675"/>
                                <a:ext cx="3209925" cy="84772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buNone/>
                                </a:pPr>
                                <a:endPar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endParaRPr>
                              </a:p>
                              <a:p>
                                <a:pPr algn="ctr">
                                  <a:lnSpc>
                                    <a:spcPct val="115000"/>
                                  </a:lnSpc>
                                  <a:spcAft>
                                    <a:spcPts val="600"/>
                                  </a:spcAft>
                                  <a:buNone/>
                                </a:pPr>
                                <a:r>
                                  <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Growing</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100" kern="100" dirty="0">
                                    <a:effectLst/>
                                    <a:ea typeface="Aptos" panose="020B0004020202020204" pitchFamily="34" charset="0"/>
                                    <a:cs typeface="Times New Roman" panose="02020603050405020304" pitchFamily="18" charset="0"/>
                                  </a:rPr>
                                  <a:t>Summer 6-8 weeks to harvest</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100" kern="100" dirty="0">
                                    <a:effectLst/>
                                    <a:ea typeface="Aptos" panose="020B0004020202020204" pitchFamily="34" charset="0"/>
                                    <a:cs typeface="Times New Roman" panose="02020603050405020304" pitchFamily="18" charset="0"/>
                                  </a:rPr>
                                  <a:t> Winter 10-12 week to harvest</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endParaRPr lang="en-NZ" sz="1200" kern="100" dirty="0">
                                  <a:effectLst/>
                                  <a:ea typeface="Aptos" panose="020B0004020202020204" pitchFamily="34" charset="0"/>
                                  <a:cs typeface="Times New Roman" panose="02020603050405020304" pitchFamily="18" charset="0"/>
                                </a:endParaRPr>
                              </a:p>
                            </p:txBody>
                          </p:sp>
                          <p:sp>
                            <p:nvSpPr>
                              <p:cNvPr id="46" name="Rectangle: Rounded Corners 45">
                                <a:extLst>
                                  <a:ext uri="{FF2B5EF4-FFF2-40B4-BE49-F238E27FC236}">
                                    <a16:creationId xmlns:a16="http://schemas.microsoft.com/office/drawing/2014/main" id="{9030FB4D-7B01-C7B7-0D4E-06F4F7FE1340}"/>
                                  </a:ext>
                                </a:extLst>
                              </p:cNvPr>
                              <p:cNvSpPr/>
                              <p:nvPr/>
                            </p:nvSpPr>
                            <p:spPr>
                              <a:xfrm>
                                <a:off x="7753350" y="1952625"/>
                                <a:ext cx="2047875" cy="876300"/>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Harvesting</a:t>
                                </a:r>
                                <a:endParaRPr lang="en-NZ" sz="1200" kern="100">
                                  <a:effectLst/>
                                  <a:ea typeface="Aptos" panose="020B0004020202020204" pitchFamily="34" charset="0"/>
                                  <a:cs typeface="Times New Roman" panose="02020603050405020304" pitchFamily="18" charset="0"/>
                                </a:endParaRPr>
                              </a:p>
                            </p:txBody>
                          </p:sp>
                        </p:grpSp>
                        <p:sp>
                          <p:nvSpPr>
                            <p:cNvPr id="38" name="Rectangle: Rounded Corners 37">
                              <a:extLst>
                                <a:ext uri="{FF2B5EF4-FFF2-40B4-BE49-F238E27FC236}">
                                  <a16:creationId xmlns:a16="http://schemas.microsoft.com/office/drawing/2014/main" id="{833C803E-E2AD-A72D-13A8-3B9909E8856F}"/>
                                </a:ext>
                              </a:extLst>
                            </p:cNvPr>
                            <p:cNvSpPr/>
                            <p:nvPr/>
                          </p:nvSpPr>
                          <p:spPr>
                            <a:xfrm>
                              <a:off x="-342900" y="1438275"/>
                              <a:ext cx="1247775" cy="3619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Site Selection</a:t>
                              </a:r>
                              <a:endParaRPr lang="en-NZ" sz="1200" kern="100">
                                <a:effectLst/>
                                <a:ea typeface="Aptos" panose="020B0004020202020204" pitchFamily="34" charset="0"/>
                                <a:cs typeface="Times New Roman" panose="02020603050405020304" pitchFamily="18" charset="0"/>
                              </a:endParaRPr>
                            </a:p>
                          </p:txBody>
                        </p:sp>
                        <p:sp>
                          <p:nvSpPr>
                            <p:cNvPr id="39" name="Rectangle: Rounded Corners 38">
                              <a:extLst>
                                <a:ext uri="{FF2B5EF4-FFF2-40B4-BE49-F238E27FC236}">
                                  <a16:creationId xmlns:a16="http://schemas.microsoft.com/office/drawing/2014/main" id="{75528871-F91D-F0E6-1210-9304977727D5}"/>
                                </a:ext>
                              </a:extLst>
                            </p:cNvPr>
                            <p:cNvSpPr/>
                            <p:nvPr/>
                          </p:nvSpPr>
                          <p:spPr>
                            <a:xfrm>
                              <a:off x="352425" y="523875"/>
                              <a:ext cx="1581150" cy="4476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Cultivar selection</a:t>
                              </a:r>
                              <a:endParaRPr lang="en-NZ" sz="1200" kern="100">
                                <a:effectLst/>
                                <a:ea typeface="Aptos" panose="020B0004020202020204" pitchFamily="34" charset="0"/>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9D41C40F-2E97-DDF6-B192-A2523B42C7FB}"/>
                                </a:ext>
                              </a:extLst>
                            </p:cNvPr>
                            <p:cNvSpPr/>
                            <p:nvPr/>
                          </p:nvSpPr>
                          <p:spPr>
                            <a:xfrm>
                              <a:off x="2000250" y="685800"/>
                              <a:ext cx="1504950" cy="7143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Pelleted Seed</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Direct drilled</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endParaRPr lang="en-NZ" sz="1200" kern="100">
                                <a:effectLst/>
                                <a:ea typeface="Aptos" panose="020B0004020202020204" pitchFamily="34" charset="0"/>
                                <a:cs typeface="Times New Roman" panose="02020603050405020304" pitchFamily="18" charset="0"/>
                              </a:endParaRPr>
                            </a:p>
                          </p:txBody>
                        </p:sp>
                        <p:sp>
                          <p:nvSpPr>
                            <p:cNvPr id="41" name="Rectangle: Rounded Corners 40">
                              <a:extLst>
                                <a:ext uri="{FF2B5EF4-FFF2-40B4-BE49-F238E27FC236}">
                                  <a16:creationId xmlns:a16="http://schemas.microsoft.com/office/drawing/2014/main" id="{ED9740B3-3AB7-88D1-1EA2-DC7A41C6088B}"/>
                                </a:ext>
                              </a:extLst>
                            </p:cNvPr>
                            <p:cNvSpPr/>
                            <p:nvPr/>
                          </p:nvSpPr>
                          <p:spPr>
                            <a:xfrm>
                              <a:off x="4733925" y="1123950"/>
                              <a:ext cx="1524000" cy="5715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Crop scouting</a:t>
                              </a:r>
                              <a:endParaRPr lang="en-NZ" sz="1200" kern="100">
                                <a:effectLst/>
                                <a:ea typeface="Aptos" panose="020B0004020202020204" pitchFamily="34" charset="0"/>
                                <a:cs typeface="Times New Roman" panose="02020603050405020304" pitchFamily="18" charset="0"/>
                              </a:endParaRPr>
                            </a:p>
                          </p:txBody>
                        </p:sp>
                        <p:sp>
                          <p:nvSpPr>
                            <p:cNvPr id="42" name="Rectangle: Rounded Corners 41">
                              <a:extLst>
                                <a:ext uri="{FF2B5EF4-FFF2-40B4-BE49-F238E27FC236}">
                                  <a16:creationId xmlns:a16="http://schemas.microsoft.com/office/drawing/2014/main" id="{E2010495-6496-0C2A-898C-946719B8C9A5}"/>
                                </a:ext>
                              </a:extLst>
                            </p:cNvPr>
                            <p:cNvSpPr/>
                            <p:nvPr/>
                          </p:nvSpPr>
                          <p:spPr>
                            <a:xfrm>
                              <a:off x="6391275" y="123825"/>
                              <a:ext cx="2295525" cy="10096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Use integrated pest management practices to control pests and diseases</a:t>
                              </a:r>
                              <a:endParaRPr lang="en-NZ" sz="1200" kern="100">
                                <a:effectLst/>
                                <a:ea typeface="Aptos" panose="020B0004020202020204" pitchFamily="34" charset="0"/>
                                <a:cs typeface="Times New Roman" panose="02020603050405020304" pitchFamily="18" charset="0"/>
                              </a:endParaRPr>
                            </a:p>
                          </p:txBody>
                        </p:sp>
                      </p:grpSp>
                      <p:sp>
                        <p:nvSpPr>
                          <p:cNvPr id="35" name="Rectangle: Rounded Corners 34">
                            <a:extLst>
                              <a:ext uri="{FF2B5EF4-FFF2-40B4-BE49-F238E27FC236}">
                                <a16:creationId xmlns:a16="http://schemas.microsoft.com/office/drawing/2014/main" id="{0C4F7D8A-FE7B-22BD-53E3-C3AC0F4B2E55}"/>
                              </a:ext>
                            </a:extLst>
                          </p:cNvPr>
                          <p:cNvSpPr/>
                          <p:nvPr/>
                        </p:nvSpPr>
                        <p:spPr>
                          <a:xfrm>
                            <a:off x="3762375" y="3067050"/>
                            <a:ext cx="1152525" cy="5334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irrigation</a:t>
                            </a:r>
                            <a:endParaRPr lang="en-NZ" sz="1200" kern="100">
                              <a:effectLst/>
                              <a:ea typeface="Aptos" panose="020B0004020202020204" pitchFamily="34" charset="0"/>
                              <a:cs typeface="Times New Roman" panose="02020603050405020304" pitchFamily="18" charset="0"/>
                            </a:endParaRPr>
                          </a:p>
                        </p:txBody>
                      </p:sp>
                      <p:sp>
                        <p:nvSpPr>
                          <p:cNvPr id="36" name="Rectangle: Rounded Corners 35">
                            <a:extLst>
                              <a:ext uri="{FF2B5EF4-FFF2-40B4-BE49-F238E27FC236}">
                                <a16:creationId xmlns:a16="http://schemas.microsoft.com/office/drawing/2014/main" id="{05FB7F97-2A1A-0F83-539C-B45617322A66}"/>
                              </a:ext>
                            </a:extLst>
                          </p:cNvPr>
                          <p:cNvSpPr/>
                          <p:nvPr/>
                        </p:nvSpPr>
                        <p:spPr>
                          <a:xfrm>
                            <a:off x="7981950" y="3181350"/>
                            <a:ext cx="1609725" cy="6667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Hand harvest daily (5 x per week)</a:t>
                            </a:r>
                            <a:endParaRPr lang="en-NZ" sz="1200" kern="100">
                              <a:effectLst/>
                              <a:ea typeface="Aptos" panose="020B0004020202020204" pitchFamily="34" charset="0"/>
                              <a:cs typeface="Times New Roman" panose="02020603050405020304" pitchFamily="18" charset="0"/>
                            </a:endParaRPr>
                          </a:p>
                        </p:txBody>
                      </p:sp>
                    </p:grpSp>
                    <p:cxnSp>
                      <p:nvCxnSpPr>
                        <p:cNvPr id="27" name="Straight Arrow Connector 26">
                          <a:extLst>
                            <a:ext uri="{FF2B5EF4-FFF2-40B4-BE49-F238E27FC236}">
                              <a16:creationId xmlns:a16="http://schemas.microsoft.com/office/drawing/2014/main" id="{4A11CEB3-B623-9CEB-9A6F-A1388E03321A}"/>
                            </a:ext>
                          </a:extLst>
                        </p:cNvPr>
                        <p:cNvCxnSpPr/>
                        <p:nvPr/>
                      </p:nvCxnSpPr>
                      <p:spPr>
                        <a:xfrm>
                          <a:off x="866394" y="1784350"/>
                          <a:ext cx="176594" cy="1968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F7F4856C-2EC4-2FC9-514A-22ECCC4C8064}"/>
                            </a:ext>
                          </a:extLst>
                        </p:cNvPr>
                        <p:cNvCxnSpPr/>
                        <p:nvPr/>
                      </p:nvCxnSpPr>
                      <p:spPr>
                        <a:xfrm flipV="1">
                          <a:off x="338138" y="2838450"/>
                          <a:ext cx="376237" cy="1809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8">
                          <a:extLst>
                            <a:ext uri="{FF2B5EF4-FFF2-40B4-BE49-F238E27FC236}">
                              <a16:creationId xmlns:a16="http://schemas.microsoft.com/office/drawing/2014/main" id="{24C9A61E-FFE8-14CC-F4C3-6399BF99FD96}"/>
                            </a:ext>
                          </a:extLst>
                        </p:cNvPr>
                        <p:cNvCxnSpPr/>
                        <p:nvPr/>
                      </p:nvCxnSpPr>
                      <p:spPr>
                        <a:xfrm flipH="1" flipV="1">
                          <a:off x="4067937" y="2724150"/>
                          <a:ext cx="270701" cy="342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8C5E637D-88E8-7AE2-1C97-C926E4A8F190}"/>
                            </a:ext>
                          </a:extLst>
                        </p:cNvPr>
                        <p:cNvCxnSpPr/>
                        <p:nvPr/>
                      </p:nvCxnSpPr>
                      <p:spPr>
                        <a:xfrm flipH="1">
                          <a:off x="6837426" y="1133475"/>
                          <a:ext cx="701612"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cxnSp>
                    <p:nvCxnSpPr>
                      <p:cNvPr id="24" name="Straight Arrow Connector 23">
                        <a:extLst>
                          <a:ext uri="{FF2B5EF4-FFF2-40B4-BE49-F238E27FC236}">
                            <a16:creationId xmlns:a16="http://schemas.microsoft.com/office/drawing/2014/main" id="{01C6E8C0-3C31-F11F-4C60-6F0C6143B1B2}"/>
                          </a:ext>
                        </a:extLst>
                      </p:cNvPr>
                      <p:cNvCxnSpPr/>
                      <p:nvPr/>
                    </p:nvCxnSpPr>
                    <p:spPr>
                      <a:xfrm>
                        <a:off x="5781675" y="1562100"/>
                        <a:ext cx="9525" cy="2667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nvGrpSpPr>
                  <p:cNvPr id="17" name="Group 16">
                    <a:extLst>
                      <a:ext uri="{FF2B5EF4-FFF2-40B4-BE49-F238E27FC236}">
                        <a16:creationId xmlns:a16="http://schemas.microsoft.com/office/drawing/2014/main" id="{3F9437C0-3FB4-99B6-38B9-3F529E3460D6}"/>
                      </a:ext>
                    </a:extLst>
                  </p:cNvPr>
                  <p:cNvGrpSpPr/>
                  <p:nvPr/>
                </p:nvGrpSpPr>
                <p:grpSpPr>
                  <a:xfrm>
                    <a:off x="5514975" y="2752725"/>
                    <a:ext cx="3629025" cy="1314450"/>
                    <a:chOff x="57150" y="0"/>
                    <a:chExt cx="3629025" cy="1314450"/>
                  </a:xfrm>
                </p:grpSpPr>
                <p:sp>
                  <p:nvSpPr>
                    <p:cNvPr id="18" name="Rectangle: Rounded Corners 17">
                      <a:extLst>
                        <a:ext uri="{FF2B5EF4-FFF2-40B4-BE49-F238E27FC236}">
                          <a16:creationId xmlns:a16="http://schemas.microsoft.com/office/drawing/2014/main" id="{AC54BE25-F781-5600-C668-F711108A8BFD}"/>
                        </a:ext>
                      </a:extLst>
                    </p:cNvPr>
                    <p:cNvSpPr/>
                    <p:nvPr/>
                  </p:nvSpPr>
                  <p:spPr>
                    <a:xfrm>
                      <a:off x="57150" y="466725"/>
                      <a:ext cx="1524000" cy="8477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Spraying fungicides &amp; insecticides</a:t>
                      </a:r>
                      <a:endParaRPr lang="en-NZ" sz="1200" kern="100">
                        <a:effectLst/>
                        <a:ea typeface="Aptos" panose="020B0004020202020204" pitchFamily="34"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1DDA138A-EDC7-9008-170B-9CE9ECDD7ED5}"/>
                        </a:ext>
                      </a:extLst>
                    </p:cNvPr>
                    <p:cNvCxnSpPr/>
                    <p:nvPr/>
                  </p:nvCxnSpPr>
                  <p:spPr>
                    <a:xfrm flipH="1" flipV="1">
                      <a:off x="3676650" y="0"/>
                      <a:ext cx="9525" cy="3619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nvGrpSpPr>
                <p:cNvPr id="11" name="Group 10">
                  <a:extLst>
                    <a:ext uri="{FF2B5EF4-FFF2-40B4-BE49-F238E27FC236}">
                      <a16:creationId xmlns:a16="http://schemas.microsoft.com/office/drawing/2014/main" id="{05C22A53-3F79-0768-2588-62AFB7E8A5EF}"/>
                    </a:ext>
                  </a:extLst>
                </p:cNvPr>
                <p:cNvGrpSpPr/>
                <p:nvPr/>
              </p:nvGrpSpPr>
              <p:grpSpPr>
                <a:xfrm>
                  <a:off x="1381125" y="209550"/>
                  <a:ext cx="4914900" cy="3143250"/>
                  <a:chOff x="0" y="-2381250"/>
                  <a:chExt cx="4914900" cy="3143250"/>
                </a:xfrm>
              </p:grpSpPr>
              <p:cxnSp>
                <p:nvCxnSpPr>
                  <p:cNvPr id="12" name="Straight Arrow Connector 11">
                    <a:extLst>
                      <a:ext uri="{FF2B5EF4-FFF2-40B4-BE49-F238E27FC236}">
                        <a16:creationId xmlns:a16="http://schemas.microsoft.com/office/drawing/2014/main" id="{C14534C3-5B0F-FA49-FFE2-065F54C3DB14}"/>
                      </a:ext>
                    </a:extLst>
                  </p:cNvPr>
                  <p:cNvCxnSpPr/>
                  <p:nvPr/>
                </p:nvCxnSpPr>
                <p:spPr>
                  <a:xfrm flipV="1">
                    <a:off x="3648075" y="0"/>
                    <a:ext cx="238125" cy="342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3" name="Rectangle: Rounded Corners 12">
                    <a:extLst>
                      <a:ext uri="{FF2B5EF4-FFF2-40B4-BE49-F238E27FC236}">
                        <a16:creationId xmlns:a16="http://schemas.microsoft.com/office/drawing/2014/main" id="{106254A1-DD8B-FF71-0D9D-777CD1879D74}"/>
                      </a:ext>
                    </a:extLst>
                  </p:cNvPr>
                  <p:cNvSpPr/>
                  <p:nvPr/>
                </p:nvSpPr>
                <p:spPr>
                  <a:xfrm>
                    <a:off x="2639187" y="-2381250"/>
                    <a:ext cx="1409700" cy="5143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Pre- emergence herbicide</a:t>
                    </a:r>
                    <a:endParaRPr lang="en-NZ" sz="1200" kern="100">
                      <a:effectLst/>
                      <a:ea typeface="Aptos" panose="020B0004020202020204" pitchFamily="34"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4261730D-60B4-5B79-1CEB-3BEC127DD6D8}"/>
                      </a:ext>
                    </a:extLst>
                  </p:cNvPr>
                  <p:cNvCxnSpPr/>
                  <p:nvPr/>
                </p:nvCxnSpPr>
                <p:spPr>
                  <a:xfrm flipH="1" flipV="1">
                    <a:off x="4905375" y="114300"/>
                    <a:ext cx="9525" cy="5143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878104E9-3866-EE4D-1B5A-607F8B33DF34}"/>
                      </a:ext>
                    </a:extLst>
                  </p:cNvPr>
                  <p:cNvCxnSpPr/>
                  <p:nvPr/>
                </p:nvCxnSpPr>
                <p:spPr>
                  <a:xfrm flipV="1">
                    <a:off x="0" y="123825"/>
                    <a:ext cx="0" cy="6381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sp>
            <p:nvSpPr>
              <p:cNvPr id="9" name="Rectangle: Rounded Corners 8">
                <a:extLst>
                  <a:ext uri="{FF2B5EF4-FFF2-40B4-BE49-F238E27FC236}">
                    <a16:creationId xmlns:a16="http://schemas.microsoft.com/office/drawing/2014/main" id="{A11F90F1-35EC-D0C5-26BB-B03A7571EE9A}"/>
                  </a:ext>
                </a:extLst>
              </p:cNvPr>
              <p:cNvSpPr/>
              <p:nvPr/>
            </p:nvSpPr>
            <p:spPr>
              <a:xfrm>
                <a:off x="95250" y="4210050"/>
                <a:ext cx="1152525" cy="3429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Apply lime</a:t>
                </a:r>
                <a:endParaRPr lang="en-NZ" sz="1200" kern="100">
                  <a:effectLst/>
                  <a:ea typeface="Aptos" panose="020B0004020202020204" pitchFamily="34" charset="0"/>
                  <a:cs typeface="Times New Roman" panose="02020603050405020304" pitchFamily="18" charset="0"/>
                </a:endParaRPr>
              </a:p>
            </p:txBody>
          </p:sp>
        </p:grpSp>
        <p:cxnSp>
          <p:nvCxnSpPr>
            <p:cNvPr id="6" name="Straight Arrow Connector 5">
              <a:extLst>
                <a:ext uri="{FF2B5EF4-FFF2-40B4-BE49-F238E27FC236}">
                  <a16:creationId xmlns:a16="http://schemas.microsoft.com/office/drawing/2014/main" id="{CE229588-E3FE-551D-14AE-4374F840876B}"/>
                </a:ext>
              </a:extLst>
            </p:cNvPr>
            <p:cNvCxnSpPr/>
            <p:nvPr/>
          </p:nvCxnSpPr>
          <p:spPr>
            <a:xfrm flipH="1">
              <a:off x="3352800" y="752475"/>
              <a:ext cx="1381125" cy="10668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201346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086FF0-60D9-E572-9FDB-C3FB72C6D7C3}"/>
              </a:ext>
            </a:extLst>
          </p:cNvPr>
          <p:cNvSpPr>
            <a:spLocks noGrp="1"/>
          </p:cNvSpPr>
          <p:nvPr>
            <p:ph type="title"/>
          </p:nvPr>
        </p:nvSpPr>
        <p:spPr>
          <a:xfrm>
            <a:off x="640080" y="325369"/>
            <a:ext cx="4368602" cy="1956841"/>
          </a:xfrm>
        </p:spPr>
        <p:txBody>
          <a:bodyPr anchor="b">
            <a:normAutofit/>
          </a:bodyPr>
          <a:lstStyle/>
          <a:p>
            <a:r>
              <a:rPr lang="en-NZ" sz="3800" b="1"/>
              <a:t>Acknowledgements</a:t>
            </a:r>
            <a:br>
              <a:rPr lang="en-NZ" sz="3800"/>
            </a:br>
            <a:endParaRPr lang="en-NZ" sz="3800"/>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CACC32-D213-514C-A641-928B926EC3E2}"/>
              </a:ext>
            </a:extLst>
          </p:cNvPr>
          <p:cNvSpPr>
            <a:spLocks noGrp="1"/>
          </p:cNvSpPr>
          <p:nvPr>
            <p:ph idx="1"/>
          </p:nvPr>
        </p:nvSpPr>
        <p:spPr>
          <a:xfrm>
            <a:off x="640080" y="2872899"/>
            <a:ext cx="4243589" cy="3320668"/>
          </a:xfrm>
        </p:spPr>
        <p:txBody>
          <a:bodyPr>
            <a:normAutofit/>
          </a:bodyPr>
          <a:lstStyle/>
          <a:p>
            <a:pPr lvl="0"/>
            <a:r>
              <a:rPr lang="en-NZ" sz="2200" dirty="0"/>
              <a:t>We gratefully acknowledge </a:t>
            </a:r>
            <a:r>
              <a:rPr lang="en-NZ" sz="2200" b="1" dirty="0"/>
              <a:t>The Fresh Grower</a:t>
            </a:r>
            <a:r>
              <a:rPr lang="en-NZ" sz="2200" dirty="0"/>
              <a:t> for sharing their expertise, practical knowledge and guidance on the commercial production of Asian greens, and for providing photographs to support the development of these resources.</a:t>
            </a:r>
          </a:p>
          <a:p>
            <a:endParaRPr lang="en-NZ" sz="2200" dirty="0"/>
          </a:p>
        </p:txBody>
      </p:sp>
      <p:pic>
        <p:nvPicPr>
          <p:cNvPr id="5" name="Picture 4">
            <a:extLst>
              <a:ext uri="{FF2B5EF4-FFF2-40B4-BE49-F238E27FC236}">
                <a16:creationId xmlns:a16="http://schemas.microsoft.com/office/drawing/2014/main" id="{04066C48-A5D4-7EC6-EA69-D066CD47835B}"/>
              </a:ext>
            </a:extLst>
          </p:cNvPr>
          <p:cNvPicPr>
            <a:picLocks noChangeAspect="1"/>
          </p:cNvPicPr>
          <p:nvPr/>
        </p:nvPicPr>
        <p:blipFill>
          <a:blip r:embed="rId2">
            <a:extLst>
              <a:ext uri="{28A0092B-C50C-407E-A947-70E740481C1C}">
                <a14:useLocalDpi xmlns:a14="http://schemas.microsoft.com/office/drawing/2010/main" val="0"/>
              </a:ext>
            </a:extLst>
          </a:blip>
          <a:srcRect t="7307" r="-1" b="17919"/>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53952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1445C2-950D-8039-1FF2-6842A0E805D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descr="A picture containing logo&#10;&#10;Description automatically generated">
            <a:extLst>
              <a:ext uri="{FF2B5EF4-FFF2-40B4-BE49-F238E27FC236}">
                <a16:creationId xmlns:a16="http://schemas.microsoft.com/office/drawing/2014/main" id="{16FE1B2F-C31B-64A5-BE1D-75D02E9E4C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9"/>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629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C3587F-003C-875C-AB21-358F2C364078}"/>
              </a:ext>
            </a:extLst>
          </p:cNvPr>
          <p:cNvSpPr>
            <a:spLocks noGrp="1"/>
          </p:cNvSpPr>
          <p:nvPr>
            <p:ph type="ctrTitle"/>
          </p:nvPr>
        </p:nvSpPr>
        <p:spPr>
          <a:xfrm>
            <a:off x="638881" y="4501453"/>
            <a:ext cx="10909640" cy="1065836"/>
          </a:xfrm>
        </p:spPr>
        <p:txBody>
          <a:bodyPr anchor="ctr">
            <a:normAutofit/>
          </a:bodyPr>
          <a:lstStyle/>
          <a:p>
            <a:r>
              <a:rPr lang="en-NZ" sz="3100" dirty="0"/>
              <a:t>Growing Bok Choy</a:t>
            </a:r>
            <a:br>
              <a:rPr lang="en-NZ" sz="3100" dirty="0"/>
            </a:br>
            <a:endParaRPr lang="en-NZ" sz="3100" dirty="0"/>
          </a:p>
        </p:txBody>
      </p:sp>
      <p:sp>
        <p:nvSpPr>
          <p:cNvPr id="3" name="Subtitle 2">
            <a:extLst>
              <a:ext uri="{FF2B5EF4-FFF2-40B4-BE49-F238E27FC236}">
                <a16:creationId xmlns:a16="http://schemas.microsoft.com/office/drawing/2014/main" id="{90E3A5B1-6ED7-034F-8CA0-B8004EAEF51C}"/>
              </a:ext>
            </a:extLst>
          </p:cNvPr>
          <p:cNvSpPr>
            <a:spLocks noGrp="1"/>
          </p:cNvSpPr>
          <p:nvPr>
            <p:ph type="subTitle" idx="1"/>
          </p:nvPr>
        </p:nvSpPr>
        <p:spPr>
          <a:xfrm>
            <a:off x="638881" y="5939403"/>
            <a:ext cx="10909643" cy="509722"/>
          </a:xfrm>
        </p:spPr>
        <p:txBody>
          <a:bodyPr anchor="ctr">
            <a:normAutofit/>
          </a:bodyPr>
          <a:lstStyle/>
          <a:p>
            <a:r>
              <a:rPr lang="en-NZ" sz="1900" dirty="0"/>
              <a:t>Watch: Growing Asian greens in NZ </a:t>
            </a:r>
            <a:r>
              <a:rPr lang="en-NZ" sz="1900" u="sng" dirty="0"/>
              <a:t> </a:t>
            </a:r>
            <a:r>
              <a:rPr lang="en-NZ" sz="1900" u="sng" dirty="0">
                <a:hlinkClick r:id="rId2"/>
              </a:rPr>
              <a:t>https://www.youtube.com/watch?v=T3J1qI0pCLY</a:t>
            </a:r>
            <a:endParaRPr lang="en-NZ" sz="1900" dirty="0"/>
          </a:p>
          <a:p>
            <a:endParaRPr lang="en-NZ" dirty="0"/>
          </a:p>
        </p:txBody>
      </p:sp>
      <p:pic>
        <p:nvPicPr>
          <p:cNvPr id="4" name="Content Placeholder 3">
            <a:extLst>
              <a:ext uri="{FF2B5EF4-FFF2-40B4-BE49-F238E27FC236}">
                <a16:creationId xmlns:a16="http://schemas.microsoft.com/office/drawing/2014/main" id="{B1A185A8-0777-2CD0-CE36-16051BDB5D5C}"/>
              </a:ext>
            </a:extLst>
          </p:cNvPr>
          <p:cNvPicPr>
            <a:picLocks noChangeAspect="1"/>
          </p:cNvPicPr>
          <p:nvPr/>
        </p:nvPicPr>
        <p:blipFill>
          <a:blip r:embed="rId3"/>
          <a:stretch>
            <a:fillRect/>
          </a:stretch>
        </p:blipFill>
        <p:spPr>
          <a:xfrm rot="5400000">
            <a:off x="6869430" y="895793"/>
            <a:ext cx="3895344" cy="2921508"/>
          </a:xfrm>
          <a:prstGeom prst="rect">
            <a:avLst/>
          </a:prstGeom>
        </p:spPr>
      </p:pic>
      <p:pic>
        <p:nvPicPr>
          <p:cNvPr id="5" name="Picture 4">
            <a:extLst>
              <a:ext uri="{FF2B5EF4-FFF2-40B4-BE49-F238E27FC236}">
                <a16:creationId xmlns:a16="http://schemas.microsoft.com/office/drawing/2014/main" id="{04EEF26D-7BC9-201C-C53A-2192D755F126}"/>
              </a:ext>
            </a:extLst>
          </p:cNvPr>
          <p:cNvPicPr>
            <a:picLocks noChangeAspect="1"/>
          </p:cNvPicPr>
          <p:nvPr/>
        </p:nvPicPr>
        <p:blipFill>
          <a:blip r:embed="rId4"/>
          <a:stretch>
            <a:fillRect/>
          </a:stretch>
        </p:blipFill>
        <p:spPr>
          <a:xfrm>
            <a:off x="1197063" y="408875"/>
            <a:ext cx="4962222" cy="3895344"/>
          </a:xfrm>
          <a:prstGeom prst="rect">
            <a:avLst/>
          </a:prstGeom>
        </p:spPr>
      </p:pic>
      <p:sp>
        <p:nvSpPr>
          <p:cNvPr id="12"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2865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F088B9-03AC-F7B6-8B87-0BCAB94BCE9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F9D3F84-2BF1-3CA4-8236-D47C093C058C}"/>
              </a:ext>
            </a:extLst>
          </p:cNvPr>
          <p:cNvSpPr>
            <a:spLocks noGrp="1"/>
          </p:cNvSpPr>
          <p:nvPr>
            <p:ph type="title"/>
          </p:nvPr>
        </p:nvSpPr>
        <p:spPr>
          <a:xfrm>
            <a:off x="640080" y="329184"/>
            <a:ext cx="6894576" cy="1783080"/>
          </a:xfrm>
        </p:spPr>
        <p:txBody>
          <a:bodyPr anchor="b">
            <a:normAutofit/>
          </a:bodyPr>
          <a:lstStyle/>
          <a:p>
            <a:r>
              <a:rPr lang="en-NZ" sz="6600" b="1"/>
              <a:t>Bok Choy</a:t>
            </a:r>
            <a:endParaRPr lang="en-NZ" sz="6600"/>
          </a:p>
        </p:txBody>
      </p:sp>
      <p:sp>
        <p:nvSpPr>
          <p:cNvPr id="12"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47407C-502A-FC31-0F34-5A97B1BA5071}"/>
              </a:ext>
            </a:extLst>
          </p:cNvPr>
          <p:cNvSpPr>
            <a:spLocks noGrp="1"/>
          </p:cNvSpPr>
          <p:nvPr>
            <p:ph idx="1"/>
          </p:nvPr>
        </p:nvSpPr>
        <p:spPr>
          <a:xfrm>
            <a:off x="640080" y="2706624"/>
            <a:ext cx="6126480" cy="3483864"/>
          </a:xfrm>
        </p:spPr>
        <p:txBody>
          <a:bodyPr>
            <a:normAutofit/>
          </a:bodyPr>
          <a:lstStyle/>
          <a:p>
            <a:r>
              <a:rPr lang="en-NZ" sz="1900" b="1" dirty="0"/>
              <a:t>Bok choy</a:t>
            </a:r>
            <a:r>
              <a:rPr lang="en-NZ" sz="1900" dirty="0"/>
              <a:t> (</a:t>
            </a:r>
            <a:r>
              <a:rPr lang="en-NZ" sz="1900" i="1" dirty="0"/>
              <a:t>Brassica rapa</a:t>
            </a:r>
            <a:r>
              <a:rPr lang="en-NZ" sz="1900" dirty="0"/>
              <a:t> subsp. </a:t>
            </a:r>
            <a:r>
              <a:rPr lang="en-NZ" sz="1900" i="1" dirty="0"/>
              <a:t>chinensis</a:t>
            </a:r>
            <a:r>
              <a:rPr lang="en-NZ" sz="1900" dirty="0"/>
              <a:t>), also called pak choi, is a fast-growing Asian green in the Brassicaceae (mustard and cabbage) family.</a:t>
            </a:r>
          </a:p>
          <a:p>
            <a:pPr marL="0" indent="0">
              <a:buNone/>
            </a:pPr>
            <a:r>
              <a:rPr lang="en-NZ" sz="1900" b="1" dirty="0"/>
              <a:t>Common commercial types</a:t>
            </a:r>
            <a:endParaRPr lang="en-NZ" sz="1900" dirty="0"/>
          </a:p>
          <a:p>
            <a:pPr lvl="0"/>
            <a:r>
              <a:rPr lang="en-NZ" sz="1900" b="1" dirty="0"/>
              <a:t>White-stemmed bok choy</a:t>
            </a:r>
            <a:r>
              <a:rPr lang="en-NZ" sz="1900" dirty="0"/>
              <a:t> – white stalks with dark green leaves.</a:t>
            </a:r>
          </a:p>
          <a:p>
            <a:pPr lvl="0"/>
            <a:r>
              <a:rPr lang="en-NZ" sz="1900" b="1" dirty="0"/>
              <a:t>Shanghai bok choy</a:t>
            </a:r>
            <a:r>
              <a:rPr lang="en-NZ" sz="1900" dirty="0"/>
              <a:t> – smooth green stalks and a slightly sweeter flavour.</a:t>
            </a:r>
          </a:p>
          <a:p>
            <a:endParaRPr lang="en-NZ" sz="2200" dirty="0"/>
          </a:p>
        </p:txBody>
      </p:sp>
      <p:pic>
        <p:nvPicPr>
          <p:cNvPr id="4" name="Picture 3" descr="BOK CHOY White Stem seeds | Herbs and Spices">
            <a:extLst>
              <a:ext uri="{FF2B5EF4-FFF2-40B4-BE49-F238E27FC236}">
                <a16:creationId xmlns:a16="http://schemas.microsoft.com/office/drawing/2014/main" id="{06AFF00A-D830-5019-FA2C-D309A3EE1B76}"/>
              </a:ext>
            </a:extLst>
          </p:cNvPr>
          <p:cNvPicPr>
            <a:picLocks noChangeAspect="1"/>
          </p:cNvPicPr>
          <p:nvPr/>
        </p:nvPicPr>
        <p:blipFill>
          <a:blip r:embed="rId2">
            <a:extLst>
              <a:ext uri="{28A0092B-C50C-407E-A947-70E740481C1C}">
                <a14:useLocalDpi xmlns:a14="http://schemas.microsoft.com/office/drawing/2010/main" val="0"/>
              </a:ext>
            </a:extLst>
          </a:blip>
          <a:srcRect r="3428"/>
          <a:stretch>
            <a:fillRect/>
          </a:stretch>
        </p:blipFill>
        <p:spPr bwMode="auto">
          <a:xfrm>
            <a:off x="8070557" y="329184"/>
            <a:ext cx="2814398" cy="2914309"/>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a:noFill/>
        </p:spPr>
      </p:pic>
      <p:pic>
        <p:nvPicPr>
          <p:cNvPr id="6" name="Picture 5" descr="Shanghai Bok Choy | Frieda's LLC - The Branded Produce Company">
            <a:extLst>
              <a:ext uri="{FF2B5EF4-FFF2-40B4-BE49-F238E27FC236}">
                <a16:creationId xmlns:a16="http://schemas.microsoft.com/office/drawing/2014/main" id="{8383E9E4-D68A-E205-F113-AEE8B41DF8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0557" y="3429000"/>
            <a:ext cx="2712689" cy="2617811"/>
          </a:xfrm>
          <a:prstGeom prst="rect">
            <a:avLst/>
          </a:prstGeom>
          <a:noFill/>
          <a:ln>
            <a:noFill/>
          </a:ln>
        </p:spPr>
      </p:pic>
    </p:spTree>
    <p:extLst>
      <p:ext uri="{BB962C8B-B14F-4D97-AF65-F5344CB8AC3E}">
        <p14:creationId xmlns:p14="http://schemas.microsoft.com/office/powerpoint/2010/main" val="2758413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96F2C2-F0C6-3B33-FE64-9E1500B049FD}"/>
              </a:ext>
            </a:extLst>
          </p:cNvPr>
          <p:cNvSpPr>
            <a:spLocks noGrp="1"/>
          </p:cNvSpPr>
          <p:nvPr>
            <p:ph type="title"/>
          </p:nvPr>
        </p:nvSpPr>
        <p:spPr>
          <a:xfrm>
            <a:off x="838200" y="365125"/>
            <a:ext cx="10515600" cy="1325563"/>
          </a:xfrm>
        </p:spPr>
        <p:txBody>
          <a:bodyPr>
            <a:normAutofit/>
          </a:bodyPr>
          <a:lstStyle/>
          <a:p>
            <a:r>
              <a:rPr lang="en-NZ" sz="5400" b="1" dirty="0"/>
              <a:t>Bok choy - Growing Requirements</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594CBF8-7217-E578-0C11-1CC614F278B9}"/>
              </a:ext>
            </a:extLst>
          </p:cNvPr>
          <p:cNvSpPr>
            <a:spLocks noGrp="1"/>
          </p:cNvSpPr>
          <p:nvPr>
            <p:ph idx="1"/>
          </p:nvPr>
        </p:nvSpPr>
        <p:spPr>
          <a:xfrm>
            <a:off x="838200" y="1929384"/>
            <a:ext cx="6219825" cy="4251960"/>
          </a:xfrm>
        </p:spPr>
        <p:txBody>
          <a:bodyPr>
            <a:normAutofit fontScale="85000" lnSpcReduction="10000"/>
          </a:bodyPr>
          <a:lstStyle/>
          <a:p>
            <a:pPr lvl="0"/>
            <a:r>
              <a:rPr lang="en-NZ" sz="2000" dirty="0"/>
              <a:t>Best growth occurs in cool to mild conditions: about 15–22°C.</a:t>
            </a:r>
          </a:p>
          <a:p>
            <a:pPr lvl="0"/>
            <a:r>
              <a:rPr lang="en-NZ" sz="2000" dirty="0"/>
              <a:t>Can be grown outdoors for much of the year in suitable NZ regions.</a:t>
            </a:r>
          </a:p>
          <a:p>
            <a:pPr lvl="0"/>
            <a:r>
              <a:rPr lang="en-NZ" sz="2000" dirty="0"/>
              <a:t>Prefers fertile, well-drained loam soils.</a:t>
            </a:r>
          </a:p>
          <a:p>
            <a:pPr lvl="0"/>
            <a:r>
              <a:rPr lang="en-NZ" sz="2000" dirty="0"/>
              <a:t>Ideal soil pH: 6.5–7.0.</a:t>
            </a:r>
          </a:p>
          <a:p>
            <a:pPr lvl="0"/>
            <a:r>
              <a:rPr lang="en-NZ" sz="2000" dirty="0"/>
              <a:t>Good drainage is important because bok choy has shallow roots and does not tolerate waterlogging.</a:t>
            </a:r>
          </a:p>
          <a:p>
            <a:pPr lvl="0"/>
            <a:r>
              <a:rPr lang="en-NZ" sz="2000" dirty="0"/>
              <a:t>Needs consistent soil moisture for rapid, healthy growth.</a:t>
            </a:r>
          </a:p>
          <a:p>
            <a:pPr lvl="0"/>
            <a:r>
              <a:rPr lang="en-NZ" sz="2000" dirty="0"/>
              <a:t>Irrigation is particularly important during warm or dry weather.</a:t>
            </a:r>
          </a:p>
          <a:p>
            <a:pPr lvl="0"/>
            <a:r>
              <a:rPr lang="en-NZ" sz="2000" dirty="0"/>
              <a:t>Baby bok choy: about 30–40 days.</a:t>
            </a:r>
          </a:p>
          <a:p>
            <a:pPr lvl="0"/>
            <a:r>
              <a:rPr lang="en-NZ" sz="2000" dirty="0"/>
              <a:t>Larger marketable plants: about 40–60 days under favourable conditions.</a:t>
            </a:r>
          </a:p>
          <a:p>
            <a:pPr lvl="0"/>
            <a:r>
              <a:rPr lang="en-NZ" sz="2000" dirty="0"/>
              <a:t>Growth is slower in winter, so crops may take longer to reach harvest size.</a:t>
            </a:r>
          </a:p>
          <a:p>
            <a:endParaRPr lang="en-NZ" sz="2000" dirty="0"/>
          </a:p>
        </p:txBody>
      </p:sp>
      <p:pic>
        <p:nvPicPr>
          <p:cNvPr id="5" name="Content Placeholder 3">
            <a:extLst>
              <a:ext uri="{FF2B5EF4-FFF2-40B4-BE49-F238E27FC236}">
                <a16:creationId xmlns:a16="http://schemas.microsoft.com/office/drawing/2014/main" id="{8DF4BF26-AD00-D28C-555B-B7289AE209B4}"/>
              </a:ext>
            </a:extLst>
          </p:cNvPr>
          <p:cNvPicPr>
            <a:picLocks noChangeAspect="1"/>
          </p:cNvPicPr>
          <p:nvPr/>
        </p:nvPicPr>
        <p:blipFill>
          <a:blip r:embed="rId2"/>
          <a:stretch>
            <a:fillRect/>
          </a:stretch>
        </p:blipFill>
        <p:spPr>
          <a:xfrm rot="5400000">
            <a:off x="7356030" y="2577720"/>
            <a:ext cx="4321556" cy="3241167"/>
          </a:xfrm>
          <a:prstGeom prst="rect">
            <a:avLst/>
          </a:prstGeom>
        </p:spPr>
      </p:pic>
    </p:spTree>
    <p:extLst>
      <p:ext uri="{BB962C8B-B14F-4D97-AF65-F5344CB8AC3E}">
        <p14:creationId xmlns:p14="http://schemas.microsoft.com/office/powerpoint/2010/main" val="3317580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AFB4A-5D24-49FA-1CD3-4B4D7CF69A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71866F-658A-D131-433C-E5A14F2BB427}"/>
              </a:ext>
            </a:extLst>
          </p:cNvPr>
          <p:cNvSpPr>
            <a:spLocks noGrp="1"/>
          </p:cNvSpPr>
          <p:nvPr>
            <p:ph type="title"/>
          </p:nvPr>
        </p:nvSpPr>
        <p:spPr/>
        <p:txBody>
          <a:bodyPr>
            <a:normAutofit/>
          </a:bodyPr>
          <a:lstStyle/>
          <a:p>
            <a:pPr algn="ctr"/>
            <a:r>
              <a:rPr lang="en-NZ" sz="4000" b="1" dirty="0"/>
              <a:t>Bok Choy Crop Calendar of Operations</a:t>
            </a:r>
            <a:br>
              <a:rPr lang="en-NZ" dirty="0"/>
            </a:br>
            <a:r>
              <a:rPr lang="en-NZ" sz="2000" dirty="0"/>
              <a:t>(Sowing weekly all year, Summer 6-8 weeks to harvest, winter 10-12 week to harvest)</a:t>
            </a:r>
          </a:p>
        </p:txBody>
      </p:sp>
      <p:grpSp>
        <p:nvGrpSpPr>
          <p:cNvPr id="5" name="Group 4">
            <a:extLst>
              <a:ext uri="{FF2B5EF4-FFF2-40B4-BE49-F238E27FC236}">
                <a16:creationId xmlns:a16="http://schemas.microsoft.com/office/drawing/2014/main" id="{AB373E41-4FE4-0FB7-CBC2-47C630F14BC8}"/>
              </a:ext>
            </a:extLst>
          </p:cNvPr>
          <p:cNvGrpSpPr/>
          <p:nvPr/>
        </p:nvGrpSpPr>
        <p:grpSpPr>
          <a:xfrm>
            <a:off x="1023937" y="1690688"/>
            <a:ext cx="10144125" cy="4552950"/>
            <a:chOff x="0" y="0"/>
            <a:chExt cx="10144125" cy="4552950"/>
          </a:xfrm>
        </p:grpSpPr>
        <p:grpSp>
          <p:nvGrpSpPr>
            <p:cNvPr id="6" name="Group 5">
              <a:extLst>
                <a:ext uri="{FF2B5EF4-FFF2-40B4-BE49-F238E27FC236}">
                  <a16:creationId xmlns:a16="http://schemas.microsoft.com/office/drawing/2014/main" id="{8C785C94-0AA2-2318-FC44-6DEA50AE6376}"/>
                </a:ext>
              </a:extLst>
            </p:cNvPr>
            <p:cNvGrpSpPr/>
            <p:nvPr/>
          </p:nvGrpSpPr>
          <p:grpSpPr>
            <a:xfrm>
              <a:off x="0" y="0"/>
              <a:ext cx="10144125" cy="4552950"/>
              <a:chOff x="0" y="0"/>
              <a:chExt cx="10144125" cy="4552950"/>
            </a:xfrm>
          </p:grpSpPr>
          <p:cxnSp>
            <p:nvCxnSpPr>
              <p:cNvPr id="8" name="Straight Arrow Connector 7">
                <a:extLst>
                  <a:ext uri="{FF2B5EF4-FFF2-40B4-BE49-F238E27FC236}">
                    <a16:creationId xmlns:a16="http://schemas.microsoft.com/office/drawing/2014/main" id="{099B3FCF-DCA6-7CAE-0D07-917933D228DB}"/>
                  </a:ext>
                </a:extLst>
              </p:cNvPr>
              <p:cNvCxnSpPr/>
              <p:nvPr/>
            </p:nvCxnSpPr>
            <p:spPr>
              <a:xfrm>
                <a:off x="638175" y="3238500"/>
                <a:ext cx="19050" cy="96202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9" name="Group 8">
                <a:extLst>
                  <a:ext uri="{FF2B5EF4-FFF2-40B4-BE49-F238E27FC236}">
                    <a16:creationId xmlns:a16="http://schemas.microsoft.com/office/drawing/2014/main" id="{D86792AD-02C7-AAE0-E02C-32BD5A6ED873}"/>
                  </a:ext>
                </a:extLst>
              </p:cNvPr>
              <p:cNvGrpSpPr/>
              <p:nvPr/>
            </p:nvGrpSpPr>
            <p:grpSpPr>
              <a:xfrm>
                <a:off x="0" y="0"/>
                <a:ext cx="10144125" cy="4286250"/>
                <a:chOff x="0" y="0"/>
                <a:chExt cx="10144125" cy="4286250"/>
              </a:xfrm>
            </p:grpSpPr>
            <p:grpSp>
              <p:nvGrpSpPr>
                <p:cNvPr id="11" name="Group 10">
                  <a:extLst>
                    <a:ext uri="{FF2B5EF4-FFF2-40B4-BE49-F238E27FC236}">
                      <a16:creationId xmlns:a16="http://schemas.microsoft.com/office/drawing/2014/main" id="{F639C90B-762B-A917-47E2-C528F2760941}"/>
                    </a:ext>
                  </a:extLst>
                </p:cNvPr>
                <p:cNvGrpSpPr/>
                <p:nvPr/>
              </p:nvGrpSpPr>
              <p:grpSpPr>
                <a:xfrm>
                  <a:off x="0" y="0"/>
                  <a:ext cx="10144125" cy="4286250"/>
                  <a:chOff x="0" y="0"/>
                  <a:chExt cx="10144125" cy="4286250"/>
                </a:xfrm>
              </p:grpSpPr>
              <p:grpSp>
                <p:nvGrpSpPr>
                  <p:cNvPr id="17" name="Group 16">
                    <a:extLst>
                      <a:ext uri="{FF2B5EF4-FFF2-40B4-BE49-F238E27FC236}">
                        <a16:creationId xmlns:a16="http://schemas.microsoft.com/office/drawing/2014/main" id="{BFE17121-4B18-5E77-03FA-FAD8DEB44D79}"/>
                      </a:ext>
                    </a:extLst>
                  </p:cNvPr>
                  <p:cNvGrpSpPr/>
                  <p:nvPr/>
                </p:nvGrpSpPr>
                <p:grpSpPr>
                  <a:xfrm>
                    <a:off x="0" y="0"/>
                    <a:ext cx="10144125" cy="4286250"/>
                    <a:chOff x="0" y="0"/>
                    <a:chExt cx="10144125" cy="4286250"/>
                  </a:xfrm>
                </p:grpSpPr>
                <p:cxnSp>
                  <p:nvCxnSpPr>
                    <p:cNvPr id="21" name="Straight Arrow Connector 20">
                      <a:extLst>
                        <a:ext uri="{FF2B5EF4-FFF2-40B4-BE49-F238E27FC236}">
                          <a16:creationId xmlns:a16="http://schemas.microsoft.com/office/drawing/2014/main" id="{ADF5720E-47F4-30F1-B201-3B7FD4272517}"/>
                        </a:ext>
                      </a:extLst>
                    </p:cNvPr>
                    <p:cNvCxnSpPr/>
                    <p:nvPr/>
                  </p:nvCxnSpPr>
                  <p:spPr>
                    <a:xfrm flipH="1">
                      <a:off x="2752725" y="1228725"/>
                      <a:ext cx="9525" cy="60959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2" name="Group 21">
                      <a:extLst>
                        <a:ext uri="{FF2B5EF4-FFF2-40B4-BE49-F238E27FC236}">
                          <a16:creationId xmlns:a16="http://schemas.microsoft.com/office/drawing/2014/main" id="{ADC38F56-3DAA-EA77-D654-98A73B9DA2F3}"/>
                        </a:ext>
                      </a:extLst>
                    </p:cNvPr>
                    <p:cNvGrpSpPr/>
                    <p:nvPr/>
                  </p:nvGrpSpPr>
                  <p:grpSpPr>
                    <a:xfrm>
                      <a:off x="0" y="0"/>
                      <a:ext cx="10144125" cy="4286250"/>
                      <a:chOff x="0" y="0"/>
                      <a:chExt cx="10144125" cy="4286250"/>
                    </a:xfrm>
                  </p:grpSpPr>
                  <p:cxnSp>
                    <p:nvCxnSpPr>
                      <p:cNvPr id="23" name="Straight Arrow Connector 22">
                        <a:extLst>
                          <a:ext uri="{FF2B5EF4-FFF2-40B4-BE49-F238E27FC236}">
                            <a16:creationId xmlns:a16="http://schemas.microsoft.com/office/drawing/2014/main" id="{66F9524B-8580-BC60-D1FD-C62272709028}"/>
                          </a:ext>
                        </a:extLst>
                      </p:cNvPr>
                      <p:cNvCxnSpPr/>
                      <p:nvPr/>
                    </p:nvCxnSpPr>
                    <p:spPr>
                      <a:xfrm flipV="1">
                        <a:off x="3400425" y="2667000"/>
                        <a:ext cx="0" cy="8763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4" name="Group 23">
                        <a:extLst>
                          <a:ext uri="{FF2B5EF4-FFF2-40B4-BE49-F238E27FC236}">
                            <a16:creationId xmlns:a16="http://schemas.microsoft.com/office/drawing/2014/main" id="{57E594BB-F0F0-8E63-3129-0E52AC2EEE94}"/>
                          </a:ext>
                        </a:extLst>
                      </p:cNvPr>
                      <p:cNvGrpSpPr/>
                      <p:nvPr/>
                    </p:nvGrpSpPr>
                    <p:grpSpPr>
                      <a:xfrm>
                        <a:off x="0" y="0"/>
                        <a:ext cx="10144125" cy="4286250"/>
                        <a:chOff x="-342900" y="123825"/>
                        <a:chExt cx="10144125" cy="4286250"/>
                      </a:xfrm>
                    </p:grpSpPr>
                    <p:cxnSp>
                      <p:nvCxnSpPr>
                        <p:cNvPr id="26" name="Straight Arrow Connector 25">
                          <a:extLst>
                            <a:ext uri="{FF2B5EF4-FFF2-40B4-BE49-F238E27FC236}">
                              <a16:creationId xmlns:a16="http://schemas.microsoft.com/office/drawing/2014/main" id="{5C8C24BD-537B-4A8E-031A-7D787DC26283}"/>
                            </a:ext>
                          </a:extLst>
                        </p:cNvPr>
                        <p:cNvCxnSpPr>
                          <a:cxnSpLocks/>
                        </p:cNvCxnSpPr>
                        <p:nvPr/>
                      </p:nvCxnSpPr>
                      <p:spPr>
                        <a:xfrm>
                          <a:off x="1133475" y="876300"/>
                          <a:ext cx="0" cy="10953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nvGrpSpPr>
                        <p:cNvPr id="27" name="Group 26">
                          <a:extLst>
                            <a:ext uri="{FF2B5EF4-FFF2-40B4-BE49-F238E27FC236}">
                              <a16:creationId xmlns:a16="http://schemas.microsoft.com/office/drawing/2014/main" id="{3597E523-4829-6FB7-3A94-DEC5F2745221}"/>
                            </a:ext>
                          </a:extLst>
                        </p:cNvPr>
                        <p:cNvGrpSpPr/>
                        <p:nvPr/>
                      </p:nvGrpSpPr>
                      <p:grpSpPr>
                        <a:xfrm>
                          <a:off x="-342900" y="123825"/>
                          <a:ext cx="10144125" cy="4286250"/>
                          <a:chOff x="-342900" y="123825"/>
                          <a:chExt cx="10144125" cy="4286250"/>
                        </a:xfrm>
                      </p:grpSpPr>
                      <p:sp>
                        <p:nvSpPr>
                          <p:cNvPr id="32" name="Rectangle: Rounded Corners 31">
                            <a:extLst>
                              <a:ext uri="{FF2B5EF4-FFF2-40B4-BE49-F238E27FC236}">
                                <a16:creationId xmlns:a16="http://schemas.microsoft.com/office/drawing/2014/main" id="{510DC99D-5A06-822B-3BE2-6191E52887DF}"/>
                              </a:ext>
                            </a:extLst>
                          </p:cNvPr>
                          <p:cNvSpPr/>
                          <p:nvPr/>
                        </p:nvSpPr>
                        <p:spPr>
                          <a:xfrm>
                            <a:off x="-238125" y="3019425"/>
                            <a:ext cx="1152525" cy="3429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Soil test</a:t>
                            </a:r>
                            <a:endParaRPr lang="en-NZ" sz="1200" kern="100">
                              <a:effectLst/>
                              <a:ea typeface="Aptos" panose="020B0004020202020204" pitchFamily="34" charset="0"/>
                              <a:cs typeface="Times New Roman" panose="02020603050405020304" pitchFamily="18" charset="0"/>
                            </a:endParaRPr>
                          </a:p>
                        </p:txBody>
                      </p:sp>
                      <p:sp>
                        <p:nvSpPr>
                          <p:cNvPr id="33" name="Rectangle: Rounded Corners 32">
                            <a:extLst>
                              <a:ext uri="{FF2B5EF4-FFF2-40B4-BE49-F238E27FC236}">
                                <a16:creationId xmlns:a16="http://schemas.microsoft.com/office/drawing/2014/main" id="{2C743CE9-6186-AC62-610A-E60909B3050E}"/>
                              </a:ext>
                            </a:extLst>
                          </p:cNvPr>
                          <p:cNvSpPr/>
                          <p:nvPr/>
                        </p:nvSpPr>
                        <p:spPr>
                          <a:xfrm>
                            <a:off x="2114550" y="3667125"/>
                            <a:ext cx="1847850" cy="7429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Add required fertiliser for crop needs </a:t>
                            </a:r>
                            <a:endParaRPr lang="en-NZ" sz="1200" kern="100">
                              <a:effectLst/>
                              <a:ea typeface="Aptos" panose="020B0004020202020204" pitchFamily="34"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id="{B1784EA4-AB24-7574-F5A0-B34C7490FC6A}"/>
                              </a:ext>
                            </a:extLst>
                          </p:cNvPr>
                          <p:cNvSpPr/>
                          <p:nvPr/>
                        </p:nvSpPr>
                        <p:spPr>
                          <a:xfrm>
                            <a:off x="-38100" y="3514725"/>
                            <a:ext cx="1847850" cy="6572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Cultivation</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Seedbed preparation</a:t>
                            </a:r>
                            <a:endParaRPr lang="en-NZ" sz="1200" kern="100">
                              <a:effectLst/>
                              <a:ea typeface="Aptos" panose="020B0004020202020204" pitchFamily="34" charset="0"/>
                              <a:cs typeface="Times New Roman" panose="02020603050405020304" pitchFamily="18" charset="0"/>
                            </a:endParaRPr>
                          </a:p>
                        </p:txBody>
                      </p:sp>
                      <p:grpSp>
                        <p:nvGrpSpPr>
                          <p:cNvPr id="35" name="Group 34">
                            <a:extLst>
                              <a:ext uri="{FF2B5EF4-FFF2-40B4-BE49-F238E27FC236}">
                                <a16:creationId xmlns:a16="http://schemas.microsoft.com/office/drawing/2014/main" id="{778E05ED-E40B-B145-E805-07911BAC0DF5}"/>
                              </a:ext>
                            </a:extLst>
                          </p:cNvPr>
                          <p:cNvGrpSpPr/>
                          <p:nvPr/>
                        </p:nvGrpSpPr>
                        <p:grpSpPr>
                          <a:xfrm>
                            <a:off x="-342900" y="123825"/>
                            <a:ext cx="10144125" cy="2724150"/>
                            <a:chOff x="-342900" y="123825"/>
                            <a:chExt cx="10144125" cy="2724150"/>
                          </a:xfrm>
                        </p:grpSpPr>
                        <p:grpSp>
                          <p:nvGrpSpPr>
                            <p:cNvPr id="38" name="Group 37">
                              <a:extLst>
                                <a:ext uri="{FF2B5EF4-FFF2-40B4-BE49-F238E27FC236}">
                                  <a16:creationId xmlns:a16="http://schemas.microsoft.com/office/drawing/2014/main" id="{42C96D1B-05B2-B908-A245-0F7151884AC4}"/>
                                </a:ext>
                              </a:extLst>
                            </p:cNvPr>
                            <p:cNvGrpSpPr/>
                            <p:nvPr/>
                          </p:nvGrpSpPr>
                          <p:grpSpPr>
                            <a:xfrm>
                              <a:off x="304800" y="1952625"/>
                              <a:ext cx="9496425" cy="895350"/>
                              <a:chOff x="304800" y="1952625"/>
                              <a:chExt cx="9496425" cy="895350"/>
                            </a:xfrm>
                          </p:grpSpPr>
                          <p:sp>
                            <p:nvSpPr>
                              <p:cNvPr id="44" name="Rectangle: Rounded Corners 43">
                                <a:extLst>
                                  <a:ext uri="{FF2B5EF4-FFF2-40B4-BE49-F238E27FC236}">
                                    <a16:creationId xmlns:a16="http://schemas.microsoft.com/office/drawing/2014/main" id="{FE6D2A35-2AA8-6442-1B66-CB1EB3708EC1}"/>
                                  </a:ext>
                                </a:extLst>
                              </p:cNvPr>
                              <p:cNvSpPr/>
                              <p:nvPr/>
                            </p:nvSpPr>
                            <p:spPr>
                              <a:xfrm>
                                <a:off x="304800" y="1981200"/>
                                <a:ext cx="1476375" cy="86677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Pre- sowing</a:t>
                                </a:r>
                                <a:endParaRPr lang="en-NZ" sz="1200" kern="100">
                                  <a:effectLst/>
                                  <a:ea typeface="Aptos" panose="020B0004020202020204" pitchFamily="34" charset="0"/>
                                  <a:cs typeface="Times New Roman" panose="02020603050405020304" pitchFamily="18" charset="0"/>
                                </a:endParaRPr>
                              </a:p>
                            </p:txBody>
                          </p:sp>
                          <p:sp>
                            <p:nvSpPr>
                              <p:cNvPr id="45" name="Rectangle: Rounded Corners 44">
                                <a:extLst>
                                  <a:ext uri="{FF2B5EF4-FFF2-40B4-BE49-F238E27FC236}">
                                    <a16:creationId xmlns:a16="http://schemas.microsoft.com/office/drawing/2014/main" id="{EB0A41B4-B090-9DBE-25B6-26D9D6A68C3A}"/>
                                  </a:ext>
                                </a:extLst>
                              </p:cNvPr>
                              <p:cNvSpPr/>
                              <p:nvPr/>
                            </p:nvSpPr>
                            <p:spPr>
                              <a:xfrm>
                                <a:off x="1971675" y="1962150"/>
                                <a:ext cx="2305050" cy="866776"/>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b="1"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Sowing</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0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r>
                                  <a:rPr lang="en-NZ" sz="1000" kern="100">
                                    <a:effectLst/>
                                    <a:ea typeface="Aptos" panose="020B0004020202020204" pitchFamily="34" charset="0"/>
                                    <a:cs typeface="Times New Roman" panose="02020603050405020304" pitchFamily="18" charset="0"/>
                                  </a:rPr>
                                  <a:t>12.5 cm between plants and 14 cm between rows, with 8 rows</a:t>
                                </a:r>
                                <a:r>
                                  <a:rPr lang="en-NZ" sz="1100" kern="100">
                                    <a:effectLst/>
                                    <a:ea typeface="Aptos" panose="020B0004020202020204" pitchFamily="34" charset="0"/>
                                    <a:cs typeface="Times New Roman" panose="02020603050405020304" pitchFamily="18" charset="0"/>
                                  </a:rPr>
                                  <a:t> </a:t>
                                </a:r>
                                <a:endParaRPr lang="en-NZ" sz="1200" kern="100">
                                  <a:effectLst/>
                                  <a:ea typeface="Aptos" panose="020B0004020202020204" pitchFamily="34" charset="0"/>
                                  <a:cs typeface="Times New Roman" panose="02020603050405020304" pitchFamily="18" charset="0"/>
                                </a:endParaRPr>
                              </a:p>
                            </p:txBody>
                          </p:sp>
                          <p:sp>
                            <p:nvSpPr>
                              <p:cNvPr id="46" name="Rectangle: Rounded Corners 45">
                                <a:extLst>
                                  <a:ext uri="{FF2B5EF4-FFF2-40B4-BE49-F238E27FC236}">
                                    <a16:creationId xmlns:a16="http://schemas.microsoft.com/office/drawing/2014/main" id="{A1EDF7A1-2F44-B009-11E5-6725CF0016FD}"/>
                                  </a:ext>
                                </a:extLst>
                              </p:cNvPr>
                              <p:cNvSpPr/>
                              <p:nvPr/>
                            </p:nvSpPr>
                            <p:spPr>
                              <a:xfrm>
                                <a:off x="4371974" y="1971675"/>
                                <a:ext cx="3209925" cy="847725"/>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600"/>
                                  </a:spcAft>
                                  <a:buNone/>
                                </a:pPr>
                                <a:endPar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endParaRPr>
                              </a:p>
                              <a:p>
                                <a:pPr algn="ctr">
                                  <a:lnSpc>
                                    <a:spcPct val="115000"/>
                                  </a:lnSpc>
                                  <a:spcAft>
                                    <a:spcPts val="600"/>
                                  </a:spcAft>
                                  <a:buNone/>
                                </a:pPr>
                                <a:r>
                                  <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Growing</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100" kern="100" dirty="0">
                                    <a:effectLst/>
                                    <a:ea typeface="Aptos" panose="020B0004020202020204" pitchFamily="34" charset="0"/>
                                    <a:cs typeface="Times New Roman" panose="02020603050405020304" pitchFamily="18" charset="0"/>
                                  </a:rPr>
                                  <a:t>Summer 6-8 weeks to harvest</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100" kern="100" dirty="0">
                                    <a:effectLst/>
                                    <a:ea typeface="Aptos" panose="020B0004020202020204" pitchFamily="34" charset="0"/>
                                    <a:cs typeface="Times New Roman" panose="02020603050405020304" pitchFamily="18" charset="0"/>
                                  </a:rPr>
                                  <a:t> Winter 10-12 week to harvest</a:t>
                                </a:r>
                                <a:endParaRPr lang="en-NZ" sz="1200" kern="100" dirty="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dirty="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endParaRPr lang="en-NZ" sz="1200" kern="100" dirty="0">
                                  <a:effectLst/>
                                  <a:ea typeface="Aptos" panose="020B0004020202020204" pitchFamily="34" charset="0"/>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053D7DFC-87F3-6DD0-7598-3A9218AD8DF0}"/>
                                  </a:ext>
                                </a:extLst>
                              </p:cNvPr>
                              <p:cNvSpPr/>
                              <p:nvPr/>
                            </p:nvSpPr>
                            <p:spPr>
                              <a:xfrm>
                                <a:off x="7753350" y="1952625"/>
                                <a:ext cx="2047875" cy="876300"/>
                              </a:xfrm>
                              <a:prstGeom prst="round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Harvesting</a:t>
                                </a:r>
                                <a:endParaRPr lang="en-NZ" sz="1200" kern="100">
                                  <a:effectLst/>
                                  <a:ea typeface="Aptos" panose="020B0004020202020204" pitchFamily="34" charset="0"/>
                                  <a:cs typeface="Times New Roman" panose="02020603050405020304" pitchFamily="18" charset="0"/>
                                </a:endParaRPr>
                              </a:p>
                            </p:txBody>
                          </p:sp>
                        </p:grpSp>
                        <p:sp>
                          <p:nvSpPr>
                            <p:cNvPr id="39" name="Rectangle: Rounded Corners 38">
                              <a:extLst>
                                <a:ext uri="{FF2B5EF4-FFF2-40B4-BE49-F238E27FC236}">
                                  <a16:creationId xmlns:a16="http://schemas.microsoft.com/office/drawing/2014/main" id="{16ABEBBF-6FE3-320B-83FE-1DFE0260EE0F}"/>
                                </a:ext>
                              </a:extLst>
                            </p:cNvPr>
                            <p:cNvSpPr/>
                            <p:nvPr/>
                          </p:nvSpPr>
                          <p:spPr>
                            <a:xfrm>
                              <a:off x="-342900" y="1438275"/>
                              <a:ext cx="1247775" cy="3619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Site Selection</a:t>
                              </a:r>
                              <a:endParaRPr lang="en-NZ" sz="1200" kern="100">
                                <a:effectLst/>
                                <a:ea typeface="Aptos" panose="020B0004020202020204" pitchFamily="34" charset="0"/>
                                <a:cs typeface="Times New Roman" panose="02020603050405020304" pitchFamily="18" charset="0"/>
                              </a:endParaRPr>
                            </a:p>
                          </p:txBody>
                        </p:sp>
                        <p:sp>
                          <p:nvSpPr>
                            <p:cNvPr id="40" name="Rectangle: Rounded Corners 39">
                              <a:extLst>
                                <a:ext uri="{FF2B5EF4-FFF2-40B4-BE49-F238E27FC236}">
                                  <a16:creationId xmlns:a16="http://schemas.microsoft.com/office/drawing/2014/main" id="{BB1620B9-54E8-3C03-6E87-A0ECBA6BA796}"/>
                                </a:ext>
                              </a:extLst>
                            </p:cNvPr>
                            <p:cNvSpPr/>
                            <p:nvPr/>
                          </p:nvSpPr>
                          <p:spPr>
                            <a:xfrm>
                              <a:off x="352425" y="523875"/>
                              <a:ext cx="1581150" cy="4476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Cultivar selection</a:t>
                              </a:r>
                              <a:endParaRPr lang="en-NZ" sz="1200" kern="100">
                                <a:effectLst/>
                                <a:ea typeface="Aptos" panose="020B0004020202020204" pitchFamily="34" charset="0"/>
                                <a:cs typeface="Times New Roman" panose="02020603050405020304" pitchFamily="18" charset="0"/>
                              </a:endParaRPr>
                            </a:p>
                          </p:txBody>
                        </p:sp>
                        <p:sp>
                          <p:nvSpPr>
                            <p:cNvPr id="41" name="Rectangle: Rounded Corners 40">
                              <a:extLst>
                                <a:ext uri="{FF2B5EF4-FFF2-40B4-BE49-F238E27FC236}">
                                  <a16:creationId xmlns:a16="http://schemas.microsoft.com/office/drawing/2014/main" id="{360DCD45-46A5-D6DA-41CC-AA979D1F8078}"/>
                                </a:ext>
                              </a:extLst>
                            </p:cNvPr>
                            <p:cNvSpPr/>
                            <p:nvPr/>
                          </p:nvSpPr>
                          <p:spPr>
                            <a:xfrm>
                              <a:off x="2000250" y="685800"/>
                              <a:ext cx="1504950" cy="71437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Pelleted Seed</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Direct drilled</a:t>
                              </a:r>
                              <a:endParaRPr lang="en-NZ" sz="1200" kern="100">
                                <a:effectLst/>
                                <a:ea typeface="Aptos" panose="020B0004020202020204" pitchFamily="34" charset="0"/>
                                <a:cs typeface="Times New Roman" panose="02020603050405020304" pitchFamily="18" charset="0"/>
                              </a:endParaRPr>
                            </a:p>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 </a:t>
                              </a:r>
                              <a:endParaRPr lang="en-NZ" sz="1200" kern="100">
                                <a:effectLst/>
                                <a:ea typeface="Aptos" panose="020B0004020202020204" pitchFamily="34" charset="0"/>
                                <a:cs typeface="Times New Roman" panose="02020603050405020304" pitchFamily="18" charset="0"/>
                              </a:endParaRPr>
                            </a:p>
                          </p:txBody>
                        </p:sp>
                        <p:sp>
                          <p:nvSpPr>
                            <p:cNvPr id="42" name="Rectangle: Rounded Corners 41">
                              <a:extLst>
                                <a:ext uri="{FF2B5EF4-FFF2-40B4-BE49-F238E27FC236}">
                                  <a16:creationId xmlns:a16="http://schemas.microsoft.com/office/drawing/2014/main" id="{C1502D5E-3547-546E-203C-F18C9A65F402}"/>
                                </a:ext>
                              </a:extLst>
                            </p:cNvPr>
                            <p:cNvSpPr/>
                            <p:nvPr/>
                          </p:nvSpPr>
                          <p:spPr>
                            <a:xfrm>
                              <a:off x="4733925" y="1123950"/>
                              <a:ext cx="1524000" cy="5715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Crop scouting</a:t>
                              </a:r>
                              <a:endParaRPr lang="en-NZ" sz="1200" kern="100">
                                <a:effectLst/>
                                <a:ea typeface="Aptos" panose="020B0004020202020204" pitchFamily="34" charset="0"/>
                                <a:cs typeface="Times New Roman" panose="02020603050405020304" pitchFamily="18" charset="0"/>
                              </a:endParaRPr>
                            </a:p>
                          </p:txBody>
                        </p:sp>
                        <p:sp>
                          <p:nvSpPr>
                            <p:cNvPr id="43" name="Rectangle: Rounded Corners 42">
                              <a:extLst>
                                <a:ext uri="{FF2B5EF4-FFF2-40B4-BE49-F238E27FC236}">
                                  <a16:creationId xmlns:a16="http://schemas.microsoft.com/office/drawing/2014/main" id="{3F2DD00E-F2B2-E932-1AC3-D87D927F4A15}"/>
                                </a:ext>
                              </a:extLst>
                            </p:cNvPr>
                            <p:cNvSpPr/>
                            <p:nvPr/>
                          </p:nvSpPr>
                          <p:spPr>
                            <a:xfrm>
                              <a:off x="6391275" y="123825"/>
                              <a:ext cx="2295525" cy="10096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Use integrated pest management practices to control pests and diseases</a:t>
                              </a:r>
                              <a:endParaRPr lang="en-NZ" sz="1200" kern="100">
                                <a:effectLst/>
                                <a:ea typeface="Aptos" panose="020B0004020202020204" pitchFamily="34" charset="0"/>
                                <a:cs typeface="Times New Roman" panose="02020603050405020304" pitchFamily="18" charset="0"/>
                              </a:endParaRPr>
                            </a:p>
                          </p:txBody>
                        </p:sp>
                      </p:grpSp>
                      <p:sp>
                        <p:nvSpPr>
                          <p:cNvPr id="36" name="Rectangle: Rounded Corners 35">
                            <a:extLst>
                              <a:ext uri="{FF2B5EF4-FFF2-40B4-BE49-F238E27FC236}">
                                <a16:creationId xmlns:a16="http://schemas.microsoft.com/office/drawing/2014/main" id="{5D74A861-C46D-683F-5BE4-1E56CD4812F8}"/>
                              </a:ext>
                            </a:extLst>
                          </p:cNvPr>
                          <p:cNvSpPr/>
                          <p:nvPr/>
                        </p:nvSpPr>
                        <p:spPr>
                          <a:xfrm>
                            <a:off x="3762375" y="3067050"/>
                            <a:ext cx="1152525" cy="5334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irrigation</a:t>
                            </a:r>
                            <a:endParaRPr lang="en-NZ" sz="1200" kern="100">
                              <a:effectLst/>
                              <a:ea typeface="Aptos" panose="020B0004020202020204" pitchFamily="34" charset="0"/>
                              <a:cs typeface="Times New Roman" panose="02020603050405020304" pitchFamily="18" charset="0"/>
                            </a:endParaRPr>
                          </a:p>
                        </p:txBody>
                      </p:sp>
                      <p:sp>
                        <p:nvSpPr>
                          <p:cNvPr id="37" name="Rectangle: Rounded Corners 36">
                            <a:extLst>
                              <a:ext uri="{FF2B5EF4-FFF2-40B4-BE49-F238E27FC236}">
                                <a16:creationId xmlns:a16="http://schemas.microsoft.com/office/drawing/2014/main" id="{CAA97D25-0C45-3A3F-D28D-495946139202}"/>
                              </a:ext>
                            </a:extLst>
                          </p:cNvPr>
                          <p:cNvSpPr/>
                          <p:nvPr/>
                        </p:nvSpPr>
                        <p:spPr>
                          <a:xfrm>
                            <a:off x="7981950" y="3181350"/>
                            <a:ext cx="1609725" cy="6667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Hand harvest daily (5 x per week)</a:t>
                            </a:r>
                            <a:endParaRPr lang="en-NZ" sz="1200" kern="100">
                              <a:effectLst/>
                              <a:ea typeface="Aptos" panose="020B0004020202020204" pitchFamily="34" charset="0"/>
                              <a:cs typeface="Times New Roman" panose="02020603050405020304" pitchFamily="18" charset="0"/>
                            </a:endParaRPr>
                          </a:p>
                        </p:txBody>
                      </p:sp>
                    </p:grpSp>
                    <p:cxnSp>
                      <p:nvCxnSpPr>
                        <p:cNvPr id="28" name="Straight Arrow Connector 27">
                          <a:extLst>
                            <a:ext uri="{FF2B5EF4-FFF2-40B4-BE49-F238E27FC236}">
                              <a16:creationId xmlns:a16="http://schemas.microsoft.com/office/drawing/2014/main" id="{678FEE14-FB30-9BB1-F56D-8F1F6D0DEBD5}"/>
                            </a:ext>
                          </a:extLst>
                        </p:cNvPr>
                        <p:cNvCxnSpPr/>
                        <p:nvPr/>
                      </p:nvCxnSpPr>
                      <p:spPr>
                        <a:xfrm>
                          <a:off x="866394" y="1784350"/>
                          <a:ext cx="176594" cy="1968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8">
                          <a:extLst>
                            <a:ext uri="{FF2B5EF4-FFF2-40B4-BE49-F238E27FC236}">
                              <a16:creationId xmlns:a16="http://schemas.microsoft.com/office/drawing/2014/main" id="{9B0B8035-E418-5716-57A9-8FD0BBBB98D2}"/>
                            </a:ext>
                          </a:extLst>
                        </p:cNvPr>
                        <p:cNvCxnSpPr/>
                        <p:nvPr/>
                      </p:nvCxnSpPr>
                      <p:spPr>
                        <a:xfrm flipV="1">
                          <a:off x="338138" y="2838450"/>
                          <a:ext cx="376237" cy="1809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4939B40A-8D26-C151-5BBE-D5B2FF1DB263}"/>
                            </a:ext>
                          </a:extLst>
                        </p:cNvPr>
                        <p:cNvCxnSpPr/>
                        <p:nvPr/>
                      </p:nvCxnSpPr>
                      <p:spPr>
                        <a:xfrm flipH="1" flipV="1">
                          <a:off x="4067937" y="2724150"/>
                          <a:ext cx="270701" cy="342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A9A07794-6155-4DE7-5BBB-04647A276FD3}"/>
                            </a:ext>
                          </a:extLst>
                        </p:cNvPr>
                        <p:cNvCxnSpPr/>
                        <p:nvPr/>
                      </p:nvCxnSpPr>
                      <p:spPr>
                        <a:xfrm flipH="1">
                          <a:off x="6837426" y="1133475"/>
                          <a:ext cx="701612"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cxnSp>
                    <p:nvCxnSpPr>
                      <p:cNvPr id="25" name="Straight Arrow Connector 24">
                        <a:extLst>
                          <a:ext uri="{FF2B5EF4-FFF2-40B4-BE49-F238E27FC236}">
                            <a16:creationId xmlns:a16="http://schemas.microsoft.com/office/drawing/2014/main" id="{C657EC26-8907-0A46-9477-728128769371}"/>
                          </a:ext>
                        </a:extLst>
                      </p:cNvPr>
                      <p:cNvCxnSpPr/>
                      <p:nvPr/>
                    </p:nvCxnSpPr>
                    <p:spPr>
                      <a:xfrm>
                        <a:off x="5781675" y="1562100"/>
                        <a:ext cx="9525" cy="2667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nvGrpSpPr>
                  <p:cNvPr id="18" name="Group 17">
                    <a:extLst>
                      <a:ext uri="{FF2B5EF4-FFF2-40B4-BE49-F238E27FC236}">
                        <a16:creationId xmlns:a16="http://schemas.microsoft.com/office/drawing/2014/main" id="{681EAD4F-BC0D-12AF-8B7E-2CF5CA6B4AE2}"/>
                      </a:ext>
                    </a:extLst>
                  </p:cNvPr>
                  <p:cNvGrpSpPr/>
                  <p:nvPr/>
                </p:nvGrpSpPr>
                <p:grpSpPr>
                  <a:xfrm>
                    <a:off x="5514975" y="2752725"/>
                    <a:ext cx="3629025" cy="1314450"/>
                    <a:chOff x="57150" y="0"/>
                    <a:chExt cx="3629025" cy="1314450"/>
                  </a:xfrm>
                </p:grpSpPr>
                <p:sp>
                  <p:nvSpPr>
                    <p:cNvPr id="19" name="Rectangle: Rounded Corners 18">
                      <a:extLst>
                        <a:ext uri="{FF2B5EF4-FFF2-40B4-BE49-F238E27FC236}">
                          <a16:creationId xmlns:a16="http://schemas.microsoft.com/office/drawing/2014/main" id="{5DD83998-4542-ED69-1E7F-E85EACE5FA74}"/>
                        </a:ext>
                      </a:extLst>
                    </p:cNvPr>
                    <p:cNvSpPr/>
                    <p:nvPr/>
                  </p:nvSpPr>
                  <p:spPr>
                    <a:xfrm>
                      <a:off x="57150" y="466725"/>
                      <a:ext cx="1524000" cy="847725"/>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Spraying fungicides &amp; insecticides</a:t>
                      </a:r>
                      <a:endParaRPr lang="en-NZ" sz="1200" kern="100">
                        <a:effectLst/>
                        <a:ea typeface="Aptos" panose="020B0004020202020204" pitchFamily="34" charset="0"/>
                        <a:cs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16D1EDA2-4ADA-9CC5-822A-3B81571C0FCA}"/>
                        </a:ext>
                      </a:extLst>
                    </p:cNvPr>
                    <p:cNvCxnSpPr/>
                    <p:nvPr/>
                  </p:nvCxnSpPr>
                  <p:spPr>
                    <a:xfrm flipH="1" flipV="1">
                      <a:off x="3676650" y="0"/>
                      <a:ext cx="9525" cy="3619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grpSp>
              <p:nvGrpSpPr>
                <p:cNvPr id="12" name="Group 11">
                  <a:extLst>
                    <a:ext uri="{FF2B5EF4-FFF2-40B4-BE49-F238E27FC236}">
                      <a16:creationId xmlns:a16="http://schemas.microsoft.com/office/drawing/2014/main" id="{D63D9586-2C65-2417-0F1B-A46E3B5DFF43}"/>
                    </a:ext>
                  </a:extLst>
                </p:cNvPr>
                <p:cNvGrpSpPr/>
                <p:nvPr/>
              </p:nvGrpSpPr>
              <p:grpSpPr>
                <a:xfrm>
                  <a:off x="1381125" y="209550"/>
                  <a:ext cx="4914900" cy="3143250"/>
                  <a:chOff x="0" y="-2381250"/>
                  <a:chExt cx="4914900" cy="3143250"/>
                </a:xfrm>
              </p:grpSpPr>
              <p:cxnSp>
                <p:nvCxnSpPr>
                  <p:cNvPr id="13" name="Straight Arrow Connector 12">
                    <a:extLst>
                      <a:ext uri="{FF2B5EF4-FFF2-40B4-BE49-F238E27FC236}">
                        <a16:creationId xmlns:a16="http://schemas.microsoft.com/office/drawing/2014/main" id="{18599307-EACC-FB6F-A4D3-3800E142F2CA}"/>
                      </a:ext>
                    </a:extLst>
                  </p:cNvPr>
                  <p:cNvCxnSpPr/>
                  <p:nvPr/>
                </p:nvCxnSpPr>
                <p:spPr>
                  <a:xfrm flipV="1">
                    <a:off x="3648075" y="0"/>
                    <a:ext cx="238125" cy="3429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4" name="Rectangle: Rounded Corners 13">
                    <a:extLst>
                      <a:ext uri="{FF2B5EF4-FFF2-40B4-BE49-F238E27FC236}">
                        <a16:creationId xmlns:a16="http://schemas.microsoft.com/office/drawing/2014/main" id="{32185FE2-F928-B509-AD82-D698DB2142E4}"/>
                      </a:ext>
                    </a:extLst>
                  </p:cNvPr>
                  <p:cNvSpPr/>
                  <p:nvPr/>
                </p:nvSpPr>
                <p:spPr>
                  <a:xfrm>
                    <a:off x="2639187" y="-2381250"/>
                    <a:ext cx="1409700" cy="51435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Pre- emergence herbicide</a:t>
                    </a:r>
                    <a:endParaRPr lang="en-NZ" sz="1200" kern="100">
                      <a:effectLst/>
                      <a:ea typeface="Aptos" panose="020B0004020202020204" pitchFamily="34" charset="0"/>
                      <a:cs typeface="Times New Roman" panose="02020603050405020304" pitchFamily="18" charset="0"/>
                    </a:endParaRPr>
                  </a:p>
                </p:txBody>
              </p:sp>
              <p:cxnSp>
                <p:nvCxnSpPr>
                  <p:cNvPr id="15" name="Straight Arrow Connector 14">
                    <a:extLst>
                      <a:ext uri="{FF2B5EF4-FFF2-40B4-BE49-F238E27FC236}">
                        <a16:creationId xmlns:a16="http://schemas.microsoft.com/office/drawing/2014/main" id="{74FABC84-F071-55C0-EA6A-11F4B9B201A2}"/>
                      </a:ext>
                    </a:extLst>
                  </p:cNvPr>
                  <p:cNvCxnSpPr/>
                  <p:nvPr/>
                </p:nvCxnSpPr>
                <p:spPr>
                  <a:xfrm flipH="1" flipV="1">
                    <a:off x="4905375" y="114300"/>
                    <a:ext cx="9525" cy="51435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6" name="Straight Arrow Connector 15">
                    <a:extLst>
                      <a:ext uri="{FF2B5EF4-FFF2-40B4-BE49-F238E27FC236}">
                        <a16:creationId xmlns:a16="http://schemas.microsoft.com/office/drawing/2014/main" id="{CB69C9BD-67E1-F1BD-105A-87E9E5EE261D}"/>
                      </a:ext>
                    </a:extLst>
                  </p:cNvPr>
                  <p:cNvCxnSpPr/>
                  <p:nvPr/>
                </p:nvCxnSpPr>
                <p:spPr>
                  <a:xfrm flipV="1">
                    <a:off x="0" y="123825"/>
                    <a:ext cx="0" cy="63817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grpSp>
          <p:sp>
            <p:nvSpPr>
              <p:cNvPr id="10" name="Rectangle: Rounded Corners 9">
                <a:extLst>
                  <a:ext uri="{FF2B5EF4-FFF2-40B4-BE49-F238E27FC236}">
                    <a16:creationId xmlns:a16="http://schemas.microsoft.com/office/drawing/2014/main" id="{AD86A81F-6C95-7A86-154F-1489B7DF2BE4}"/>
                  </a:ext>
                </a:extLst>
              </p:cNvPr>
              <p:cNvSpPr/>
              <p:nvPr/>
            </p:nvSpPr>
            <p:spPr>
              <a:xfrm>
                <a:off x="95250" y="4210050"/>
                <a:ext cx="1152525" cy="342900"/>
              </a:xfrm>
              <a:prstGeom prst="roundRect">
                <a:avLst/>
              </a:prstGeom>
              <a:solidFill>
                <a:schemeClr val="bg1">
                  <a:lumMod val="95000"/>
                </a:schemeClr>
              </a:solid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buNone/>
                </a:pPr>
                <a:r>
                  <a:rPr lang="en-NZ" sz="1200" kern="100">
                    <a:ln w="9525" cap="rnd" cmpd="sng" algn="ctr">
                      <a:solidFill>
                        <a:srgbClr val="000000"/>
                      </a:solidFill>
                      <a:prstDash val="solid"/>
                      <a:bevel/>
                    </a:ln>
                    <a:solidFill>
                      <a:srgbClr val="000000"/>
                    </a:solidFill>
                    <a:effectLst/>
                    <a:ea typeface="Aptos" panose="020B0004020202020204" pitchFamily="34" charset="0"/>
                    <a:cs typeface="Times New Roman" panose="02020603050405020304" pitchFamily="18" charset="0"/>
                  </a:rPr>
                  <a:t>Apply lime</a:t>
                </a:r>
                <a:endParaRPr lang="en-NZ" sz="1200" kern="100">
                  <a:effectLst/>
                  <a:ea typeface="Aptos" panose="020B0004020202020204" pitchFamily="34" charset="0"/>
                  <a:cs typeface="Times New Roman" panose="02020603050405020304" pitchFamily="18" charset="0"/>
                </a:endParaRPr>
              </a:p>
            </p:txBody>
          </p:sp>
        </p:grpSp>
        <p:cxnSp>
          <p:nvCxnSpPr>
            <p:cNvPr id="7" name="Straight Arrow Connector 6">
              <a:extLst>
                <a:ext uri="{FF2B5EF4-FFF2-40B4-BE49-F238E27FC236}">
                  <a16:creationId xmlns:a16="http://schemas.microsoft.com/office/drawing/2014/main" id="{A512CF55-42AC-C523-2C44-A6989D75DE6E}"/>
                </a:ext>
              </a:extLst>
            </p:cNvPr>
            <p:cNvCxnSpPr/>
            <p:nvPr/>
          </p:nvCxnSpPr>
          <p:spPr>
            <a:xfrm flipH="1">
              <a:off x="3352800" y="752475"/>
              <a:ext cx="1381125" cy="10668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90626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295C4F-F48D-A64A-F93F-790ED3A33FE7}"/>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7241789-9500-54CF-A954-D75F9E7D7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48D610-E089-8A89-A93B-F4F491C53D94}"/>
              </a:ext>
            </a:extLst>
          </p:cNvPr>
          <p:cNvSpPr>
            <a:spLocks noGrp="1"/>
          </p:cNvSpPr>
          <p:nvPr>
            <p:ph type="title"/>
          </p:nvPr>
        </p:nvSpPr>
        <p:spPr>
          <a:xfrm>
            <a:off x="640080" y="329184"/>
            <a:ext cx="6894576" cy="1783080"/>
          </a:xfrm>
        </p:spPr>
        <p:txBody>
          <a:bodyPr anchor="b">
            <a:normAutofit/>
          </a:bodyPr>
          <a:lstStyle/>
          <a:p>
            <a:r>
              <a:rPr lang="en-NZ" sz="4000" b="1" dirty="0"/>
              <a:t>Cultivar Selection</a:t>
            </a:r>
            <a:br>
              <a:rPr lang="en-NZ" sz="6600" b="1" dirty="0"/>
            </a:br>
            <a:r>
              <a:rPr lang="en-NZ" sz="2000" dirty="0"/>
              <a:t>(PPT Bok choy)</a:t>
            </a:r>
            <a:endParaRPr lang="en-NZ" sz="6600" dirty="0"/>
          </a:p>
        </p:txBody>
      </p:sp>
      <p:sp>
        <p:nvSpPr>
          <p:cNvPr id="12" name="sketch line">
            <a:extLst>
              <a:ext uri="{FF2B5EF4-FFF2-40B4-BE49-F238E27FC236}">
                <a16:creationId xmlns:a16="http://schemas.microsoft.com/office/drawing/2014/main" id="{ADA4F66B-E452-02EA-6EA9-A8B2B9F20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C3AF102-80EB-EEBE-562E-363C22F37649}"/>
              </a:ext>
            </a:extLst>
          </p:cNvPr>
          <p:cNvSpPr>
            <a:spLocks noGrp="1"/>
          </p:cNvSpPr>
          <p:nvPr>
            <p:ph idx="1"/>
          </p:nvPr>
        </p:nvSpPr>
        <p:spPr>
          <a:xfrm>
            <a:off x="640080" y="2441448"/>
            <a:ext cx="6126480" cy="4087368"/>
          </a:xfrm>
        </p:spPr>
        <p:txBody>
          <a:bodyPr>
            <a:normAutofit fontScale="70000" lnSpcReduction="20000"/>
          </a:bodyPr>
          <a:lstStyle/>
          <a:p>
            <a:pPr marL="0" indent="0">
              <a:buNone/>
            </a:pPr>
            <a:r>
              <a:rPr lang="en-NZ" sz="2000" dirty="0"/>
              <a:t>Commercial growers choose cultivars based on:</a:t>
            </a:r>
          </a:p>
          <a:p>
            <a:pPr lvl="0"/>
            <a:r>
              <a:rPr lang="en-NZ" sz="2000" dirty="0"/>
              <a:t>Growing conditions and season</a:t>
            </a:r>
          </a:p>
          <a:p>
            <a:pPr lvl="0"/>
            <a:r>
              <a:rPr lang="en-NZ" sz="2000" dirty="0"/>
              <a:t>Market demand</a:t>
            </a:r>
          </a:p>
          <a:p>
            <a:pPr lvl="0"/>
            <a:r>
              <a:rPr lang="en-NZ" sz="2000" dirty="0"/>
              <a:t>Disease resistance</a:t>
            </a:r>
          </a:p>
          <a:p>
            <a:pPr lvl="0"/>
            <a:r>
              <a:rPr lang="en-NZ" sz="2000" dirty="0"/>
              <a:t>Uniform size, shape and maturity</a:t>
            </a:r>
          </a:p>
          <a:p>
            <a:pPr lvl="0"/>
            <a:r>
              <a:rPr lang="en-NZ" sz="2000" dirty="0"/>
              <a:t>Resistance to bolting </a:t>
            </a:r>
          </a:p>
          <a:p>
            <a:pPr marL="0" indent="0">
              <a:buNone/>
            </a:pPr>
            <a:r>
              <a:rPr lang="en-NZ" sz="2000" b="1" dirty="0"/>
              <a:t>Example</a:t>
            </a:r>
            <a:endParaRPr lang="en-NZ" sz="2000" dirty="0"/>
          </a:p>
          <a:p>
            <a:r>
              <a:rPr lang="en-NZ" sz="2000" dirty="0"/>
              <a:t>Sumo is a commercial hybrid cultivar valued for:</a:t>
            </a:r>
          </a:p>
          <a:p>
            <a:pPr lvl="0"/>
            <a:r>
              <a:rPr lang="en-NZ" sz="2000" dirty="0"/>
              <a:t>Uniform plants and maturity</a:t>
            </a:r>
          </a:p>
          <a:p>
            <a:pPr lvl="0"/>
            <a:r>
              <a:rPr lang="en-NZ" sz="2000" dirty="0"/>
              <a:t>Good size and shape</a:t>
            </a:r>
          </a:p>
          <a:p>
            <a:pPr lvl="0"/>
            <a:r>
              <a:rPr lang="en-NZ" sz="2000" dirty="0"/>
              <a:t>Good resistance to bolting</a:t>
            </a:r>
          </a:p>
          <a:p>
            <a:pPr lvl="0"/>
            <a:r>
              <a:rPr lang="en-NZ" sz="2000" dirty="0"/>
              <a:t>Useful disease resistance</a:t>
            </a:r>
          </a:p>
          <a:p>
            <a:pPr marL="0" lvl="0" indent="0">
              <a:buNone/>
            </a:pPr>
            <a:endParaRPr lang="en-NZ" sz="2000" dirty="0"/>
          </a:p>
          <a:p>
            <a:pPr lvl="0"/>
            <a:r>
              <a:rPr lang="en-NZ" sz="2000" b="1" dirty="0"/>
              <a:t>Activity 2: </a:t>
            </a:r>
            <a:r>
              <a:rPr lang="en-NZ" sz="2000" dirty="0"/>
              <a:t>Choosing a hybrid variety</a:t>
            </a:r>
          </a:p>
          <a:p>
            <a:endParaRPr lang="en-NZ" sz="2200" dirty="0"/>
          </a:p>
        </p:txBody>
      </p:sp>
      <p:pic>
        <p:nvPicPr>
          <p:cNvPr id="7" name="Picture 6">
            <a:extLst>
              <a:ext uri="{FF2B5EF4-FFF2-40B4-BE49-F238E27FC236}">
                <a16:creationId xmlns:a16="http://schemas.microsoft.com/office/drawing/2014/main" id="{0E201C08-7FFA-15BE-ABA1-86069287DDC9}"/>
              </a:ext>
            </a:extLst>
          </p:cNvPr>
          <p:cNvPicPr>
            <a:picLocks noChangeAspect="1"/>
          </p:cNvPicPr>
          <p:nvPr/>
        </p:nvPicPr>
        <p:blipFill>
          <a:blip r:embed="rId2"/>
          <a:stretch>
            <a:fillRect/>
          </a:stretch>
        </p:blipFill>
        <p:spPr>
          <a:xfrm>
            <a:off x="6807037" y="1378268"/>
            <a:ext cx="4546763" cy="4798695"/>
          </a:xfrm>
          <a:prstGeom prst="rect">
            <a:avLst/>
          </a:prstGeom>
        </p:spPr>
      </p:pic>
    </p:spTree>
    <p:extLst>
      <p:ext uri="{BB962C8B-B14F-4D97-AF65-F5344CB8AC3E}">
        <p14:creationId xmlns:p14="http://schemas.microsoft.com/office/powerpoint/2010/main" val="2078015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E04F7DF-2535-4AB8-A03F-F91F0F381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C062E60F-5CD4-4268-8359-807663468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288350"/>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D1714F7-02DD-C2AD-AA75-73C399938A17}"/>
              </a:ext>
            </a:extLst>
          </p:cNvPr>
          <p:cNvSpPr>
            <a:spLocks noGrp="1"/>
          </p:cNvSpPr>
          <p:nvPr>
            <p:ph type="title"/>
          </p:nvPr>
        </p:nvSpPr>
        <p:spPr>
          <a:xfrm>
            <a:off x="841248" y="510047"/>
            <a:ext cx="3300984" cy="1645920"/>
          </a:xfrm>
        </p:spPr>
        <p:txBody>
          <a:bodyPr>
            <a:normAutofit/>
          </a:bodyPr>
          <a:lstStyle/>
          <a:p>
            <a:r>
              <a:rPr lang="en-NZ" sz="4000" b="1" dirty="0"/>
              <a:t>Site selection</a:t>
            </a:r>
          </a:p>
        </p:txBody>
      </p:sp>
      <p:sp>
        <p:nvSpPr>
          <p:cNvPr id="17" name="Rectangle 16">
            <a:extLst>
              <a:ext uri="{FF2B5EF4-FFF2-40B4-BE49-F238E27FC236}">
                <a16:creationId xmlns:a16="http://schemas.microsoft.com/office/drawing/2014/main" id="{BB341EC3-1810-4D33-BA3F-E2D0AA0EC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980964"/>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0127CDE-2B99-47A8-BB3C-7D1751910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98164" y="1323863"/>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09A91FB-2D0C-14DF-906D-6DD7C2CFC1B0}"/>
              </a:ext>
            </a:extLst>
          </p:cNvPr>
          <p:cNvSpPr>
            <a:spLocks noGrp="1"/>
          </p:cNvSpPr>
          <p:nvPr>
            <p:ph idx="1"/>
          </p:nvPr>
        </p:nvSpPr>
        <p:spPr>
          <a:xfrm>
            <a:off x="4581144" y="510047"/>
            <a:ext cx="6858000" cy="1645920"/>
          </a:xfrm>
        </p:spPr>
        <p:txBody>
          <a:bodyPr anchor="ctr">
            <a:normAutofit/>
          </a:bodyPr>
          <a:lstStyle/>
          <a:p>
            <a:pPr marL="0" indent="0">
              <a:buNone/>
            </a:pPr>
            <a:r>
              <a:rPr lang="en-NZ" sz="1800" dirty="0"/>
              <a:t>Based on</a:t>
            </a:r>
          </a:p>
          <a:p>
            <a:pPr lvl="1"/>
            <a:r>
              <a:rPr lang="en-NZ" sz="1800" dirty="0"/>
              <a:t>Crop rotation</a:t>
            </a:r>
          </a:p>
          <a:p>
            <a:pPr lvl="1"/>
            <a:r>
              <a:rPr lang="en-NZ" sz="1800" dirty="0"/>
              <a:t>Soil type</a:t>
            </a:r>
          </a:p>
        </p:txBody>
      </p:sp>
      <p:pic>
        <p:nvPicPr>
          <p:cNvPr id="4" name="Picture 3" descr="Organic Lettuce Parris Island Cos">
            <a:extLst>
              <a:ext uri="{FF2B5EF4-FFF2-40B4-BE49-F238E27FC236}">
                <a16:creationId xmlns:a16="http://schemas.microsoft.com/office/drawing/2014/main" id="{A1FE5F53-24CC-A403-7A07-DBD8C6084259}"/>
              </a:ext>
            </a:extLst>
          </p:cNvPr>
          <p:cNvPicPr>
            <a:picLocks noChangeAspect="1"/>
          </p:cNvPicPr>
          <p:nvPr/>
        </p:nvPicPr>
        <p:blipFill>
          <a:blip r:embed="rId2"/>
          <a:srcRect l="18763" r="3349" b="2"/>
          <a:stretch>
            <a:fillRect/>
          </a:stretch>
        </p:blipFill>
        <p:spPr>
          <a:xfrm>
            <a:off x="246888" y="2606462"/>
            <a:ext cx="2834640" cy="3639312"/>
          </a:xfrm>
          <a:prstGeom prst="rect">
            <a:avLst/>
          </a:prstGeom>
        </p:spPr>
      </p:pic>
      <p:pic>
        <p:nvPicPr>
          <p:cNvPr id="6" name="Picture 5" descr="Spinach Winter Upright F1">
            <a:extLst>
              <a:ext uri="{FF2B5EF4-FFF2-40B4-BE49-F238E27FC236}">
                <a16:creationId xmlns:a16="http://schemas.microsoft.com/office/drawing/2014/main" id="{B6AEF1BE-959E-2320-A0C4-6DD97AA89AE9}"/>
              </a:ext>
            </a:extLst>
          </p:cNvPr>
          <p:cNvPicPr>
            <a:picLocks noChangeAspect="1"/>
          </p:cNvPicPr>
          <p:nvPr/>
        </p:nvPicPr>
        <p:blipFill>
          <a:blip r:embed="rId3"/>
          <a:srcRect l="13597" r="8515" b="2"/>
          <a:stretch>
            <a:fillRect/>
          </a:stretch>
        </p:blipFill>
        <p:spPr>
          <a:xfrm>
            <a:off x="3200400" y="2606462"/>
            <a:ext cx="2834640" cy="3639312"/>
          </a:xfrm>
          <a:prstGeom prst="rect">
            <a:avLst/>
          </a:prstGeom>
        </p:spPr>
      </p:pic>
      <p:pic>
        <p:nvPicPr>
          <p:cNvPr id="8" name="Picture 7" descr="Fresh Green Bok Choy (chinese Cabbage) In A Field Stock Photo, Picture and Royalty Free Image. Image 25831987.">
            <a:extLst>
              <a:ext uri="{FF2B5EF4-FFF2-40B4-BE49-F238E27FC236}">
                <a16:creationId xmlns:a16="http://schemas.microsoft.com/office/drawing/2014/main" id="{F11F8D3B-00B3-E130-6BE3-5C746CA6B362}"/>
              </a:ext>
            </a:extLst>
          </p:cNvPr>
          <p:cNvPicPr>
            <a:picLocks noChangeAspect="1"/>
          </p:cNvPicPr>
          <p:nvPr/>
        </p:nvPicPr>
        <p:blipFill>
          <a:blip r:embed="rId4"/>
          <a:srcRect l="24114" r="24283" b="-2"/>
          <a:stretch>
            <a:fillRect/>
          </a:stretch>
        </p:blipFill>
        <p:spPr>
          <a:xfrm>
            <a:off x="9233917" y="2599364"/>
            <a:ext cx="2834640" cy="3639312"/>
          </a:xfrm>
          <a:prstGeom prst="rect">
            <a:avLst/>
          </a:prstGeom>
        </p:spPr>
      </p:pic>
      <p:pic>
        <p:nvPicPr>
          <p:cNvPr id="7" name="Picture 6" descr="2,963 Coriander Field Stock Photos - Free &amp; Royalty-Free Stock Photos from Dreamstime">
            <a:extLst>
              <a:ext uri="{FF2B5EF4-FFF2-40B4-BE49-F238E27FC236}">
                <a16:creationId xmlns:a16="http://schemas.microsoft.com/office/drawing/2014/main" id="{DE498550-2C42-4510-B12D-DAFEA149A89C}"/>
              </a:ext>
            </a:extLst>
          </p:cNvPr>
          <p:cNvPicPr>
            <a:picLocks noChangeAspect="1"/>
          </p:cNvPicPr>
          <p:nvPr/>
        </p:nvPicPr>
        <p:blipFill>
          <a:blip r:embed="rId5"/>
          <a:srcRect l="20436" r="27571" b="-3"/>
          <a:stretch>
            <a:fillRect/>
          </a:stretch>
        </p:blipFill>
        <p:spPr>
          <a:xfrm>
            <a:off x="6275834" y="2606462"/>
            <a:ext cx="2834640" cy="3639312"/>
          </a:xfrm>
          <a:prstGeom prst="rect">
            <a:avLst/>
          </a:prstGeom>
        </p:spPr>
      </p:pic>
      <p:sp>
        <p:nvSpPr>
          <p:cNvPr id="9" name="TextBox 8">
            <a:extLst>
              <a:ext uri="{FF2B5EF4-FFF2-40B4-BE49-F238E27FC236}">
                <a16:creationId xmlns:a16="http://schemas.microsoft.com/office/drawing/2014/main" id="{FF033C8B-9DDA-81F5-918B-AC658C1E921B}"/>
              </a:ext>
            </a:extLst>
          </p:cNvPr>
          <p:cNvSpPr txBox="1"/>
          <p:nvPr/>
        </p:nvSpPr>
        <p:spPr>
          <a:xfrm>
            <a:off x="994646" y="6284069"/>
            <a:ext cx="1109792" cy="381000"/>
          </a:xfrm>
          <a:prstGeom prst="rect">
            <a:avLst/>
          </a:prstGeom>
          <a:noFill/>
        </p:spPr>
        <p:txBody>
          <a:bodyPr wrap="square" rtlCol="0">
            <a:spAutoFit/>
          </a:bodyPr>
          <a:lstStyle/>
          <a:p>
            <a:r>
              <a:rPr lang="en-NZ" dirty="0"/>
              <a:t>Lettuce</a:t>
            </a:r>
          </a:p>
        </p:txBody>
      </p:sp>
      <p:sp>
        <p:nvSpPr>
          <p:cNvPr id="11" name="TextBox 10">
            <a:extLst>
              <a:ext uri="{FF2B5EF4-FFF2-40B4-BE49-F238E27FC236}">
                <a16:creationId xmlns:a16="http://schemas.microsoft.com/office/drawing/2014/main" id="{6727F559-4C01-0E54-EB33-3BA68FC38E59}"/>
              </a:ext>
            </a:extLst>
          </p:cNvPr>
          <p:cNvSpPr txBox="1"/>
          <p:nvPr/>
        </p:nvSpPr>
        <p:spPr>
          <a:xfrm>
            <a:off x="3945454" y="6284069"/>
            <a:ext cx="1109792" cy="369332"/>
          </a:xfrm>
          <a:prstGeom prst="rect">
            <a:avLst/>
          </a:prstGeom>
          <a:noFill/>
        </p:spPr>
        <p:txBody>
          <a:bodyPr wrap="square" rtlCol="0">
            <a:spAutoFit/>
          </a:bodyPr>
          <a:lstStyle/>
          <a:p>
            <a:r>
              <a:rPr lang="en-NZ" dirty="0"/>
              <a:t>Spinach</a:t>
            </a:r>
          </a:p>
        </p:txBody>
      </p:sp>
      <p:sp>
        <p:nvSpPr>
          <p:cNvPr id="14" name="TextBox 13">
            <a:extLst>
              <a:ext uri="{FF2B5EF4-FFF2-40B4-BE49-F238E27FC236}">
                <a16:creationId xmlns:a16="http://schemas.microsoft.com/office/drawing/2014/main" id="{BDD0F649-34E1-C90A-E813-EA017FAEFF5C}"/>
              </a:ext>
            </a:extLst>
          </p:cNvPr>
          <p:cNvSpPr txBox="1"/>
          <p:nvPr/>
        </p:nvSpPr>
        <p:spPr>
          <a:xfrm>
            <a:off x="7034220" y="6284069"/>
            <a:ext cx="1242219" cy="381000"/>
          </a:xfrm>
          <a:prstGeom prst="rect">
            <a:avLst/>
          </a:prstGeom>
          <a:noFill/>
        </p:spPr>
        <p:txBody>
          <a:bodyPr wrap="square" rtlCol="0">
            <a:spAutoFit/>
          </a:bodyPr>
          <a:lstStyle/>
          <a:p>
            <a:r>
              <a:rPr lang="en-NZ" dirty="0"/>
              <a:t>Coriander</a:t>
            </a:r>
          </a:p>
        </p:txBody>
      </p:sp>
      <p:sp>
        <p:nvSpPr>
          <p:cNvPr id="18" name="TextBox 17">
            <a:extLst>
              <a:ext uri="{FF2B5EF4-FFF2-40B4-BE49-F238E27FC236}">
                <a16:creationId xmlns:a16="http://schemas.microsoft.com/office/drawing/2014/main" id="{1E5751DD-D716-72D1-62CE-82D7E871D682}"/>
              </a:ext>
            </a:extLst>
          </p:cNvPr>
          <p:cNvSpPr txBox="1"/>
          <p:nvPr/>
        </p:nvSpPr>
        <p:spPr>
          <a:xfrm>
            <a:off x="10126599" y="6284069"/>
            <a:ext cx="1242219" cy="381000"/>
          </a:xfrm>
          <a:prstGeom prst="rect">
            <a:avLst/>
          </a:prstGeom>
          <a:noFill/>
        </p:spPr>
        <p:txBody>
          <a:bodyPr wrap="square" rtlCol="0">
            <a:spAutoFit/>
          </a:bodyPr>
          <a:lstStyle/>
          <a:p>
            <a:r>
              <a:rPr lang="en-NZ" dirty="0"/>
              <a:t>Bok choy</a:t>
            </a:r>
          </a:p>
        </p:txBody>
      </p:sp>
    </p:spTree>
    <p:extLst>
      <p:ext uri="{BB962C8B-B14F-4D97-AF65-F5344CB8AC3E}">
        <p14:creationId xmlns:p14="http://schemas.microsoft.com/office/powerpoint/2010/main" val="1256836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E8E5CA-E4D7-A942-59EF-66DAE91C009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24EDB9-996D-9C84-399C-F4710513AA7F}"/>
              </a:ext>
            </a:extLst>
          </p:cNvPr>
          <p:cNvSpPr>
            <a:spLocks noGrp="1"/>
          </p:cNvSpPr>
          <p:nvPr>
            <p:ph type="title"/>
          </p:nvPr>
        </p:nvSpPr>
        <p:spPr>
          <a:xfrm>
            <a:off x="640080" y="325369"/>
            <a:ext cx="4368602" cy="1956841"/>
          </a:xfrm>
        </p:spPr>
        <p:txBody>
          <a:bodyPr anchor="b">
            <a:normAutofit/>
          </a:bodyPr>
          <a:lstStyle/>
          <a:p>
            <a:r>
              <a:rPr lang="en-NZ" sz="4000" b="1" dirty="0"/>
              <a:t>Seedbed preparation</a:t>
            </a:r>
            <a:endParaRPr lang="en-NZ" sz="4000" dirty="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1C1278C-AE0A-F0F2-483F-1041DDE667DB}"/>
              </a:ext>
            </a:extLst>
          </p:cNvPr>
          <p:cNvSpPr>
            <a:spLocks noGrp="1"/>
          </p:cNvSpPr>
          <p:nvPr>
            <p:ph idx="1"/>
          </p:nvPr>
        </p:nvSpPr>
        <p:spPr>
          <a:xfrm>
            <a:off x="640080" y="2872899"/>
            <a:ext cx="5541645" cy="3659732"/>
          </a:xfrm>
        </p:spPr>
        <p:txBody>
          <a:bodyPr>
            <a:normAutofit fontScale="92500" lnSpcReduction="20000"/>
          </a:bodyPr>
          <a:lstStyle/>
          <a:p>
            <a:pPr marL="0" indent="0">
              <a:buNone/>
            </a:pPr>
            <a:r>
              <a:rPr lang="en-NZ" sz="1600" dirty="0"/>
              <a:t>A well-prepared seedbed gives bok choy seeds the best start for even germination and growth.</a:t>
            </a:r>
          </a:p>
          <a:p>
            <a:pPr marL="0" indent="0">
              <a:buNone/>
            </a:pPr>
            <a:r>
              <a:rPr lang="en-NZ" sz="1600" b="1" dirty="0"/>
              <a:t>Typical cultivation process</a:t>
            </a:r>
            <a:endParaRPr lang="en-NZ" sz="1600" dirty="0"/>
          </a:p>
          <a:p>
            <a:pPr marL="0" indent="0">
              <a:buNone/>
            </a:pPr>
            <a:r>
              <a:rPr lang="en-NZ" sz="1600" b="1" dirty="0"/>
              <a:t>1. Ripper / Subsoiler</a:t>
            </a:r>
            <a:endParaRPr lang="en-NZ" sz="1600" dirty="0"/>
          </a:p>
          <a:p>
            <a:pPr lvl="1"/>
            <a:r>
              <a:rPr lang="en-NZ" sz="1400" dirty="0"/>
              <a:t>Deep tines break up compacted soil.</a:t>
            </a:r>
          </a:p>
          <a:p>
            <a:pPr lvl="1"/>
            <a:r>
              <a:rPr lang="en-NZ" sz="1400" dirty="0"/>
              <a:t>Improves drainage and aeration.</a:t>
            </a:r>
          </a:p>
          <a:p>
            <a:pPr marL="0" indent="0">
              <a:buNone/>
            </a:pPr>
            <a:r>
              <a:rPr lang="en-NZ" sz="1600" b="1" dirty="0"/>
              <a:t>2. Finer tines</a:t>
            </a:r>
            <a:endParaRPr lang="en-NZ" sz="1600" dirty="0"/>
          </a:p>
          <a:p>
            <a:pPr lvl="1"/>
            <a:r>
              <a:rPr lang="en-NZ" sz="1500" dirty="0"/>
              <a:t>Break up large soil clods.</a:t>
            </a:r>
          </a:p>
          <a:p>
            <a:pPr lvl="1"/>
            <a:r>
              <a:rPr lang="en-NZ" sz="1500" dirty="0"/>
              <a:t>Creates a friable soil structure suitable for sowing seed.</a:t>
            </a:r>
          </a:p>
          <a:p>
            <a:pPr marL="0" indent="0">
              <a:buNone/>
            </a:pPr>
            <a:r>
              <a:rPr lang="en-NZ" sz="1600" b="1" dirty="0"/>
              <a:t>3. Power harrow + bed maker</a:t>
            </a:r>
            <a:endParaRPr lang="en-NZ" sz="1600" dirty="0"/>
          </a:p>
          <a:p>
            <a:pPr lvl="1"/>
            <a:r>
              <a:rPr lang="en-NZ" sz="1500" dirty="0"/>
              <a:t>Power harrow creates a fine soil tilth.</a:t>
            </a:r>
          </a:p>
          <a:p>
            <a:pPr lvl="1"/>
            <a:r>
              <a:rPr lang="en-NZ" sz="1500" dirty="0"/>
              <a:t>Bed maker forms the raised, firm seedbed.</a:t>
            </a:r>
          </a:p>
          <a:p>
            <a:pPr marL="0" indent="0">
              <a:buNone/>
            </a:pPr>
            <a:endParaRPr lang="en-NZ" sz="1000" dirty="0"/>
          </a:p>
          <a:p>
            <a:pPr marL="0" indent="0">
              <a:buNone/>
            </a:pPr>
            <a:r>
              <a:rPr lang="en-NZ" sz="1600" dirty="0"/>
              <a:t>GPS-guided machinery improves accuracy and efficiency as well as minimising soil compaction .</a:t>
            </a:r>
          </a:p>
          <a:p>
            <a:pPr marL="0" indent="0">
              <a:buNone/>
            </a:pPr>
            <a:endParaRPr lang="en-NZ" sz="1000" dirty="0"/>
          </a:p>
        </p:txBody>
      </p:sp>
      <p:pic>
        <p:nvPicPr>
          <p:cNvPr id="5" name="Picture 4">
            <a:extLst>
              <a:ext uri="{FF2B5EF4-FFF2-40B4-BE49-F238E27FC236}">
                <a16:creationId xmlns:a16="http://schemas.microsoft.com/office/drawing/2014/main" id="{6219C8ED-39B9-24C3-3E0B-BBBAEE4FF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474997" y="1224193"/>
            <a:ext cx="5666581" cy="4249936"/>
          </a:xfrm>
          <a:prstGeom prst="rect">
            <a:avLst/>
          </a:prstGeom>
        </p:spPr>
      </p:pic>
    </p:spTree>
    <p:extLst>
      <p:ext uri="{BB962C8B-B14F-4D97-AF65-F5344CB8AC3E}">
        <p14:creationId xmlns:p14="http://schemas.microsoft.com/office/powerpoint/2010/main" val="336702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7D8727-6F7A-17F3-11B9-6F92E3827FEE}"/>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6777E5-7DD1-FD3C-ED80-D3A2CFADE3FA}"/>
              </a:ext>
            </a:extLst>
          </p:cNvPr>
          <p:cNvSpPr>
            <a:spLocks noGrp="1"/>
          </p:cNvSpPr>
          <p:nvPr>
            <p:ph type="title"/>
          </p:nvPr>
        </p:nvSpPr>
        <p:spPr>
          <a:xfrm>
            <a:off x="640080" y="329184"/>
            <a:ext cx="6894576" cy="1783080"/>
          </a:xfrm>
        </p:spPr>
        <p:txBody>
          <a:bodyPr anchor="b">
            <a:normAutofit/>
          </a:bodyPr>
          <a:lstStyle/>
          <a:p>
            <a:r>
              <a:rPr lang="en-NZ" sz="5400" b="1" dirty="0"/>
              <a:t>Sowing</a:t>
            </a:r>
          </a:p>
        </p:txBody>
      </p:sp>
      <p:sp>
        <p:nvSpPr>
          <p:cNvPr id="17"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987C320-4A1D-DC5C-9F25-8EA8C93CB574}"/>
              </a:ext>
            </a:extLst>
          </p:cNvPr>
          <p:cNvSpPr>
            <a:spLocks noGrp="1"/>
          </p:cNvSpPr>
          <p:nvPr>
            <p:ph idx="1"/>
          </p:nvPr>
        </p:nvSpPr>
        <p:spPr>
          <a:xfrm>
            <a:off x="640080" y="2579751"/>
            <a:ext cx="6894576" cy="3610737"/>
          </a:xfrm>
        </p:spPr>
        <p:txBody>
          <a:bodyPr>
            <a:normAutofit lnSpcReduction="10000"/>
          </a:bodyPr>
          <a:lstStyle/>
          <a:p>
            <a:pPr lvl="0">
              <a:spcBef>
                <a:spcPts val="600"/>
              </a:spcBef>
            </a:pPr>
            <a:r>
              <a:rPr lang="en-NZ" sz="1200" dirty="0"/>
              <a:t>B</a:t>
            </a:r>
            <a:r>
              <a:rPr lang="en-NZ" sz="1400" dirty="0"/>
              <a:t>ok choy is commonly sown directly into a prepared seedbed.</a:t>
            </a:r>
          </a:p>
          <a:p>
            <a:pPr lvl="0">
              <a:spcBef>
                <a:spcPts val="600"/>
              </a:spcBef>
            </a:pPr>
            <a:r>
              <a:rPr lang="en-NZ" sz="1400" dirty="0"/>
              <a:t>Pelleted and treated seed can be sown using a precision </a:t>
            </a:r>
            <a:r>
              <a:rPr lang="en-NZ" sz="1400" dirty="0" err="1"/>
              <a:t>seeder</a:t>
            </a:r>
            <a:r>
              <a:rPr lang="en-NZ" sz="1400" dirty="0"/>
              <a:t>.</a:t>
            </a:r>
          </a:p>
          <a:p>
            <a:pPr lvl="0">
              <a:spcBef>
                <a:spcPts val="600"/>
              </a:spcBef>
            </a:pPr>
            <a:r>
              <a:rPr lang="en-NZ" sz="1400" dirty="0"/>
              <a:t>Precision sowing gives consistent depth and spacing, producing a more uniform crop.</a:t>
            </a:r>
          </a:p>
          <a:p>
            <a:pPr lvl="0">
              <a:spcBef>
                <a:spcPts val="600"/>
              </a:spcBef>
            </a:pPr>
            <a:r>
              <a:rPr lang="en-NZ" sz="1400" dirty="0"/>
              <a:t>New crops are sown at regular intervals, often weekly.</a:t>
            </a:r>
          </a:p>
          <a:p>
            <a:pPr lvl="0">
              <a:spcBef>
                <a:spcPts val="600"/>
              </a:spcBef>
            </a:pPr>
            <a:r>
              <a:rPr lang="en-NZ" sz="1400" dirty="0"/>
              <a:t>Provides a continuous supply for the market.</a:t>
            </a:r>
          </a:p>
          <a:p>
            <a:pPr lvl="0">
              <a:spcBef>
                <a:spcPts val="600"/>
              </a:spcBef>
            </a:pPr>
            <a:r>
              <a:rPr lang="en-NZ" sz="1400" dirty="0"/>
              <a:t>Seeds are generally sown 5–10 mm deep.</a:t>
            </a:r>
          </a:p>
          <a:p>
            <a:pPr lvl="0">
              <a:spcBef>
                <a:spcPts val="600"/>
              </a:spcBef>
            </a:pPr>
            <a:r>
              <a:rPr lang="en-NZ" sz="1400" dirty="0"/>
              <a:t>Closer spacing produces smaller/baby bok choy.</a:t>
            </a:r>
          </a:p>
          <a:p>
            <a:pPr lvl="0">
              <a:spcBef>
                <a:spcPts val="600"/>
              </a:spcBef>
            </a:pPr>
            <a:r>
              <a:rPr lang="en-NZ" sz="1400" dirty="0"/>
              <a:t>Wider spacing allows plants to develop larger stems and leaves.</a:t>
            </a:r>
          </a:p>
          <a:p>
            <a:pPr lvl="0">
              <a:spcBef>
                <a:spcPts val="600"/>
              </a:spcBef>
            </a:pPr>
            <a:r>
              <a:rPr lang="en-NZ" sz="1400" dirty="0"/>
              <a:t>The seedbed is kept evenly moist during germination.</a:t>
            </a:r>
          </a:p>
          <a:p>
            <a:pPr marL="0" lvl="0" indent="0">
              <a:spcBef>
                <a:spcPts val="600"/>
              </a:spcBef>
              <a:buNone/>
            </a:pPr>
            <a:endParaRPr lang="en-NZ" sz="1400" b="1" dirty="0"/>
          </a:p>
          <a:p>
            <a:pPr marL="0" lvl="0" indent="0">
              <a:spcBef>
                <a:spcPts val="600"/>
              </a:spcBef>
              <a:buNone/>
            </a:pPr>
            <a:r>
              <a:rPr lang="en-NZ" sz="1400" b="1" dirty="0"/>
              <a:t>Spacing varies depending on variety sown and equipment.</a:t>
            </a:r>
            <a:endParaRPr lang="en-NZ" sz="1400" dirty="0"/>
          </a:p>
          <a:p>
            <a:pPr marL="0" lvl="0" indent="0">
              <a:spcBef>
                <a:spcPts val="600"/>
              </a:spcBef>
              <a:buNone/>
            </a:pPr>
            <a:r>
              <a:rPr lang="en-NZ" sz="1400" b="1" dirty="0"/>
              <a:t>Example</a:t>
            </a:r>
            <a:br>
              <a:rPr lang="en-NZ" sz="1400" dirty="0"/>
            </a:br>
            <a:r>
              <a:rPr lang="en-NZ" sz="1400" dirty="0"/>
              <a:t>12.5 cm between plants × 14 cm between rows, with 8 rows per140cm bed.</a:t>
            </a:r>
          </a:p>
          <a:p>
            <a:endParaRPr lang="en-NZ" sz="1200" dirty="0"/>
          </a:p>
        </p:txBody>
      </p:sp>
      <p:pic>
        <p:nvPicPr>
          <p:cNvPr id="7" name="Picture 6">
            <a:extLst>
              <a:ext uri="{FF2B5EF4-FFF2-40B4-BE49-F238E27FC236}">
                <a16:creationId xmlns:a16="http://schemas.microsoft.com/office/drawing/2014/main" id="{8CF822CE-F1A6-D164-18A3-6354A92738C8}"/>
              </a:ext>
            </a:extLst>
          </p:cNvPr>
          <p:cNvPicPr>
            <a:picLocks noChangeAspect="1"/>
          </p:cNvPicPr>
          <p:nvPr/>
        </p:nvPicPr>
        <p:blipFill>
          <a:blip r:embed="rId2"/>
          <a:stretch>
            <a:fillRect/>
          </a:stretch>
        </p:blipFill>
        <p:spPr>
          <a:xfrm>
            <a:off x="8370337" y="329183"/>
            <a:ext cx="3001222" cy="3429969"/>
          </a:xfrm>
          <a:prstGeom prst="rect">
            <a:avLst/>
          </a:prstGeom>
        </p:spPr>
      </p:pic>
      <p:pic>
        <p:nvPicPr>
          <p:cNvPr id="5" name="Picture 4">
            <a:extLst>
              <a:ext uri="{FF2B5EF4-FFF2-40B4-BE49-F238E27FC236}">
                <a16:creationId xmlns:a16="http://schemas.microsoft.com/office/drawing/2014/main" id="{2F57B6EF-A53B-538A-F319-374F0ACBD4FD}"/>
              </a:ext>
            </a:extLst>
          </p:cNvPr>
          <p:cNvPicPr>
            <a:picLocks noChangeAspect="1"/>
          </p:cNvPicPr>
          <p:nvPr/>
        </p:nvPicPr>
        <p:blipFill>
          <a:blip r:embed="rId3"/>
          <a:stretch>
            <a:fillRect/>
          </a:stretch>
        </p:blipFill>
        <p:spPr>
          <a:xfrm>
            <a:off x="8243758" y="4079193"/>
            <a:ext cx="3236091" cy="2176272"/>
          </a:xfrm>
          <a:prstGeom prst="rect">
            <a:avLst/>
          </a:prstGeom>
        </p:spPr>
      </p:pic>
    </p:spTree>
    <p:extLst>
      <p:ext uri="{BB962C8B-B14F-4D97-AF65-F5344CB8AC3E}">
        <p14:creationId xmlns:p14="http://schemas.microsoft.com/office/powerpoint/2010/main" val="30604552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487</TotalTime>
  <Words>1337</Words>
  <Application>Microsoft Office PowerPoint</Application>
  <PresentationFormat>Widescreen</PresentationFormat>
  <Paragraphs>231</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Calibri</vt:lpstr>
      <vt:lpstr>Office Theme</vt:lpstr>
      <vt:lpstr>PowerPoint Presentation</vt:lpstr>
      <vt:lpstr>Growing Bok Choy </vt:lpstr>
      <vt:lpstr>Bok Choy</vt:lpstr>
      <vt:lpstr>Bok choy - Growing Requirements</vt:lpstr>
      <vt:lpstr>Bok Choy Crop Calendar of Operations (Sowing weekly all year, Summer 6-8 weeks to harvest, winter 10-12 week to harvest)</vt:lpstr>
      <vt:lpstr>Cultivar Selection (PPT Bok choy)</vt:lpstr>
      <vt:lpstr>Site selection</vt:lpstr>
      <vt:lpstr>Seedbed preparation</vt:lpstr>
      <vt:lpstr>Sowing</vt:lpstr>
      <vt:lpstr>Growth</vt:lpstr>
      <vt:lpstr>Nutrition management    </vt:lpstr>
      <vt:lpstr>Pest and Diseases</vt:lpstr>
      <vt:lpstr>Weed management</vt:lpstr>
      <vt:lpstr>Irrigation</vt:lpstr>
      <vt:lpstr>Harvesting</vt:lpstr>
      <vt:lpstr>Post-Harvest Handling</vt:lpstr>
      <vt:lpstr>Do Bok choy questions (WS) Activity 5: Careers in growing a crop </vt:lpstr>
      <vt:lpstr>Acknowledgements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Stokes</dc:creator>
  <cp:lastModifiedBy>Kerry Allen</cp:lastModifiedBy>
  <cp:revision>15</cp:revision>
  <dcterms:created xsi:type="dcterms:W3CDTF">2026-07-14T23:47:11Z</dcterms:created>
  <dcterms:modified xsi:type="dcterms:W3CDTF">2026-08-31T05:42:48Z</dcterms:modified>
</cp:coreProperties>
</file>