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82" r:id="rId4"/>
    <p:sldId id="260" r:id="rId5"/>
    <p:sldId id="292" r:id="rId6"/>
    <p:sldId id="293" r:id="rId7"/>
    <p:sldId id="263" r:id="rId8"/>
    <p:sldId id="264" r:id="rId9"/>
    <p:sldId id="294" r:id="rId10"/>
    <p:sldId id="276" r:id="rId11"/>
    <p:sldId id="289" r:id="rId12"/>
    <p:sldId id="28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65D5-023F-4F63-8431-6F97B5714F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47060018-4663-5D2B-4721-48451A98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FF7CDC2-1841-5676-C9E2-B496EE52BF16}"/>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A5CCEAA1-BD9B-25FB-2927-4D115103D19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480E020-2264-0656-2BA6-17FAA3AD7B42}"/>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19767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4BDF-63B2-F2A6-EE67-661D662F594B}"/>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B467660-CDBD-131C-9399-6EB48FB590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0C087A0-2E01-4A73-CE92-1671B886783C}"/>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DE708ACB-9501-115B-C30A-7022CB46C07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26E4BE4-07B9-C9AF-C5FB-449F90DD9DE7}"/>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1917467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F645E-6D1F-0507-B796-3C02078B02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AD0D9BE-A2DE-744F-43E2-15C32D1EB2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2669B20-2B4B-F57E-59C6-454D72BCE1EA}"/>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172DCF63-5613-07B4-8D55-C43A5E17A18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1A1A9AE-1CDF-07E6-5476-4394519DC02B}"/>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81803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8933-3267-6D75-C8A2-0E28735314B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1350CA4-526A-06B1-EB50-09BDCC2BC0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A21429B-6249-EE1A-D2A6-22C966878D84}"/>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A31EAE36-188F-F833-2DCB-F6A92528DD4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38CE900-4309-B480-4209-55E07E40F71B}"/>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872191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C03A-5414-13AB-D5E8-63D49116EC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EF8D6DF1-A98D-FDA7-D26E-917D136539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19DCB-DB34-0E39-0F17-E72D2017DB5B}"/>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8972A027-159D-4712-CC77-C49042AA0CD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D0F5C52-3A1B-B44A-2D27-33D4C9D11106}"/>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47690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D580-B2C4-9DEA-D6E5-A20ED51CBA1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7FA7304-166B-78D2-CDD4-4EBDA30F90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3718ED27-E867-4DA9-5613-CFB7A6E4E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720ABF71-62D0-F509-E05A-CAF9FB470258}"/>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6" name="Footer Placeholder 5">
            <a:extLst>
              <a:ext uri="{FF2B5EF4-FFF2-40B4-BE49-F238E27FC236}">
                <a16:creationId xmlns:a16="http://schemas.microsoft.com/office/drawing/2014/main" id="{49D53491-B5C7-B9BE-59B8-4D5E95292A3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196ADA7-BCF2-E710-BE28-E50B33E6D315}"/>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393700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AFE6-A94B-25A3-3EB9-46E4AF5F4178}"/>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B31F7BE-8285-3C71-CE34-4817B1C22F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346593-BEF4-DB04-2F88-642D4D497E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0CE1A71E-0FC8-803C-7155-A8F5386C39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DDE391-0490-3F97-86D2-3653B4FDCE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5DC3E1F5-7B54-360B-E7F7-90EDC79E5D2E}"/>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8" name="Footer Placeholder 7">
            <a:extLst>
              <a:ext uri="{FF2B5EF4-FFF2-40B4-BE49-F238E27FC236}">
                <a16:creationId xmlns:a16="http://schemas.microsoft.com/office/drawing/2014/main" id="{7DE9746E-4A6E-5327-600D-40A129D59F6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D61FB6A2-EFC0-1A59-7F25-5C1346A9D3F8}"/>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129259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6A12-C87A-2A8D-00CD-CEBAA66C05F5}"/>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7CFD7F8-B5E0-9CB4-4201-2EA3A4CD4347}"/>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4" name="Footer Placeholder 3">
            <a:extLst>
              <a:ext uri="{FF2B5EF4-FFF2-40B4-BE49-F238E27FC236}">
                <a16:creationId xmlns:a16="http://schemas.microsoft.com/office/drawing/2014/main" id="{111FD9D7-7A70-3491-C428-DF3A28F3E9AC}"/>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9239DF74-9D40-8276-8A84-E5918A985A5E}"/>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861521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EDF551-5503-A566-48AC-63D7DD89DFA6}"/>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3" name="Footer Placeholder 2">
            <a:extLst>
              <a:ext uri="{FF2B5EF4-FFF2-40B4-BE49-F238E27FC236}">
                <a16:creationId xmlns:a16="http://schemas.microsoft.com/office/drawing/2014/main" id="{A6060AF7-E42A-FA91-3F39-7FC04BB5CB95}"/>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E6FE2126-19BD-52CE-78A9-7FEBB91922E4}"/>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657977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6A5A-A70C-B054-EEF4-D8463E3681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1D839105-51D4-9939-18E1-6D97C0863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6A2D8ED-6A34-CDCB-1ACF-31DBDBC99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AA22A3-FB8C-5931-49C8-5F6A7171441A}"/>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6" name="Footer Placeholder 5">
            <a:extLst>
              <a:ext uri="{FF2B5EF4-FFF2-40B4-BE49-F238E27FC236}">
                <a16:creationId xmlns:a16="http://schemas.microsoft.com/office/drawing/2014/main" id="{90FDB806-5908-B7EB-7CB4-3BB079F4591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15553A6-4343-D11A-7DA8-59187D31B83F}"/>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68981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4E6B-54E8-9A34-1EF7-AACFD6128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C9CE096D-8457-6880-0A97-C334F7F729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D1F466EC-8E22-D1DF-0487-86AF8645BB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7C5355-929B-139E-7F8D-A30EB8D215E6}"/>
              </a:ext>
            </a:extLst>
          </p:cNvPr>
          <p:cNvSpPr>
            <a:spLocks noGrp="1"/>
          </p:cNvSpPr>
          <p:nvPr>
            <p:ph type="dt" sz="half" idx="10"/>
          </p:nvPr>
        </p:nvSpPr>
        <p:spPr/>
        <p:txBody>
          <a:bodyPr/>
          <a:lstStyle/>
          <a:p>
            <a:fld id="{0D0B9D5F-255D-4BD2-A6C5-18A3690B2DB6}" type="datetimeFigureOut">
              <a:rPr lang="en-NZ" smtClean="0"/>
              <a:t>31/08/2026</a:t>
            </a:fld>
            <a:endParaRPr lang="en-NZ"/>
          </a:p>
        </p:txBody>
      </p:sp>
      <p:sp>
        <p:nvSpPr>
          <p:cNvPr id="6" name="Footer Placeholder 5">
            <a:extLst>
              <a:ext uri="{FF2B5EF4-FFF2-40B4-BE49-F238E27FC236}">
                <a16:creationId xmlns:a16="http://schemas.microsoft.com/office/drawing/2014/main" id="{1F0B8B4A-0568-0677-693C-3C795EA7FF5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500A591-C7A9-56A1-5FE9-7DE8C83138E1}"/>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200185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83771E-040E-A51D-4929-DA5AF455F6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2738217D-50D6-8151-F0CF-612571126F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FA9C85E-65B5-1DE6-99C4-B180C095F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0B9D5F-255D-4BD2-A6C5-18A3690B2DB6}" type="datetimeFigureOut">
              <a:rPr lang="en-NZ" smtClean="0"/>
              <a:t>31/08/2026</a:t>
            </a:fld>
            <a:endParaRPr lang="en-NZ"/>
          </a:p>
        </p:txBody>
      </p:sp>
      <p:sp>
        <p:nvSpPr>
          <p:cNvPr id="5" name="Footer Placeholder 4">
            <a:extLst>
              <a:ext uri="{FF2B5EF4-FFF2-40B4-BE49-F238E27FC236}">
                <a16:creationId xmlns:a16="http://schemas.microsoft.com/office/drawing/2014/main" id="{6900432C-323C-9C39-13BA-13091D9398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A3E0F892-F658-9353-ED0A-BEC8F51FBB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7684A5-38A2-4F51-A669-52B29CAF3416}" type="slidenum">
              <a:rPr lang="en-NZ" smtClean="0"/>
              <a:t>‹#›</a:t>
            </a:fld>
            <a:endParaRPr lang="en-NZ"/>
          </a:p>
        </p:txBody>
      </p:sp>
    </p:spTree>
    <p:extLst>
      <p:ext uri="{BB962C8B-B14F-4D97-AF65-F5344CB8AC3E}">
        <p14:creationId xmlns:p14="http://schemas.microsoft.com/office/powerpoint/2010/main" val="190819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6178AA-304E-A875-57CB-41C5FBEB0343}"/>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5000" b="1" kern="1200" dirty="0">
                <a:solidFill>
                  <a:schemeClr val="tx1"/>
                </a:solidFill>
                <a:effectLst/>
                <a:latin typeface="+mj-lt"/>
                <a:ea typeface="+mj-ea"/>
                <a:cs typeface="+mj-cs"/>
              </a:rPr>
              <a:t>Transplanting Seedlings</a:t>
            </a:r>
            <a:endParaRPr lang="en-US" sz="5000" kern="1200" dirty="0">
              <a:solidFill>
                <a:schemeClr val="tx1"/>
              </a:solidFill>
              <a:latin typeface="+mj-lt"/>
              <a:ea typeface="+mj-ea"/>
              <a:cs typeface="+mj-cs"/>
            </a:endParaRPr>
          </a:p>
        </p:txBody>
      </p:sp>
      <p:sp>
        <p:nvSpPr>
          <p:cNvPr id="1844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4F6590-B148-0430-CB86-6FF1F78F61E2}"/>
              </a:ext>
            </a:extLst>
          </p:cNvPr>
          <p:cNvSpPr>
            <a:spLocks noGrp="1"/>
          </p:cNvSpPr>
          <p:nvPr>
            <p:ph sz="half" idx="1"/>
          </p:nvPr>
        </p:nvSpPr>
        <p:spPr>
          <a:xfrm>
            <a:off x="630935" y="2660904"/>
            <a:ext cx="5649944" cy="3740658"/>
          </a:xfrm>
        </p:spPr>
        <p:txBody>
          <a:bodyPr vert="horz" lIns="91440" tIns="45720" rIns="91440" bIns="45720" rtlCol="0" anchor="t">
            <a:normAutofit fontScale="47500" lnSpcReduction="20000"/>
          </a:bodyPr>
          <a:lstStyle/>
          <a:p>
            <a:pPr marL="0" indent="0">
              <a:buNone/>
            </a:pPr>
            <a:r>
              <a:rPr lang="en-US" sz="3300" dirty="0"/>
              <a:t>Step 1</a:t>
            </a:r>
            <a:endParaRPr lang="en-NZ" sz="3300" dirty="0"/>
          </a:p>
          <a:p>
            <a:pPr marL="0" indent="0">
              <a:buNone/>
            </a:pPr>
            <a:r>
              <a:rPr lang="en-US" sz="3300" dirty="0"/>
              <a:t>Water the plants the day before transplanting. This helps them to be full of moisture when you plant them. It also helps to hold the medium around the roots when you take them out of the container.</a:t>
            </a:r>
            <a:endParaRPr lang="en-NZ" sz="3300" dirty="0"/>
          </a:p>
          <a:p>
            <a:pPr marL="0" indent="0">
              <a:buNone/>
            </a:pPr>
            <a:r>
              <a:rPr lang="en-US" sz="3300" dirty="0"/>
              <a:t>Step 2</a:t>
            </a:r>
            <a:endParaRPr lang="en-NZ" sz="3300" dirty="0"/>
          </a:p>
          <a:p>
            <a:pPr marL="0" indent="0">
              <a:buNone/>
            </a:pPr>
            <a:r>
              <a:rPr lang="en-US" sz="3300" dirty="0"/>
              <a:t>Make the planting hole deep enough to take the roots without bending them. Do this with a trowel</a:t>
            </a:r>
            <a:endParaRPr lang="en-NZ" sz="3300" dirty="0"/>
          </a:p>
          <a:p>
            <a:pPr marL="0" indent="0">
              <a:buNone/>
            </a:pPr>
            <a:r>
              <a:rPr lang="en-US" sz="3300" dirty="0"/>
              <a:t>Step 3</a:t>
            </a:r>
            <a:endParaRPr lang="en-NZ" sz="3300" dirty="0"/>
          </a:p>
          <a:p>
            <a:pPr marL="0" indent="0">
              <a:buNone/>
            </a:pPr>
            <a:r>
              <a:rPr lang="en-US" sz="3300" dirty="0"/>
              <a:t>Disturb the roots as little as possible. It the roots of several plants have joined in the container cut them with a knife.</a:t>
            </a:r>
            <a:endParaRPr lang="en-NZ" sz="3300" dirty="0"/>
          </a:p>
          <a:p>
            <a:pPr marL="0" indent="0">
              <a:buNone/>
            </a:pPr>
            <a:r>
              <a:rPr lang="en-US" sz="3300" dirty="0"/>
              <a:t>Step 4 </a:t>
            </a:r>
            <a:endParaRPr lang="en-NZ" sz="3300" dirty="0"/>
          </a:p>
          <a:p>
            <a:pPr marL="0" indent="0">
              <a:buNone/>
            </a:pPr>
            <a:r>
              <a:rPr lang="en-US" sz="3300" dirty="0"/>
              <a:t>Lift each plant out with a block of the growing medium around its roots.</a:t>
            </a:r>
            <a:endParaRPr lang="en-NZ" sz="3300" dirty="0"/>
          </a:p>
        </p:txBody>
      </p:sp>
      <p:pic>
        <p:nvPicPr>
          <p:cNvPr id="4" name="Content Placeholder 5">
            <a:extLst>
              <a:ext uri="{FF2B5EF4-FFF2-40B4-BE49-F238E27FC236}">
                <a16:creationId xmlns:a16="http://schemas.microsoft.com/office/drawing/2014/main" id="{FEF158F4-7950-D9B0-1E1B-B209F6D3EE65}"/>
              </a:ext>
            </a:extLst>
          </p:cNvPr>
          <p:cNvPicPr>
            <a:picLocks noChangeAspect="1"/>
          </p:cNvPicPr>
          <p:nvPr/>
        </p:nvPicPr>
        <p:blipFill>
          <a:blip r:embed="rId2"/>
          <a:stretch>
            <a:fillRect/>
          </a:stretch>
        </p:blipFill>
        <p:spPr>
          <a:xfrm>
            <a:off x="9070900" y="1032574"/>
            <a:ext cx="2739946" cy="2458612"/>
          </a:xfrm>
          <a:prstGeom prst="rect">
            <a:avLst/>
          </a:prstGeom>
        </p:spPr>
      </p:pic>
      <p:pic>
        <p:nvPicPr>
          <p:cNvPr id="5" name="Picture 4">
            <a:extLst>
              <a:ext uri="{FF2B5EF4-FFF2-40B4-BE49-F238E27FC236}">
                <a16:creationId xmlns:a16="http://schemas.microsoft.com/office/drawing/2014/main" id="{CC38F267-5005-A0D0-E047-9ABF16129BBA}"/>
              </a:ext>
            </a:extLst>
          </p:cNvPr>
          <p:cNvPicPr>
            <a:picLocks noChangeAspect="1"/>
          </p:cNvPicPr>
          <p:nvPr/>
        </p:nvPicPr>
        <p:blipFill>
          <a:blip r:embed="rId3"/>
          <a:stretch>
            <a:fillRect/>
          </a:stretch>
        </p:blipFill>
        <p:spPr>
          <a:xfrm>
            <a:off x="7066344" y="4442284"/>
            <a:ext cx="2603605" cy="1959278"/>
          </a:xfrm>
          <a:prstGeom prst="rect">
            <a:avLst/>
          </a:prstGeom>
        </p:spPr>
      </p:pic>
      <p:pic>
        <p:nvPicPr>
          <p:cNvPr id="6" name="Picture 5">
            <a:extLst>
              <a:ext uri="{FF2B5EF4-FFF2-40B4-BE49-F238E27FC236}">
                <a16:creationId xmlns:a16="http://schemas.microsoft.com/office/drawing/2014/main" id="{9C8FABAD-CB88-E457-37BD-BD26F9545968}"/>
              </a:ext>
            </a:extLst>
          </p:cNvPr>
          <p:cNvPicPr>
            <a:picLocks noChangeAspect="1"/>
          </p:cNvPicPr>
          <p:nvPr/>
        </p:nvPicPr>
        <p:blipFill>
          <a:blip r:embed="rId4"/>
          <a:stretch>
            <a:fillRect/>
          </a:stretch>
        </p:blipFill>
        <p:spPr>
          <a:xfrm>
            <a:off x="5376486" y="288717"/>
            <a:ext cx="4416625" cy="2604401"/>
          </a:xfrm>
          <a:prstGeom prst="rect">
            <a:avLst/>
          </a:prstGeom>
        </p:spPr>
      </p:pic>
    </p:spTree>
    <p:extLst>
      <p:ext uri="{BB962C8B-B14F-4D97-AF65-F5344CB8AC3E}">
        <p14:creationId xmlns:p14="http://schemas.microsoft.com/office/powerpoint/2010/main" val="2350211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a:extLst>
              <a:ext uri="{FF2B5EF4-FFF2-40B4-BE49-F238E27FC236}">
                <a16:creationId xmlns:a16="http://schemas.microsoft.com/office/drawing/2014/main" id="{E091974E-ACAB-89C3-8A4F-74CC2E0D714E}"/>
              </a:ext>
            </a:extLst>
          </p:cNvPr>
          <p:cNvPicPr>
            <a:picLocks noChangeAspect="1"/>
          </p:cNvPicPr>
          <p:nvPr/>
        </p:nvPicPr>
        <p:blipFill>
          <a:blip r:embed="rId2"/>
          <a:stretch>
            <a:fillRect/>
          </a:stretch>
        </p:blipFill>
        <p:spPr>
          <a:xfrm>
            <a:off x="8379409" y="602937"/>
            <a:ext cx="3532036" cy="1208328"/>
          </a:xfrm>
          <a:prstGeom prst="rect">
            <a:avLst/>
          </a:prstGeom>
        </p:spPr>
      </p:pic>
      <p:sp>
        <p:nvSpPr>
          <p:cNvPr id="13"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A8DFF2-4C50-6853-FE56-2AAB7F1AF752}"/>
              </a:ext>
            </a:extLst>
          </p:cNvPr>
          <p:cNvSpPr>
            <a:spLocks noGrp="1"/>
          </p:cNvSpPr>
          <p:nvPr>
            <p:ph idx="1"/>
          </p:nvPr>
        </p:nvSpPr>
        <p:spPr>
          <a:xfrm>
            <a:off x="612648" y="2504819"/>
            <a:ext cx="6986016" cy="3672144"/>
          </a:xfrm>
        </p:spPr>
        <p:txBody>
          <a:bodyPr>
            <a:normAutofit/>
          </a:bodyPr>
          <a:lstStyle/>
          <a:p>
            <a:pPr marL="0" indent="0">
              <a:buNone/>
            </a:pPr>
            <a:r>
              <a:rPr lang="en-NZ" sz="2200"/>
              <a:t>Step 5</a:t>
            </a:r>
          </a:p>
          <a:p>
            <a:pPr marL="0" indent="0">
              <a:buNone/>
            </a:pPr>
            <a:r>
              <a:rPr lang="en-NZ" sz="2200"/>
              <a:t>Set the plant in the soil slightly lower than it has been, but do not bury the leaves</a:t>
            </a:r>
          </a:p>
          <a:p>
            <a:pPr marL="0" indent="0">
              <a:buNone/>
            </a:pPr>
            <a:r>
              <a:rPr lang="en-NZ" sz="2200"/>
              <a:t>Step 6</a:t>
            </a:r>
          </a:p>
          <a:p>
            <a:pPr marL="0" indent="0">
              <a:buNone/>
            </a:pPr>
            <a:r>
              <a:rPr lang="en-NZ" sz="2200"/>
              <a:t>Put moist soil, rather than dry surface soil, into the hole and press the soil firmly around the roots</a:t>
            </a:r>
          </a:p>
          <a:p>
            <a:endParaRPr lang="en-NZ" sz="2200"/>
          </a:p>
        </p:txBody>
      </p:sp>
      <p:pic>
        <p:nvPicPr>
          <p:cNvPr id="6" name="Picture 2" descr="How plants absorb water / RHS Gardening">
            <a:extLst>
              <a:ext uri="{FF2B5EF4-FFF2-40B4-BE49-F238E27FC236}">
                <a16:creationId xmlns:a16="http://schemas.microsoft.com/office/drawing/2014/main" id="{124442B0-8A13-9004-0E1B-B9BA9555B09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68395" y="4553300"/>
            <a:ext cx="2850823" cy="18902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70CF07C-AEC1-A7A6-3084-0E06057B2913}"/>
              </a:ext>
            </a:extLst>
          </p:cNvPr>
          <p:cNvPicPr>
            <a:picLocks noChangeAspect="1"/>
          </p:cNvPicPr>
          <p:nvPr/>
        </p:nvPicPr>
        <p:blipFill>
          <a:blip r:embed="rId4"/>
          <a:stretch>
            <a:fillRect/>
          </a:stretch>
        </p:blipFill>
        <p:spPr>
          <a:xfrm>
            <a:off x="8128653" y="2414202"/>
            <a:ext cx="3530309" cy="1615116"/>
          </a:xfrm>
          <a:prstGeom prst="rect">
            <a:avLst/>
          </a:prstGeom>
        </p:spPr>
      </p:pic>
    </p:spTree>
    <p:extLst>
      <p:ext uri="{BB962C8B-B14F-4D97-AF65-F5344CB8AC3E}">
        <p14:creationId xmlns:p14="http://schemas.microsoft.com/office/powerpoint/2010/main" val="264017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79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3" name="Rectangle 17422">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170111-C0FA-AAE5-285B-B9843F0258D8}"/>
              </a:ext>
            </a:extLst>
          </p:cNvPr>
          <p:cNvSpPr>
            <a:spLocks noGrp="1"/>
          </p:cNvSpPr>
          <p:nvPr>
            <p:ph type="ctrTitle"/>
          </p:nvPr>
        </p:nvSpPr>
        <p:spPr>
          <a:xfrm>
            <a:off x="638881" y="670218"/>
            <a:ext cx="10909640" cy="1065836"/>
          </a:xfrm>
        </p:spPr>
        <p:txBody>
          <a:bodyPr anchor="ctr">
            <a:normAutofit/>
          </a:bodyPr>
          <a:lstStyle/>
          <a:p>
            <a:r>
              <a:rPr lang="en-GB" sz="3100" b="1">
                <a:effectLst/>
                <a:latin typeface="Arial" panose="020B0604020202020204" pitchFamily="34" charset="0"/>
                <a:ea typeface="Times New Roman" panose="02020603050405020304" pitchFamily="18" charset="0"/>
                <a:cs typeface="Times New Roman" panose="02020603050405020304" pitchFamily="18" charset="0"/>
              </a:rPr>
              <a:t>Steps involved in sowing seeds in containers.</a:t>
            </a:r>
            <a:br>
              <a:rPr lang="en-NZ" sz="3100">
                <a:effectLst/>
                <a:latin typeface="Times New Roman" panose="02020603050405020304" pitchFamily="18" charset="0"/>
                <a:ea typeface="Times New Roman" panose="02020603050405020304" pitchFamily="18" charset="0"/>
              </a:rPr>
            </a:br>
            <a:endParaRPr lang="en-NZ" sz="3100"/>
          </a:p>
        </p:txBody>
      </p:sp>
      <p:sp>
        <p:nvSpPr>
          <p:cNvPr id="17425"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2" name="Picture 4" descr="When To Transplant Brassicas And ...">
            <a:extLst>
              <a:ext uri="{FF2B5EF4-FFF2-40B4-BE49-F238E27FC236}">
                <a16:creationId xmlns:a16="http://schemas.microsoft.com/office/drawing/2014/main" id="{33A96B3C-23ED-66F2-80C7-401FC03957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2608" y="3012299"/>
            <a:ext cx="3758184" cy="281501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Growing Pumpkins With Children | Kids ...">
            <a:extLst>
              <a:ext uri="{FF2B5EF4-FFF2-40B4-BE49-F238E27FC236}">
                <a16:creationId xmlns:a16="http://schemas.microsoft.com/office/drawing/2014/main" id="{8CABDA96-8D7D-66EF-D4F7-3A722D64FD7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16908" y="3077596"/>
            <a:ext cx="3758184" cy="2684417"/>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How to Plant and Grow Giant Pumpkins ...">
            <a:extLst>
              <a:ext uri="{FF2B5EF4-FFF2-40B4-BE49-F238E27FC236}">
                <a16:creationId xmlns:a16="http://schemas.microsoft.com/office/drawing/2014/main" id="{FCD2A77B-8EDF-9208-F33B-241D5268F1A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41208" y="3169354"/>
            <a:ext cx="3758184" cy="250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24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C9057-A992-6504-5ADF-596278B3FA56}"/>
              </a:ext>
            </a:extLst>
          </p:cNvPr>
          <p:cNvSpPr>
            <a:spLocks noGrp="1"/>
          </p:cNvSpPr>
          <p:nvPr>
            <p:ph type="title"/>
          </p:nvPr>
        </p:nvSpPr>
        <p:spPr>
          <a:xfrm>
            <a:off x="686834" y="1153572"/>
            <a:ext cx="3200400" cy="4461163"/>
          </a:xfrm>
        </p:spPr>
        <p:txBody>
          <a:bodyPr>
            <a:normAutofit/>
          </a:bodyPr>
          <a:lstStyle/>
          <a:p>
            <a:r>
              <a:rPr lang="en-NZ" b="1">
                <a:solidFill>
                  <a:srgbClr val="FFFFFF"/>
                </a:solidFill>
              </a:rPr>
              <a:t>Equipment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53A1222-A609-0849-A05F-A19EA9676BCD}"/>
              </a:ext>
            </a:extLst>
          </p:cNvPr>
          <p:cNvSpPr>
            <a:spLocks noGrp="1"/>
          </p:cNvSpPr>
          <p:nvPr>
            <p:ph idx="1"/>
          </p:nvPr>
        </p:nvSpPr>
        <p:spPr>
          <a:xfrm>
            <a:off x="4447308" y="591344"/>
            <a:ext cx="6906491" cy="5585619"/>
          </a:xfrm>
        </p:spPr>
        <p:txBody>
          <a:bodyPr anchor="ctr">
            <a:normAutofit/>
          </a:bodyPr>
          <a:lstStyle/>
          <a:p>
            <a:r>
              <a:rPr lang="en-NZ" dirty="0"/>
              <a:t>Seeds</a:t>
            </a:r>
          </a:p>
          <a:p>
            <a:r>
              <a:rPr lang="en-NZ" dirty="0"/>
              <a:t>Seed raising mix</a:t>
            </a:r>
          </a:p>
          <a:p>
            <a:r>
              <a:rPr lang="en-NZ" dirty="0"/>
              <a:t>Potting mix</a:t>
            </a:r>
          </a:p>
          <a:p>
            <a:r>
              <a:rPr lang="en-NZ" dirty="0"/>
              <a:t>Punnets- small seeds</a:t>
            </a:r>
          </a:p>
          <a:p>
            <a:r>
              <a:rPr lang="en-NZ" dirty="0"/>
              <a:t>Pots- large seeds</a:t>
            </a:r>
          </a:p>
          <a:p>
            <a:r>
              <a:rPr lang="en-NZ" dirty="0"/>
              <a:t>Sieves</a:t>
            </a:r>
          </a:p>
          <a:p>
            <a:r>
              <a:rPr lang="en-NZ" dirty="0"/>
              <a:t>Access to water</a:t>
            </a:r>
          </a:p>
          <a:p>
            <a:r>
              <a:rPr lang="en-NZ" dirty="0"/>
              <a:t>Float to firm seed mix-(block of wood)</a:t>
            </a:r>
          </a:p>
          <a:p>
            <a:r>
              <a:rPr lang="en-NZ" dirty="0"/>
              <a:t>String lines</a:t>
            </a:r>
          </a:p>
          <a:p>
            <a:r>
              <a:rPr lang="en-NZ" dirty="0"/>
              <a:t>Rakes</a:t>
            </a:r>
          </a:p>
        </p:txBody>
      </p:sp>
    </p:spTree>
    <p:extLst>
      <p:ext uri="{BB962C8B-B14F-4D97-AF65-F5344CB8AC3E}">
        <p14:creationId xmlns:p14="http://schemas.microsoft.com/office/powerpoint/2010/main" val="29040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783165-AE01-CE4A-7B33-DDC69EC71F2E}"/>
              </a:ext>
            </a:extLst>
          </p:cNvPr>
          <p:cNvSpPr>
            <a:spLocks noGrp="1"/>
          </p:cNvSpPr>
          <p:nvPr>
            <p:ph type="title"/>
          </p:nvPr>
        </p:nvSpPr>
        <p:spPr>
          <a:xfrm>
            <a:off x="630936" y="640080"/>
            <a:ext cx="4818888" cy="1481328"/>
          </a:xfrm>
        </p:spPr>
        <p:txBody>
          <a:bodyPr anchor="b">
            <a:normAutofit/>
          </a:bodyPr>
          <a:lstStyle/>
          <a:p>
            <a:r>
              <a:rPr lang="en-NZ" sz="5400"/>
              <a:t>Step 1</a:t>
            </a:r>
          </a:p>
        </p:txBody>
      </p:sp>
      <p:sp>
        <p:nvSpPr>
          <p:cNvPr id="103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D23F2C-A803-DB83-7256-5DBC01E8CE0C}"/>
              </a:ext>
            </a:extLst>
          </p:cNvPr>
          <p:cNvSpPr>
            <a:spLocks noGrp="1"/>
          </p:cNvSpPr>
          <p:nvPr>
            <p:ph idx="1"/>
          </p:nvPr>
        </p:nvSpPr>
        <p:spPr>
          <a:xfrm>
            <a:off x="630936" y="2660904"/>
            <a:ext cx="4818888" cy="3547872"/>
          </a:xfrm>
        </p:spPr>
        <p:txBody>
          <a:bodyPr anchor="t">
            <a:normAutofit/>
          </a:bodyPr>
          <a:lstStyle/>
          <a:p>
            <a:pPr marL="0" lvl="0" indent="0">
              <a:buNone/>
              <a:tabLst>
                <a:tab pos="2286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Fill the punnet three-quarters full with sterile seed sowing mix. Level and lightly firm down the surface with a float. This makes sure that the seeds will all;</a:t>
            </a:r>
            <a:endParaRPr lang="en-N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be at the same depth</a:t>
            </a:r>
            <a:endParaRPr lang="en-N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come up at the same time</a:t>
            </a:r>
            <a:endParaRPr lang="en-N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grow to about the same size</a:t>
            </a:r>
            <a:endParaRPr lang="en-NZ" sz="1800" dirty="0">
              <a:effectLst/>
              <a:latin typeface="Times New Roman" panose="02020603050405020304" pitchFamily="18" charset="0"/>
              <a:ea typeface="Times New Roman" panose="02020603050405020304" pitchFamily="18" charset="0"/>
            </a:endParaRPr>
          </a:p>
          <a:p>
            <a:endParaRPr lang="en-NZ" sz="2200" dirty="0"/>
          </a:p>
        </p:txBody>
      </p:sp>
      <p:pic>
        <p:nvPicPr>
          <p:cNvPr id="1026" name="Picture 2">
            <a:extLst>
              <a:ext uri="{FF2B5EF4-FFF2-40B4-BE49-F238E27FC236}">
                <a16:creationId xmlns:a16="http://schemas.microsoft.com/office/drawing/2014/main" id="{E9DB04FC-9007-E2F9-B8E3-908A2C2232D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846675"/>
            <a:ext cx="5458968" cy="3164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37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EECE62-2A03-039A-3006-01F692D7C377}"/>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8DED9DDD-4F95-5BA2-333F-F236BCF85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9288AB-6D5B-C0A5-A8E0-88F9673C40EF}"/>
              </a:ext>
            </a:extLst>
          </p:cNvPr>
          <p:cNvSpPr>
            <a:spLocks noGrp="1"/>
          </p:cNvSpPr>
          <p:nvPr>
            <p:ph type="title"/>
          </p:nvPr>
        </p:nvSpPr>
        <p:spPr>
          <a:xfrm>
            <a:off x="630936" y="640080"/>
            <a:ext cx="4818888" cy="1481328"/>
          </a:xfrm>
        </p:spPr>
        <p:txBody>
          <a:bodyPr anchor="b">
            <a:normAutofit/>
          </a:bodyPr>
          <a:lstStyle/>
          <a:p>
            <a:r>
              <a:rPr lang="en-NZ" sz="5400" dirty="0"/>
              <a:t>Step 2</a:t>
            </a:r>
          </a:p>
        </p:txBody>
      </p:sp>
      <p:sp>
        <p:nvSpPr>
          <p:cNvPr id="1033" name="sketch line">
            <a:extLst>
              <a:ext uri="{FF2B5EF4-FFF2-40B4-BE49-F238E27FC236}">
                <a16:creationId xmlns:a16="http://schemas.microsoft.com/office/drawing/2014/main" id="{C86CF17B-2FDA-36AF-5F85-234244468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735B744-E1DB-7CC0-E1B7-77956E72D0AC}"/>
              </a:ext>
            </a:extLst>
          </p:cNvPr>
          <p:cNvSpPr>
            <a:spLocks noGrp="1"/>
          </p:cNvSpPr>
          <p:nvPr>
            <p:ph idx="1"/>
          </p:nvPr>
        </p:nvSpPr>
        <p:spPr>
          <a:xfrm>
            <a:off x="630936" y="2660904"/>
            <a:ext cx="4818888" cy="3547872"/>
          </a:xfrm>
        </p:spPr>
        <p:txBody>
          <a:bodyPr anchor="t">
            <a:normAutofit/>
          </a:bodyPr>
          <a:lstStyle/>
          <a:p>
            <a:pPr marL="0" indent="0">
              <a:spcBef>
                <a:spcPts val="0"/>
              </a:spcBef>
              <a:buNone/>
            </a:pPr>
            <a:r>
              <a:rPr lang="en-GB" sz="2400" dirty="0"/>
              <a:t>Soak the growing medium by standing the filled punnet in a tray of water. The water soaks up through the drainage holes. This ensures the medium is wetted through evenly.</a:t>
            </a:r>
            <a:endParaRPr lang="en-NZ" sz="2400" dirty="0"/>
          </a:p>
          <a:p>
            <a:endParaRPr lang="en-NZ" sz="2200" dirty="0"/>
          </a:p>
        </p:txBody>
      </p:sp>
      <p:pic>
        <p:nvPicPr>
          <p:cNvPr id="4" name="Picture 2">
            <a:extLst>
              <a:ext uri="{FF2B5EF4-FFF2-40B4-BE49-F238E27FC236}">
                <a16:creationId xmlns:a16="http://schemas.microsoft.com/office/drawing/2014/main" id="{DCBF6F01-C0D7-C6FB-B444-15A751B87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5889" y="1968119"/>
            <a:ext cx="4494073" cy="2398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37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406D04-AE43-3425-0378-43EB51307506}"/>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997EACB-B5CA-32A7-9428-CE17D61AA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DB7E22-C93F-8EC3-C8DF-513962B5B02A}"/>
              </a:ext>
            </a:extLst>
          </p:cNvPr>
          <p:cNvSpPr>
            <a:spLocks noGrp="1"/>
          </p:cNvSpPr>
          <p:nvPr>
            <p:ph type="title"/>
          </p:nvPr>
        </p:nvSpPr>
        <p:spPr>
          <a:xfrm>
            <a:off x="630936" y="640080"/>
            <a:ext cx="4818888" cy="1481328"/>
          </a:xfrm>
        </p:spPr>
        <p:txBody>
          <a:bodyPr anchor="b">
            <a:normAutofit/>
          </a:bodyPr>
          <a:lstStyle/>
          <a:p>
            <a:r>
              <a:rPr lang="en-NZ" sz="5400" dirty="0"/>
              <a:t>Step 3</a:t>
            </a:r>
          </a:p>
        </p:txBody>
      </p:sp>
      <p:sp>
        <p:nvSpPr>
          <p:cNvPr id="1033" name="sketch line">
            <a:extLst>
              <a:ext uri="{FF2B5EF4-FFF2-40B4-BE49-F238E27FC236}">
                <a16:creationId xmlns:a16="http://schemas.microsoft.com/office/drawing/2014/main" id="{646C8E5B-A59E-0E0E-4F8C-3398F5C5C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93F5E4-6434-CB80-CB8B-3F32D19C6BAE}"/>
              </a:ext>
            </a:extLst>
          </p:cNvPr>
          <p:cNvSpPr>
            <a:spLocks noGrp="1"/>
          </p:cNvSpPr>
          <p:nvPr>
            <p:ph idx="1"/>
          </p:nvPr>
        </p:nvSpPr>
        <p:spPr>
          <a:xfrm>
            <a:off x="630936" y="2660904"/>
            <a:ext cx="4818888" cy="3547872"/>
          </a:xfrm>
        </p:spPr>
        <p:txBody>
          <a:bodyPr anchor="t">
            <a:normAutofit/>
          </a:bodyPr>
          <a:lstStyle/>
          <a:p>
            <a:pPr marL="0" indent="0">
              <a:buNone/>
            </a:pPr>
            <a:r>
              <a:rPr lang="en-GB" sz="2400" dirty="0"/>
              <a:t>Sprinkle seeds evenly over the surface so when they germinate their roots do not tangle and the seedlings do not compete for light and water.</a:t>
            </a:r>
            <a:endParaRPr lang="en-NZ" sz="2400" dirty="0"/>
          </a:p>
          <a:p>
            <a:endParaRPr lang="en-NZ" sz="2200" dirty="0"/>
          </a:p>
        </p:txBody>
      </p:sp>
      <p:graphicFrame>
        <p:nvGraphicFramePr>
          <p:cNvPr id="5" name="Object 4">
            <a:extLst>
              <a:ext uri="{FF2B5EF4-FFF2-40B4-BE49-F238E27FC236}">
                <a16:creationId xmlns:a16="http://schemas.microsoft.com/office/drawing/2014/main" id="{24220EC5-EE1B-9AC5-6AAE-60745AB6384E}"/>
              </a:ext>
            </a:extLst>
          </p:cNvPr>
          <p:cNvGraphicFramePr>
            <a:graphicFrameLocks noChangeAspect="1"/>
          </p:cNvGraphicFramePr>
          <p:nvPr>
            <p:extLst>
              <p:ext uri="{D42A27DB-BD31-4B8C-83A1-F6EECF244321}">
                <p14:modId xmlns:p14="http://schemas.microsoft.com/office/powerpoint/2010/main" val="3914232216"/>
              </p:ext>
            </p:extLst>
          </p:nvPr>
        </p:nvGraphicFramePr>
        <p:xfrm>
          <a:off x="5985498" y="1924431"/>
          <a:ext cx="5100078" cy="2702432"/>
        </p:xfrm>
        <a:graphic>
          <a:graphicData uri="http://schemas.openxmlformats.org/presentationml/2006/ole">
            <mc:AlternateContent xmlns:mc="http://schemas.openxmlformats.org/markup-compatibility/2006">
              <mc:Choice xmlns:v="urn:schemas-microsoft-com:vml" Requires="v">
                <p:oleObj name="Picture" r:id="rId2" imgW="2562979" imgH="1200935" progId="Word.Picture.8">
                  <p:embed/>
                </p:oleObj>
              </mc:Choice>
              <mc:Fallback>
                <p:oleObj name="Picture" r:id="rId2" imgW="2562979" imgH="1200935" progId="Word.Picture.8">
                  <p:embed/>
                  <p:pic>
                    <p:nvPicPr>
                      <p:cNvPr id="5" name="Object 4">
                        <a:extLst>
                          <a:ext uri="{FF2B5EF4-FFF2-40B4-BE49-F238E27FC236}">
                            <a16:creationId xmlns:a16="http://schemas.microsoft.com/office/drawing/2014/main" id="{24220EC5-EE1B-9AC5-6AAE-60745AB63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5498" y="1924431"/>
                        <a:ext cx="5100078" cy="2702432"/>
                      </a:xfrm>
                      <a:prstGeom prst="rect">
                        <a:avLst/>
                      </a:prstGeom>
                      <a:noFill/>
                    </p:spPr>
                  </p:pic>
                </p:oleObj>
              </mc:Fallback>
            </mc:AlternateContent>
          </a:graphicData>
        </a:graphic>
      </p:graphicFrame>
      <p:sp>
        <p:nvSpPr>
          <p:cNvPr id="6" name="TextBox 5">
            <a:extLst>
              <a:ext uri="{FF2B5EF4-FFF2-40B4-BE49-F238E27FC236}">
                <a16:creationId xmlns:a16="http://schemas.microsoft.com/office/drawing/2014/main" id="{BB0308CD-C376-5FD0-C0B1-86DBFC08B640}"/>
              </a:ext>
            </a:extLst>
          </p:cNvPr>
          <p:cNvSpPr txBox="1"/>
          <p:nvPr/>
        </p:nvSpPr>
        <p:spPr>
          <a:xfrm>
            <a:off x="6345936" y="1664208"/>
            <a:ext cx="1709928" cy="369332"/>
          </a:xfrm>
          <a:prstGeom prst="rect">
            <a:avLst/>
          </a:prstGeom>
          <a:solidFill>
            <a:schemeClr val="bg1"/>
          </a:solidFill>
          <a:ln>
            <a:solidFill>
              <a:schemeClr val="bg1"/>
            </a:solidFill>
          </a:ln>
        </p:spPr>
        <p:txBody>
          <a:bodyPr wrap="square" rtlCol="0">
            <a:spAutoFit/>
          </a:bodyPr>
          <a:lstStyle/>
          <a:p>
            <a:endParaRPr lang="en-NZ" dirty="0"/>
          </a:p>
        </p:txBody>
      </p:sp>
    </p:spTree>
    <p:extLst>
      <p:ext uri="{BB962C8B-B14F-4D97-AF65-F5344CB8AC3E}">
        <p14:creationId xmlns:p14="http://schemas.microsoft.com/office/powerpoint/2010/main" val="151610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D468AD-9726-5525-97AE-2E666009BD83}"/>
              </a:ext>
            </a:extLst>
          </p:cNvPr>
          <p:cNvSpPr>
            <a:spLocks noGrp="1"/>
          </p:cNvSpPr>
          <p:nvPr>
            <p:ph type="title"/>
          </p:nvPr>
        </p:nvSpPr>
        <p:spPr>
          <a:xfrm>
            <a:off x="630936" y="640080"/>
            <a:ext cx="4818888" cy="1481328"/>
          </a:xfrm>
        </p:spPr>
        <p:txBody>
          <a:bodyPr anchor="b">
            <a:normAutofit/>
          </a:bodyPr>
          <a:lstStyle/>
          <a:p>
            <a:r>
              <a:rPr lang="en-NZ" sz="5400" dirty="0"/>
              <a:t>Step 4</a:t>
            </a:r>
          </a:p>
        </p:txBody>
      </p:sp>
      <p:sp>
        <p:nvSpPr>
          <p:cNvPr id="4105"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C201E5-B2B3-A077-287B-CB2332FDBCD6}"/>
              </a:ext>
            </a:extLst>
          </p:cNvPr>
          <p:cNvSpPr>
            <a:spLocks noGrp="1"/>
          </p:cNvSpPr>
          <p:nvPr>
            <p:ph idx="1"/>
          </p:nvPr>
        </p:nvSpPr>
        <p:spPr>
          <a:xfrm>
            <a:off x="630936" y="2660904"/>
            <a:ext cx="4818888" cy="3547872"/>
          </a:xfrm>
        </p:spPr>
        <p:txBody>
          <a:bodyPr anchor="t">
            <a:normAutofit/>
          </a:bodyPr>
          <a:lstStyle/>
          <a:p>
            <a:pPr marL="0" indent="0">
              <a:spcBef>
                <a:spcPts val="600"/>
              </a:spcBef>
              <a:spcAft>
                <a:spcPts val="600"/>
              </a:spcAft>
              <a:buNone/>
            </a:pPr>
            <a:r>
              <a:rPr lang="en-GB" sz="2200" dirty="0">
                <a:effectLst/>
                <a:latin typeface="Arial" panose="020B0604020202020204" pitchFamily="34" charset="0"/>
                <a:ea typeface="Times New Roman" panose="02020603050405020304" pitchFamily="18" charset="0"/>
                <a:cs typeface="Times New Roman" panose="02020603050405020304" pitchFamily="18" charset="0"/>
              </a:rPr>
              <a:t>Cover the seeds with seed raising mix to a depth of twice their diameter so the seeds will germinate evenly and have enough stored energy for the shoot to reach the surface.</a:t>
            </a:r>
            <a:endParaRPr lang="en-NZ" sz="2200" dirty="0"/>
          </a:p>
        </p:txBody>
      </p:sp>
      <p:pic>
        <p:nvPicPr>
          <p:cNvPr id="4098" name="Picture 2">
            <a:extLst>
              <a:ext uri="{FF2B5EF4-FFF2-40B4-BE49-F238E27FC236}">
                <a16:creationId xmlns:a16="http://schemas.microsoft.com/office/drawing/2014/main" id="{F7629620-16FB-18A5-B16C-ADE67DFFE87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922097"/>
            <a:ext cx="5458968" cy="30138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985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D2D52F-8267-7CBF-129C-F89CE1582758}"/>
              </a:ext>
            </a:extLst>
          </p:cNvPr>
          <p:cNvSpPr>
            <a:spLocks noGrp="1"/>
          </p:cNvSpPr>
          <p:nvPr>
            <p:ph type="title"/>
          </p:nvPr>
        </p:nvSpPr>
        <p:spPr>
          <a:xfrm>
            <a:off x="630936" y="640080"/>
            <a:ext cx="4818888" cy="1481328"/>
          </a:xfrm>
        </p:spPr>
        <p:txBody>
          <a:bodyPr anchor="b">
            <a:normAutofit/>
          </a:bodyPr>
          <a:lstStyle/>
          <a:p>
            <a:r>
              <a:rPr lang="en-NZ" sz="5400"/>
              <a:t>Step 5</a:t>
            </a:r>
          </a:p>
        </p:txBody>
      </p:sp>
      <p:sp>
        <p:nvSpPr>
          <p:cNvPr id="512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AB6D78-08B1-F83A-361C-A0493DF218DF}"/>
              </a:ext>
            </a:extLst>
          </p:cNvPr>
          <p:cNvSpPr>
            <a:spLocks noGrp="1"/>
          </p:cNvSpPr>
          <p:nvPr>
            <p:ph idx="1"/>
          </p:nvPr>
        </p:nvSpPr>
        <p:spPr>
          <a:xfrm>
            <a:off x="630936" y="2660904"/>
            <a:ext cx="4818888" cy="3547872"/>
          </a:xfrm>
        </p:spPr>
        <p:txBody>
          <a:bodyPr anchor="t">
            <a:normAutofit/>
          </a:bodyPr>
          <a:lstStyle/>
          <a:p>
            <a:pPr marL="0" indent="0">
              <a:spcBef>
                <a:spcPts val="600"/>
              </a:spcBef>
              <a:spcAft>
                <a:spcPts val="600"/>
              </a:spcAft>
              <a:buNone/>
            </a:pPr>
            <a:r>
              <a:rPr lang="en-GB" sz="2200" dirty="0">
                <a:effectLst/>
                <a:latin typeface="Arial" panose="020B0604020202020204" pitchFamily="34" charset="0"/>
                <a:ea typeface="Times New Roman" panose="02020603050405020304" pitchFamily="18" charset="0"/>
                <a:cs typeface="Times New Roman" panose="02020603050405020304" pitchFamily="18" charset="0"/>
              </a:rPr>
              <a:t>Use a float to gently firm the surface to get good contact between the seed and growing media so the seeds get enough water and air to germinate</a:t>
            </a:r>
          </a:p>
          <a:p>
            <a:pPr marL="0" indent="0">
              <a:spcBef>
                <a:spcPts val="600"/>
              </a:spcBef>
              <a:spcAft>
                <a:spcPts val="600"/>
              </a:spcAft>
              <a:buNone/>
            </a:pPr>
            <a:endParaRPr lang="en-GB" sz="2200" dirty="0">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600"/>
              </a:spcBef>
              <a:spcAft>
                <a:spcPts val="600"/>
              </a:spcAft>
              <a:buNone/>
            </a:pPr>
            <a:r>
              <a:rPr lang="en-GB" sz="2200" dirty="0">
                <a:effectLst/>
                <a:latin typeface="Arial" panose="020B0604020202020204" pitchFamily="34" charset="0"/>
                <a:ea typeface="Times New Roman" panose="02020603050405020304" pitchFamily="18" charset="0"/>
                <a:cs typeface="Times New Roman" panose="02020603050405020304" pitchFamily="18" charset="0"/>
              </a:rPr>
              <a:t>Place seeds in controlled environment.</a:t>
            </a:r>
            <a:endParaRPr lang="en-NZ" sz="2200" dirty="0">
              <a:effectLst/>
              <a:latin typeface="Times New Roman" panose="02020603050405020304" pitchFamily="18" charset="0"/>
              <a:ea typeface="Times New Roman" panose="02020603050405020304" pitchFamily="18" charset="0"/>
            </a:endParaRPr>
          </a:p>
          <a:p>
            <a:endParaRPr lang="en-NZ" sz="2200" dirty="0"/>
          </a:p>
        </p:txBody>
      </p:sp>
      <p:pic>
        <p:nvPicPr>
          <p:cNvPr id="5122" name="Picture 2">
            <a:extLst>
              <a:ext uri="{FF2B5EF4-FFF2-40B4-BE49-F238E27FC236}">
                <a16:creationId xmlns:a16="http://schemas.microsoft.com/office/drawing/2014/main" id="{734E2AD0-3605-1AA4-0507-992970262A7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708598"/>
            <a:ext cx="5458968" cy="34408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7921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2793E6-FBAF-4EB5-25B7-A1D937AE573D}"/>
              </a:ext>
            </a:extLst>
          </p:cNvPr>
          <p:cNvSpPr>
            <a:spLocks noGrp="1"/>
          </p:cNvSpPr>
          <p:nvPr>
            <p:ph type="title"/>
          </p:nvPr>
        </p:nvSpPr>
        <p:spPr>
          <a:xfrm>
            <a:off x="640080" y="329184"/>
            <a:ext cx="6894576" cy="1783080"/>
          </a:xfrm>
        </p:spPr>
        <p:txBody>
          <a:bodyPr anchor="b">
            <a:normAutofit/>
          </a:bodyPr>
          <a:lstStyle/>
          <a:p>
            <a:r>
              <a:rPr lang="en-NZ" sz="5400" b="1"/>
              <a:t>Pricking out seedlings</a:t>
            </a:r>
          </a:p>
        </p:txBody>
      </p:sp>
      <p:sp>
        <p:nvSpPr>
          <p:cNvPr id="2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CFB9D9-EE7D-10BC-685E-F0015D11EEDE}"/>
              </a:ext>
            </a:extLst>
          </p:cNvPr>
          <p:cNvSpPr>
            <a:spLocks noGrp="1"/>
          </p:cNvSpPr>
          <p:nvPr>
            <p:ph idx="1"/>
          </p:nvPr>
        </p:nvSpPr>
        <p:spPr>
          <a:xfrm>
            <a:off x="640080" y="2706624"/>
            <a:ext cx="5998845" cy="3483864"/>
          </a:xfrm>
        </p:spPr>
        <p:txBody>
          <a:bodyPr>
            <a:normAutofit fontScale="92500"/>
          </a:bodyPr>
          <a:lstStyle/>
          <a:p>
            <a:pPr lvl="0"/>
            <a:r>
              <a:rPr lang="en-NZ" sz="2200" dirty="0"/>
              <a:t>When seedlings have grown their first true leaves they will need to be pricked out. This is when they are lifted from the punnet, separated and replanted with more growing space between them. </a:t>
            </a:r>
          </a:p>
          <a:p>
            <a:pPr lvl="0"/>
            <a:r>
              <a:rPr lang="en-NZ" sz="2200" dirty="0"/>
              <a:t>Pricking out is necessary because crowded seedlings compete with each other for light, water, nutrients, air and space to spread roots and leaves.</a:t>
            </a:r>
          </a:p>
          <a:p>
            <a:pPr lvl="0"/>
            <a:r>
              <a:rPr lang="en-NZ" sz="2200" dirty="0"/>
              <a:t> P</a:t>
            </a:r>
            <a:r>
              <a:rPr lang="en-GB" sz="2200" dirty="0"/>
              <a:t>ricked out seedlings can be graded for size. All seedlings at the same age and development can be grown together.</a:t>
            </a:r>
            <a:endParaRPr lang="en-NZ" sz="2200" dirty="0"/>
          </a:p>
          <a:p>
            <a:endParaRPr lang="en-NZ" sz="2200" dirty="0"/>
          </a:p>
        </p:txBody>
      </p:sp>
      <p:pic>
        <p:nvPicPr>
          <p:cNvPr id="9" name="Picture 8">
            <a:extLst>
              <a:ext uri="{FF2B5EF4-FFF2-40B4-BE49-F238E27FC236}">
                <a16:creationId xmlns:a16="http://schemas.microsoft.com/office/drawing/2014/main" id="{EB122805-88B7-E8B5-7BF1-71DEFB7C6753}"/>
              </a:ext>
            </a:extLst>
          </p:cNvPr>
          <p:cNvPicPr>
            <a:picLocks noChangeAspect="1"/>
          </p:cNvPicPr>
          <p:nvPr/>
        </p:nvPicPr>
        <p:blipFill>
          <a:blip r:embed="rId2"/>
          <a:stretch>
            <a:fillRect/>
          </a:stretch>
        </p:blipFill>
        <p:spPr>
          <a:xfrm>
            <a:off x="7610094" y="3879792"/>
            <a:ext cx="4014216" cy="2137569"/>
          </a:xfrm>
          <a:prstGeom prst="rect">
            <a:avLst/>
          </a:prstGeom>
        </p:spPr>
      </p:pic>
      <p:pic>
        <p:nvPicPr>
          <p:cNvPr id="10" name="Picture 2">
            <a:extLst>
              <a:ext uri="{FF2B5EF4-FFF2-40B4-BE49-F238E27FC236}">
                <a16:creationId xmlns:a16="http://schemas.microsoft.com/office/drawing/2014/main" id="{F3C0C204-32F4-3D51-E043-43EFDA7F173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80782" y="1300924"/>
            <a:ext cx="3995928" cy="17382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3F84B7F-58BA-045A-81CB-EB910947A0D9}"/>
              </a:ext>
            </a:extLst>
          </p:cNvPr>
          <p:cNvSpPr txBox="1"/>
          <p:nvPr/>
        </p:nvSpPr>
        <p:spPr>
          <a:xfrm>
            <a:off x="7368540" y="877061"/>
            <a:ext cx="1876044" cy="847725"/>
          </a:xfrm>
          <a:prstGeom prst="rect">
            <a:avLst/>
          </a:prstGeom>
          <a:solidFill>
            <a:schemeClr val="bg1"/>
          </a:solidFill>
          <a:ln>
            <a:solidFill>
              <a:schemeClr val="bg1"/>
            </a:solidFill>
          </a:ln>
        </p:spPr>
        <p:txBody>
          <a:bodyPr wrap="square" rtlCol="0">
            <a:spAutoFit/>
          </a:bodyPr>
          <a:lstStyle/>
          <a:p>
            <a:endParaRPr lang="en-NZ" dirty="0"/>
          </a:p>
        </p:txBody>
      </p:sp>
    </p:spTree>
    <p:extLst>
      <p:ext uri="{BB962C8B-B14F-4D97-AF65-F5344CB8AC3E}">
        <p14:creationId xmlns:p14="http://schemas.microsoft.com/office/powerpoint/2010/main" val="951518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TotalTime>
  <Words>466</Words>
  <Application>Microsoft Office PowerPoint</Application>
  <PresentationFormat>Widescreen</PresentationFormat>
  <Paragraphs>44</Paragraphs>
  <Slides>12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9" baseType="lpstr">
      <vt:lpstr>Aptos</vt:lpstr>
      <vt:lpstr>Aptos Display</vt:lpstr>
      <vt:lpstr>Arial</vt:lpstr>
      <vt:lpstr>Symbol</vt:lpstr>
      <vt:lpstr>Times New Roman</vt:lpstr>
      <vt:lpstr>Office Theme</vt:lpstr>
      <vt:lpstr>Picture</vt:lpstr>
      <vt:lpstr>PowerPoint Presentation</vt:lpstr>
      <vt:lpstr>Steps involved in sowing seeds in containers. </vt:lpstr>
      <vt:lpstr>Equipment</vt:lpstr>
      <vt:lpstr>Step 1</vt:lpstr>
      <vt:lpstr>Step 2</vt:lpstr>
      <vt:lpstr>Step 3</vt:lpstr>
      <vt:lpstr>Step 4</vt:lpstr>
      <vt:lpstr>Step 5</vt:lpstr>
      <vt:lpstr>Pricking out seedlings</vt:lpstr>
      <vt:lpstr>Transplanting Seedlings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14</cp:revision>
  <dcterms:created xsi:type="dcterms:W3CDTF">2024-07-01T02:54:57Z</dcterms:created>
  <dcterms:modified xsi:type="dcterms:W3CDTF">2026-08-31T05:44:57Z</dcterms:modified>
</cp:coreProperties>
</file>