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59" r:id="rId4"/>
    <p:sldId id="263" r:id="rId5"/>
    <p:sldId id="292" r:id="rId6"/>
    <p:sldId id="257" r:id="rId7"/>
    <p:sldId id="261" r:id="rId8"/>
    <p:sldId id="260" r:id="rId9"/>
    <p:sldId id="318" r:id="rId10"/>
    <p:sldId id="324" r:id="rId11"/>
    <p:sldId id="322" r:id="rId12"/>
    <p:sldId id="29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CDBA-70D4-7E1B-4A24-C48EF0DB5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121CC-1A5F-5CBB-B554-5D0355CA2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C4DF5-64D9-6289-6471-14A5FB5A0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A7B32-99BE-3221-6064-C07EDE9D5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FC6D8-F601-92B3-2E53-F7A8E408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735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090C2-D9F5-E281-AFDA-841039F18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9FD87-13C3-22BB-7046-90094D914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EA32C-726F-9876-DCB3-9E9B97D33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DA4D5-14CB-7F78-7156-801DD4BF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6272B-4BC8-E71C-19B1-6EC89C1D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6900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8A134-C472-3B06-C93C-B012D4B76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AB2D7-54EC-4C2E-08CF-EF0C68638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81EA2-A2CE-C97D-1E3E-4246CB59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82E19-BA00-688E-66A8-E23DB68C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95788-9B07-6EE2-AACB-FF107CAC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8713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DD01-854F-3CFF-413D-FC6036A5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5B679-9D4C-CF8C-30B5-4D04CA7B7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26FBD-1D2C-860B-962F-1F4683505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AD5C9-454E-845D-2B0C-F82F7D6A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90FAE-8107-7D68-FFD8-1C9FBDF53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A4ABE-8CB1-4761-DFA8-AEE392C8F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53347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68E10-1432-6230-D220-82963F3A2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E9410-1309-B5A0-5498-BC80AA7A9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829E5-EAF0-547E-912A-E22CE0F81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1B883-6538-62DC-147F-DDBB511F1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B31412-AE94-B3EF-7754-8FA4088D92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CEFB5F-07E9-BFAA-1D0F-0639605F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A9B4FF-4673-1212-59B6-EAFE81B02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C5769-0C69-F056-099E-1C4C0036D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96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11E4C-0D18-4F1E-77D2-112833EC0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74B0BB-A6AF-F4BC-2ACB-2E00E43BA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FD811-AFA9-BEBC-7A2B-C03B54FA8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7E3C3-BD18-5DCC-E9D6-6C6BC25D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374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F28D6F-8689-665A-7886-A8FEDDBD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77DEB1-7CCC-6518-28EF-B812FDF4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8FF9B-CDE9-95D0-8958-8510D802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558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09348-35AE-6C27-6954-8BBA3C13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0111D-4969-FDCD-4C78-09874D589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45995-6D9A-53B1-9B43-6FEA52708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8F716-E7FC-2A69-324F-4ED2D6443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1E8C3-40D0-8878-E943-894C21EA6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62601-3031-8602-F1B6-DF134814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685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3E938-1F78-F7E2-F9E1-6A3E8560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82A1D2-CEEA-13C8-B3B8-165308451A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EAB23-ED58-C784-73C3-7C5522E28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831A1-9BD3-9D5C-DCE4-C8F55F69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E4AEA-9A7C-3558-C086-A2DC8F424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D92C70-9FA7-28D2-CA0A-B7BA7FF6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703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13516-38F1-52E3-C75F-85058257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E2A4BF-F467-A145-20D2-43979A5A1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A3F28-43A5-E6DA-F7C4-8007BE95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0B00A-73C2-45E7-C0E7-E5CCE3B5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7F2A3-5E5D-E749-D74C-B00FCA54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919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8F263F-E8DF-E563-7116-DE429552F5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912979-AAC7-1F45-B663-C737596F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7DF70-14C0-2528-4BE0-60B2A075D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38AA4-0F00-3739-2686-18A70CE2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BFA35-8EFE-93B9-DF30-69921B26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00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5504F5-D711-D178-C12A-28FA08176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05443-B5E9-77D7-9535-936B05B3C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768A6-336B-D182-F259-8B697B6B06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22E30E-B4A5-4DE4-8CF1-B22127734D44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45B6F-F0AF-71DF-AA12-383989B69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6CBCC-A750-9771-3204-A81C2DDC4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8C753A-A176-4AFC-BEAC-4915BD08C01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297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image" Target="../media/image2.jpeg"/><Relationship Id="rId12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1.jpeg"/><Relationship Id="rId5" Type="http://schemas.openxmlformats.org/officeDocument/2006/relationships/image" Target="../media/image3.jpeg"/><Relationship Id="rId10" Type="http://schemas.openxmlformats.org/officeDocument/2006/relationships/image" Target="../media/image10.jpeg"/><Relationship Id="rId4" Type="http://schemas.openxmlformats.org/officeDocument/2006/relationships/image" Target="../media/image6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image" Target="../media/image2.jpeg"/><Relationship Id="rId12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1.jpeg"/><Relationship Id="rId5" Type="http://schemas.openxmlformats.org/officeDocument/2006/relationships/image" Target="../media/image3.jpeg"/><Relationship Id="rId10" Type="http://schemas.openxmlformats.org/officeDocument/2006/relationships/image" Target="../media/image10.jpeg"/><Relationship Id="rId4" Type="http://schemas.openxmlformats.org/officeDocument/2006/relationships/image" Target="../media/image6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image" Target="../media/image2.jpeg"/><Relationship Id="rId12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1.jpeg"/><Relationship Id="rId5" Type="http://schemas.openxmlformats.org/officeDocument/2006/relationships/image" Target="../media/image3.jpeg"/><Relationship Id="rId10" Type="http://schemas.openxmlformats.org/officeDocument/2006/relationships/image" Target="../media/image10.jpeg"/><Relationship Id="rId4" Type="http://schemas.openxmlformats.org/officeDocument/2006/relationships/image" Target="../media/image6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DFD8EA3-497F-3A08-A52F-F1436600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04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4EE8B-38C7-0A6E-8E64-B2EACFF5D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670218"/>
            <a:ext cx="10909640" cy="1065836"/>
          </a:xfrm>
        </p:spPr>
        <p:txBody>
          <a:bodyPr anchor="ctr">
            <a:normAutofit/>
          </a:bodyPr>
          <a:lstStyle/>
          <a:p>
            <a:r>
              <a:rPr lang="en-NZ" sz="6600"/>
              <a:t>Brassica Crops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irst time growing purple cauliflower ...">
            <a:extLst>
              <a:ext uri="{FF2B5EF4-FFF2-40B4-BE49-F238E27FC236}">
                <a16:creationId xmlns:a16="http://schemas.microsoft.com/office/drawing/2014/main" id="{E326983E-0019-7D8A-F5E2-0624671FD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22" y="2619784"/>
            <a:ext cx="2696555" cy="3600041"/>
          </a:xfrm>
          <a:prstGeom prst="rect">
            <a:avLst/>
          </a:prstGeom>
        </p:spPr>
      </p:pic>
      <p:pic>
        <p:nvPicPr>
          <p:cNvPr id="7" name="Picture 6" descr="Veggipedia - Broccoli">
            <a:extLst>
              <a:ext uri="{FF2B5EF4-FFF2-40B4-BE49-F238E27FC236}">
                <a16:creationId xmlns:a16="http://schemas.microsoft.com/office/drawing/2014/main" id="{0347B8E8-9DAF-23D5-42C9-EAD374715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979" y="2619784"/>
            <a:ext cx="3600041" cy="3600041"/>
          </a:xfrm>
          <a:prstGeom prst="rect">
            <a:avLst/>
          </a:prstGeom>
        </p:spPr>
      </p:pic>
      <p:pic>
        <p:nvPicPr>
          <p:cNvPr id="5" name="Picture 4" descr="Red cabbage">
            <a:extLst>
              <a:ext uri="{FF2B5EF4-FFF2-40B4-BE49-F238E27FC236}">
                <a16:creationId xmlns:a16="http://schemas.microsoft.com/office/drawing/2014/main" id="{80B0DB9A-139F-1443-C0DC-898A37167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208" y="2714529"/>
            <a:ext cx="3758184" cy="34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18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DB84-4B42-1992-EEF7-C3020E6B8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AB66A-5CC2-FB7C-3E8B-7BA32AE3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Name these vegetables</a:t>
            </a:r>
          </a:p>
        </p:txBody>
      </p:sp>
      <p:pic>
        <p:nvPicPr>
          <p:cNvPr id="34" name="Picture 33" descr="Red cabbage">
            <a:extLst>
              <a:ext uri="{FF2B5EF4-FFF2-40B4-BE49-F238E27FC236}">
                <a16:creationId xmlns:a16="http://schemas.microsoft.com/office/drawing/2014/main" id="{391E79BD-9428-7AAB-8166-06BDC764D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32" y="3352799"/>
            <a:ext cx="2157984" cy="1959864"/>
          </a:xfrm>
          <a:prstGeom prst="rect">
            <a:avLst/>
          </a:prstGeom>
        </p:spPr>
      </p:pic>
      <p:pic>
        <p:nvPicPr>
          <p:cNvPr id="38" name="Picture 37" descr="Cabbage - White – Farmford &amp; Co">
            <a:extLst>
              <a:ext uri="{FF2B5EF4-FFF2-40B4-BE49-F238E27FC236}">
                <a16:creationId xmlns:a16="http://schemas.microsoft.com/office/drawing/2014/main" id="{4DCF11D0-2AFE-8A81-E658-3B2389757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9" y="1504949"/>
            <a:ext cx="2466975" cy="1847850"/>
          </a:xfrm>
          <a:prstGeom prst="rect">
            <a:avLst/>
          </a:prstGeom>
        </p:spPr>
      </p:pic>
      <p:pic>
        <p:nvPicPr>
          <p:cNvPr id="39" name="Picture 38" descr="White cabbage | BelOrta">
            <a:extLst>
              <a:ext uri="{FF2B5EF4-FFF2-40B4-BE49-F238E27FC236}">
                <a16:creationId xmlns:a16="http://schemas.microsoft.com/office/drawing/2014/main" id="{D18367BE-7FFE-D137-19B6-BE6200657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996" y="1209675"/>
            <a:ext cx="2143125" cy="2143125"/>
          </a:xfrm>
          <a:prstGeom prst="rect">
            <a:avLst/>
          </a:prstGeom>
        </p:spPr>
      </p:pic>
      <p:pic>
        <p:nvPicPr>
          <p:cNvPr id="40" name="Picture 39" descr="Veggipedia - Broccoli">
            <a:extLst>
              <a:ext uri="{FF2B5EF4-FFF2-40B4-BE49-F238E27FC236}">
                <a16:creationId xmlns:a16="http://schemas.microsoft.com/office/drawing/2014/main" id="{490B2E7E-8880-39F8-6851-113A00F24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716" y="1062874"/>
            <a:ext cx="2143125" cy="2143125"/>
          </a:xfrm>
          <a:prstGeom prst="rect">
            <a:avLst/>
          </a:prstGeom>
        </p:spPr>
      </p:pic>
      <p:pic>
        <p:nvPicPr>
          <p:cNvPr id="41" name="Picture 40" descr="Veggipedia - Cauliflower">
            <a:extLst>
              <a:ext uri="{FF2B5EF4-FFF2-40B4-BE49-F238E27FC236}">
                <a16:creationId xmlns:a16="http://schemas.microsoft.com/office/drawing/2014/main" id="{FC35D91A-5FE2-74AD-5FE6-88B35875A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15" y="2962275"/>
            <a:ext cx="2143125" cy="2143125"/>
          </a:xfrm>
          <a:prstGeom prst="rect">
            <a:avLst/>
          </a:prstGeom>
        </p:spPr>
      </p:pic>
      <p:pic>
        <p:nvPicPr>
          <p:cNvPr id="42" name="Picture 41" descr="First time growing purple cauliflower ...">
            <a:extLst>
              <a:ext uri="{FF2B5EF4-FFF2-40B4-BE49-F238E27FC236}">
                <a16:creationId xmlns:a16="http://schemas.microsoft.com/office/drawing/2014/main" id="{0B3E12D6-59F1-1E08-4251-ABBD3C990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4100" y="1253828"/>
            <a:ext cx="1319212" cy="1761216"/>
          </a:xfrm>
          <a:prstGeom prst="rect">
            <a:avLst/>
          </a:prstGeom>
        </p:spPr>
      </p:pic>
      <p:pic>
        <p:nvPicPr>
          <p:cNvPr id="43" name="Picture 42" descr="Broccolini Bunch">
            <a:extLst>
              <a:ext uri="{FF2B5EF4-FFF2-40B4-BE49-F238E27FC236}">
                <a16:creationId xmlns:a16="http://schemas.microsoft.com/office/drawing/2014/main" id="{0C85CD0F-5D0F-2782-3335-AFE9B1057E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4228" y="1235868"/>
            <a:ext cx="2143126" cy="2143126"/>
          </a:xfrm>
          <a:prstGeom prst="rect">
            <a:avLst/>
          </a:prstGeom>
        </p:spPr>
      </p:pic>
      <p:pic>
        <p:nvPicPr>
          <p:cNvPr id="45" name="Picture 44" descr="Bok choy | Veggycation">
            <a:extLst>
              <a:ext uri="{FF2B5EF4-FFF2-40B4-BE49-F238E27FC236}">
                <a16:creationId xmlns:a16="http://schemas.microsoft.com/office/drawing/2014/main" id="{33943DCA-1E00-87E0-7804-B9A1CB101E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928" y="4736459"/>
            <a:ext cx="2143125" cy="2143125"/>
          </a:xfrm>
          <a:prstGeom prst="rect">
            <a:avLst/>
          </a:prstGeom>
        </p:spPr>
      </p:pic>
      <p:pic>
        <p:nvPicPr>
          <p:cNvPr id="46" name="Picture 45" descr="Turnips &amp; Swedes: Everything you need ...">
            <a:extLst>
              <a:ext uri="{FF2B5EF4-FFF2-40B4-BE49-F238E27FC236}">
                <a16:creationId xmlns:a16="http://schemas.microsoft.com/office/drawing/2014/main" id="{A1EAE764-8F26-E770-5A80-A4CE4F4EC8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7653" y="3182368"/>
            <a:ext cx="2819400" cy="1619250"/>
          </a:xfrm>
          <a:prstGeom prst="rect">
            <a:avLst/>
          </a:prstGeom>
        </p:spPr>
      </p:pic>
      <p:pic>
        <p:nvPicPr>
          <p:cNvPr id="47" name="Picture 46" descr="winter: Kale - Healthy Food ...">
            <a:extLst>
              <a:ext uri="{FF2B5EF4-FFF2-40B4-BE49-F238E27FC236}">
                <a16:creationId xmlns:a16="http://schemas.microsoft.com/office/drawing/2014/main" id="{002D175B-05B7-0C4F-C820-E83E5319C8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7602" y="5088204"/>
            <a:ext cx="2609850" cy="1752600"/>
          </a:xfrm>
          <a:prstGeom prst="rect">
            <a:avLst/>
          </a:prstGeom>
        </p:spPr>
      </p:pic>
      <p:pic>
        <p:nvPicPr>
          <p:cNvPr id="49" name="Content Placeholder 5">
            <a:extLst>
              <a:ext uri="{FF2B5EF4-FFF2-40B4-BE49-F238E27FC236}">
                <a16:creationId xmlns:a16="http://schemas.microsoft.com/office/drawing/2014/main" id="{76B97FC4-6387-4954-87C9-0EED44C0E62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3048" r="-3" b="-3"/>
          <a:stretch>
            <a:fillRect/>
          </a:stretch>
        </p:blipFill>
        <p:spPr>
          <a:xfrm>
            <a:off x="4360758" y="5062080"/>
            <a:ext cx="2457577" cy="1518262"/>
          </a:xfrm>
          <a:prstGeom prst="rect">
            <a:avLst/>
          </a:prstGeom>
        </p:spPr>
      </p:pic>
      <p:pic>
        <p:nvPicPr>
          <p:cNvPr id="50" name="Content Placeholder 5">
            <a:extLst>
              <a:ext uri="{FF2B5EF4-FFF2-40B4-BE49-F238E27FC236}">
                <a16:creationId xmlns:a16="http://schemas.microsoft.com/office/drawing/2014/main" id="{6BA8CDE7-7A60-D24F-7D09-D4862A6AD7C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9327" r="12784" b="-3"/>
          <a:stretch>
            <a:fillRect/>
          </a:stretch>
        </p:blipFill>
        <p:spPr>
          <a:xfrm>
            <a:off x="9422585" y="3283356"/>
            <a:ext cx="1618637" cy="1518262"/>
          </a:xfrm>
          <a:prstGeom prst="rect">
            <a:avLst/>
          </a:prstGeom>
        </p:spPr>
      </p:pic>
      <p:pic>
        <p:nvPicPr>
          <p:cNvPr id="4" name="Picture 3" descr="Buy Fresh Vegetable Brussel Sprouts online at Woolworths NZ">
            <a:extLst>
              <a:ext uri="{FF2B5EF4-FFF2-40B4-BE49-F238E27FC236}">
                <a16:creationId xmlns:a16="http://schemas.microsoft.com/office/drawing/2014/main" id="{148B7402-438D-88B8-7587-D59B1E6F9F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08563" y="4736459"/>
            <a:ext cx="2046680" cy="20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2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3882D-A0E2-6F3D-71E5-7DBDCBB6F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Red cabbage">
            <a:extLst>
              <a:ext uri="{FF2B5EF4-FFF2-40B4-BE49-F238E27FC236}">
                <a16:creationId xmlns:a16="http://schemas.microsoft.com/office/drawing/2014/main" id="{12DF301A-47D6-E542-1FCB-7AF7F336F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88" y="3474975"/>
            <a:ext cx="2157984" cy="1959864"/>
          </a:xfrm>
          <a:prstGeom prst="rect">
            <a:avLst/>
          </a:prstGeom>
        </p:spPr>
      </p:pic>
      <p:pic>
        <p:nvPicPr>
          <p:cNvPr id="38" name="Picture 37" descr="Cabbage - White – Farmford &amp; Co">
            <a:extLst>
              <a:ext uri="{FF2B5EF4-FFF2-40B4-BE49-F238E27FC236}">
                <a16:creationId xmlns:a16="http://schemas.microsoft.com/office/drawing/2014/main" id="{8CA0AC8D-1A13-AB2C-74F9-A72F09F36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9" y="1504949"/>
            <a:ext cx="2466975" cy="1847850"/>
          </a:xfrm>
          <a:prstGeom prst="rect">
            <a:avLst/>
          </a:prstGeom>
        </p:spPr>
      </p:pic>
      <p:pic>
        <p:nvPicPr>
          <p:cNvPr id="39" name="Picture 38" descr="White cabbage | BelOrta">
            <a:extLst>
              <a:ext uri="{FF2B5EF4-FFF2-40B4-BE49-F238E27FC236}">
                <a16:creationId xmlns:a16="http://schemas.microsoft.com/office/drawing/2014/main" id="{764480D8-AFE4-B94A-7B36-33124B099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996" y="1209675"/>
            <a:ext cx="2143125" cy="2143125"/>
          </a:xfrm>
          <a:prstGeom prst="rect">
            <a:avLst/>
          </a:prstGeom>
        </p:spPr>
      </p:pic>
      <p:pic>
        <p:nvPicPr>
          <p:cNvPr id="40" name="Picture 39" descr="Veggipedia - Broccoli">
            <a:extLst>
              <a:ext uri="{FF2B5EF4-FFF2-40B4-BE49-F238E27FC236}">
                <a16:creationId xmlns:a16="http://schemas.microsoft.com/office/drawing/2014/main" id="{7E0C9BDC-2470-1A10-08FF-995C2BF019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2813" y="1151761"/>
            <a:ext cx="2143125" cy="2143125"/>
          </a:xfrm>
          <a:prstGeom prst="rect">
            <a:avLst/>
          </a:prstGeom>
        </p:spPr>
      </p:pic>
      <p:pic>
        <p:nvPicPr>
          <p:cNvPr id="41" name="Picture 40" descr="Veggipedia - Cauliflower">
            <a:extLst>
              <a:ext uri="{FF2B5EF4-FFF2-40B4-BE49-F238E27FC236}">
                <a16:creationId xmlns:a16="http://schemas.microsoft.com/office/drawing/2014/main" id="{5F27D5ED-0109-F284-DC15-B267CE2492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1135" y="3097643"/>
            <a:ext cx="2143125" cy="2143125"/>
          </a:xfrm>
          <a:prstGeom prst="rect">
            <a:avLst/>
          </a:prstGeom>
        </p:spPr>
      </p:pic>
      <p:pic>
        <p:nvPicPr>
          <p:cNvPr id="42" name="Picture 41" descr="First time growing purple cauliflower ...">
            <a:extLst>
              <a:ext uri="{FF2B5EF4-FFF2-40B4-BE49-F238E27FC236}">
                <a16:creationId xmlns:a16="http://schemas.microsoft.com/office/drawing/2014/main" id="{FC0294F2-3A03-3E84-9942-988334D75A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4588" y="1336427"/>
            <a:ext cx="1319212" cy="1761216"/>
          </a:xfrm>
          <a:prstGeom prst="rect">
            <a:avLst/>
          </a:prstGeom>
        </p:spPr>
      </p:pic>
      <p:pic>
        <p:nvPicPr>
          <p:cNvPr id="43" name="Picture 42" descr="Broccolini Bunch">
            <a:extLst>
              <a:ext uri="{FF2B5EF4-FFF2-40B4-BE49-F238E27FC236}">
                <a16:creationId xmlns:a16="http://schemas.microsoft.com/office/drawing/2014/main" id="{359C947C-9E6A-6BF9-0326-9E9560FC4A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4280" y="1268393"/>
            <a:ext cx="2143126" cy="2143126"/>
          </a:xfrm>
          <a:prstGeom prst="rect">
            <a:avLst/>
          </a:prstGeom>
        </p:spPr>
      </p:pic>
      <p:pic>
        <p:nvPicPr>
          <p:cNvPr id="45" name="Picture 44" descr="Bok choy | Veggycation">
            <a:extLst>
              <a:ext uri="{FF2B5EF4-FFF2-40B4-BE49-F238E27FC236}">
                <a16:creationId xmlns:a16="http://schemas.microsoft.com/office/drawing/2014/main" id="{1B98FB8E-CBC2-E6F1-98ED-D55F6A868D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928" y="4736459"/>
            <a:ext cx="2143125" cy="2143125"/>
          </a:xfrm>
          <a:prstGeom prst="rect">
            <a:avLst/>
          </a:prstGeom>
        </p:spPr>
      </p:pic>
      <p:pic>
        <p:nvPicPr>
          <p:cNvPr id="46" name="Picture 45" descr="Turnips &amp; Swedes: Everything you need ...">
            <a:extLst>
              <a:ext uri="{FF2B5EF4-FFF2-40B4-BE49-F238E27FC236}">
                <a16:creationId xmlns:a16="http://schemas.microsoft.com/office/drawing/2014/main" id="{4AEB641C-F53E-55F3-C780-E83931954A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7653" y="3182368"/>
            <a:ext cx="2819400" cy="1619250"/>
          </a:xfrm>
          <a:prstGeom prst="rect">
            <a:avLst/>
          </a:prstGeom>
        </p:spPr>
      </p:pic>
      <p:pic>
        <p:nvPicPr>
          <p:cNvPr id="47" name="Picture 46" descr="winter: Kale - Healthy Food ...">
            <a:extLst>
              <a:ext uri="{FF2B5EF4-FFF2-40B4-BE49-F238E27FC236}">
                <a16:creationId xmlns:a16="http://schemas.microsoft.com/office/drawing/2014/main" id="{C136F06A-8649-BCC4-D86D-07D57E83DB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6522" y="5126984"/>
            <a:ext cx="2609850" cy="1752600"/>
          </a:xfrm>
          <a:prstGeom prst="rect">
            <a:avLst/>
          </a:prstGeom>
        </p:spPr>
      </p:pic>
      <p:pic>
        <p:nvPicPr>
          <p:cNvPr id="49" name="Content Placeholder 5">
            <a:extLst>
              <a:ext uri="{FF2B5EF4-FFF2-40B4-BE49-F238E27FC236}">
                <a16:creationId xmlns:a16="http://schemas.microsoft.com/office/drawing/2014/main" id="{C76BD4A5-7B4B-B213-2816-2D4AEBC6C91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3048" r="-3" b="-3"/>
          <a:stretch>
            <a:fillRect/>
          </a:stretch>
        </p:blipFill>
        <p:spPr>
          <a:xfrm>
            <a:off x="4360758" y="5062080"/>
            <a:ext cx="2457577" cy="1518262"/>
          </a:xfrm>
          <a:prstGeom prst="rect">
            <a:avLst/>
          </a:prstGeom>
        </p:spPr>
      </p:pic>
      <p:pic>
        <p:nvPicPr>
          <p:cNvPr id="50" name="Content Placeholder 5">
            <a:extLst>
              <a:ext uri="{FF2B5EF4-FFF2-40B4-BE49-F238E27FC236}">
                <a16:creationId xmlns:a16="http://schemas.microsoft.com/office/drawing/2014/main" id="{EF23AB39-8230-8A33-2812-EBBEB3ED900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9327" r="12784" b="-3"/>
          <a:stretch>
            <a:fillRect/>
          </a:stretch>
        </p:blipFill>
        <p:spPr>
          <a:xfrm>
            <a:off x="9422585" y="3283356"/>
            <a:ext cx="1618637" cy="1518262"/>
          </a:xfrm>
          <a:prstGeom prst="rect">
            <a:avLst/>
          </a:prstGeom>
        </p:spPr>
      </p:pic>
      <p:pic>
        <p:nvPicPr>
          <p:cNvPr id="4" name="Picture 3" descr="Buy Fresh Vegetable Brussel Sprouts online at Woolworths NZ">
            <a:extLst>
              <a:ext uri="{FF2B5EF4-FFF2-40B4-BE49-F238E27FC236}">
                <a16:creationId xmlns:a16="http://schemas.microsoft.com/office/drawing/2014/main" id="{20121DAB-40D6-F996-CF4D-C8B597BEC7B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11928" b="10423"/>
          <a:stretch>
            <a:fillRect/>
          </a:stretch>
        </p:blipFill>
        <p:spPr>
          <a:xfrm>
            <a:off x="9656764" y="5135365"/>
            <a:ext cx="2046680" cy="15892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985D5F1-FFF8-E2F8-C277-955B9C293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287"/>
          </a:xfrm>
        </p:spPr>
        <p:txBody>
          <a:bodyPr>
            <a:normAutofit fontScale="90000"/>
          </a:bodyPr>
          <a:lstStyle/>
          <a:p>
            <a:r>
              <a:rPr lang="en-NZ" dirty="0"/>
              <a:t>Answers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3A0894-CA5A-1904-F3F4-F02A15B59EDA}"/>
              </a:ext>
            </a:extLst>
          </p:cNvPr>
          <p:cNvSpPr txBox="1"/>
          <p:nvPr/>
        </p:nvSpPr>
        <p:spPr>
          <a:xfrm>
            <a:off x="838200" y="979714"/>
            <a:ext cx="207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Chinese Cabbage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6B1796-8246-1007-EA2F-B570CDBFE9D1}"/>
              </a:ext>
            </a:extLst>
          </p:cNvPr>
          <p:cNvSpPr txBox="1"/>
          <p:nvPr/>
        </p:nvSpPr>
        <p:spPr>
          <a:xfrm>
            <a:off x="3278933" y="1011913"/>
            <a:ext cx="17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White Cabbage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CF9BBE-9373-3C11-F078-7C671AB73702}"/>
              </a:ext>
            </a:extLst>
          </p:cNvPr>
          <p:cNvSpPr txBox="1"/>
          <p:nvPr/>
        </p:nvSpPr>
        <p:spPr>
          <a:xfrm>
            <a:off x="135267" y="3474975"/>
            <a:ext cx="17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Red Cabbage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379423-1B46-D382-46CC-A4714CCF0009}"/>
              </a:ext>
            </a:extLst>
          </p:cNvPr>
          <p:cNvSpPr txBox="1"/>
          <p:nvPr/>
        </p:nvSpPr>
        <p:spPr>
          <a:xfrm>
            <a:off x="5692380" y="991913"/>
            <a:ext cx="130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Broccolini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77EA34-57C3-2ABE-9E70-363DE340D35D}"/>
              </a:ext>
            </a:extLst>
          </p:cNvPr>
          <p:cNvSpPr txBox="1"/>
          <p:nvPr/>
        </p:nvSpPr>
        <p:spPr>
          <a:xfrm>
            <a:off x="7893477" y="979714"/>
            <a:ext cx="106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Broccoli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709074-3D1A-7A6E-0FF7-77AB309F7251}"/>
              </a:ext>
            </a:extLst>
          </p:cNvPr>
          <p:cNvSpPr txBox="1"/>
          <p:nvPr/>
        </p:nvSpPr>
        <p:spPr>
          <a:xfrm>
            <a:off x="9782949" y="967095"/>
            <a:ext cx="214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Purple cauliflower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362DF0-3B15-820B-95D9-0639C95AE247}"/>
              </a:ext>
            </a:extLst>
          </p:cNvPr>
          <p:cNvSpPr txBox="1"/>
          <p:nvPr/>
        </p:nvSpPr>
        <p:spPr>
          <a:xfrm>
            <a:off x="3353473" y="3031806"/>
            <a:ext cx="1371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Cauliflower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89A889-5E54-C3A2-0AA1-5C84B95ED112}"/>
              </a:ext>
            </a:extLst>
          </p:cNvPr>
          <p:cNvSpPr txBox="1"/>
          <p:nvPr/>
        </p:nvSpPr>
        <p:spPr>
          <a:xfrm>
            <a:off x="6928013" y="2925554"/>
            <a:ext cx="106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Turnip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2A830-0F39-D4F7-9160-1531098D4DAB}"/>
              </a:ext>
            </a:extLst>
          </p:cNvPr>
          <p:cNvSpPr txBox="1"/>
          <p:nvPr/>
        </p:nvSpPr>
        <p:spPr>
          <a:xfrm>
            <a:off x="9303175" y="3244334"/>
            <a:ext cx="106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Gai lan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88358C-01E6-A748-594C-9645AC4083AD}"/>
              </a:ext>
            </a:extLst>
          </p:cNvPr>
          <p:cNvSpPr txBox="1"/>
          <p:nvPr/>
        </p:nvSpPr>
        <p:spPr>
          <a:xfrm>
            <a:off x="2555843" y="4950699"/>
            <a:ext cx="106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Kale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A1281C-B31A-1109-388C-11EE08F5F210}"/>
              </a:ext>
            </a:extLst>
          </p:cNvPr>
          <p:cNvSpPr txBox="1"/>
          <p:nvPr/>
        </p:nvSpPr>
        <p:spPr>
          <a:xfrm>
            <a:off x="5118999" y="4842230"/>
            <a:ext cx="134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Choi 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22E354-553A-B578-4FE6-6965C52BC933}"/>
              </a:ext>
            </a:extLst>
          </p:cNvPr>
          <p:cNvSpPr txBox="1"/>
          <p:nvPr/>
        </p:nvSpPr>
        <p:spPr>
          <a:xfrm>
            <a:off x="7923557" y="4699347"/>
            <a:ext cx="123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Bok choy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EAEC0A-5566-BF9B-7D43-8A8BF8854EEA}"/>
              </a:ext>
            </a:extLst>
          </p:cNvPr>
          <p:cNvSpPr txBox="1"/>
          <p:nvPr/>
        </p:nvSpPr>
        <p:spPr>
          <a:xfrm>
            <a:off x="9795940" y="4829252"/>
            <a:ext cx="179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Brussel sprouts</a:t>
            </a:r>
          </a:p>
        </p:txBody>
      </p:sp>
    </p:spTree>
    <p:extLst>
      <p:ext uri="{BB962C8B-B14F-4D97-AF65-F5344CB8AC3E}">
        <p14:creationId xmlns:p14="http://schemas.microsoft.com/office/powerpoint/2010/main" val="220081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F4A81-8BC7-5FDA-DD73-EBEA36ED8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A25D8-B4AA-6D24-2FD7-BB4EFCD22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732" y="540599"/>
            <a:ext cx="10515600" cy="914063"/>
          </a:xfrm>
        </p:spPr>
        <p:txBody>
          <a:bodyPr>
            <a:normAutofit fontScale="90000"/>
          </a:bodyPr>
          <a:lstStyle/>
          <a:p>
            <a:br>
              <a:rPr lang="en-NZ" sz="3600" dirty="0"/>
            </a:br>
            <a:r>
              <a:rPr lang="en-NZ" sz="3600" dirty="0"/>
              <a:t>Which of the vegetables belong to the brassica family?</a:t>
            </a:r>
            <a:br>
              <a:rPr lang="en-NZ" dirty="0"/>
            </a:br>
            <a:endParaRPr lang="en-NZ" dirty="0"/>
          </a:p>
        </p:txBody>
      </p:sp>
      <p:pic>
        <p:nvPicPr>
          <p:cNvPr id="34" name="Picture 33" descr="Red cabbage">
            <a:extLst>
              <a:ext uri="{FF2B5EF4-FFF2-40B4-BE49-F238E27FC236}">
                <a16:creationId xmlns:a16="http://schemas.microsoft.com/office/drawing/2014/main" id="{3AC21DB1-33CA-42B7-69B7-9DCD57D3F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32" y="3352799"/>
            <a:ext cx="2157984" cy="1959864"/>
          </a:xfrm>
          <a:prstGeom prst="rect">
            <a:avLst/>
          </a:prstGeom>
        </p:spPr>
      </p:pic>
      <p:pic>
        <p:nvPicPr>
          <p:cNvPr id="38" name="Picture 37" descr="Cabbage - White – Farmford &amp; Co">
            <a:extLst>
              <a:ext uri="{FF2B5EF4-FFF2-40B4-BE49-F238E27FC236}">
                <a16:creationId xmlns:a16="http://schemas.microsoft.com/office/drawing/2014/main" id="{7AA0BE53-8C94-4632-ACCF-388C9FDF7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9" y="1504949"/>
            <a:ext cx="2466975" cy="1847850"/>
          </a:xfrm>
          <a:prstGeom prst="rect">
            <a:avLst/>
          </a:prstGeom>
        </p:spPr>
      </p:pic>
      <p:pic>
        <p:nvPicPr>
          <p:cNvPr id="39" name="Picture 38" descr="White cabbage | BelOrta">
            <a:extLst>
              <a:ext uri="{FF2B5EF4-FFF2-40B4-BE49-F238E27FC236}">
                <a16:creationId xmlns:a16="http://schemas.microsoft.com/office/drawing/2014/main" id="{39B63CC9-989A-FF05-52FB-D2F3B91B4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996" y="1209675"/>
            <a:ext cx="2143125" cy="2143125"/>
          </a:xfrm>
          <a:prstGeom prst="rect">
            <a:avLst/>
          </a:prstGeom>
        </p:spPr>
      </p:pic>
      <p:pic>
        <p:nvPicPr>
          <p:cNvPr id="40" name="Picture 39" descr="Veggipedia - Broccoli">
            <a:extLst>
              <a:ext uri="{FF2B5EF4-FFF2-40B4-BE49-F238E27FC236}">
                <a16:creationId xmlns:a16="http://schemas.microsoft.com/office/drawing/2014/main" id="{B3ACDFFC-6770-21AA-A832-32C085B37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716" y="1062874"/>
            <a:ext cx="2143125" cy="2143125"/>
          </a:xfrm>
          <a:prstGeom prst="rect">
            <a:avLst/>
          </a:prstGeom>
        </p:spPr>
      </p:pic>
      <p:pic>
        <p:nvPicPr>
          <p:cNvPr id="41" name="Picture 40" descr="Veggipedia - Cauliflower">
            <a:extLst>
              <a:ext uri="{FF2B5EF4-FFF2-40B4-BE49-F238E27FC236}">
                <a16:creationId xmlns:a16="http://schemas.microsoft.com/office/drawing/2014/main" id="{D1DCBFF7-B832-D1DA-7856-32B7826B5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15" y="2962275"/>
            <a:ext cx="2143125" cy="2143125"/>
          </a:xfrm>
          <a:prstGeom prst="rect">
            <a:avLst/>
          </a:prstGeom>
        </p:spPr>
      </p:pic>
      <p:pic>
        <p:nvPicPr>
          <p:cNvPr id="42" name="Picture 41" descr="First time growing purple cauliflower ...">
            <a:extLst>
              <a:ext uri="{FF2B5EF4-FFF2-40B4-BE49-F238E27FC236}">
                <a16:creationId xmlns:a16="http://schemas.microsoft.com/office/drawing/2014/main" id="{D46899DE-664F-E601-4735-4E0424A3F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4100" y="1253828"/>
            <a:ext cx="1319212" cy="1761216"/>
          </a:xfrm>
          <a:prstGeom prst="rect">
            <a:avLst/>
          </a:prstGeom>
        </p:spPr>
      </p:pic>
      <p:pic>
        <p:nvPicPr>
          <p:cNvPr id="43" name="Picture 42" descr="Broccolini Bunch">
            <a:extLst>
              <a:ext uri="{FF2B5EF4-FFF2-40B4-BE49-F238E27FC236}">
                <a16:creationId xmlns:a16="http://schemas.microsoft.com/office/drawing/2014/main" id="{C086DB4D-5F5D-33ED-399E-1F4585C1E3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4228" y="1235868"/>
            <a:ext cx="2143126" cy="2143126"/>
          </a:xfrm>
          <a:prstGeom prst="rect">
            <a:avLst/>
          </a:prstGeom>
        </p:spPr>
      </p:pic>
      <p:pic>
        <p:nvPicPr>
          <p:cNvPr id="45" name="Picture 44" descr="Bok choy | Veggycation">
            <a:extLst>
              <a:ext uri="{FF2B5EF4-FFF2-40B4-BE49-F238E27FC236}">
                <a16:creationId xmlns:a16="http://schemas.microsoft.com/office/drawing/2014/main" id="{7BBA7C6A-761B-8747-209C-5D11885398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928" y="4736459"/>
            <a:ext cx="2143125" cy="2143125"/>
          </a:xfrm>
          <a:prstGeom prst="rect">
            <a:avLst/>
          </a:prstGeom>
        </p:spPr>
      </p:pic>
      <p:pic>
        <p:nvPicPr>
          <p:cNvPr id="46" name="Picture 45" descr="Turnips &amp; Swedes: Everything you need ...">
            <a:extLst>
              <a:ext uri="{FF2B5EF4-FFF2-40B4-BE49-F238E27FC236}">
                <a16:creationId xmlns:a16="http://schemas.microsoft.com/office/drawing/2014/main" id="{414659F6-61E4-A7CF-6062-6CAECFA62E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7653" y="3182368"/>
            <a:ext cx="2819400" cy="1619250"/>
          </a:xfrm>
          <a:prstGeom prst="rect">
            <a:avLst/>
          </a:prstGeom>
        </p:spPr>
      </p:pic>
      <p:pic>
        <p:nvPicPr>
          <p:cNvPr id="47" name="Picture 46" descr="winter: Kale - Healthy Food ...">
            <a:extLst>
              <a:ext uri="{FF2B5EF4-FFF2-40B4-BE49-F238E27FC236}">
                <a16:creationId xmlns:a16="http://schemas.microsoft.com/office/drawing/2014/main" id="{3B0DEB16-EF26-120A-5321-E875BFFA3F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7602" y="5088204"/>
            <a:ext cx="2609850" cy="1752600"/>
          </a:xfrm>
          <a:prstGeom prst="rect">
            <a:avLst/>
          </a:prstGeom>
        </p:spPr>
      </p:pic>
      <p:pic>
        <p:nvPicPr>
          <p:cNvPr id="49" name="Content Placeholder 5">
            <a:extLst>
              <a:ext uri="{FF2B5EF4-FFF2-40B4-BE49-F238E27FC236}">
                <a16:creationId xmlns:a16="http://schemas.microsoft.com/office/drawing/2014/main" id="{1363DBF0-67A7-FA98-AFE6-68D52478456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3048" r="-3" b="-3"/>
          <a:stretch>
            <a:fillRect/>
          </a:stretch>
        </p:blipFill>
        <p:spPr>
          <a:xfrm>
            <a:off x="4360758" y="5062080"/>
            <a:ext cx="2457577" cy="1518262"/>
          </a:xfrm>
          <a:prstGeom prst="rect">
            <a:avLst/>
          </a:prstGeom>
        </p:spPr>
      </p:pic>
      <p:pic>
        <p:nvPicPr>
          <p:cNvPr id="50" name="Content Placeholder 5">
            <a:extLst>
              <a:ext uri="{FF2B5EF4-FFF2-40B4-BE49-F238E27FC236}">
                <a16:creationId xmlns:a16="http://schemas.microsoft.com/office/drawing/2014/main" id="{6A29CFB1-710F-DBB3-E358-A098ADDCEAA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9327" r="12784" b="-3"/>
          <a:stretch>
            <a:fillRect/>
          </a:stretch>
        </p:blipFill>
        <p:spPr>
          <a:xfrm>
            <a:off x="9422585" y="3283356"/>
            <a:ext cx="1618637" cy="1518262"/>
          </a:xfrm>
          <a:prstGeom prst="rect">
            <a:avLst/>
          </a:prstGeom>
        </p:spPr>
      </p:pic>
      <p:pic>
        <p:nvPicPr>
          <p:cNvPr id="4" name="Picture 3" descr="Buy Fresh Vegetable Brussel Sprouts online at Woolworths NZ">
            <a:extLst>
              <a:ext uri="{FF2B5EF4-FFF2-40B4-BE49-F238E27FC236}">
                <a16:creationId xmlns:a16="http://schemas.microsoft.com/office/drawing/2014/main" id="{4BAEF234-7791-1F86-A3AE-3A24BFC1EAA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08563" y="4736459"/>
            <a:ext cx="2046680" cy="20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57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117BFE-D9FB-2791-6673-0DFE253DA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NZ" sz="5400" dirty="0"/>
              <a:t>Brassica Vegetables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07A18-894F-F0FC-9710-660749A93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273" y="1487625"/>
            <a:ext cx="6224335" cy="355356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NZ" sz="2400" dirty="0"/>
              <a:t>All of these vegetables belong to the </a:t>
            </a:r>
            <a:r>
              <a:rPr lang="en-NZ" sz="2400" i="1" dirty="0"/>
              <a:t>Brassica oleracea </a:t>
            </a:r>
            <a:r>
              <a:rPr lang="en-NZ" sz="2400" dirty="0"/>
              <a:t>family or </a:t>
            </a:r>
            <a:r>
              <a:rPr lang="en-NZ" sz="2400" i="1" dirty="0"/>
              <a:t>Brassica rapa. </a:t>
            </a:r>
          </a:p>
          <a:p>
            <a:pPr marL="0" indent="0">
              <a:buNone/>
            </a:pPr>
            <a:r>
              <a:rPr lang="en-NZ" sz="2400" b="1" dirty="0"/>
              <a:t>Now</a:t>
            </a:r>
          </a:p>
          <a:p>
            <a:pPr marL="0" indent="0">
              <a:buNone/>
            </a:pPr>
            <a:r>
              <a:rPr lang="en-NZ" sz="2400" dirty="0"/>
              <a:t>Group these vegetable under </a:t>
            </a:r>
            <a:r>
              <a:rPr lang="en-NZ" sz="2400" i="1" dirty="0"/>
              <a:t>Brassica oleracea </a:t>
            </a:r>
            <a:r>
              <a:rPr lang="en-NZ" sz="2400" dirty="0"/>
              <a:t>or  </a:t>
            </a:r>
            <a:r>
              <a:rPr lang="en-NZ" sz="2400" i="1" dirty="0"/>
              <a:t>Brassica rapa. </a:t>
            </a:r>
            <a:endParaRPr lang="en-NZ" sz="2400" dirty="0"/>
          </a:p>
          <a:p>
            <a:pPr marL="0" indent="0">
              <a:buNone/>
            </a:pPr>
            <a:endParaRPr lang="en-NZ" sz="2400" i="1" dirty="0"/>
          </a:p>
          <a:p>
            <a:pPr marL="0" indent="0">
              <a:buNone/>
            </a:pPr>
            <a:endParaRPr lang="en-NZ" sz="2200" dirty="0"/>
          </a:p>
        </p:txBody>
      </p:sp>
    </p:spTree>
    <p:extLst>
      <p:ext uri="{BB962C8B-B14F-4D97-AF65-F5344CB8AC3E}">
        <p14:creationId xmlns:p14="http://schemas.microsoft.com/office/powerpoint/2010/main" val="1213260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39DB-019D-10A4-2994-16E931D32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1367-2EF3-887A-4C92-F1F0EA08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/>
              <a:t>Brassica oleracea</a:t>
            </a:r>
          </a:p>
        </p:txBody>
      </p:sp>
      <p:pic>
        <p:nvPicPr>
          <p:cNvPr id="34" name="Picture 33" descr="Red cabbage">
            <a:extLst>
              <a:ext uri="{FF2B5EF4-FFF2-40B4-BE49-F238E27FC236}">
                <a16:creationId xmlns:a16="http://schemas.microsoft.com/office/drawing/2014/main" id="{EE6800C6-4F02-C294-6654-CE9E63760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60" y="3482751"/>
            <a:ext cx="2157984" cy="1959864"/>
          </a:xfrm>
          <a:prstGeom prst="rect">
            <a:avLst/>
          </a:prstGeom>
        </p:spPr>
      </p:pic>
      <p:pic>
        <p:nvPicPr>
          <p:cNvPr id="39" name="Picture 38" descr="White cabbage | BelOrta">
            <a:extLst>
              <a:ext uri="{FF2B5EF4-FFF2-40B4-BE49-F238E27FC236}">
                <a16:creationId xmlns:a16="http://schemas.microsoft.com/office/drawing/2014/main" id="{27559EF7-FA39-0DE2-3688-2DF17050E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13" y="1291832"/>
            <a:ext cx="2143125" cy="2143125"/>
          </a:xfrm>
          <a:prstGeom prst="rect">
            <a:avLst/>
          </a:prstGeom>
        </p:spPr>
      </p:pic>
      <p:pic>
        <p:nvPicPr>
          <p:cNvPr id="40" name="Picture 39" descr="Veggipedia - Broccoli">
            <a:extLst>
              <a:ext uri="{FF2B5EF4-FFF2-40B4-BE49-F238E27FC236}">
                <a16:creationId xmlns:a16="http://schemas.microsoft.com/office/drawing/2014/main" id="{96B7B47E-2745-1D0D-B803-E5B076E1A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986" y="1291832"/>
            <a:ext cx="2143125" cy="2143125"/>
          </a:xfrm>
          <a:prstGeom prst="rect">
            <a:avLst/>
          </a:prstGeom>
        </p:spPr>
      </p:pic>
      <p:pic>
        <p:nvPicPr>
          <p:cNvPr id="41" name="Picture 40" descr="Veggipedia - Cauliflower">
            <a:extLst>
              <a:ext uri="{FF2B5EF4-FFF2-40B4-BE49-F238E27FC236}">
                <a16:creationId xmlns:a16="http://schemas.microsoft.com/office/drawing/2014/main" id="{88D31F40-8DB2-9521-178E-847CEC59C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2328" y="1181519"/>
            <a:ext cx="2143125" cy="2143125"/>
          </a:xfrm>
          <a:prstGeom prst="rect">
            <a:avLst/>
          </a:prstGeom>
        </p:spPr>
      </p:pic>
      <p:pic>
        <p:nvPicPr>
          <p:cNvPr id="42" name="Picture 41" descr="First time growing purple cauliflower ...">
            <a:extLst>
              <a:ext uri="{FF2B5EF4-FFF2-40B4-BE49-F238E27FC236}">
                <a16:creationId xmlns:a16="http://schemas.microsoft.com/office/drawing/2014/main" id="{C3DC3C83-4A79-8E40-3451-1CE565BA63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957" y="3429000"/>
            <a:ext cx="1319212" cy="1761216"/>
          </a:xfrm>
          <a:prstGeom prst="rect">
            <a:avLst/>
          </a:prstGeom>
        </p:spPr>
      </p:pic>
      <p:pic>
        <p:nvPicPr>
          <p:cNvPr id="43" name="Picture 42" descr="Broccolini Bunch">
            <a:extLst>
              <a:ext uri="{FF2B5EF4-FFF2-40B4-BE49-F238E27FC236}">
                <a16:creationId xmlns:a16="http://schemas.microsoft.com/office/drawing/2014/main" id="{3121304F-5179-208C-433B-9437237C7E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8018" y="3391120"/>
            <a:ext cx="2143126" cy="2143126"/>
          </a:xfrm>
          <a:prstGeom prst="rect">
            <a:avLst/>
          </a:prstGeom>
        </p:spPr>
      </p:pic>
      <p:pic>
        <p:nvPicPr>
          <p:cNvPr id="47" name="Picture 46" descr="winter: Kale - Healthy Food ...">
            <a:extLst>
              <a:ext uri="{FF2B5EF4-FFF2-40B4-BE49-F238E27FC236}">
                <a16:creationId xmlns:a16="http://schemas.microsoft.com/office/drawing/2014/main" id="{6DA0A6FE-68BE-DB8E-8766-D5A4D07C2F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1240" y="1238281"/>
            <a:ext cx="2609850" cy="1752600"/>
          </a:xfrm>
          <a:prstGeom prst="rect">
            <a:avLst/>
          </a:prstGeom>
        </p:spPr>
      </p:pic>
      <p:pic>
        <p:nvPicPr>
          <p:cNvPr id="3" name="Picture 2" descr="Buy Fresh Vegetable Brussel Sprouts online at Woolworths NZ">
            <a:extLst>
              <a:ext uri="{FF2B5EF4-FFF2-40B4-BE49-F238E27FC236}">
                <a16:creationId xmlns:a16="http://schemas.microsoft.com/office/drawing/2014/main" id="{19D10C63-9DAA-5365-EA98-8BAC3526F0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2266" y="3180021"/>
            <a:ext cx="2259174" cy="225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94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D7446-D93D-5C0B-120C-AEF00DCEE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5CCB-CFF5-CCB6-8BC0-65F6C16C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/>
              <a:t>Brassica rapa</a:t>
            </a:r>
          </a:p>
        </p:txBody>
      </p:sp>
      <p:pic>
        <p:nvPicPr>
          <p:cNvPr id="38" name="Picture 37" descr="Cabbage - White – Farmford &amp; Co">
            <a:extLst>
              <a:ext uri="{FF2B5EF4-FFF2-40B4-BE49-F238E27FC236}">
                <a16:creationId xmlns:a16="http://schemas.microsoft.com/office/drawing/2014/main" id="{EC6AD639-C790-C7BA-E789-CAC4CC442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9" y="2408725"/>
            <a:ext cx="2466975" cy="1847850"/>
          </a:xfrm>
          <a:prstGeom prst="rect">
            <a:avLst/>
          </a:prstGeom>
        </p:spPr>
      </p:pic>
      <p:pic>
        <p:nvPicPr>
          <p:cNvPr id="45" name="Picture 44" descr="Bok choy | Veggycation">
            <a:extLst>
              <a:ext uri="{FF2B5EF4-FFF2-40B4-BE49-F238E27FC236}">
                <a16:creationId xmlns:a16="http://schemas.microsoft.com/office/drawing/2014/main" id="{890F6829-C6BB-C4A8-D354-7CEAC7E64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382" y="2208016"/>
            <a:ext cx="2143125" cy="2143125"/>
          </a:xfrm>
          <a:prstGeom prst="rect">
            <a:avLst/>
          </a:prstGeom>
        </p:spPr>
      </p:pic>
      <p:pic>
        <p:nvPicPr>
          <p:cNvPr id="46" name="Picture 45" descr="Turnips &amp; Swedes: Everything you need ...">
            <a:extLst>
              <a:ext uri="{FF2B5EF4-FFF2-40B4-BE49-F238E27FC236}">
                <a16:creationId xmlns:a16="http://schemas.microsoft.com/office/drawing/2014/main" id="{A3950907-1A15-87CE-621D-4BE0E91535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8374" y="2568854"/>
            <a:ext cx="2819400" cy="1619250"/>
          </a:xfrm>
          <a:prstGeom prst="rect">
            <a:avLst/>
          </a:prstGeom>
        </p:spPr>
      </p:pic>
      <p:pic>
        <p:nvPicPr>
          <p:cNvPr id="49" name="Content Placeholder 5">
            <a:extLst>
              <a:ext uri="{FF2B5EF4-FFF2-40B4-BE49-F238E27FC236}">
                <a16:creationId xmlns:a16="http://schemas.microsoft.com/office/drawing/2014/main" id="{8FD7BBF6-C4F7-2FD4-C661-40DE5EEEE4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48" r="-3" b="-3"/>
          <a:stretch>
            <a:fillRect/>
          </a:stretch>
        </p:blipFill>
        <p:spPr>
          <a:xfrm>
            <a:off x="6690797" y="2518777"/>
            <a:ext cx="2457577" cy="1518262"/>
          </a:xfrm>
          <a:prstGeom prst="rect">
            <a:avLst/>
          </a:prstGeom>
        </p:spPr>
      </p:pic>
      <p:pic>
        <p:nvPicPr>
          <p:cNvPr id="50" name="Content Placeholder 5">
            <a:extLst>
              <a:ext uri="{FF2B5EF4-FFF2-40B4-BE49-F238E27FC236}">
                <a16:creationId xmlns:a16="http://schemas.microsoft.com/office/drawing/2014/main" id="{9D474A55-FFFB-2500-0A58-9E1F85F361D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27" r="12784" b="-3"/>
          <a:stretch>
            <a:fillRect/>
          </a:stretch>
        </p:blipFill>
        <p:spPr>
          <a:xfrm>
            <a:off x="5072160" y="2573519"/>
            <a:ext cx="1618637" cy="151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9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F4480-7C77-9BBD-B583-BE43DA795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80"/>
            <a:ext cx="5988939" cy="1481328"/>
          </a:xfrm>
        </p:spPr>
        <p:txBody>
          <a:bodyPr anchor="b">
            <a:normAutofit fontScale="90000"/>
          </a:bodyPr>
          <a:lstStyle/>
          <a:p>
            <a:br>
              <a:rPr lang="en-NZ" sz="3000" b="1" dirty="0"/>
            </a:br>
            <a:r>
              <a:rPr lang="en-NZ" b="1" dirty="0"/>
              <a:t>Dichotomous key</a:t>
            </a:r>
            <a:br>
              <a:rPr lang="en-NZ" sz="4000" b="1" dirty="0"/>
            </a:br>
            <a:r>
              <a:rPr lang="en-NZ" sz="1800" dirty="0"/>
              <a:t>From Topic 3: Identification and classification of vegetables</a:t>
            </a:r>
            <a:br>
              <a:rPr lang="en-NZ" sz="3000" dirty="0"/>
            </a:br>
            <a:endParaRPr lang="en-NZ" sz="30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A2EB1-51A7-15EA-BC67-40935FCCB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5" y="2391156"/>
            <a:ext cx="5545075" cy="4058030"/>
          </a:xfrm>
        </p:spPr>
        <p:txBody>
          <a:bodyPr anchor="t"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NZ" sz="1400" b="1" dirty="0"/>
              <a:t>Dichotomous key 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A scientific tool used to identify organisms or objects 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Works by choosing between two contrasting observable characteristics at each step 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Helps narrow down options to correctly classify specimens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Used for identifying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Plants 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Animals 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Other objects or specimens </a:t>
            </a:r>
          </a:p>
          <a:p>
            <a:pPr>
              <a:spcBef>
                <a:spcPts val="600"/>
              </a:spcBef>
            </a:pPr>
            <a:r>
              <a:rPr lang="en-US" sz="1400" dirty="0"/>
              <a:t>Can also identify vegetables based on the plant part we eat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Roots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Leaves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Stems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Flowers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Fruits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Seeds</a:t>
            </a:r>
          </a:p>
          <a:p>
            <a:endParaRPr lang="en-NZ" sz="1000" dirty="0"/>
          </a:p>
        </p:txBody>
      </p:sp>
      <p:pic>
        <p:nvPicPr>
          <p:cNvPr id="5" name="Picture 2" descr="Planting Brassicas: 10 Brassica ...">
            <a:extLst>
              <a:ext uri="{FF2B5EF4-FFF2-40B4-BE49-F238E27FC236}">
                <a16:creationId xmlns:a16="http://schemas.microsoft.com/office/drawing/2014/main" id="{A1ACC11C-67CE-4679-1D39-7CB8D9C4D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28" y="1612652"/>
            <a:ext cx="5458968" cy="363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1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6E0B54-7A29-9067-9FA6-7D56EE4A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 fontScale="90000"/>
          </a:bodyPr>
          <a:lstStyle/>
          <a:p>
            <a:r>
              <a:rPr lang="en-NZ" sz="5400" b="1" dirty="0"/>
              <a:t>Revision activity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E2338-2671-44B4-34D0-ED06211B5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660904"/>
            <a:ext cx="5458967" cy="3547872"/>
          </a:xfrm>
        </p:spPr>
        <p:txBody>
          <a:bodyPr anchor="t">
            <a:normAutofit/>
          </a:bodyPr>
          <a:lstStyle/>
          <a:p>
            <a:r>
              <a:rPr lang="en-NZ" sz="2200" dirty="0"/>
              <a:t>Students create a dichotomous key to identify vegetables in the </a:t>
            </a:r>
            <a:r>
              <a:rPr lang="en-NZ" sz="2200" i="1" dirty="0"/>
              <a:t>Brassica oleracea</a:t>
            </a:r>
            <a:r>
              <a:rPr lang="en-NZ" sz="2200" dirty="0"/>
              <a:t> family</a:t>
            </a:r>
          </a:p>
          <a:p>
            <a:pPr lvl="1"/>
            <a:r>
              <a:rPr lang="en-US" sz="2200" dirty="0"/>
              <a:t>Cabbage</a:t>
            </a:r>
          </a:p>
          <a:p>
            <a:pPr lvl="1"/>
            <a:r>
              <a:rPr lang="en-US" sz="2200" dirty="0"/>
              <a:t>Broccoli</a:t>
            </a:r>
          </a:p>
          <a:p>
            <a:pPr lvl="1"/>
            <a:r>
              <a:rPr lang="en-US" sz="2200" dirty="0"/>
              <a:t>Cauliflower</a:t>
            </a:r>
          </a:p>
          <a:p>
            <a:pPr lvl="1"/>
            <a:r>
              <a:rPr lang="en-US" sz="2200" dirty="0"/>
              <a:t>Kale</a:t>
            </a:r>
          </a:p>
          <a:p>
            <a:pPr lvl="1"/>
            <a:r>
              <a:rPr lang="en-US" sz="2200" dirty="0"/>
              <a:t>Brussels Sprouts</a:t>
            </a:r>
          </a:p>
          <a:p>
            <a:endParaRPr lang="en-NZ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B6F34A-00C4-2036-F255-CB8F4736F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067996"/>
            <a:ext cx="5458968" cy="472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5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B82550-F84A-2B25-5300-1AA9F40E5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5400" b="1"/>
              <a:t>Sample answer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4EBAC-E2DB-9C3B-C034-081B50D09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1500" dirty="0"/>
              <a:t>1a. Plant forms a tight round head of leaves → Go to 2</a:t>
            </a:r>
            <a:br>
              <a:rPr lang="en-US" sz="1500" dirty="0"/>
            </a:br>
            <a:r>
              <a:rPr lang="en-US" sz="1500" dirty="0"/>
              <a:t>1b. Plant does not form a tight round head of leaves → Go to 3</a:t>
            </a:r>
          </a:p>
          <a:p>
            <a:r>
              <a:rPr lang="en-US" sz="1500" dirty="0"/>
              <a:t>2a. Large single head made of tightly packed leaves → </a:t>
            </a:r>
            <a:r>
              <a:rPr lang="en-US" sz="1500" b="1" dirty="0"/>
              <a:t>Cabbage</a:t>
            </a:r>
            <a:br>
              <a:rPr lang="en-US" sz="1500" dirty="0"/>
            </a:br>
            <a:r>
              <a:rPr lang="en-US" sz="1500" dirty="0"/>
              <a:t>2b. Small round heads growing along the stem → </a:t>
            </a:r>
            <a:r>
              <a:rPr lang="en-US" sz="1500" b="1" dirty="0"/>
              <a:t>Brussels sprouts</a:t>
            </a:r>
          </a:p>
          <a:p>
            <a:r>
              <a:rPr lang="en-US" sz="1500" dirty="0"/>
              <a:t>3a. Plant grown mainly for its flowering head → Go to 4</a:t>
            </a:r>
            <a:br>
              <a:rPr lang="en-US" sz="1500" dirty="0"/>
            </a:br>
            <a:r>
              <a:rPr lang="en-US" sz="1500" dirty="0"/>
              <a:t>3b. Plant grown mainly for its leaves → </a:t>
            </a:r>
            <a:r>
              <a:rPr lang="en-US" sz="1500" b="1" dirty="0"/>
              <a:t>Kale</a:t>
            </a:r>
          </a:p>
          <a:p>
            <a:r>
              <a:rPr lang="en-US" sz="1500" dirty="0"/>
              <a:t>4a. Flower head is green with small buds → </a:t>
            </a:r>
            <a:r>
              <a:rPr lang="en-US" sz="1500" b="1" dirty="0"/>
              <a:t>Broccoli</a:t>
            </a:r>
            <a:br>
              <a:rPr lang="en-US" sz="1500" dirty="0"/>
            </a:br>
            <a:r>
              <a:rPr lang="en-US" sz="1500" dirty="0"/>
              <a:t>4b. Flower head is white and compact → </a:t>
            </a:r>
            <a:r>
              <a:rPr lang="en-US" sz="1500" b="1" dirty="0"/>
              <a:t>Cauliflower</a:t>
            </a:r>
          </a:p>
          <a:p>
            <a:endParaRPr lang="en-NZ" sz="1500" dirty="0"/>
          </a:p>
        </p:txBody>
      </p:sp>
      <p:pic>
        <p:nvPicPr>
          <p:cNvPr id="6" name="Picture 5" descr="6 Health Benefits of Brassicas - Burpee">
            <a:extLst>
              <a:ext uri="{FF2B5EF4-FFF2-40B4-BE49-F238E27FC236}">
                <a16:creationId xmlns:a16="http://schemas.microsoft.com/office/drawing/2014/main" id="{03EDFE05-CE46-C287-E4F3-8669356D96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806" b="27001"/>
          <a:stretch>
            <a:fillRect/>
          </a:stretch>
        </p:blipFill>
        <p:spPr>
          <a:xfrm>
            <a:off x="6099048" y="1493141"/>
            <a:ext cx="5458968" cy="387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32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59D78-16E2-CE17-9BCB-8A7A5E732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99267E8E-31B8-ABE6-F9C1-0178E8E49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50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265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Brassica Crops</vt:lpstr>
      <vt:lpstr>Name these vegetables</vt:lpstr>
      <vt:lpstr>Answers</vt:lpstr>
      <vt:lpstr> Which of the vegetables belong to the brassica family? </vt:lpstr>
      <vt:lpstr>Brassica Vegetables</vt:lpstr>
      <vt:lpstr>Brassica oleracea</vt:lpstr>
      <vt:lpstr>Brassica rapa</vt:lpstr>
      <vt:lpstr> Dichotomous key From Topic 3: Identification and classification of vegetables </vt:lpstr>
      <vt:lpstr>Revision activity</vt:lpstr>
      <vt:lpstr>Sample answer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7</cp:revision>
  <dcterms:created xsi:type="dcterms:W3CDTF">2026-05-10T22:44:17Z</dcterms:created>
  <dcterms:modified xsi:type="dcterms:W3CDTF">2026-09-16T20:48:02Z</dcterms:modified>
</cp:coreProperties>
</file>