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1" r:id="rId2"/>
    <p:sldId id="256" r:id="rId3"/>
    <p:sldId id="264" r:id="rId4"/>
    <p:sldId id="293" r:id="rId5"/>
    <p:sldId id="297" r:id="rId6"/>
    <p:sldId id="298" r:id="rId7"/>
    <p:sldId id="299" r:id="rId8"/>
    <p:sldId id="310" r:id="rId9"/>
    <p:sldId id="300" r:id="rId10"/>
    <p:sldId id="260" r:id="rId11"/>
    <p:sldId id="257" r:id="rId12"/>
    <p:sldId id="265" r:id="rId13"/>
    <p:sldId id="292" r:id="rId14"/>
    <p:sldId id="258" r:id="rId15"/>
    <p:sldId id="301" r:id="rId16"/>
    <p:sldId id="302" r:id="rId17"/>
    <p:sldId id="303" r:id="rId18"/>
    <p:sldId id="309" r:id="rId19"/>
    <p:sldId id="295" r:id="rId20"/>
    <p:sldId id="29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4660"/>
  </p:normalViewPr>
  <p:slideViewPr>
    <p:cSldViewPr snapToGrid="0">
      <p:cViewPr varScale="1">
        <p:scale>
          <a:sx n="105" d="100"/>
          <a:sy n="105" d="100"/>
        </p:scale>
        <p:origin x="82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4B21A-7ED5-0108-45FF-ADCA1FCB2A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226947D9-88A8-FCE7-CC2D-F81F64055E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95CA26D0-FEFC-9E7A-A87B-EF91BC3116BF}"/>
              </a:ext>
            </a:extLst>
          </p:cNvPr>
          <p:cNvSpPr>
            <a:spLocks noGrp="1"/>
          </p:cNvSpPr>
          <p:nvPr>
            <p:ph type="dt" sz="half" idx="10"/>
          </p:nvPr>
        </p:nvSpPr>
        <p:spPr/>
        <p:txBody>
          <a:bodyPr/>
          <a:lstStyle/>
          <a:p>
            <a:fld id="{76796E87-F471-4C7B-B76C-25EA00CE86E8}" type="datetimeFigureOut">
              <a:rPr lang="en-NZ" smtClean="0"/>
              <a:t>17/09/2026</a:t>
            </a:fld>
            <a:endParaRPr lang="en-NZ"/>
          </a:p>
        </p:txBody>
      </p:sp>
      <p:sp>
        <p:nvSpPr>
          <p:cNvPr id="5" name="Footer Placeholder 4">
            <a:extLst>
              <a:ext uri="{FF2B5EF4-FFF2-40B4-BE49-F238E27FC236}">
                <a16:creationId xmlns:a16="http://schemas.microsoft.com/office/drawing/2014/main" id="{63790424-ABBB-9488-421E-F8115F6F741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FBDD9E78-747A-63AC-D0F3-D3A9EFF2D5A6}"/>
              </a:ext>
            </a:extLst>
          </p:cNvPr>
          <p:cNvSpPr>
            <a:spLocks noGrp="1"/>
          </p:cNvSpPr>
          <p:nvPr>
            <p:ph type="sldNum" sz="quarter" idx="12"/>
          </p:nvPr>
        </p:nvSpPr>
        <p:spPr/>
        <p:txBody>
          <a:bodyPr/>
          <a:lstStyle/>
          <a:p>
            <a:fld id="{E047BF3E-FD69-4298-A002-A7F29E8BAD1E}" type="slidenum">
              <a:rPr lang="en-NZ" smtClean="0"/>
              <a:t>‹#›</a:t>
            </a:fld>
            <a:endParaRPr lang="en-NZ"/>
          </a:p>
        </p:txBody>
      </p:sp>
    </p:spTree>
    <p:extLst>
      <p:ext uri="{BB962C8B-B14F-4D97-AF65-F5344CB8AC3E}">
        <p14:creationId xmlns:p14="http://schemas.microsoft.com/office/powerpoint/2010/main" val="3476688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74F56-34EF-00C3-CF24-12EDBB06B51D}"/>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599611AD-8F87-499E-1213-1E95EB9506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3120B14-DE3E-017E-EF80-CBC13282A5FD}"/>
              </a:ext>
            </a:extLst>
          </p:cNvPr>
          <p:cNvSpPr>
            <a:spLocks noGrp="1"/>
          </p:cNvSpPr>
          <p:nvPr>
            <p:ph type="dt" sz="half" idx="10"/>
          </p:nvPr>
        </p:nvSpPr>
        <p:spPr/>
        <p:txBody>
          <a:bodyPr/>
          <a:lstStyle/>
          <a:p>
            <a:fld id="{76796E87-F471-4C7B-B76C-25EA00CE86E8}" type="datetimeFigureOut">
              <a:rPr lang="en-NZ" smtClean="0"/>
              <a:t>17/09/2026</a:t>
            </a:fld>
            <a:endParaRPr lang="en-NZ"/>
          </a:p>
        </p:txBody>
      </p:sp>
      <p:sp>
        <p:nvSpPr>
          <p:cNvPr id="5" name="Footer Placeholder 4">
            <a:extLst>
              <a:ext uri="{FF2B5EF4-FFF2-40B4-BE49-F238E27FC236}">
                <a16:creationId xmlns:a16="http://schemas.microsoft.com/office/drawing/2014/main" id="{3899C340-4588-DEFB-B1CF-23F1DE9CE359}"/>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5F8F8D5-88A1-F44F-65BA-0623EA6E563A}"/>
              </a:ext>
            </a:extLst>
          </p:cNvPr>
          <p:cNvSpPr>
            <a:spLocks noGrp="1"/>
          </p:cNvSpPr>
          <p:nvPr>
            <p:ph type="sldNum" sz="quarter" idx="12"/>
          </p:nvPr>
        </p:nvSpPr>
        <p:spPr/>
        <p:txBody>
          <a:bodyPr/>
          <a:lstStyle/>
          <a:p>
            <a:fld id="{E047BF3E-FD69-4298-A002-A7F29E8BAD1E}" type="slidenum">
              <a:rPr lang="en-NZ" smtClean="0"/>
              <a:t>‹#›</a:t>
            </a:fld>
            <a:endParaRPr lang="en-NZ"/>
          </a:p>
        </p:txBody>
      </p:sp>
    </p:spTree>
    <p:extLst>
      <p:ext uri="{BB962C8B-B14F-4D97-AF65-F5344CB8AC3E}">
        <p14:creationId xmlns:p14="http://schemas.microsoft.com/office/powerpoint/2010/main" val="3046024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5377A-1520-2388-FA32-29AE5C5E82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D476AD8A-DA2A-8C6A-4156-E43266F292E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1ED681-8D16-42E1-CB3F-DCF3131A8128}"/>
              </a:ext>
            </a:extLst>
          </p:cNvPr>
          <p:cNvSpPr>
            <a:spLocks noGrp="1"/>
          </p:cNvSpPr>
          <p:nvPr>
            <p:ph type="dt" sz="half" idx="10"/>
          </p:nvPr>
        </p:nvSpPr>
        <p:spPr/>
        <p:txBody>
          <a:bodyPr/>
          <a:lstStyle/>
          <a:p>
            <a:fld id="{76796E87-F471-4C7B-B76C-25EA00CE86E8}" type="datetimeFigureOut">
              <a:rPr lang="en-NZ" smtClean="0"/>
              <a:t>17/09/2026</a:t>
            </a:fld>
            <a:endParaRPr lang="en-NZ"/>
          </a:p>
        </p:txBody>
      </p:sp>
      <p:sp>
        <p:nvSpPr>
          <p:cNvPr id="5" name="Footer Placeholder 4">
            <a:extLst>
              <a:ext uri="{FF2B5EF4-FFF2-40B4-BE49-F238E27FC236}">
                <a16:creationId xmlns:a16="http://schemas.microsoft.com/office/drawing/2014/main" id="{57490C4C-EAF8-8A67-2E10-612F4DC8E35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8EEAFA20-2BA6-FC29-4387-9E3D97BBFA11}"/>
              </a:ext>
            </a:extLst>
          </p:cNvPr>
          <p:cNvSpPr>
            <a:spLocks noGrp="1"/>
          </p:cNvSpPr>
          <p:nvPr>
            <p:ph type="sldNum" sz="quarter" idx="12"/>
          </p:nvPr>
        </p:nvSpPr>
        <p:spPr/>
        <p:txBody>
          <a:bodyPr/>
          <a:lstStyle/>
          <a:p>
            <a:fld id="{E047BF3E-FD69-4298-A002-A7F29E8BAD1E}" type="slidenum">
              <a:rPr lang="en-NZ" smtClean="0"/>
              <a:t>‹#›</a:t>
            </a:fld>
            <a:endParaRPr lang="en-NZ"/>
          </a:p>
        </p:txBody>
      </p:sp>
    </p:spTree>
    <p:extLst>
      <p:ext uri="{BB962C8B-B14F-4D97-AF65-F5344CB8AC3E}">
        <p14:creationId xmlns:p14="http://schemas.microsoft.com/office/powerpoint/2010/main" val="412172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24220-67CD-7671-1622-90D40F620C6E}"/>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A44E8030-6603-5434-FA08-7DC84021E6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981302A6-1AE2-A49D-871A-C2B7A96613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286E4EFB-2533-A862-2DD2-E18AA2325B88}"/>
              </a:ext>
            </a:extLst>
          </p:cNvPr>
          <p:cNvSpPr>
            <a:spLocks noGrp="1"/>
          </p:cNvSpPr>
          <p:nvPr>
            <p:ph type="dt" sz="half" idx="10"/>
          </p:nvPr>
        </p:nvSpPr>
        <p:spPr/>
        <p:txBody>
          <a:bodyPr/>
          <a:lstStyle/>
          <a:p>
            <a:fld id="{76796E87-F471-4C7B-B76C-25EA00CE86E8}" type="datetimeFigureOut">
              <a:rPr lang="en-NZ" smtClean="0"/>
              <a:t>17/09/2026</a:t>
            </a:fld>
            <a:endParaRPr lang="en-NZ"/>
          </a:p>
        </p:txBody>
      </p:sp>
      <p:sp>
        <p:nvSpPr>
          <p:cNvPr id="6" name="Footer Placeholder 5">
            <a:extLst>
              <a:ext uri="{FF2B5EF4-FFF2-40B4-BE49-F238E27FC236}">
                <a16:creationId xmlns:a16="http://schemas.microsoft.com/office/drawing/2014/main" id="{3A9A3C36-66B0-5D93-0A80-A7524ED8B015}"/>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6DCD132A-1D88-5F8C-B06A-E0DEEBAA3D19}"/>
              </a:ext>
            </a:extLst>
          </p:cNvPr>
          <p:cNvSpPr>
            <a:spLocks noGrp="1"/>
          </p:cNvSpPr>
          <p:nvPr>
            <p:ph type="sldNum" sz="quarter" idx="12"/>
          </p:nvPr>
        </p:nvSpPr>
        <p:spPr/>
        <p:txBody>
          <a:bodyPr/>
          <a:lstStyle/>
          <a:p>
            <a:fld id="{E047BF3E-FD69-4298-A002-A7F29E8BAD1E}" type="slidenum">
              <a:rPr lang="en-NZ" smtClean="0"/>
              <a:t>‹#›</a:t>
            </a:fld>
            <a:endParaRPr lang="en-NZ"/>
          </a:p>
        </p:txBody>
      </p:sp>
    </p:spTree>
    <p:extLst>
      <p:ext uri="{BB962C8B-B14F-4D97-AF65-F5344CB8AC3E}">
        <p14:creationId xmlns:p14="http://schemas.microsoft.com/office/powerpoint/2010/main" val="2549993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38741-16C0-36C7-B6C0-A32484F4D28B}"/>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21FB4BAB-8D24-F65C-0C05-6B4FE997AF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E26C6D-CB67-B212-7FA1-9183DD3140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7138A310-5BBC-7AA5-274D-5B3CB2AF2C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BD6AAC-6F94-BD06-BAF3-863D9E97AC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E3C3818D-CF9F-0D98-E2E0-63F7BF5677A2}"/>
              </a:ext>
            </a:extLst>
          </p:cNvPr>
          <p:cNvSpPr>
            <a:spLocks noGrp="1"/>
          </p:cNvSpPr>
          <p:nvPr>
            <p:ph type="dt" sz="half" idx="10"/>
          </p:nvPr>
        </p:nvSpPr>
        <p:spPr/>
        <p:txBody>
          <a:bodyPr/>
          <a:lstStyle/>
          <a:p>
            <a:fld id="{76796E87-F471-4C7B-B76C-25EA00CE86E8}" type="datetimeFigureOut">
              <a:rPr lang="en-NZ" smtClean="0"/>
              <a:t>17/09/2026</a:t>
            </a:fld>
            <a:endParaRPr lang="en-NZ"/>
          </a:p>
        </p:txBody>
      </p:sp>
      <p:sp>
        <p:nvSpPr>
          <p:cNvPr id="8" name="Footer Placeholder 7">
            <a:extLst>
              <a:ext uri="{FF2B5EF4-FFF2-40B4-BE49-F238E27FC236}">
                <a16:creationId xmlns:a16="http://schemas.microsoft.com/office/drawing/2014/main" id="{C53FDE18-83F9-0943-0E10-44627DA9F86F}"/>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4AEFF505-C215-9687-BD8C-EEA4FE051BA0}"/>
              </a:ext>
            </a:extLst>
          </p:cNvPr>
          <p:cNvSpPr>
            <a:spLocks noGrp="1"/>
          </p:cNvSpPr>
          <p:nvPr>
            <p:ph type="sldNum" sz="quarter" idx="12"/>
          </p:nvPr>
        </p:nvSpPr>
        <p:spPr/>
        <p:txBody>
          <a:bodyPr/>
          <a:lstStyle/>
          <a:p>
            <a:fld id="{E047BF3E-FD69-4298-A002-A7F29E8BAD1E}" type="slidenum">
              <a:rPr lang="en-NZ" smtClean="0"/>
              <a:t>‹#›</a:t>
            </a:fld>
            <a:endParaRPr lang="en-NZ"/>
          </a:p>
        </p:txBody>
      </p:sp>
    </p:spTree>
    <p:extLst>
      <p:ext uri="{BB962C8B-B14F-4D97-AF65-F5344CB8AC3E}">
        <p14:creationId xmlns:p14="http://schemas.microsoft.com/office/powerpoint/2010/main" val="1381863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7A7D3-6CE9-579D-7F91-B197DC8CC00C}"/>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5663F3F1-BD5F-96E2-C054-75A8C0588A24}"/>
              </a:ext>
            </a:extLst>
          </p:cNvPr>
          <p:cNvSpPr>
            <a:spLocks noGrp="1"/>
          </p:cNvSpPr>
          <p:nvPr>
            <p:ph type="dt" sz="half" idx="10"/>
          </p:nvPr>
        </p:nvSpPr>
        <p:spPr/>
        <p:txBody>
          <a:bodyPr/>
          <a:lstStyle/>
          <a:p>
            <a:fld id="{76796E87-F471-4C7B-B76C-25EA00CE86E8}" type="datetimeFigureOut">
              <a:rPr lang="en-NZ" smtClean="0"/>
              <a:t>17/09/2026</a:t>
            </a:fld>
            <a:endParaRPr lang="en-NZ"/>
          </a:p>
        </p:txBody>
      </p:sp>
      <p:sp>
        <p:nvSpPr>
          <p:cNvPr id="4" name="Footer Placeholder 3">
            <a:extLst>
              <a:ext uri="{FF2B5EF4-FFF2-40B4-BE49-F238E27FC236}">
                <a16:creationId xmlns:a16="http://schemas.microsoft.com/office/drawing/2014/main" id="{2A5BB718-1762-3DB0-CDEF-5684016D2A18}"/>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D40A239A-FBFC-4DAE-6970-91AA9805CB1B}"/>
              </a:ext>
            </a:extLst>
          </p:cNvPr>
          <p:cNvSpPr>
            <a:spLocks noGrp="1"/>
          </p:cNvSpPr>
          <p:nvPr>
            <p:ph type="sldNum" sz="quarter" idx="12"/>
          </p:nvPr>
        </p:nvSpPr>
        <p:spPr/>
        <p:txBody>
          <a:bodyPr/>
          <a:lstStyle/>
          <a:p>
            <a:fld id="{E047BF3E-FD69-4298-A002-A7F29E8BAD1E}" type="slidenum">
              <a:rPr lang="en-NZ" smtClean="0"/>
              <a:t>‹#›</a:t>
            </a:fld>
            <a:endParaRPr lang="en-NZ"/>
          </a:p>
        </p:txBody>
      </p:sp>
    </p:spTree>
    <p:extLst>
      <p:ext uri="{BB962C8B-B14F-4D97-AF65-F5344CB8AC3E}">
        <p14:creationId xmlns:p14="http://schemas.microsoft.com/office/powerpoint/2010/main" val="1572031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6DE733-2F4E-1F96-17DA-BC79420D8045}"/>
              </a:ext>
            </a:extLst>
          </p:cNvPr>
          <p:cNvSpPr>
            <a:spLocks noGrp="1"/>
          </p:cNvSpPr>
          <p:nvPr>
            <p:ph type="dt" sz="half" idx="10"/>
          </p:nvPr>
        </p:nvSpPr>
        <p:spPr/>
        <p:txBody>
          <a:bodyPr/>
          <a:lstStyle/>
          <a:p>
            <a:fld id="{76796E87-F471-4C7B-B76C-25EA00CE86E8}" type="datetimeFigureOut">
              <a:rPr lang="en-NZ" smtClean="0"/>
              <a:t>17/09/2026</a:t>
            </a:fld>
            <a:endParaRPr lang="en-NZ"/>
          </a:p>
        </p:txBody>
      </p:sp>
      <p:sp>
        <p:nvSpPr>
          <p:cNvPr id="3" name="Footer Placeholder 2">
            <a:extLst>
              <a:ext uri="{FF2B5EF4-FFF2-40B4-BE49-F238E27FC236}">
                <a16:creationId xmlns:a16="http://schemas.microsoft.com/office/drawing/2014/main" id="{C9E831C9-1749-C9FC-723E-C562FD817A4E}"/>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E66AE922-A192-92D5-7B92-D85F8A325998}"/>
              </a:ext>
            </a:extLst>
          </p:cNvPr>
          <p:cNvSpPr>
            <a:spLocks noGrp="1"/>
          </p:cNvSpPr>
          <p:nvPr>
            <p:ph type="sldNum" sz="quarter" idx="12"/>
          </p:nvPr>
        </p:nvSpPr>
        <p:spPr/>
        <p:txBody>
          <a:bodyPr/>
          <a:lstStyle/>
          <a:p>
            <a:fld id="{E047BF3E-FD69-4298-A002-A7F29E8BAD1E}" type="slidenum">
              <a:rPr lang="en-NZ" smtClean="0"/>
              <a:t>‹#›</a:t>
            </a:fld>
            <a:endParaRPr lang="en-NZ"/>
          </a:p>
        </p:txBody>
      </p:sp>
    </p:spTree>
    <p:extLst>
      <p:ext uri="{BB962C8B-B14F-4D97-AF65-F5344CB8AC3E}">
        <p14:creationId xmlns:p14="http://schemas.microsoft.com/office/powerpoint/2010/main" val="2550171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9326-F280-6121-92C7-2F9E06DE87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433D9C1D-F5C2-BED2-C590-BD7C3E9714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3A688FC3-C3B8-9235-7111-CAE55C0E38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055B53-7D43-71A4-85F2-457637D2E560}"/>
              </a:ext>
            </a:extLst>
          </p:cNvPr>
          <p:cNvSpPr>
            <a:spLocks noGrp="1"/>
          </p:cNvSpPr>
          <p:nvPr>
            <p:ph type="dt" sz="half" idx="10"/>
          </p:nvPr>
        </p:nvSpPr>
        <p:spPr/>
        <p:txBody>
          <a:bodyPr/>
          <a:lstStyle/>
          <a:p>
            <a:fld id="{76796E87-F471-4C7B-B76C-25EA00CE86E8}" type="datetimeFigureOut">
              <a:rPr lang="en-NZ" smtClean="0"/>
              <a:t>17/09/2026</a:t>
            </a:fld>
            <a:endParaRPr lang="en-NZ"/>
          </a:p>
        </p:txBody>
      </p:sp>
      <p:sp>
        <p:nvSpPr>
          <p:cNvPr id="6" name="Footer Placeholder 5">
            <a:extLst>
              <a:ext uri="{FF2B5EF4-FFF2-40B4-BE49-F238E27FC236}">
                <a16:creationId xmlns:a16="http://schemas.microsoft.com/office/drawing/2014/main" id="{92A46361-DFBB-0FA3-0F84-74F687C04228}"/>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8D9426FC-C3C4-87BD-4B36-6406B0111C53}"/>
              </a:ext>
            </a:extLst>
          </p:cNvPr>
          <p:cNvSpPr>
            <a:spLocks noGrp="1"/>
          </p:cNvSpPr>
          <p:nvPr>
            <p:ph type="sldNum" sz="quarter" idx="12"/>
          </p:nvPr>
        </p:nvSpPr>
        <p:spPr/>
        <p:txBody>
          <a:bodyPr/>
          <a:lstStyle/>
          <a:p>
            <a:fld id="{E047BF3E-FD69-4298-A002-A7F29E8BAD1E}" type="slidenum">
              <a:rPr lang="en-NZ" smtClean="0"/>
              <a:t>‹#›</a:t>
            </a:fld>
            <a:endParaRPr lang="en-NZ"/>
          </a:p>
        </p:txBody>
      </p:sp>
    </p:spTree>
    <p:extLst>
      <p:ext uri="{BB962C8B-B14F-4D97-AF65-F5344CB8AC3E}">
        <p14:creationId xmlns:p14="http://schemas.microsoft.com/office/powerpoint/2010/main" val="135536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7B9E8-3031-7DEC-347C-515C756764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40B96A36-C22A-3E10-1EC0-FE97DD0198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AED46C6F-42B0-1FEC-D26D-875D37F7D9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42DCE2-938D-A068-B6F5-F6702C11217D}"/>
              </a:ext>
            </a:extLst>
          </p:cNvPr>
          <p:cNvSpPr>
            <a:spLocks noGrp="1"/>
          </p:cNvSpPr>
          <p:nvPr>
            <p:ph type="dt" sz="half" idx="10"/>
          </p:nvPr>
        </p:nvSpPr>
        <p:spPr/>
        <p:txBody>
          <a:bodyPr/>
          <a:lstStyle/>
          <a:p>
            <a:fld id="{76796E87-F471-4C7B-B76C-25EA00CE86E8}" type="datetimeFigureOut">
              <a:rPr lang="en-NZ" smtClean="0"/>
              <a:t>17/09/2026</a:t>
            </a:fld>
            <a:endParaRPr lang="en-NZ"/>
          </a:p>
        </p:txBody>
      </p:sp>
      <p:sp>
        <p:nvSpPr>
          <p:cNvPr id="6" name="Footer Placeholder 5">
            <a:extLst>
              <a:ext uri="{FF2B5EF4-FFF2-40B4-BE49-F238E27FC236}">
                <a16:creationId xmlns:a16="http://schemas.microsoft.com/office/drawing/2014/main" id="{74953308-E7AE-BEFF-A73E-0B495B75DAE4}"/>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3D0D0296-6675-A431-0CB6-2460EF49D4D1}"/>
              </a:ext>
            </a:extLst>
          </p:cNvPr>
          <p:cNvSpPr>
            <a:spLocks noGrp="1"/>
          </p:cNvSpPr>
          <p:nvPr>
            <p:ph type="sldNum" sz="quarter" idx="12"/>
          </p:nvPr>
        </p:nvSpPr>
        <p:spPr/>
        <p:txBody>
          <a:bodyPr/>
          <a:lstStyle/>
          <a:p>
            <a:fld id="{E047BF3E-FD69-4298-A002-A7F29E8BAD1E}" type="slidenum">
              <a:rPr lang="en-NZ" smtClean="0"/>
              <a:t>‹#›</a:t>
            </a:fld>
            <a:endParaRPr lang="en-NZ"/>
          </a:p>
        </p:txBody>
      </p:sp>
    </p:spTree>
    <p:extLst>
      <p:ext uri="{BB962C8B-B14F-4D97-AF65-F5344CB8AC3E}">
        <p14:creationId xmlns:p14="http://schemas.microsoft.com/office/powerpoint/2010/main" val="2284193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C04B-DD19-2978-03D2-055A6DFA3CD0}"/>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89B017FC-DA55-225B-AA4D-704D0B757F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D114873-D2C1-21F4-B3B0-DD5855AE35CD}"/>
              </a:ext>
            </a:extLst>
          </p:cNvPr>
          <p:cNvSpPr>
            <a:spLocks noGrp="1"/>
          </p:cNvSpPr>
          <p:nvPr>
            <p:ph type="dt" sz="half" idx="10"/>
          </p:nvPr>
        </p:nvSpPr>
        <p:spPr/>
        <p:txBody>
          <a:bodyPr/>
          <a:lstStyle/>
          <a:p>
            <a:fld id="{76796E87-F471-4C7B-B76C-25EA00CE86E8}" type="datetimeFigureOut">
              <a:rPr lang="en-NZ" smtClean="0"/>
              <a:t>17/09/2026</a:t>
            </a:fld>
            <a:endParaRPr lang="en-NZ"/>
          </a:p>
        </p:txBody>
      </p:sp>
      <p:sp>
        <p:nvSpPr>
          <p:cNvPr id="5" name="Footer Placeholder 4">
            <a:extLst>
              <a:ext uri="{FF2B5EF4-FFF2-40B4-BE49-F238E27FC236}">
                <a16:creationId xmlns:a16="http://schemas.microsoft.com/office/drawing/2014/main" id="{F92ED4B1-CCF6-72CF-B534-C969E5F8209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08DDAE0-8F73-58E5-2DE2-2C2537E4C297}"/>
              </a:ext>
            </a:extLst>
          </p:cNvPr>
          <p:cNvSpPr>
            <a:spLocks noGrp="1"/>
          </p:cNvSpPr>
          <p:nvPr>
            <p:ph type="sldNum" sz="quarter" idx="12"/>
          </p:nvPr>
        </p:nvSpPr>
        <p:spPr/>
        <p:txBody>
          <a:bodyPr/>
          <a:lstStyle/>
          <a:p>
            <a:fld id="{E047BF3E-FD69-4298-A002-A7F29E8BAD1E}" type="slidenum">
              <a:rPr lang="en-NZ" smtClean="0"/>
              <a:t>‹#›</a:t>
            </a:fld>
            <a:endParaRPr lang="en-NZ"/>
          </a:p>
        </p:txBody>
      </p:sp>
    </p:spTree>
    <p:extLst>
      <p:ext uri="{BB962C8B-B14F-4D97-AF65-F5344CB8AC3E}">
        <p14:creationId xmlns:p14="http://schemas.microsoft.com/office/powerpoint/2010/main" val="3620093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CAF740-F377-C5F9-0E3D-F23AD247C54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C77C8198-C8F0-6C13-1EE6-D3F555EF80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E45AA8F-3901-5F6E-9680-1260129EE16F}"/>
              </a:ext>
            </a:extLst>
          </p:cNvPr>
          <p:cNvSpPr>
            <a:spLocks noGrp="1"/>
          </p:cNvSpPr>
          <p:nvPr>
            <p:ph type="dt" sz="half" idx="10"/>
          </p:nvPr>
        </p:nvSpPr>
        <p:spPr/>
        <p:txBody>
          <a:bodyPr/>
          <a:lstStyle/>
          <a:p>
            <a:fld id="{76796E87-F471-4C7B-B76C-25EA00CE86E8}" type="datetimeFigureOut">
              <a:rPr lang="en-NZ" smtClean="0"/>
              <a:t>17/09/2026</a:t>
            </a:fld>
            <a:endParaRPr lang="en-NZ"/>
          </a:p>
        </p:txBody>
      </p:sp>
      <p:sp>
        <p:nvSpPr>
          <p:cNvPr id="5" name="Footer Placeholder 4">
            <a:extLst>
              <a:ext uri="{FF2B5EF4-FFF2-40B4-BE49-F238E27FC236}">
                <a16:creationId xmlns:a16="http://schemas.microsoft.com/office/drawing/2014/main" id="{1291EFB4-1988-54CC-3E42-677DE81724B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54076E5A-27D3-A08A-3DCA-A02C05D4B4B6}"/>
              </a:ext>
            </a:extLst>
          </p:cNvPr>
          <p:cNvSpPr>
            <a:spLocks noGrp="1"/>
          </p:cNvSpPr>
          <p:nvPr>
            <p:ph type="sldNum" sz="quarter" idx="12"/>
          </p:nvPr>
        </p:nvSpPr>
        <p:spPr/>
        <p:txBody>
          <a:bodyPr/>
          <a:lstStyle/>
          <a:p>
            <a:fld id="{E047BF3E-FD69-4298-A002-A7F29E8BAD1E}" type="slidenum">
              <a:rPr lang="en-NZ" smtClean="0"/>
              <a:t>‹#›</a:t>
            </a:fld>
            <a:endParaRPr lang="en-NZ"/>
          </a:p>
        </p:txBody>
      </p:sp>
    </p:spTree>
    <p:extLst>
      <p:ext uri="{BB962C8B-B14F-4D97-AF65-F5344CB8AC3E}">
        <p14:creationId xmlns:p14="http://schemas.microsoft.com/office/powerpoint/2010/main" val="2221554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6E2ADA-FE6E-21AB-9A51-8D4C3B6236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6EAF4E1E-74E1-A849-5E22-8415ECF42F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BBC4E866-214D-C482-78BD-B29A97F538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796E87-F471-4C7B-B76C-25EA00CE86E8}" type="datetimeFigureOut">
              <a:rPr lang="en-NZ" smtClean="0"/>
              <a:t>17/09/2026</a:t>
            </a:fld>
            <a:endParaRPr lang="en-NZ"/>
          </a:p>
        </p:txBody>
      </p:sp>
      <p:sp>
        <p:nvSpPr>
          <p:cNvPr id="5" name="Footer Placeholder 4">
            <a:extLst>
              <a:ext uri="{FF2B5EF4-FFF2-40B4-BE49-F238E27FC236}">
                <a16:creationId xmlns:a16="http://schemas.microsoft.com/office/drawing/2014/main" id="{100822AB-D951-5AA0-F191-2245B46C29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DC24004F-C74A-9194-FC2A-DD16AC3B2F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047BF3E-FD69-4298-A002-A7F29E8BAD1E}" type="slidenum">
              <a:rPr lang="en-NZ" smtClean="0"/>
              <a:t>‹#›</a:t>
            </a:fld>
            <a:endParaRPr lang="en-NZ"/>
          </a:p>
        </p:txBody>
      </p:sp>
    </p:spTree>
    <p:extLst>
      <p:ext uri="{BB962C8B-B14F-4D97-AF65-F5344CB8AC3E}">
        <p14:creationId xmlns:p14="http://schemas.microsoft.com/office/powerpoint/2010/main" val="3818970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picture containing logo&#10;&#10;Description automatically generated">
            <a:extLst>
              <a:ext uri="{FF2B5EF4-FFF2-40B4-BE49-F238E27FC236}">
                <a16:creationId xmlns:a16="http://schemas.microsoft.com/office/drawing/2014/main" id="{2DFD8EA3-497F-3A08-A52F-F14366009A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047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F8A81AE0-4946-4D18-898D-2504ABC6D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8">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4638503"/>
            <a:ext cx="8384770" cy="1332634"/>
          </a:xfrm>
          <a:prstGeom prst="rect">
            <a:avLst/>
          </a:prstGeom>
          <a:ln w="12700">
            <a:solidFill>
              <a:srgbClr val="DEDEDE"/>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DC4AB95-AE9D-F478-3B8A-0F34320FF4D3}"/>
              </a:ext>
            </a:extLst>
          </p:cNvPr>
          <p:cNvSpPr>
            <a:spLocks noGrp="1"/>
          </p:cNvSpPr>
          <p:nvPr>
            <p:ph type="ctrTitle"/>
          </p:nvPr>
        </p:nvSpPr>
        <p:spPr>
          <a:xfrm>
            <a:off x="2103121" y="4727173"/>
            <a:ext cx="7985759" cy="868823"/>
          </a:xfrm>
        </p:spPr>
        <p:txBody>
          <a:bodyPr anchor="ctr">
            <a:normAutofit/>
          </a:bodyPr>
          <a:lstStyle/>
          <a:p>
            <a:r>
              <a:rPr lang="en-NZ" sz="4000" dirty="0"/>
              <a:t>Brassica Pests and Diseases</a:t>
            </a:r>
          </a:p>
        </p:txBody>
      </p:sp>
      <p:sp>
        <p:nvSpPr>
          <p:cNvPr id="31" name="Rectangle: Rounded Corners 30">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5628237"/>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pic>
        <p:nvPicPr>
          <p:cNvPr id="4" name="Picture 3" descr="r/whatisthisbug - Just found these in my bok choy—should I be really grossed out??">
            <a:extLst>
              <a:ext uri="{FF2B5EF4-FFF2-40B4-BE49-F238E27FC236}">
                <a16:creationId xmlns:a16="http://schemas.microsoft.com/office/drawing/2014/main" id="{E6C3ED0E-A956-9388-7063-F92E895D0F78}"/>
              </a:ext>
            </a:extLst>
          </p:cNvPr>
          <p:cNvPicPr>
            <a:picLocks noChangeAspect="1"/>
          </p:cNvPicPr>
          <p:nvPr/>
        </p:nvPicPr>
        <p:blipFill>
          <a:blip r:embed="rId2"/>
          <a:srcRect r="-3" b="17074"/>
          <a:stretch>
            <a:fillRect/>
          </a:stretch>
        </p:blipFill>
        <p:spPr>
          <a:xfrm>
            <a:off x="320752" y="299258"/>
            <a:ext cx="3703320" cy="4094573"/>
          </a:xfrm>
          <a:prstGeom prst="rect">
            <a:avLst/>
          </a:prstGeom>
        </p:spPr>
      </p:pic>
      <p:pic>
        <p:nvPicPr>
          <p:cNvPr id="7" name="Picture 6" descr="Clubroot on Vegetables | Growing Guides | Daltons">
            <a:extLst>
              <a:ext uri="{FF2B5EF4-FFF2-40B4-BE49-F238E27FC236}">
                <a16:creationId xmlns:a16="http://schemas.microsoft.com/office/drawing/2014/main" id="{68EC60C0-54D7-037D-A7E5-DA79CA893C59}"/>
              </a:ext>
            </a:extLst>
          </p:cNvPr>
          <p:cNvPicPr>
            <a:picLocks noChangeAspect="1"/>
          </p:cNvPicPr>
          <p:nvPr/>
        </p:nvPicPr>
        <p:blipFill>
          <a:blip r:embed="rId3"/>
          <a:srcRect r="-1" b="26197"/>
          <a:stretch>
            <a:fillRect/>
          </a:stretch>
        </p:blipFill>
        <p:spPr>
          <a:xfrm>
            <a:off x="4244340" y="299258"/>
            <a:ext cx="3703320" cy="4094573"/>
          </a:xfrm>
          <a:prstGeom prst="rect">
            <a:avLst/>
          </a:prstGeom>
        </p:spPr>
      </p:pic>
      <p:pic>
        <p:nvPicPr>
          <p:cNvPr id="5" name="Picture 4" descr="A close up horizontal image of a green fuzzy caterpillar on the surface of a leaf.">
            <a:extLst>
              <a:ext uri="{FF2B5EF4-FFF2-40B4-BE49-F238E27FC236}">
                <a16:creationId xmlns:a16="http://schemas.microsoft.com/office/drawing/2014/main" id="{42795E3F-0A39-DF3F-D6DE-7DDCBA5015D2}"/>
              </a:ext>
            </a:extLst>
          </p:cNvPr>
          <p:cNvPicPr>
            <a:picLocks noChangeAspect="1"/>
          </p:cNvPicPr>
          <p:nvPr/>
        </p:nvPicPr>
        <p:blipFill>
          <a:blip r:embed="rId4"/>
          <a:srcRect l="17343" r="22283" b="-3"/>
          <a:stretch>
            <a:fillRect/>
          </a:stretch>
        </p:blipFill>
        <p:spPr>
          <a:xfrm>
            <a:off x="8167928" y="299258"/>
            <a:ext cx="3703320" cy="4094573"/>
          </a:xfrm>
          <a:prstGeom prst="rect">
            <a:avLst/>
          </a:prstGeom>
        </p:spPr>
      </p:pic>
    </p:spTree>
    <p:extLst>
      <p:ext uri="{BB962C8B-B14F-4D97-AF65-F5344CB8AC3E}">
        <p14:creationId xmlns:p14="http://schemas.microsoft.com/office/powerpoint/2010/main" val="320321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44C8E6-BA4B-BE6E-3DE6-55C3569407AB}"/>
              </a:ext>
            </a:extLst>
          </p:cNvPr>
          <p:cNvSpPr>
            <a:spLocks noGrp="1"/>
          </p:cNvSpPr>
          <p:nvPr>
            <p:ph type="title"/>
          </p:nvPr>
        </p:nvSpPr>
        <p:spPr>
          <a:xfrm>
            <a:off x="841248" y="548640"/>
            <a:ext cx="3826764" cy="5431536"/>
          </a:xfrm>
        </p:spPr>
        <p:txBody>
          <a:bodyPr>
            <a:normAutofit/>
          </a:bodyPr>
          <a:lstStyle/>
          <a:p>
            <a:pPr algn="ctr"/>
            <a:r>
              <a:rPr lang="en-US" sz="4000" b="1" dirty="0"/>
              <a:t>Pests </a:t>
            </a:r>
            <a:br>
              <a:rPr lang="en-US" sz="4000" b="1" dirty="0"/>
            </a:br>
            <a:r>
              <a:rPr lang="en-US" sz="4000" b="1" dirty="0"/>
              <a:t>and </a:t>
            </a:r>
            <a:br>
              <a:rPr lang="en-US" sz="4000" b="1" dirty="0"/>
            </a:br>
            <a:r>
              <a:rPr lang="en-US" sz="4000" b="1" dirty="0"/>
              <a:t>Diseases </a:t>
            </a:r>
            <a:br>
              <a:rPr lang="en-US" sz="4000" b="1" dirty="0"/>
            </a:br>
            <a:r>
              <a:rPr lang="en-US" sz="4000" b="1" dirty="0"/>
              <a:t>in </a:t>
            </a:r>
            <a:br>
              <a:rPr lang="en-US" sz="4000" b="1" dirty="0"/>
            </a:br>
            <a:r>
              <a:rPr lang="en-US" sz="4000" b="1" dirty="0"/>
              <a:t>Brassica Crops</a:t>
            </a:r>
            <a:br>
              <a:rPr lang="en-US" sz="5400" b="1" dirty="0"/>
            </a:br>
            <a:endParaRPr lang="en-NZ" sz="5400" dirty="0"/>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2466E5-A25C-53A1-5E95-150C98586C3A}"/>
              </a:ext>
            </a:extLst>
          </p:cNvPr>
          <p:cNvSpPr>
            <a:spLocks noGrp="1"/>
          </p:cNvSpPr>
          <p:nvPr>
            <p:ph idx="1"/>
          </p:nvPr>
        </p:nvSpPr>
        <p:spPr>
          <a:xfrm>
            <a:off x="5126418" y="552092"/>
            <a:ext cx="6224335" cy="2753084"/>
          </a:xfrm>
        </p:spPr>
        <p:txBody>
          <a:bodyPr anchor="ctr">
            <a:normAutofit/>
          </a:bodyPr>
          <a:lstStyle/>
          <a:p>
            <a:pPr marL="0" indent="0">
              <a:buNone/>
            </a:pPr>
            <a:r>
              <a:rPr lang="en-US" sz="1800" dirty="0"/>
              <a:t>Pests and diseases can: </a:t>
            </a:r>
          </a:p>
          <a:p>
            <a:pPr lvl="1"/>
            <a:r>
              <a:rPr lang="en-US" sz="1800" dirty="0"/>
              <a:t>Reduce plant growth </a:t>
            </a:r>
          </a:p>
          <a:p>
            <a:pPr lvl="1"/>
            <a:r>
              <a:rPr lang="en-US" sz="1800" dirty="0"/>
              <a:t>Lower crop quality </a:t>
            </a:r>
          </a:p>
          <a:p>
            <a:pPr lvl="1"/>
            <a:r>
              <a:rPr lang="en-US" sz="1800" dirty="0"/>
              <a:t>Decrease yields </a:t>
            </a:r>
          </a:p>
          <a:p>
            <a:pPr lvl="1"/>
            <a:r>
              <a:rPr lang="en-US" sz="1800" dirty="0"/>
              <a:t>Cause financial losses for growers </a:t>
            </a:r>
          </a:p>
          <a:p>
            <a:pPr lvl="1"/>
            <a:r>
              <a:rPr lang="en-US" sz="1800" dirty="0"/>
              <a:t>Reduce the supply of fresh vegetables</a:t>
            </a:r>
          </a:p>
        </p:txBody>
      </p:sp>
      <p:pic>
        <p:nvPicPr>
          <p:cNvPr id="5" name="Picture 4" descr="How to Control White Butterfly | Yates">
            <a:extLst>
              <a:ext uri="{FF2B5EF4-FFF2-40B4-BE49-F238E27FC236}">
                <a16:creationId xmlns:a16="http://schemas.microsoft.com/office/drawing/2014/main" id="{C65B9B74-CC4D-090C-18DE-653F5F6D2856}"/>
              </a:ext>
            </a:extLst>
          </p:cNvPr>
          <p:cNvPicPr>
            <a:picLocks noChangeAspect="1"/>
          </p:cNvPicPr>
          <p:nvPr/>
        </p:nvPicPr>
        <p:blipFill>
          <a:blip r:embed="rId2"/>
          <a:stretch>
            <a:fillRect/>
          </a:stretch>
        </p:blipFill>
        <p:spPr>
          <a:xfrm>
            <a:off x="6094476" y="3552825"/>
            <a:ext cx="4014216" cy="2671278"/>
          </a:xfrm>
          <a:prstGeom prst="rect">
            <a:avLst/>
          </a:prstGeom>
        </p:spPr>
      </p:pic>
    </p:spTree>
    <p:extLst>
      <p:ext uri="{BB962C8B-B14F-4D97-AF65-F5344CB8AC3E}">
        <p14:creationId xmlns:p14="http://schemas.microsoft.com/office/powerpoint/2010/main" val="4054037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031231-060F-46D2-A6BC-71F30C415E4D}"/>
              </a:ext>
            </a:extLst>
          </p:cNvPr>
          <p:cNvSpPr>
            <a:spLocks noGrp="1"/>
          </p:cNvSpPr>
          <p:nvPr>
            <p:ph type="title"/>
          </p:nvPr>
        </p:nvSpPr>
        <p:spPr>
          <a:xfrm>
            <a:off x="838200" y="365125"/>
            <a:ext cx="10515600" cy="1325563"/>
          </a:xfrm>
        </p:spPr>
        <p:txBody>
          <a:bodyPr>
            <a:normAutofit/>
          </a:bodyPr>
          <a:lstStyle/>
          <a:p>
            <a:pPr algn="ctr"/>
            <a:r>
              <a:rPr lang="en-NZ" sz="4000" b="1" dirty="0"/>
              <a:t>Some Common Brassica</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AF5720F-8026-2576-21AD-3A4AAD8A940E}"/>
              </a:ext>
            </a:extLst>
          </p:cNvPr>
          <p:cNvSpPr txBox="1"/>
          <p:nvPr/>
        </p:nvSpPr>
        <p:spPr>
          <a:xfrm>
            <a:off x="960120" y="2194560"/>
            <a:ext cx="3849624" cy="2585323"/>
          </a:xfrm>
          <a:prstGeom prst="rect">
            <a:avLst/>
          </a:prstGeom>
          <a:noFill/>
        </p:spPr>
        <p:txBody>
          <a:bodyPr wrap="square" rtlCol="0">
            <a:spAutoFit/>
          </a:bodyPr>
          <a:lstStyle/>
          <a:p>
            <a:r>
              <a:rPr lang="en-NZ" b="1" dirty="0"/>
              <a:t>Pests</a:t>
            </a:r>
          </a:p>
          <a:p>
            <a:pPr marL="285750" indent="-285750">
              <a:buFont typeface="Arial" panose="020B0604020202020204" pitchFamily="34" charset="0"/>
              <a:buChar char="•"/>
            </a:pPr>
            <a:r>
              <a:rPr lang="en-NZ" dirty="0"/>
              <a:t>White butterfly caterpillars</a:t>
            </a:r>
          </a:p>
          <a:p>
            <a:pPr marL="285750" indent="-285750">
              <a:buFont typeface="Arial" panose="020B0604020202020204" pitchFamily="34" charset="0"/>
              <a:buChar char="•"/>
            </a:pPr>
            <a:r>
              <a:rPr lang="en-NZ" dirty="0"/>
              <a:t>Diamondback moth  caterpillars</a:t>
            </a:r>
          </a:p>
          <a:p>
            <a:pPr marL="285750" indent="-285750">
              <a:buFont typeface="Arial" panose="020B0604020202020204" pitchFamily="34" charset="0"/>
              <a:buChar char="•"/>
            </a:pPr>
            <a:r>
              <a:rPr lang="en-NZ" dirty="0"/>
              <a:t>Leaf miner</a:t>
            </a:r>
          </a:p>
          <a:p>
            <a:pPr marL="285750" indent="-285750">
              <a:buFont typeface="Arial" panose="020B0604020202020204" pitchFamily="34" charset="0"/>
              <a:buChar char="•"/>
            </a:pPr>
            <a:r>
              <a:rPr lang="en-NZ" dirty="0"/>
              <a:t>Aphids</a:t>
            </a:r>
          </a:p>
          <a:p>
            <a:pPr marL="285750" indent="-285750">
              <a:buFont typeface="Arial" panose="020B0604020202020204" pitchFamily="34" charset="0"/>
              <a:buChar char="•"/>
            </a:pPr>
            <a:r>
              <a:rPr lang="en-NZ" dirty="0"/>
              <a:t>Thrips</a:t>
            </a:r>
          </a:p>
          <a:p>
            <a:pPr marL="285750" indent="-285750">
              <a:buFont typeface="Arial" panose="020B0604020202020204" pitchFamily="34" charset="0"/>
              <a:buChar char="•"/>
            </a:pPr>
            <a:r>
              <a:rPr lang="en-NZ" dirty="0"/>
              <a:t>Rabbits</a:t>
            </a:r>
          </a:p>
          <a:p>
            <a:pPr marL="285750" indent="-285750">
              <a:buFont typeface="Arial" panose="020B0604020202020204" pitchFamily="34" charset="0"/>
              <a:buChar char="•"/>
            </a:pPr>
            <a:r>
              <a:rPr lang="en-NZ" dirty="0" err="1"/>
              <a:t>Pukekos</a:t>
            </a:r>
            <a:r>
              <a:rPr lang="en-NZ" dirty="0"/>
              <a:t> </a:t>
            </a:r>
          </a:p>
          <a:p>
            <a:endParaRPr lang="en-NZ" dirty="0"/>
          </a:p>
        </p:txBody>
      </p:sp>
      <p:sp>
        <p:nvSpPr>
          <p:cNvPr id="6" name="TextBox 5">
            <a:extLst>
              <a:ext uri="{FF2B5EF4-FFF2-40B4-BE49-F238E27FC236}">
                <a16:creationId xmlns:a16="http://schemas.microsoft.com/office/drawing/2014/main" id="{EAD43731-BFB9-864E-C7FD-284E923B5D04}"/>
              </a:ext>
            </a:extLst>
          </p:cNvPr>
          <p:cNvSpPr txBox="1"/>
          <p:nvPr/>
        </p:nvSpPr>
        <p:spPr>
          <a:xfrm>
            <a:off x="6345935" y="2274838"/>
            <a:ext cx="3275457" cy="2308324"/>
          </a:xfrm>
          <a:prstGeom prst="rect">
            <a:avLst/>
          </a:prstGeom>
          <a:noFill/>
        </p:spPr>
        <p:txBody>
          <a:bodyPr wrap="square" rtlCol="0">
            <a:spAutoFit/>
          </a:bodyPr>
          <a:lstStyle/>
          <a:p>
            <a:r>
              <a:rPr lang="en-NZ" b="1" dirty="0"/>
              <a:t>Diseases</a:t>
            </a:r>
          </a:p>
          <a:p>
            <a:pPr marL="285750" indent="-285750">
              <a:buFont typeface="Arial" panose="020B0604020202020204" pitchFamily="34" charset="0"/>
              <a:buChar char="•"/>
            </a:pPr>
            <a:r>
              <a:rPr lang="en-US" dirty="0"/>
              <a:t>Clubroot </a:t>
            </a:r>
          </a:p>
          <a:p>
            <a:pPr marL="285750" indent="-285750">
              <a:buFont typeface="Arial" panose="020B0604020202020204" pitchFamily="34" charset="0"/>
              <a:buChar char="•"/>
            </a:pPr>
            <a:r>
              <a:rPr lang="en-US" dirty="0"/>
              <a:t>Downy Mildew</a:t>
            </a:r>
          </a:p>
          <a:p>
            <a:pPr marL="285750" indent="-285750">
              <a:buFont typeface="Arial" panose="020B0604020202020204" pitchFamily="34" charset="0"/>
              <a:buChar char="•"/>
            </a:pPr>
            <a:r>
              <a:rPr lang="en-US" dirty="0"/>
              <a:t>Sclerotinia</a:t>
            </a:r>
          </a:p>
          <a:p>
            <a:pPr marL="285750" indent="-285750">
              <a:buFont typeface="Arial" panose="020B0604020202020204" pitchFamily="34" charset="0"/>
              <a:buChar char="•"/>
            </a:pPr>
            <a:r>
              <a:rPr lang="en-US" dirty="0"/>
              <a:t>Black rot </a:t>
            </a:r>
          </a:p>
          <a:p>
            <a:pPr marL="285750" indent="-285750">
              <a:buFont typeface="Arial" panose="020B0604020202020204" pitchFamily="34" charset="0"/>
              <a:buChar char="•"/>
            </a:pPr>
            <a:r>
              <a:rPr lang="en-US" dirty="0"/>
              <a:t>White blister</a:t>
            </a:r>
          </a:p>
          <a:p>
            <a:pPr marL="285750" indent="-285750">
              <a:buFont typeface="Arial" panose="020B0604020202020204" pitchFamily="34" charset="0"/>
              <a:buChar char="•"/>
            </a:pPr>
            <a:r>
              <a:rPr lang="en-NZ" dirty="0"/>
              <a:t>Brown Heart / Hollow Stem</a:t>
            </a:r>
            <a:endParaRPr lang="en-US" dirty="0">
              <a:highlight>
                <a:srgbClr val="FFFF00"/>
              </a:highlight>
            </a:endParaRPr>
          </a:p>
          <a:p>
            <a:endParaRPr lang="en-NZ" dirty="0"/>
          </a:p>
        </p:txBody>
      </p:sp>
    </p:spTree>
    <p:extLst>
      <p:ext uri="{BB962C8B-B14F-4D97-AF65-F5344CB8AC3E}">
        <p14:creationId xmlns:p14="http://schemas.microsoft.com/office/powerpoint/2010/main" val="363313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4AEA57-41F9-BDB2-6A47-53DE2E5A403A}"/>
              </a:ext>
            </a:extLst>
          </p:cNvPr>
          <p:cNvSpPr>
            <a:spLocks noGrp="1"/>
          </p:cNvSpPr>
          <p:nvPr>
            <p:ph type="title"/>
          </p:nvPr>
        </p:nvSpPr>
        <p:spPr>
          <a:xfrm>
            <a:off x="841248" y="548640"/>
            <a:ext cx="3600860" cy="5431536"/>
          </a:xfrm>
        </p:spPr>
        <p:txBody>
          <a:bodyPr>
            <a:normAutofit/>
          </a:bodyPr>
          <a:lstStyle/>
          <a:p>
            <a:pPr algn="ctr"/>
            <a:br>
              <a:rPr lang="en-NZ" sz="4600" b="1" dirty="0"/>
            </a:br>
            <a:r>
              <a:rPr lang="en-NZ" sz="4000" b="1" dirty="0"/>
              <a:t>Integrated </a:t>
            </a:r>
            <a:br>
              <a:rPr lang="en-NZ" sz="4000" b="1" dirty="0"/>
            </a:br>
            <a:r>
              <a:rPr lang="en-NZ" sz="4000" b="1" dirty="0"/>
              <a:t>Pest and Disease Management (IPDM)</a:t>
            </a:r>
            <a:endParaRPr lang="en-NZ" sz="40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404FB3-36A7-6581-73D2-6B6796A7E002}"/>
              </a:ext>
            </a:extLst>
          </p:cNvPr>
          <p:cNvSpPr>
            <a:spLocks noGrp="1"/>
          </p:cNvSpPr>
          <p:nvPr>
            <p:ph idx="1"/>
          </p:nvPr>
        </p:nvSpPr>
        <p:spPr>
          <a:xfrm>
            <a:off x="5126418" y="552091"/>
            <a:ext cx="6224335" cy="5431536"/>
          </a:xfrm>
        </p:spPr>
        <p:txBody>
          <a:bodyPr anchor="ctr">
            <a:normAutofit/>
          </a:bodyPr>
          <a:lstStyle/>
          <a:p>
            <a:pPr marL="0" indent="0">
              <a:buNone/>
            </a:pPr>
            <a:r>
              <a:rPr lang="en-NZ" sz="2200" dirty="0"/>
              <a:t>IPDM is a sustainable way of managing pests and diseases by combining cultural, biological, and chemical controls. The aim is to produce healthy crops while reducing the use of pesticides and protecting the environment.</a:t>
            </a:r>
          </a:p>
          <a:p>
            <a:pPr marL="0" indent="0">
              <a:buNone/>
            </a:pPr>
            <a:r>
              <a:rPr lang="en-NZ" sz="2200" dirty="0"/>
              <a:t>A sustainable approach that combines different strategies:</a:t>
            </a:r>
          </a:p>
          <a:p>
            <a:pPr lvl="1"/>
            <a:r>
              <a:rPr lang="en-NZ" sz="2200" dirty="0"/>
              <a:t>Crop rotation</a:t>
            </a:r>
          </a:p>
          <a:p>
            <a:pPr lvl="1"/>
            <a:r>
              <a:rPr lang="en-NZ" sz="2200" dirty="0"/>
              <a:t>Seedling drenching</a:t>
            </a:r>
          </a:p>
          <a:p>
            <a:pPr lvl="1"/>
            <a:r>
              <a:rPr lang="en-NZ" sz="2200" dirty="0"/>
              <a:t>Scouting and monitoring pest and diseases Encouraging beneficial insects</a:t>
            </a:r>
          </a:p>
          <a:p>
            <a:pPr lvl="1"/>
            <a:r>
              <a:rPr lang="en-NZ" sz="2200" dirty="0"/>
              <a:t>Careful chemical use when needed</a:t>
            </a:r>
          </a:p>
          <a:p>
            <a:pPr marL="0" indent="0">
              <a:buNone/>
            </a:pPr>
            <a:endParaRPr lang="en-NZ" sz="2200" dirty="0"/>
          </a:p>
          <a:p>
            <a:endParaRPr lang="en-NZ" sz="2200" dirty="0"/>
          </a:p>
        </p:txBody>
      </p:sp>
    </p:spTree>
    <p:extLst>
      <p:ext uri="{BB962C8B-B14F-4D97-AF65-F5344CB8AC3E}">
        <p14:creationId xmlns:p14="http://schemas.microsoft.com/office/powerpoint/2010/main" val="640180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56A1FE-372B-3B68-470B-503AF4CAC154}"/>
              </a:ext>
            </a:extLst>
          </p:cNvPr>
          <p:cNvSpPr>
            <a:spLocks noGrp="1"/>
          </p:cNvSpPr>
          <p:nvPr>
            <p:ph type="title"/>
          </p:nvPr>
        </p:nvSpPr>
        <p:spPr>
          <a:xfrm>
            <a:off x="841248" y="548640"/>
            <a:ext cx="3600860" cy="5431536"/>
          </a:xfrm>
        </p:spPr>
        <p:txBody>
          <a:bodyPr>
            <a:normAutofit/>
          </a:bodyPr>
          <a:lstStyle/>
          <a:p>
            <a:r>
              <a:rPr lang="en-NZ" sz="5400" b="1"/>
              <a:t>Cultural Controls </a:t>
            </a:r>
            <a:br>
              <a:rPr lang="en-NZ" sz="5400"/>
            </a:br>
            <a:endParaRPr lang="en-NZ"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97B4D84-FF85-4230-2C8D-80EBEC23998D}"/>
              </a:ext>
            </a:extLst>
          </p:cNvPr>
          <p:cNvSpPr>
            <a:spLocks noGrp="1"/>
          </p:cNvSpPr>
          <p:nvPr>
            <p:ph idx="1"/>
          </p:nvPr>
        </p:nvSpPr>
        <p:spPr>
          <a:xfrm>
            <a:off x="5126418" y="552091"/>
            <a:ext cx="6224335" cy="5431536"/>
          </a:xfrm>
        </p:spPr>
        <p:txBody>
          <a:bodyPr anchor="ctr">
            <a:normAutofit/>
          </a:bodyPr>
          <a:lstStyle/>
          <a:p>
            <a:r>
              <a:rPr lang="en-NZ" sz="2200"/>
              <a:t>Rotating crops to reduce soil-borne diseases. </a:t>
            </a:r>
          </a:p>
          <a:p>
            <a:r>
              <a:rPr lang="en-NZ" sz="2200"/>
              <a:t>Drenching seedlings</a:t>
            </a:r>
          </a:p>
          <a:p>
            <a:r>
              <a:rPr lang="en-NZ" sz="2200"/>
              <a:t>Planting resistant hybrid varieties where available. </a:t>
            </a:r>
          </a:p>
          <a:p>
            <a:r>
              <a:rPr lang="en-NZ" sz="2200"/>
              <a:t>Using good irrigation, well-drained soils, and correct plant spacing. </a:t>
            </a:r>
          </a:p>
          <a:p>
            <a:r>
              <a:rPr lang="en-NZ" sz="2200"/>
              <a:t>Regularly scouting of crops for early signs of pests or disease. </a:t>
            </a:r>
          </a:p>
          <a:p>
            <a:endParaRPr lang="en-NZ" sz="2200"/>
          </a:p>
        </p:txBody>
      </p:sp>
    </p:spTree>
    <p:extLst>
      <p:ext uri="{BB962C8B-B14F-4D97-AF65-F5344CB8AC3E}">
        <p14:creationId xmlns:p14="http://schemas.microsoft.com/office/powerpoint/2010/main" val="3418015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5D8F46-1A30-B107-D51C-E69D411A7FED}"/>
              </a:ext>
            </a:extLst>
          </p:cNvPr>
          <p:cNvSpPr>
            <a:spLocks noGrp="1"/>
          </p:cNvSpPr>
          <p:nvPr>
            <p:ph type="title"/>
          </p:nvPr>
        </p:nvSpPr>
        <p:spPr>
          <a:xfrm>
            <a:off x="640080" y="329184"/>
            <a:ext cx="6894576" cy="1783080"/>
          </a:xfrm>
        </p:spPr>
        <p:txBody>
          <a:bodyPr anchor="b">
            <a:normAutofit/>
          </a:bodyPr>
          <a:lstStyle/>
          <a:p>
            <a:r>
              <a:rPr lang="en-NZ" sz="4000" b="1" dirty="0"/>
              <a:t>Biological Controls </a:t>
            </a:r>
            <a:br>
              <a:rPr lang="en-NZ" sz="5400" dirty="0"/>
            </a:br>
            <a:endParaRPr lang="en-NZ" sz="5400" dirty="0"/>
          </a:p>
        </p:txBody>
      </p:sp>
      <p:sp>
        <p:nvSpPr>
          <p:cNvPr id="20"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90A7C90-076A-952E-9FE4-EFD1B97FE955}"/>
              </a:ext>
            </a:extLst>
          </p:cNvPr>
          <p:cNvSpPr>
            <a:spLocks noGrp="1"/>
          </p:cNvSpPr>
          <p:nvPr>
            <p:ph idx="1"/>
          </p:nvPr>
        </p:nvSpPr>
        <p:spPr>
          <a:xfrm>
            <a:off x="758952" y="2592324"/>
            <a:ext cx="4594098" cy="3483864"/>
          </a:xfrm>
        </p:spPr>
        <p:txBody>
          <a:bodyPr>
            <a:normAutofit/>
          </a:bodyPr>
          <a:lstStyle/>
          <a:p>
            <a:pPr marL="0" indent="0">
              <a:buNone/>
            </a:pPr>
            <a:r>
              <a:rPr lang="en-NZ" sz="1800" dirty="0"/>
              <a:t>Beneficial insects help keep pest numbers low.</a:t>
            </a:r>
          </a:p>
          <a:p>
            <a:pPr lvl="1"/>
            <a:r>
              <a:rPr lang="en-NZ" sz="1400" dirty="0"/>
              <a:t>Ladybirds eat aphids. </a:t>
            </a:r>
          </a:p>
          <a:p>
            <a:pPr lvl="1"/>
            <a:r>
              <a:rPr lang="en-NZ" sz="1400" dirty="0"/>
              <a:t>Parasitic wasps attack caterpillars such as diamondback moth. </a:t>
            </a:r>
          </a:p>
          <a:p>
            <a:r>
              <a:rPr lang="en-NZ" sz="1800" dirty="0"/>
              <a:t>Using beneficial insects reduces the need for chemical sprays</a:t>
            </a:r>
          </a:p>
        </p:txBody>
      </p:sp>
      <p:pic>
        <p:nvPicPr>
          <p:cNvPr id="4" name="Picture 3" descr="What Do Ladybugs Eat? Insect Experts Explain Ladybird Diet">
            <a:extLst>
              <a:ext uri="{FF2B5EF4-FFF2-40B4-BE49-F238E27FC236}">
                <a16:creationId xmlns:a16="http://schemas.microsoft.com/office/drawing/2014/main" id="{29B8766F-447F-67CA-0AD6-1896A75E8C03}"/>
              </a:ext>
            </a:extLst>
          </p:cNvPr>
          <p:cNvPicPr>
            <a:picLocks noChangeAspect="1"/>
          </p:cNvPicPr>
          <p:nvPr/>
        </p:nvPicPr>
        <p:blipFill>
          <a:blip r:embed="rId2"/>
          <a:stretch>
            <a:fillRect/>
          </a:stretch>
        </p:blipFill>
        <p:spPr>
          <a:xfrm>
            <a:off x="8155963" y="329183"/>
            <a:ext cx="3429969" cy="3429969"/>
          </a:xfrm>
          <a:prstGeom prst="rect">
            <a:avLst/>
          </a:prstGeom>
        </p:spPr>
      </p:pic>
      <p:pic>
        <p:nvPicPr>
          <p:cNvPr id="5" name="Picture 4" descr="Parasitic wasps keep cabbage-munching moths at bay - BirdGuides">
            <a:extLst>
              <a:ext uri="{FF2B5EF4-FFF2-40B4-BE49-F238E27FC236}">
                <a16:creationId xmlns:a16="http://schemas.microsoft.com/office/drawing/2014/main" id="{621EEB9F-A1A5-7A10-38E3-80274310B4FF}"/>
              </a:ext>
            </a:extLst>
          </p:cNvPr>
          <p:cNvPicPr>
            <a:picLocks noChangeAspect="1"/>
          </p:cNvPicPr>
          <p:nvPr/>
        </p:nvPicPr>
        <p:blipFill>
          <a:blip r:embed="rId3"/>
          <a:stretch>
            <a:fillRect/>
          </a:stretch>
        </p:blipFill>
        <p:spPr>
          <a:xfrm>
            <a:off x="8231638" y="4079193"/>
            <a:ext cx="3260332" cy="2176272"/>
          </a:xfrm>
          <a:prstGeom prst="rect">
            <a:avLst/>
          </a:prstGeom>
        </p:spPr>
      </p:pic>
    </p:spTree>
    <p:extLst>
      <p:ext uri="{BB962C8B-B14F-4D97-AF65-F5344CB8AC3E}">
        <p14:creationId xmlns:p14="http://schemas.microsoft.com/office/powerpoint/2010/main" val="3946776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A5A6A7-34E9-0C35-9E29-B5E7E03ED47F}"/>
              </a:ext>
            </a:extLst>
          </p:cNvPr>
          <p:cNvSpPr>
            <a:spLocks noGrp="1"/>
          </p:cNvSpPr>
          <p:nvPr>
            <p:ph type="title"/>
          </p:nvPr>
        </p:nvSpPr>
        <p:spPr>
          <a:xfrm>
            <a:off x="841248" y="548640"/>
            <a:ext cx="3600860" cy="5431536"/>
          </a:xfrm>
        </p:spPr>
        <p:txBody>
          <a:bodyPr>
            <a:normAutofit/>
          </a:bodyPr>
          <a:lstStyle/>
          <a:p>
            <a:pPr algn="ctr"/>
            <a:r>
              <a:rPr lang="en-NZ" sz="4000" b="1" dirty="0"/>
              <a:t>Biological Products </a:t>
            </a:r>
            <a:br>
              <a:rPr lang="en-NZ" sz="4000" b="1" dirty="0"/>
            </a:br>
            <a:r>
              <a:rPr lang="en-NZ" sz="4000" b="1" dirty="0"/>
              <a:t>for </a:t>
            </a:r>
            <a:br>
              <a:rPr lang="en-NZ" sz="4000" b="1" dirty="0"/>
            </a:br>
            <a:r>
              <a:rPr lang="en-NZ" sz="4000" b="1" dirty="0"/>
              <a:t>Pest and Disease Management</a:t>
            </a:r>
            <a:br>
              <a:rPr lang="en-NZ" sz="4600" dirty="0"/>
            </a:br>
            <a:endParaRPr lang="en-NZ" sz="46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C351E41-46FF-3EDD-3890-9A3E3F213800}"/>
              </a:ext>
            </a:extLst>
          </p:cNvPr>
          <p:cNvSpPr>
            <a:spLocks noGrp="1"/>
          </p:cNvSpPr>
          <p:nvPr>
            <p:ph idx="1"/>
          </p:nvPr>
        </p:nvSpPr>
        <p:spPr>
          <a:xfrm>
            <a:off x="5126418" y="552091"/>
            <a:ext cx="6224335" cy="5431536"/>
          </a:xfrm>
        </p:spPr>
        <p:txBody>
          <a:bodyPr anchor="ctr">
            <a:normAutofit/>
          </a:bodyPr>
          <a:lstStyle/>
          <a:p>
            <a:r>
              <a:rPr lang="en-NZ" sz="1700" dirty="0"/>
              <a:t>Growers use biological products as part of an IPDM programme to help prevent and manage pests and diseases and reduce reliance on conventional pesticides. Thes biochemicals target specific pests and disease which helps protect beneficial organisms.</a:t>
            </a:r>
          </a:p>
          <a:p>
            <a:pPr marL="0" indent="0">
              <a:buNone/>
            </a:pPr>
            <a:r>
              <a:rPr lang="en-NZ" sz="1700" dirty="0"/>
              <a:t> </a:t>
            </a:r>
          </a:p>
          <a:p>
            <a:pPr marL="0" indent="0">
              <a:buNone/>
            </a:pPr>
            <a:r>
              <a:rPr lang="en-NZ" sz="1700" b="1" dirty="0"/>
              <a:t>Examples</a:t>
            </a:r>
            <a:endParaRPr lang="en-NZ" sz="1700" dirty="0"/>
          </a:p>
          <a:p>
            <a:pPr lvl="0"/>
            <a:r>
              <a:rPr lang="en-NZ" sz="1700" b="1" dirty="0" err="1"/>
              <a:t>MycoForce</a:t>
            </a:r>
            <a:r>
              <a:rPr lang="en-NZ" sz="1700" dirty="0"/>
              <a:t> – contains beneficial mycorrhizal fungi that can support root growth and nutrient and water uptake.</a:t>
            </a:r>
          </a:p>
          <a:p>
            <a:pPr lvl="0"/>
            <a:r>
              <a:rPr lang="en-NZ" sz="1700" b="1" dirty="0"/>
              <a:t>Aureo Gold</a:t>
            </a:r>
            <a:r>
              <a:rPr lang="en-NZ" sz="1700" dirty="0"/>
              <a:t> – a </a:t>
            </a:r>
            <a:r>
              <a:rPr lang="en-NZ" sz="1700" dirty="0" err="1"/>
              <a:t>BioGro</a:t>
            </a:r>
            <a:r>
              <a:rPr lang="en-NZ" sz="1700" dirty="0"/>
              <a:t>-certified biological product used to help protect plants from some diseases.</a:t>
            </a:r>
          </a:p>
          <a:p>
            <a:pPr lvl="0"/>
            <a:r>
              <a:rPr lang="en-NZ" sz="1700" b="1" i="1" dirty="0"/>
              <a:t>Bacillus thuringiensis </a:t>
            </a:r>
            <a:r>
              <a:rPr lang="en-NZ" sz="1700" b="1" dirty="0"/>
              <a:t>(</a:t>
            </a:r>
            <a:r>
              <a:rPr lang="en-NZ" sz="1700" b="1" dirty="0" err="1"/>
              <a:t>Bt</a:t>
            </a:r>
            <a:r>
              <a:rPr lang="en-NZ" sz="1700" b="1" dirty="0"/>
              <a:t>)</a:t>
            </a:r>
            <a:r>
              <a:rPr lang="en-NZ" sz="1700" dirty="0"/>
              <a:t> – a naturally occurring bacterium used to control caterpillars and other target insect larvae.</a:t>
            </a:r>
          </a:p>
          <a:p>
            <a:pPr lvl="0"/>
            <a:r>
              <a:rPr lang="en-NZ" sz="1700" b="1" i="1" dirty="0"/>
              <a:t>Bacillus subtilis</a:t>
            </a:r>
            <a:r>
              <a:rPr lang="en-NZ" sz="1700" i="1" dirty="0"/>
              <a:t> </a:t>
            </a:r>
            <a:r>
              <a:rPr lang="en-NZ" sz="1700" dirty="0"/>
              <a:t>– a beneficial bacterium used in some products to help suppress plant diseases.</a:t>
            </a:r>
          </a:p>
          <a:p>
            <a:pPr lvl="0"/>
            <a:r>
              <a:rPr lang="en-NZ" sz="1700" b="1" dirty="0"/>
              <a:t>Bio-fungicides</a:t>
            </a:r>
            <a:r>
              <a:rPr lang="en-NZ" sz="1700" dirty="0"/>
              <a:t> – products containing beneficial </a:t>
            </a:r>
            <a:r>
              <a:rPr lang="en-NZ" sz="1700" i="1" dirty="0"/>
              <a:t>Bacillus</a:t>
            </a:r>
            <a:r>
              <a:rPr lang="en-NZ" sz="1700" dirty="0"/>
              <a:t> species can help prevent or suppress some fungal and bacterial diseases.</a:t>
            </a:r>
          </a:p>
          <a:p>
            <a:endParaRPr lang="en-NZ" sz="1700" dirty="0"/>
          </a:p>
        </p:txBody>
      </p:sp>
    </p:spTree>
    <p:extLst>
      <p:ext uri="{BB962C8B-B14F-4D97-AF65-F5344CB8AC3E}">
        <p14:creationId xmlns:p14="http://schemas.microsoft.com/office/powerpoint/2010/main" val="1173938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5540C8-F9A6-6CEC-CD55-0772C27321A1}"/>
              </a:ext>
            </a:extLst>
          </p:cNvPr>
          <p:cNvSpPr>
            <a:spLocks noGrp="1"/>
          </p:cNvSpPr>
          <p:nvPr>
            <p:ph type="title"/>
          </p:nvPr>
        </p:nvSpPr>
        <p:spPr>
          <a:xfrm>
            <a:off x="841248" y="548640"/>
            <a:ext cx="3600860" cy="5431536"/>
          </a:xfrm>
        </p:spPr>
        <p:txBody>
          <a:bodyPr>
            <a:normAutofit/>
          </a:bodyPr>
          <a:lstStyle/>
          <a:p>
            <a:r>
              <a:rPr lang="en-NZ" sz="5400" b="1"/>
              <a:t>Chemical Controls </a:t>
            </a:r>
            <a:br>
              <a:rPr lang="en-NZ" sz="5400"/>
            </a:br>
            <a:endParaRPr lang="en-NZ"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0BEAF8A-80E9-1080-8F22-6ECE208FEB19}"/>
              </a:ext>
            </a:extLst>
          </p:cNvPr>
          <p:cNvSpPr>
            <a:spLocks noGrp="1"/>
          </p:cNvSpPr>
          <p:nvPr>
            <p:ph idx="1"/>
          </p:nvPr>
        </p:nvSpPr>
        <p:spPr>
          <a:xfrm>
            <a:off x="5126418" y="552091"/>
            <a:ext cx="6224335" cy="5431536"/>
          </a:xfrm>
        </p:spPr>
        <p:txBody>
          <a:bodyPr anchor="ctr">
            <a:normAutofit/>
          </a:bodyPr>
          <a:lstStyle/>
          <a:p>
            <a:r>
              <a:rPr lang="en-NZ" sz="1800" dirty="0"/>
              <a:t>Seedling drenching</a:t>
            </a:r>
            <a:br>
              <a:rPr lang="en-NZ" sz="1800" dirty="0"/>
            </a:br>
            <a:r>
              <a:rPr lang="en-NZ" sz="1800" dirty="0"/>
              <a:t>Before transplanting, many growers drench seedlings selecting from a range of biological and chemical products.</a:t>
            </a:r>
          </a:p>
          <a:p>
            <a:r>
              <a:rPr lang="en-NZ" sz="1800" dirty="0"/>
              <a:t>Growers only apply insecticides or fungicides when pest or disease levels reach the economic threshold (the point where crop damage costs more than the cost of treatment).</a:t>
            </a:r>
          </a:p>
          <a:p>
            <a:pPr marL="0" indent="0">
              <a:buNone/>
            </a:pPr>
            <a:r>
              <a:rPr lang="en-NZ" sz="1800" dirty="0"/>
              <a:t>Chemicals are:</a:t>
            </a:r>
          </a:p>
          <a:p>
            <a:r>
              <a:rPr lang="en-NZ" sz="1800" dirty="0"/>
              <a:t>Applied only when necessary. </a:t>
            </a:r>
          </a:p>
          <a:p>
            <a:r>
              <a:rPr lang="en-NZ" sz="1800" dirty="0"/>
              <a:t>Carefully selected for the target pest or disease. </a:t>
            </a:r>
          </a:p>
          <a:p>
            <a:r>
              <a:rPr lang="en-NZ" sz="1800" dirty="0"/>
              <a:t>Rotated between different modes of action to slow pesticide resistance.</a:t>
            </a:r>
          </a:p>
          <a:p>
            <a:endParaRPr lang="en-NZ" sz="2200" dirty="0"/>
          </a:p>
        </p:txBody>
      </p:sp>
    </p:spTree>
    <p:extLst>
      <p:ext uri="{BB962C8B-B14F-4D97-AF65-F5344CB8AC3E}">
        <p14:creationId xmlns:p14="http://schemas.microsoft.com/office/powerpoint/2010/main" val="2500623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5D2219-EB99-FA16-C7B6-CE663F7004B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1F5ED4-46CD-DDD2-8268-2B5FC22595D5}"/>
              </a:ext>
            </a:extLst>
          </p:cNvPr>
          <p:cNvSpPr>
            <a:spLocks noGrp="1"/>
          </p:cNvSpPr>
          <p:nvPr>
            <p:ph type="title"/>
          </p:nvPr>
        </p:nvSpPr>
        <p:spPr>
          <a:xfrm>
            <a:off x="640080" y="329184"/>
            <a:ext cx="6894576" cy="1783080"/>
          </a:xfrm>
        </p:spPr>
        <p:txBody>
          <a:bodyPr anchor="b">
            <a:normAutofit/>
          </a:bodyPr>
          <a:lstStyle/>
          <a:p>
            <a:r>
              <a:rPr lang="en-NZ" sz="4000" b="1" dirty="0"/>
              <a:t>White Butterfly</a:t>
            </a:r>
            <a:br>
              <a:rPr lang="en-NZ" sz="5400" dirty="0"/>
            </a:br>
            <a:r>
              <a:rPr lang="en-NZ" sz="2000" dirty="0"/>
              <a:t>(</a:t>
            </a:r>
            <a:r>
              <a:rPr lang="en-NZ" sz="2000" i="1" dirty="0"/>
              <a:t>Pieris rapae</a:t>
            </a:r>
            <a:r>
              <a:rPr lang="en-NZ" sz="2000" dirty="0"/>
              <a:t>)</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E66E80-6A87-A7C3-BC60-FEE8B2948214}"/>
              </a:ext>
            </a:extLst>
          </p:cNvPr>
          <p:cNvSpPr>
            <a:spLocks noGrp="1"/>
          </p:cNvSpPr>
          <p:nvPr>
            <p:ph idx="1"/>
          </p:nvPr>
        </p:nvSpPr>
        <p:spPr>
          <a:xfrm>
            <a:off x="640080" y="2706624"/>
            <a:ext cx="6894576" cy="3483864"/>
          </a:xfrm>
        </p:spPr>
        <p:txBody>
          <a:bodyPr>
            <a:normAutofit/>
          </a:bodyPr>
          <a:lstStyle/>
          <a:p>
            <a:r>
              <a:rPr lang="en-NZ" sz="1200" dirty="0"/>
              <a:t>The white cabbage butterfly commonly seen in New Zealand is a non-native pest established around 1930. </a:t>
            </a:r>
          </a:p>
          <a:p>
            <a:r>
              <a:rPr lang="en-NZ" sz="1200" dirty="0"/>
              <a:t>The butterfly lays eggs on brassica vegetables which hatch into velvety green caterpillars.</a:t>
            </a:r>
          </a:p>
          <a:p>
            <a:pPr lvl="0"/>
            <a:r>
              <a:rPr lang="en-NZ" sz="1200" dirty="0"/>
              <a:t>Caterpillars: </a:t>
            </a:r>
          </a:p>
          <a:p>
            <a:pPr lvl="1"/>
            <a:r>
              <a:rPr lang="en-NZ" sz="1200" dirty="0"/>
              <a:t>Eat holes in leaves </a:t>
            </a:r>
          </a:p>
          <a:p>
            <a:pPr lvl="1"/>
            <a:r>
              <a:rPr lang="en-NZ" sz="1200" dirty="0"/>
              <a:t>Skeletonise leaves </a:t>
            </a:r>
          </a:p>
          <a:p>
            <a:pPr lvl="1"/>
            <a:r>
              <a:rPr lang="en-NZ" sz="1200" dirty="0"/>
              <a:t>Burrow into the heart of vegetables </a:t>
            </a:r>
          </a:p>
          <a:p>
            <a:pPr lvl="0"/>
            <a:r>
              <a:rPr lang="en-NZ" sz="1200" dirty="0"/>
              <a:t>Severe infestations can reduce crop quality and yield. </a:t>
            </a:r>
          </a:p>
          <a:p>
            <a:pPr marL="0" lvl="0" indent="0">
              <a:buNone/>
            </a:pPr>
            <a:r>
              <a:rPr lang="en-NZ" sz="1200" b="1" dirty="0"/>
              <a:t>Control measures:</a:t>
            </a:r>
            <a:endParaRPr lang="en-NZ" sz="1200" dirty="0"/>
          </a:p>
          <a:p>
            <a:pPr lvl="0"/>
            <a:r>
              <a:rPr lang="en-NZ" sz="1200" dirty="0"/>
              <a:t>Seedling drenching prior to transplanting into the field.</a:t>
            </a:r>
          </a:p>
          <a:p>
            <a:pPr lvl="0"/>
            <a:r>
              <a:rPr lang="en-NZ" sz="1200" dirty="0"/>
              <a:t>Growers encourage beneficial insects such as parasitic wasps (</a:t>
            </a:r>
            <a:r>
              <a:rPr lang="en-NZ" sz="1200" i="1" dirty="0" err="1"/>
              <a:t>Pteromalus</a:t>
            </a:r>
            <a:r>
              <a:rPr lang="en-NZ" sz="1200" i="1" dirty="0"/>
              <a:t> </a:t>
            </a:r>
            <a:r>
              <a:rPr lang="en-NZ" sz="1200" i="1" dirty="0" err="1"/>
              <a:t>puparum</a:t>
            </a:r>
            <a:r>
              <a:rPr lang="en-NZ" sz="1200" dirty="0"/>
              <a:t>) that attack and kill caterpillars, helping reduce pest numbers naturally.</a:t>
            </a:r>
          </a:p>
          <a:p>
            <a:pPr lvl="0"/>
            <a:r>
              <a:rPr lang="en-NZ" sz="1200" dirty="0"/>
              <a:t>Use of registered and approved insecticides when required.</a:t>
            </a:r>
          </a:p>
          <a:p>
            <a:pPr lvl="1"/>
            <a:endParaRPr lang="en-NZ" sz="1200" dirty="0"/>
          </a:p>
          <a:p>
            <a:endParaRPr lang="en-NZ" sz="1200" dirty="0"/>
          </a:p>
        </p:txBody>
      </p:sp>
      <p:pic>
        <p:nvPicPr>
          <p:cNvPr id="4" name="Picture 3" descr="How to Control White Butterfly | Yates">
            <a:extLst>
              <a:ext uri="{FF2B5EF4-FFF2-40B4-BE49-F238E27FC236}">
                <a16:creationId xmlns:a16="http://schemas.microsoft.com/office/drawing/2014/main" id="{83FAAFAA-1637-BA9F-125F-A2589916C2CD}"/>
              </a:ext>
            </a:extLst>
          </p:cNvPr>
          <p:cNvPicPr>
            <a:picLocks noChangeAspect="1"/>
          </p:cNvPicPr>
          <p:nvPr/>
        </p:nvPicPr>
        <p:blipFill>
          <a:blip r:embed="rId2"/>
          <a:stretch>
            <a:fillRect/>
          </a:stretch>
        </p:blipFill>
        <p:spPr>
          <a:xfrm>
            <a:off x="7863840" y="708528"/>
            <a:ext cx="4014216" cy="2671278"/>
          </a:xfrm>
          <a:prstGeom prst="rect">
            <a:avLst/>
          </a:prstGeom>
        </p:spPr>
      </p:pic>
      <p:pic>
        <p:nvPicPr>
          <p:cNvPr id="5" name="Picture 4" descr="How to Get Rid of White Butterfly NZ ...">
            <a:extLst>
              <a:ext uri="{FF2B5EF4-FFF2-40B4-BE49-F238E27FC236}">
                <a16:creationId xmlns:a16="http://schemas.microsoft.com/office/drawing/2014/main" id="{4B8DC6DF-743C-B30B-2D72-836B9B81B3F4}"/>
              </a:ext>
            </a:extLst>
          </p:cNvPr>
          <p:cNvPicPr>
            <a:picLocks noChangeAspect="1"/>
          </p:cNvPicPr>
          <p:nvPr/>
        </p:nvPicPr>
        <p:blipFill>
          <a:blip r:embed="rId3"/>
          <a:stretch>
            <a:fillRect/>
          </a:stretch>
        </p:blipFill>
        <p:spPr>
          <a:xfrm>
            <a:off x="7918704" y="4079193"/>
            <a:ext cx="3886200" cy="2176272"/>
          </a:xfrm>
          <a:prstGeom prst="rect">
            <a:avLst/>
          </a:prstGeom>
        </p:spPr>
      </p:pic>
    </p:spTree>
    <p:extLst>
      <p:ext uri="{BB962C8B-B14F-4D97-AF65-F5344CB8AC3E}">
        <p14:creationId xmlns:p14="http://schemas.microsoft.com/office/powerpoint/2010/main" val="1753413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B450BC-7701-A406-E4A1-DB26936197E0}"/>
              </a:ext>
            </a:extLst>
          </p:cNvPr>
          <p:cNvSpPr>
            <a:spLocks noGrp="1"/>
          </p:cNvSpPr>
          <p:nvPr>
            <p:ph type="title"/>
          </p:nvPr>
        </p:nvSpPr>
        <p:spPr>
          <a:xfrm>
            <a:off x="640080" y="329184"/>
            <a:ext cx="6894576" cy="1783080"/>
          </a:xfrm>
        </p:spPr>
        <p:txBody>
          <a:bodyPr anchor="b">
            <a:normAutofit/>
          </a:bodyPr>
          <a:lstStyle/>
          <a:p>
            <a:r>
              <a:rPr lang="en-NZ" sz="4000" b="1" dirty="0"/>
              <a:t>Diamondback moth </a:t>
            </a:r>
            <a:br>
              <a:rPr lang="en-NZ" sz="5400" dirty="0"/>
            </a:br>
            <a:r>
              <a:rPr lang="en-NZ" sz="2000" dirty="0"/>
              <a:t>(</a:t>
            </a:r>
            <a:r>
              <a:rPr lang="en-NZ" sz="2000" i="1" dirty="0" err="1"/>
              <a:t>Plutella</a:t>
            </a:r>
            <a:r>
              <a:rPr lang="en-NZ" sz="2000" i="1" dirty="0"/>
              <a:t> </a:t>
            </a:r>
            <a:r>
              <a:rPr lang="en-NZ" sz="2000" i="1" dirty="0" err="1"/>
              <a:t>xylostella</a:t>
            </a:r>
            <a:r>
              <a:rPr lang="en-NZ" sz="2000" dirty="0"/>
              <a:t>) </a:t>
            </a:r>
          </a:p>
        </p:txBody>
      </p:sp>
      <p:sp>
        <p:nvSpPr>
          <p:cNvPr id="1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E0A448B-18B1-9212-E530-4F86E34EB64E}"/>
              </a:ext>
            </a:extLst>
          </p:cNvPr>
          <p:cNvSpPr>
            <a:spLocks noGrp="1"/>
          </p:cNvSpPr>
          <p:nvPr>
            <p:ph idx="1"/>
          </p:nvPr>
        </p:nvSpPr>
        <p:spPr>
          <a:xfrm>
            <a:off x="640080" y="2441448"/>
            <a:ext cx="7113270" cy="3931538"/>
          </a:xfrm>
        </p:spPr>
        <p:txBody>
          <a:bodyPr>
            <a:normAutofit fontScale="92500" lnSpcReduction="10000"/>
          </a:bodyPr>
          <a:lstStyle/>
          <a:p>
            <a:pPr marL="0" indent="0">
              <a:spcBef>
                <a:spcPts val="600"/>
              </a:spcBef>
              <a:buNone/>
            </a:pPr>
            <a:r>
              <a:rPr lang="en-NZ" sz="1400" dirty="0"/>
              <a:t>The Diamondback Moth is a major pest of brassica crops causing severe damage, especially during winter and spring. </a:t>
            </a:r>
          </a:p>
          <a:p>
            <a:pPr marL="0" indent="0">
              <a:spcBef>
                <a:spcPts val="600"/>
              </a:spcBef>
              <a:buNone/>
            </a:pPr>
            <a:r>
              <a:rPr lang="en-NZ" sz="1400" b="1" dirty="0"/>
              <a:t>Caterpillars</a:t>
            </a:r>
            <a:endParaRPr lang="en-NZ" sz="1400" dirty="0"/>
          </a:p>
          <a:p>
            <a:pPr>
              <a:spcBef>
                <a:spcPts val="600"/>
              </a:spcBef>
            </a:pPr>
            <a:r>
              <a:rPr lang="en-NZ" sz="1400" dirty="0"/>
              <a:t>Small green caterpillars (8–12 mm long). </a:t>
            </a:r>
          </a:p>
          <a:p>
            <a:pPr>
              <a:spcBef>
                <a:spcPts val="600"/>
              </a:spcBef>
            </a:pPr>
            <a:r>
              <a:rPr lang="en-NZ" sz="1400" dirty="0"/>
              <a:t>Highly destructive feeders, create small holes in leaves.</a:t>
            </a:r>
          </a:p>
          <a:p>
            <a:pPr marL="0" indent="0">
              <a:spcBef>
                <a:spcPts val="600"/>
              </a:spcBef>
              <a:buNone/>
            </a:pPr>
            <a:r>
              <a:rPr lang="en-NZ" sz="1400" b="1" dirty="0"/>
              <a:t>Adult Moths</a:t>
            </a:r>
            <a:endParaRPr lang="en-NZ" sz="1400" dirty="0"/>
          </a:p>
          <a:p>
            <a:pPr>
              <a:spcBef>
                <a:spcPts val="600"/>
              </a:spcBef>
            </a:pPr>
            <a:r>
              <a:rPr lang="en-NZ" sz="1400" dirty="0"/>
              <a:t>Small brown moths with diamond-shaped patterns visible on wings when resting.</a:t>
            </a:r>
          </a:p>
          <a:p>
            <a:pPr marL="0" indent="0">
              <a:spcBef>
                <a:spcPts val="600"/>
              </a:spcBef>
              <a:buNone/>
            </a:pPr>
            <a:r>
              <a:rPr lang="en-NZ" sz="1400" b="1" dirty="0"/>
              <a:t>Damage </a:t>
            </a:r>
          </a:p>
          <a:p>
            <a:pPr>
              <a:spcBef>
                <a:spcPts val="600"/>
              </a:spcBef>
            </a:pPr>
            <a:r>
              <a:rPr lang="en-NZ" sz="1400" dirty="0"/>
              <a:t>Damages leaves and developing heads.</a:t>
            </a:r>
          </a:p>
          <a:p>
            <a:pPr lvl="0">
              <a:spcBef>
                <a:spcPts val="600"/>
              </a:spcBef>
            </a:pPr>
            <a:r>
              <a:rPr lang="en-NZ" sz="1400" dirty="0"/>
              <a:t>Reduces crop quality and plant growth and yield.</a:t>
            </a:r>
            <a:endParaRPr lang="en-NZ" sz="1400" b="1" dirty="0"/>
          </a:p>
          <a:p>
            <a:pPr marL="0" indent="0">
              <a:spcBef>
                <a:spcPts val="600"/>
              </a:spcBef>
              <a:buNone/>
            </a:pPr>
            <a:r>
              <a:rPr lang="en-NZ" sz="1400" b="1" dirty="0"/>
              <a:t>Management strategies</a:t>
            </a:r>
            <a:endParaRPr lang="en-NZ" sz="1400" dirty="0"/>
          </a:p>
          <a:p>
            <a:pPr lvl="0">
              <a:spcBef>
                <a:spcPts val="600"/>
              </a:spcBef>
            </a:pPr>
            <a:r>
              <a:rPr lang="en-NZ" sz="1400" dirty="0"/>
              <a:t>Seedling drenching prior to transplanting into the field.</a:t>
            </a:r>
          </a:p>
          <a:p>
            <a:pPr lvl="0">
              <a:spcBef>
                <a:spcPts val="600"/>
              </a:spcBef>
            </a:pPr>
            <a:r>
              <a:rPr lang="en-NZ" sz="1400" dirty="0"/>
              <a:t>Regular inspection of brassica crops is essential for detecting early signs of larvae.</a:t>
            </a:r>
          </a:p>
          <a:p>
            <a:pPr lvl="0">
              <a:spcBef>
                <a:spcPts val="600"/>
              </a:spcBef>
            </a:pPr>
            <a:r>
              <a:rPr lang="en-NZ" sz="1400" dirty="0"/>
              <a:t>Biological controls such as </a:t>
            </a:r>
            <a:r>
              <a:rPr lang="en-NZ" sz="1400" dirty="0" err="1"/>
              <a:t>parasitoid</a:t>
            </a:r>
            <a:r>
              <a:rPr lang="en-NZ" sz="1400" dirty="0"/>
              <a:t> wasps, lacewings, hoverflies, and ladybirds are effective for management.</a:t>
            </a:r>
          </a:p>
          <a:p>
            <a:pPr lvl="0">
              <a:spcBef>
                <a:spcPts val="600"/>
              </a:spcBef>
            </a:pPr>
            <a:r>
              <a:rPr lang="en-NZ" sz="1400" dirty="0"/>
              <a:t>IPM combining monitoring, biological control and targeted insecticides.</a:t>
            </a:r>
          </a:p>
          <a:p>
            <a:endParaRPr lang="en-NZ" sz="600" dirty="0"/>
          </a:p>
        </p:txBody>
      </p:sp>
      <p:pic>
        <p:nvPicPr>
          <p:cNvPr id="6" name="Picture 5" descr="NZPPS pesticide resistance management ...">
            <a:extLst>
              <a:ext uri="{FF2B5EF4-FFF2-40B4-BE49-F238E27FC236}">
                <a16:creationId xmlns:a16="http://schemas.microsoft.com/office/drawing/2014/main" id="{4D8D9A5C-E6FD-CA18-0F40-9D4FA62CCF5B}"/>
              </a:ext>
            </a:extLst>
          </p:cNvPr>
          <p:cNvPicPr>
            <a:picLocks noChangeAspect="1"/>
          </p:cNvPicPr>
          <p:nvPr/>
        </p:nvPicPr>
        <p:blipFill>
          <a:blip r:embed="rId2"/>
          <a:stretch>
            <a:fillRect/>
          </a:stretch>
        </p:blipFill>
        <p:spPr>
          <a:xfrm>
            <a:off x="8391498" y="329183"/>
            <a:ext cx="2958900" cy="3429969"/>
          </a:xfrm>
          <a:prstGeom prst="rect">
            <a:avLst/>
          </a:prstGeom>
        </p:spPr>
      </p:pic>
      <p:pic>
        <p:nvPicPr>
          <p:cNvPr id="8" name="Picture 7" descr="Diamondback Moth Guide">
            <a:extLst>
              <a:ext uri="{FF2B5EF4-FFF2-40B4-BE49-F238E27FC236}">
                <a16:creationId xmlns:a16="http://schemas.microsoft.com/office/drawing/2014/main" id="{ECB47824-3F69-C886-B4E6-668615066467}"/>
              </a:ext>
            </a:extLst>
          </p:cNvPr>
          <p:cNvPicPr>
            <a:picLocks noChangeAspect="1"/>
          </p:cNvPicPr>
          <p:nvPr/>
        </p:nvPicPr>
        <p:blipFill>
          <a:blip r:embed="rId3"/>
          <a:stretch>
            <a:fillRect/>
          </a:stretch>
        </p:blipFill>
        <p:spPr>
          <a:xfrm>
            <a:off x="7863840" y="4238185"/>
            <a:ext cx="3995928" cy="1858288"/>
          </a:xfrm>
          <a:prstGeom prst="rect">
            <a:avLst/>
          </a:prstGeom>
        </p:spPr>
      </p:pic>
    </p:spTree>
    <p:extLst>
      <p:ext uri="{BB962C8B-B14F-4D97-AF65-F5344CB8AC3E}">
        <p14:creationId xmlns:p14="http://schemas.microsoft.com/office/powerpoint/2010/main" val="3973453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74AB59-DF4A-62BF-13B6-1B172D26708D}"/>
              </a:ext>
            </a:extLst>
          </p:cNvPr>
          <p:cNvSpPr>
            <a:spLocks noGrp="1"/>
          </p:cNvSpPr>
          <p:nvPr>
            <p:ph type="title"/>
          </p:nvPr>
        </p:nvSpPr>
        <p:spPr>
          <a:xfrm>
            <a:off x="572493" y="238539"/>
            <a:ext cx="11018520" cy="1434415"/>
          </a:xfrm>
        </p:spPr>
        <p:txBody>
          <a:bodyPr anchor="b">
            <a:normAutofit/>
          </a:bodyPr>
          <a:lstStyle/>
          <a:p>
            <a:r>
              <a:rPr lang="en-NZ" sz="4000" b="1" dirty="0"/>
              <a:t>Leaf miners</a:t>
            </a:r>
            <a:endParaRPr lang="en-NZ" sz="4000" dirty="0"/>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A26E74-C8CF-D4AA-1B0B-1F4AFFB58D38}"/>
              </a:ext>
            </a:extLst>
          </p:cNvPr>
          <p:cNvSpPr>
            <a:spLocks noGrp="1"/>
          </p:cNvSpPr>
          <p:nvPr>
            <p:ph idx="1"/>
          </p:nvPr>
        </p:nvSpPr>
        <p:spPr>
          <a:xfrm>
            <a:off x="572493" y="2071316"/>
            <a:ext cx="6713552" cy="4119172"/>
          </a:xfrm>
        </p:spPr>
        <p:txBody>
          <a:bodyPr anchor="t">
            <a:normAutofit/>
          </a:bodyPr>
          <a:lstStyle/>
          <a:p>
            <a:pPr lvl="0"/>
            <a:r>
              <a:rPr lang="en-NZ" sz="1500" dirty="0"/>
              <a:t>Leaf miners are small fly-related pests that lay eggs inside plant leaves. </a:t>
            </a:r>
          </a:p>
          <a:p>
            <a:pPr lvl="0"/>
            <a:r>
              <a:rPr lang="en-NZ" sz="1500" dirty="0"/>
              <a:t>The larvae live and feed within the leaf tissue. </a:t>
            </a:r>
          </a:p>
          <a:p>
            <a:pPr marL="0" indent="0">
              <a:buNone/>
            </a:pPr>
            <a:r>
              <a:rPr lang="en-NZ" sz="1500" b="1" dirty="0"/>
              <a:t>Damage </a:t>
            </a:r>
          </a:p>
          <a:p>
            <a:r>
              <a:rPr lang="en-NZ" sz="1500" dirty="0"/>
              <a:t>Create winding, silvery-white “mines” or tunnels in leaves. </a:t>
            </a:r>
          </a:p>
          <a:p>
            <a:pPr lvl="0"/>
            <a:r>
              <a:rPr lang="en-NZ" sz="1500" dirty="0"/>
              <a:t>Damaged areas may turn yellow.</a:t>
            </a:r>
          </a:p>
          <a:p>
            <a:pPr lvl="0"/>
            <a:r>
              <a:rPr lang="en-NZ" sz="1500" dirty="0"/>
              <a:t>Reduce photosynthesis.</a:t>
            </a:r>
          </a:p>
          <a:p>
            <a:pPr marL="0" indent="0">
              <a:buNone/>
            </a:pPr>
            <a:r>
              <a:rPr lang="en-NZ" sz="1500" b="1" dirty="0"/>
              <a:t>Impact on Brassica crops</a:t>
            </a:r>
            <a:endParaRPr lang="en-NZ" sz="1500" dirty="0"/>
          </a:p>
          <a:p>
            <a:pPr lvl="0"/>
            <a:r>
              <a:rPr lang="en-NZ" sz="1500" dirty="0"/>
              <a:t>Weakens plants and reduces crop quality and yield.</a:t>
            </a:r>
          </a:p>
          <a:p>
            <a:pPr marL="0" indent="0">
              <a:buNone/>
            </a:pPr>
            <a:r>
              <a:rPr lang="en-NZ" sz="1500" b="1" dirty="0"/>
              <a:t>Management strategies</a:t>
            </a:r>
          </a:p>
          <a:p>
            <a:r>
              <a:rPr lang="en-NZ" sz="1500" dirty="0"/>
              <a:t>Crop monitoring- use of sticky traps to catch adults.</a:t>
            </a:r>
          </a:p>
          <a:p>
            <a:r>
              <a:rPr lang="en-NZ" sz="1500" dirty="0"/>
              <a:t>Crop hygiene.</a:t>
            </a:r>
          </a:p>
          <a:p>
            <a:endParaRPr lang="en-NZ" sz="1500" dirty="0"/>
          </a:p>
        </p:txBody>
      </p:sp>
      <p:pic>
        <p:nvPicPr>
          <p:cNvPr id="4" name="Picture 3" descr="Requesting help with Bok Choy">
            <a:extLst>
              <a:ext uri="{FF2B5EF4-FFF2-40B4-BE49-F238E27FC236}">
                <a16:creationId xmlns:a16="http://schemas.microsoft.com/office/drawing/2014/main" id="{F1EB6CD9-5DC2-4700-6177-99913A5707FD}"/>
              </a:ext>
            </a:extLst>
          </p:cNvPr>
          <p:cNvPicPr>
            <a:picLocks noChangeAspect="1"/>
          </p:cNvPicPr>
          <p:nvPr/>
        </p:nvPicPr>
        <p:blipFill>
          <a:blip r:embed="rId2"/>
          <a:stretch>
            <a:fillRect/>
          </a:stretch>
        </p:blipFill>
        <p:spPr>
          <a:xfrm>
            <a:off x="7461908" y="1794588"/>
            <a:ext cx="3686175" cy="4914900"/>
          </a:xfrm>
          <a:prstGeom prst="rect">
            <a:avLst/>
          </a:prstGeom>
        </p:spPr>
      </p:pic>
    </p:spTree>
    <p:extLst>
      <p:ext uri="{BB962C8B-B14F-4D97-AF65-F5344CB8AC3E}">
        <p14:creationId xmlns:p14="http://schemas.microsoft.com/office/powerpoint/2010/main" val="2835149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8349FA-22B3-E778-A491-921AAB1D02AC}"/>
              </a:ext>
            </a:extLst>
          </p:cNvPr>
          <p:cNvSpPr>
            <a:spLocks noGrp="1"/>
          </p:cNvSpPr>
          <p:nvPr>
            <p:ph type="title"/>
          </p:nvPr>
        </p:nvSpPr>
        <p:spPr>
          <a:xfrm>
            <a:off x="838200" y="365125"/>
            <a:ext cx="10515600" cy="1325563"/>
          </a:xfrm>
        </p:spPr>
        <p:txBody>
          <a:bodyPr>
            <a:normAutofit/>
          </a:bodyPr>
          <a:lstStyle/>
          <a:p>
            <a:pPr algn="ctr"/>
            <a:r>
              <a:rPr lang="en-NZ" sz="4000" b="1" dirty="0"/>
              <a:t>Other brassica pests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454EE7C-EBC4-352E-B706-2105ECFF2482}"/>
              </a:ext>
            </a:extLst>
          </p:cNvPr>
          <p:cNvSpPr txBox="1"/>
          <p:nvPr/>
        </p:nvSpPr>
        <p:spPr>
          <a:xfrm>
            <a:off x="737616" y="1764792"/>
            <a:ext cx="4888992" cy="2739211"/>
          </a:xfrm>
          <a:prstGeom prst="rect">
            <a:avLst/>
          </a:prstGeom>
          <a:noFill/>
        </p:spPr>
        <p:txBody>
          <a:bodyPr wrap="square" rtlCol="0">
            <a:spAutoFit/>
          </a:bodyPr>
          <a:lstStyle/>
          <a:p>
            <a:r>
              <a:rPr lang="en-NZ" b="1" dirty="0"/>
              <a:t>White Fly</a:t>
            </a:r>
            <a:r>
              <a:rPr lang="en-US" b="1" dirty="0"/>
              <a:t> (</a:t>
            </a:r>
            <a:r>
              <a:rPr lang="en-US" b="1" i="1" dirty="0" err="1"/>
              <a:t>Aleyrodes</a:t>
            </a:r>
            <a:r>
              <a:rPr lang="en-US" b="1" i="1" dirty="0"/>
              <a:t> </a:t>
            </a:r>
            <a:r>
              <a:rPr lang="en-US" b="1" i="1" dirty="0" err="1"/>
              <a:t>proletella</a:t>
            </a:r>
            <a:r>
              <a:rPr lang="en-US" b="1" dirty="0"/>
              <a:t>) </a:t>
            </a:r>
            <a:endParaRPr lang="en-NZ" b="1" dirty="0"/>
          </a:p>
          <a:p>
            <a:pPr marL="285750" lvl="0" indent="-285750">
              <a:buFont typeface="Arial" panose="020B0604020202020204" pitchFamily="34" charset="0"/>
              <a:buChar char="•"/>
            </a:pPr>
            <a:r>
              <a:rPr lang="en-NZ" sz="1400" dirty="0"/>
              <a:t>Small white insects (about 1.5 mm long) found in clusters on the underside of leaves </a:t>
            </a:r>
          </a:p>
          <a:p>
            <a:pPr marL="285750" lvl="0" indent="-285750">
              <a:buFont typeface="Arial" panose="020B0604020202020204" pitchFamily="34" charset="0"/>
              <a:buChar char="•"/>
            </a:pPr>
            <a:r>
              <a:rPr lang="en-NZ" sz="1400" dirty="0"/>
              <a:t>Suck sap from plant leaves </a:t>
            </a:r>
          </a:p>
          <a:p>
            <a:pPr marL="285750" lvl="0" indent="-285750">
              <a:buFont typeface="Arial" panose="020B0604020202020204" pitchFamily="34" charset="0"/>
              <a:buChar char="•"/>
            </a:pPr>
            <a:r>
              <a:rPr lang="en-NZ" sz="1400" dirty="0"/>
              <a:t>Produce sticky honeydew </a:t>
            </a:r>
          </a:p>
          <a:p>
            <a:pPr marL="285750" lvl="0" indent="-285750">
              <a:buFont typeface="Arial" panose="020B0604020202020204" pitchFamily="34" charset="0"/>
              <a:buChar char="•"/>
            </a:pPr>
            <a:r>
              <a:rPr lang="en-NZ" sz="1400" dirty="0"/>
              <a:t>Lead to the growth of black sooty mould on leaves </a:t>
            </a:r>
          </a:p>
          <a:p>
            <a:endParaRPr lang="en-NZ" sz="1400" b="1" dirty="0"/>
          </a:p>
          <a:p>
            <a:r>
              <a:rPr lang="en-NZ" sz="1400" b="1" dirty="0"/>
              <a:t>Impact on Crops</a:t>
            </a:r>
            <a:endParaRPr lang="en-NZ" sz="1400" dirty="0"/>
          </a:p>
          <a:p>
            <a:pPr marL="285750" lvl="0" indent="-285750">
              <a:buFont typeface="Arial" panose="020B0604020202020204" pitchFamily="34" charset="0"/>
              <a:buChar char="•"/>
            </a:pPr>
            <a:r>
              <a:rPr lang="en-NZ" sz="1400" dirty="0"/>
              <a:t>Weakens plant growth </a:t>
            </a:r>
          </a:p>
          <a:p>
            <a:pPr marL="285750" lvl="0" indent="-285750">
              <a:buFont typeface="Arial" panose="020B0604020202020204" pitchFamily="34" charset="0"/>
              <a:buChar char="•"/>
            </a:pPr>
            <a:r>
              <a:rPr lang="en-NZ" sz="1400" dirty="0"/>
              <a:t>Reduces photosynthesis </a:t>
            </a:r>
          </a:p>
          <a:p>
            <a:pPr marL="285750" lvl="0" indent="-285750">
              <a:buFont typeface="Arial" panose="020B0604020202020204" pitchFamily="34" charset="0"/>
              <a:buChar char="•"/>
            </a:pPr>
            <a:r>
              <a:rPr lang="en-NZ" sz="1400" dirty="0"/>
              <a:t>Makes leaves dirty and less marketable </a:t>
            </a:r>
          </a:p>
          <a:p>
            <a:pPr marL="285750" lvl="0" indent="-285750">
              <a:buFont typeface="Arial" panose="020B0604020202020204" pitchFamily="34" charset="0"/>
              <a:buChar char="•"/>
            </a:pPr>
            <a:r>
              <a:rPr lang="en-NZ" sz="1400" dirty="0"/>
              <a:t>Can lower crop quality and yield </a:t>
            </a:r>
          </a:p>
        </p:txBody>
      </p:sp>
      <p:pic>
        <p:nvPicPr>
          <p:cNvPr id="6" name="Picture 5" descr="How to Identify and Control Whiteflies ...">
            <a:extLst>
              <a:ext uri="{FF2B5EF4-FFF2-40B4-BE49-F238E27FC236}">
                <a16:creationId xmlns:a16="http://schemas.microsoft.com/office/drawing/2014/main" id="{77871590-4B7D-6A2F-B109-F923CB45B462}"/>
              </a:ext>
            </a:extLst>
          </p:cNvPr>
          <p:cNvPicPr>
            <a:picLocks noChangeAspect="1"/>
          </p:cNvPicPr>
          <p:nvPr/>
        </p:nvPicPr>
        <p:blipFill>
          <a:blip r:embed="rId2"/>
          <a:stretch>
            <a:fillRect/>
          </a:stretch>
        </p:blipFill>
        <p:spPr>
          <a:xfrm>
            <a:off x="1745267" y="4714899"/>
            <a:ext cx="2470118" cy="1643752"/>
          </a:xfrm>
          <a:prstGeom prst="rect">
            <a:avLst/>
          </a:prstGeom>
        </p:spPr>
      </p:pic>
      <p:sp>
        <p:nvSpPr>
          <p:cNvPr id="7" name="TextBox 6">
            <a:extLst>
              <a:ext uri="{FF2B5EF4-FFF2-40B4-BE49-F238E27FC236}">
                <a16:creationId xmlns:a16="http://schemas.microsoft.com/office/drawing/2014/main" id="{0AAAFA94-57FE-BFCF-644E-DCFDAD3C8CFE}"/>
              </a:ext>
            </a:extLst>
          </p:cNvPr>
          <p:cNvSpPr txBox="1"/>
          <p:nvPr/>
        </p:nvSpPr>
        <p:spPr>
          <a:xfrm>
            <a:off x="6364224" y="1764792"/>
            <a:ext cx="5090160" cy="2523768"/>
          </a:xfrm>
          <a:prstGeom prst="rect">
            <a:avLst/>
          </a:prstGeom>
          <a:noFill/>
        </p:spPr>
        <p:txBody>
          <a:bodyPr wrap="square" rtlCol="0">
            <a:spAutoFit/>
          </a:bodyPr>
          <a:lstStyle/>
          <a:p>
            <a:r>
              <a:rPr lang="en-NZ" b="1" dirty="0"/>
              <a:t>Aphids</a:t>
            </a:r>
            <a:r>
              <a:rPr lang="en-US" b="1" dirty="0"/>
              <a:t> (</a:t>
            </a:r>
            <a:r>
              <a:rPr lang="en-US" b="1" i="1" dirty="0" err="1"/>
              <a:t>Brevicoryne</a:t>
            </a:r>
            <a:r>
              <a:rPr lang="en-US" b="1" i="1" dirty="0"/>
              <a:t> brassicae</a:t>
            </a:r>
            <a:r>
              <a:rPr lang="en-US" b="1" dirty="0"/>
              <a:t>) </a:t>
            </a:r>
            <a:endParaRPr lang="en-NZ" b="1" dirty="0"/>
          </a:p>
          <a:p>
            <a:pPr marL="285750" lvl="0" indent="-285750">
              <a:buFont typeface="Arial" panose="020B0604020202020204" pitchFamily="34" charset="0"/>
              <a:buChar char="•"/>
            </a:pPr>
            <a:r>
              <a:rPr lang="en-NZ" sz="1400" dirty="0"/>
              <a:t>Small pests about 2 mm long, grey-green in colour with a waxy, dusty appearance </a:t>
            </a:r>
          </a:p>
          <a:p>
            <a:pPr marL="285750" lvl="0" indent="-285750">
              <a:buFont typeface="Arial" panose="020B0604020202020204" pitchFamily="34" charset="0"/>
              <a:buChar char="•"/>
            </a:pPr>
            <a:r>
              <a:rPr lang="en-NZ" sz="1400" dirty="0"/>
              <a:t>Found in dense colonies common on the undersides of leaves and new plant growth </a:t>
            </a:r>
          </a:p>
          <a:p>
            <a:pPr marL="285750" lvl="0" indent="-285750">
              <a:buFont typeface="Arial" panose="020B0604020202020204" pitchFamily="34" charset="0"/>
              <a:buChar char="•"/>
            </a:pPr>
            <a:r>
              <a:rPr lang="en-NZ" sz="1400" dirty="0"/>
              <a:t>Suck sap from plant tissues causing leaves to: </a:t>
            </a:r>
          </a:p>
          <a:p>
            <a:pPr marL="742950" lvl="1" indent="-285750">
              <a:buFont typeface="Arial" panose="020B0604020202020204" pitchFamily="34" charset="0"/>
              <a:buChar char="•"/>
            </a:pPr>
            <a:r>
              <a:rPr lang="en-NZ" sz="1400" dirty="0"/>
              <a:t>Curl </a:t>
            </a:r>
          </a:p>
          <a:p>
            <a:pPr marL="742950" lvl="1" indent="-285750">
              <a:buFont typeface="Arial" panose="020B0604020202020204" pitchFamily="34" charset="0"/>
              <a:buChar char="•"/>
            </a:pPr>
            <a:r>
              <a:rPr lang="en-NZ" sz="1400" dirty="0"/>
              <a:t>Turn yellow </a:t>
            </a:r>
          </a:p>
          <a:p>
            <a:pPr marL="742950" lvl="1" indent="-285750">
              <a:buFont typeface="Arial" panose="020B0604020202020204" pitchFamily="34" charset="0"/>
              <a:buChar char="•"/>
            </a:pPr>
            <a:r>
              <a:rPr lang="en-NZ" sz="1400" dirty="0"/>
              <a:t>Become stunted in growth </a:t>
            </a:r>
          </a:p>
          <a:p>
            <a:pPr marL="285750" lvl="0" indent="-285750">
              <a:buFont typeface="Arial" panose="020B0604020202020204" pitchFamily="34" charset="0"/>
              <a:buChar char="•"/>
            </a:pPr>
            <a:r>
              <a:rPr lang="en-NZ" sz="1400" dirty="0"/>
              <a:t>Reduce overall plant health </a:t>
            </a:r>
          </a:p>
          <a:p>
            <a:pPr marL="285750" indent="-285750">
              <a:buFont typeface="Arial" panose="020B0604020202020204" pitchFamily="34" charset="0"/>
              <a:buChar char="•"/>
            </a:pPr>
            <a:r>
              <a:rPr lang="en-NZ" sz="1400" dirty="0"/>
              <a:t>Can spread plant viruses such as Turnip Mosaic Virus</a:t>
            </a:r>
          </a:p>
        </p:txBody>
      </p:sp>
      <p:pic>
        <p:nvPicPr>
          <p:cNvPr id="11" name="Picture 10" descr="How to Control Aphids | Yates">
            <a:extLst>
              <a:ext uri="{FF2B5EF4-FFF2-40B4-BE49-F238E27FC236}">
                <a16:creationId xmlns:a16="http://schemas.microsoft.com/office/drawing/2014/main" id="{8612193C-A467-C0C0-4F79-BF5635DFFF71}"/>
              </a:ext>
            </a:extLst>
          </p:cNvPr>
          <p:cNvPicPr>
            <a:picLocks noChangeAspect="1"/>
          </p:cNvPicPr>
          <p:nvPr/>
        </p:nvPicPr>
        <p:blipFill>
          <a:blip r:embed="rId3"/>
          <a:stretch>
            <a:fillRect/>
          </a:stretch>
        </p:blipFill>
        <p:spPr>
          <a:xfrm>
            <a:off x="7502448" y="4613498"/>
            <a:ext cx="2619367" cy="1745153"/>
          </a:xfrm>
          <a:prstGeom prst="rect">
            <a:avLst/>
          </a:prstGeom>
        </p:spPr>
      </p:pic>
    </p:spTree>
    <p:extLst>
      <p:ext uri="{BB962C8B-B14F-4D97-AF65-F5344CB8AC3E}">
        <p14:creationId xmlns:p14="http://schemas.microsoft.com/office/powerpoint/2010/main" val="3274965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275A7A-F9B5-95FB-9B47-7314DF831D2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F72E62-F150-9244-7E6C-F9DB21CF06FA}"/>
              </a:ext>
            </a:extLst>
          </p:cNvPr>
          <p:cNvSpPr>
            <a:spLocks noGrp="1"/>
          </p:cNvSpPr>
          <p:nvPr>
            <p:ph type="title"/>
          </p:nvPr>
        </p:nvSpPr>
        <p:spPr>
          <a:xfrm>
            <a:off x="572493" y="238539"/>
            <a:ext cx="11018520" cy="1434415"/>
          </a:xfrm>
        </p:spPr>
        <p:txBody>
          <a:bodyPr anchor="b">
            <a:normAutofit/>
          </a:bodyPr>
          <a:lstStyle/>
          <a:p>
            <a:r>
              <a:rPr lang="en-NZ" sz="4000" b="1" dirty="0"/>
              <a:t>Clubroot</a:t>
            </a:r>
            <a:r>
              <a:rPr lang="en-NZ" sz="4000" dirty="0"/>
              <a:t> </a:t>
            </a:r>
            <a:br>
              <a:rPr lang="en-NZ" sz="4600" dirty="0"/>
            </a:br>
            <a:r>
              <a:rPr lang="en-NZ" sz="2000" dirty="0"/>
              <a:t>(</a:t>
            </a:r>
            <a:r>
              <a:rPr lang="en-NZ" sz="2000" i="1" dirty="0"/>
              <a:t>Plasmodiophora brassicae</a:t>
            </a:r>
            <a:r>
              <a:rPr lang="en-NZ" sz="2000" dirty="0"/>
              <a:t>)</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719F1C1-337D-1A6D-47FB-698F838A9B34}"/>
              </a:ext>
            </a:extLst>
          </p:cNvPr>
          <p:cNvSpPr>
            <a:spLocks noGrp="1"/>
          </p:cNvSpPr>
          <p:nvPr>
            <p:ph idx="1"/>
          </p:nvPr>
        </p:nvSpPr>
        <p:spPr>
          <a:xfrm>
            <a:off x="572493" y="2071316"/>
            <a:ext cx="6713552" cy="4119172"/>
          </a:xfrm>
        </p:spPr>
        <p:txBody>
          <a:bodyPr anchor="t">
            <a:normAutofit/>
          </a:bodyPr>
          <a:lstStyle/>
          <a:p>
            <a:pPr lvl="0"/>
            <a:r>
              <a:rPr lang="en-NZ" sz="1500" dirty="0"/>
              <a:t>Clubroot is a severe soil-borne pathogen affecting brassicas</a:t>
            </a:r>
          </a:p>
          <a:p>
            <a:pPr lvl="0"/>
            <a:r>
              <a:rPr lang="en-NZ" sz="1500" dirty="0"/>
              <a:t>It thrives in acidic, wet soils and can persist for up to 10–20 years</a:t>
            </a:r>
          </a:p>
          <a:p>
            <a:pPr marL="0" lvl="0" indent="0">
              <a:buNone/>
            </a:pPr>
            <a:r>
              <a:rPr lang="en-NZ" sz="1500" b="1" dirty="0"/>
              <a:t>Damage</a:t>
            </a:r>
          </a:p>
          <a:p>
            <a:pPr lvl="0"/>
            <a:r>
              <a:rPr lang="en-NZ" sz="1500" dirty="0"/>
              <a:t>Stunted plant growth </a:t>
            </a:r>
          </a:p>
          <a:p>
            <a:pPr lvl="0"/>
            <a:r>
              <a:rPr lang="en-NZ" sz="1500" dirty="0"/>
              <a:t>Wilting plants (especially in warm weather) </a:t>
            </a:r>
          </a:p>
          <a:p>
            <a:pPr lvl="0"/>
            <a:r>
              <a:rPr lang="en-NZ" sz="1500" dirty="0"/>
              <a:t>Swollen, deformed roots (“club-like” roots) </a:t>
            </a:r>
          </a:p>
          <a:p>
            <a:pPr lvl="0"/>
            <a:r>
              <a:rPr lang="en-NZ" sz="1500" dirty="0"/>
              <a:t>Poor nutrient and water uptake </a:t>
            </a:r>
          </a:p>
          <a:p>
            <a:pPr marL="0" indent="0">
              <a:buNone/>
            </a:pPr>
            <a:r>
              <a:rPr lang="en-NZ" sz="1500" b="1" dirty="0"/>
              <a:t>Management Strategies</a:t>
            </a:r>
            <a:endParaRPr lang="en-NZ" sz="1500" dirty="0"/>
          </a:p>
          <a:p>
            <a:pPr lvl="0"/>
            <a:r>
              <a:rPr lang="en-NZ" sz="1500" dirty="0"/>
              <a:t>Strict farm hygiene (clean tools and equipment) </a:t>
            </a:r>
          </a:p>
          <a:p>
            <a:pPr lvl="0"/>
            <a:r>
              <a:rPr lang="en-NZ" sz="1500" dirty="0"/>
              <a:t>Liming soil to increase pH 7.0-7.5 </a:t>
            </a:r>
          </a:p>
          <a:p>
            <a:pPr lvl="0"/>
            <a:r>
              <a:rPr lang="en-NZ" sz="1500" dirty="0"/>
              <a:t>Long crop rotations (avoid brassicas in affected soil for years) </a:t>
            </a:r>
          </a:p>
          <a:p>
            <a:pPr lvl="0"/>
            <a:r>
              <a:rPr lang="en-NZ" sz="1500" dirty="0"/>
              <a:t>Using clubroot-tolerant varieties where available </a:t>
            </a:r>
          </a:p>
        </p:txBody>
      </p:sp>
      <p:pic>
        <p:nvPicPr>
          <p:cNvPr id="4" name="Picture 3" descr="Clubroot on Vegetables | Growing Guides | Daltons">
            <a:extLst>
              <a:ext uri="{FF2B5EF4-FFF2-40B4-BE49-F238E27FC236}">
                <a16:creationId xmlns:a16="http://schemas.microsoft.com/office/drawing/2014/main" id="{22BE99FA-7C56-3AAE-3241-41EEBDC8B2DB}"/>
              </a:ext>
            </a:extLst>
          </p:cNvPr>
          <p:cNvPicPr>
            <a:picLocks noChangeAspect="1"/>
          </p:cNvPicPr>
          <p:nvPr/>
        </p:nvPicPr>
        <p:blipFill>
          <a:blip r:embed="rId2"/>
          <a:srcRect t="1349" r="3" b="2927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207533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7DA097-6534-9587-5968-A8D9C3565A57}"/>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2B6AED-4D4D-F1E4-875E-F00888A6C329}"/>
              </a:ext>
            </a:extLst>
          </p:cNvPr>
          <p:cNvSpPr>
            <a:spLocks noGrp="1"/>
          </p:cNvSpPr>
          <p:nvPr>
            <p:ph type="title"/>
          </p:nvPr>
        </p:nvSpPr>
        <p:spPr>
          <a:xfrm>
            <a:off x="572493" y="238539"/>
            <a:ext cx="11018520" cy="1434415"/>
          </a:xfrm>
        </p:spPr>
        <p:txBody>
          <a:bodyPr anchor="b">
            <a:normAutofit/>
          </a:bodyPr>
          <a:lstStyle/>
          <a:p>
            <a:r>
              <a:rPr lang="en-NZ" sz="4000" b="1" dirty="0"/>
              <a:t>Downy Mildew</a:t>
            </a:r>
            <a:br>
              <a:rPr lang="en-NZ" sz="4600" dirty="0"/>
            </a:br>
            <a:r>
              <a:rPr lang="en-NZ" sz="1800" i="1" dirty="0" err="1"/>
              <a:t>Hyaloperonospora</a:t>
            </a:r>
            <a:r>
              <a:rPr lang="en-NZ" sz="1800" i="1" dirty="0"/>
              <a:t> brassicae</a:t>
            </a:r>
            <a:r>
              <a:rPr lang="en-NZ" sz="1800" dirty="0"/>
              <a:t> </a:t>
            </a:r>
          </a:p>
        </p:txBody>
      </p:sp>
      <p:sp>
        <p:nvSpPr>
          <p:cNvPr id="1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CF852B-AEED-3898-A0C6-B22A0D3928B9}"/>
              </a:ext>
            </a:extLst>
          </p:cNvPr>
          <p:cNvSpPr>
            <a:spLocks noGrp="1"/>
          </p:cNvSpPr>
          <p:nvPr>
            <p:ph idx="1"/>
          </p:nvPr>
        </p:nvSpPr>
        <p:spPr>
          <a:xfrm>
            <a:off x="572493" y="1911493"/>
            <a:ext cx="6713552" cy="4490069"/>
          </a:xfrm>
        </p:spPr>
        <p:txBody>
          <a:bodyPr anchor="t">
            <a:normAutofit fontScale="85000" lnSpcReduction="20000"/>
          </a:bodyPr>
          <a:lstStyle/>
          <a:p>
            <a:pPr lvl="0">
              <a:spcBef>
                <a:spcPts val="600"/>
              </a:spcBef>
            </a:pPr>
            <a:r>
              <a:rPr lang="en-NZ" sz="1600" dirty="0"/>
              <a:t>A common disease of brassica crops such as broccoli, cabbage, cauliflower, kale, and bok choy. </a:t>
            </a:r>
          </a:p>
          <a:p>
            <a:pPr lvl="0">
              <a:spcBef>
                <a:spcPts val="600"/>
              </a:spcBef>
            </a:pPr>
            <a:r>
              <a:rPr lang="en-NZ" sz="1600" dirty="0"/>
              <a:t>Develops in cool (8–16°C) and wet or humid conditions. </a:t>
            </a:r>
          </a:p>
          <a:p>
            <a:pPr marL="0" indent="0">
              <a:spcBef>
                <a:spcPts val="600"/>
              </a:spcBef>
              <a:buNone/>
            </a:pPr>
            <a:r>
              <a:rPr lang="en-NZ" sz="1600" b="1" dirty="0"/>
              <a:t>Symptoms</a:t>
            </a:r>
            <a:endParaRPr lang="en-NZ" sz="1600" dirty="0"/>
          </a:p>
          <a:p>
            <a:pPr>
              <a:spcBef>
                <a:spcPts val="600"/>
              </a:spcBef>
            </a:pPr>
            <a:r>
              <a:rPr lang="en-NZ" sz="1600" b="1" dirty="0"/>
              <a:t>Seedlings</a:t>
            </a:r>
            <a:endParaRPr lang="en-NZ" sz="1600" dirty="0"/>
          </a:p>
          <a:p>
            <a:pPr lvl="1">
              <a:spcBef>
                <a:spcPts val="600"/>
              </a:spcBef>
            </a:pPr>
            <a:r>
              <a:rPr lang="en-NZ" sz="1600" dirty="0"/>
              <a:t>White, fluffy mould on the underside of leaves. </a:t>
            </a:r>
          </a:p>
          <a:p>
            <a:pPr lvl="1">
              <a:spcBef>
                <a:spcPts val="600"/>
              </a:spcBef>
            </a:pPr>
            <a:r>
              <a:rPr lang="en-NZ" sz="1600" dirty="0"/>
              <a:t>Black speckles and puckered leaves which may die and fall off. </a:t>
            </a:r>
          </a:p>
          <a:p>
            <a:pPr>
              <a:spcBef>
                <a:spcPts val="600"/>
              </a:spcBef>
            </a:pPr>
            <a:r>
              <a:rPr lang="en-NZ" sz="1600" b="1" dirty="0"/>
              <a:t>Mature plants</a:t>
            </a:r>
            <a:endParaRPr lang="en-NZ" sz="1600" dirty="0"/>
          </a:p>
          <a:p>
            <a:pPr lvl="1">
              <a:spcBef>
                <a:spcPts val="600"/>
              </a:spcBef>
            </a:pPr>
            <a:r>
              <a:rPr lang="en-NZ" sz="1600" dirty="0"/>
              <a:t>Yellow or grey angular spots on the upper leaf surface. </a:t>
            </a:r>
          </a:p>
          <a:p>
            <a:pPr lvl="1">
              <a:spcBef>
                <a:spcPts val="600"/>
              </a:spcBef>
            </a:pPr>
            <a:r>
              <a:rPr lang="en-NZ" sz="1600" dirty="0"/>
              <a:t>Yellowing of older leaves. </a:t>
            </a:r>
          </a:p>
          <a:p>
            <a:pPr marL="0" indent="0">
              <a:spcBef>
                <a:spcPts val="600"/>
              </a:spcBef>
              <a:buNone/>
            </a:pPr>
            <a:r>
              <a:rPr lang="en-NZ" sz="1600" b="1" dirty="0"/>
              <a:t>Spread</a:t>
            </a:r>
            <a:endParaRPr lang="en-NZ" sz="1600" dirty="0"/>
          </a:p>
          <a:p>
            <a:pPr>
              <a:spcBef>
                <a:spcPts val="600"/>
              </a:spcBef>
            </a:pPr>
            <a:r>
              <a:rPr lang="en-NZ" sz="1600" dirty="0"/>
              <a:t>Spores are spread by wind and water droplets. </a:t>
            </a:r>
          </a:p>
          <a:p>
            <a:pPr>
              <a:spcBef>
                <a:spcPts val="600"/>
              </a:spcBef>
            </a:pPr>
            <a:r>
              <a:rPr lang="en-NZ" sz="1600" dirty="0"/>
              <a:t>Thrives in high humidity, dew, fog, and rain. </a:t>
            </a:r>
          </a:p>
          <a:p>
            <a:pPr>
              <a:spcBef>
                <a:spcPts val="600"/>
              </a:spcBef>
            </a:pPr>
            <a:r>
              <a:rPr lang="en-NZ" sz="1600" dirty="0"/>
              <a:t>Can survive in,  infected crop debris and weeds. </a:t>
            </a:r>
          </a:p>
          <a:p>
            <a:pPr marL="0" indent="0">
              <a:spcBef>
                <a:spcPts val="600"/>
              </a:spcBef>
              <a:buNone/>
            </a:pPr>
            <a:r>
              <a:rPr lang="en-NZ" sz="1600" b="1" dirty="0"/>
              <a:t>Management strategies</a:t>
            </a:r>
            <a:endParaRPr lang="en-NZ" sz="1600" dirty="0"/>
          </a:p>
          <a:p>
            <a:pPr>
              <a:spcBef>
                <a:spcPts val="600"/>
              </a:spcBef>
            </a:pPr>
            <a:r>
              <a:rPr lang="en-NZ" sz="1500" dirty="0"/>
              <a:t>Space plants to improve air movement and help leaves dry quickly.</a:t>
            </a:r>
          </a:p>
          <a:p>
            <a:pPr>
              <a:spcBef>
                <a:spcPts val="600"/>
              </a:spcBef>
            </a:pPr>
            <a:r>
              <a:rPr lang="en-NZ" sz="1500" dirty="0"/>
              <a:t>Rotate brassica crops for 2–3 years before planting in the same field</a:t>
            </a:r>
          </a:p>
          <a:p>
            <a:pPr>
              <a:spcBef>
                <a:spcPts val="600"/>
              </a:spcBef>
            </a:pPr>
            <a:r>
              <a:rPr lang="en-NZ" sz="1500" dirty="0"/>
              <a:t>Manage timing of irrigation </a:t>
            </a:r>
          </a:p>
          <a:p>
            <a:pPr>
              <a:spcBef>
                <a:spcPts val="600"/>
              </a:spcBef>
            </a:pPr>
            <a:r>
              <a:rPr lang="en-NZ" sz="1500" dirty="0"/>
              <a:t>Apply preventative fungicides when weather conditions favour disease.</a:t>
            </a:r>
          </a:p>
        </p:txBody>
      </p:sp>
      <p:pic>
        <p:nvPicPr>
          <p:cNvPr id="9" name="Picture 8" descr="Figure 2. Foliar symptoms of downy mildew on broccoli showing the downy sporulation on the necrotic lesions.">
            <a:extLst>
              <a:ext uri="{FF2B5EF4-FFF2-40B4-BE49-F238E27FC236}">
                <a16:creationId xmlns:a16="http://schemas.microsoft.com/office/drawing/2014/main" id="{66FB7FB8-3356-DC5C-8B02-074F2111F60E}"/>
              </a:ext>
            </a:extLst>
          </p:cNvPr>
          <p:cNvPicPr>
            <a:picLocks noChangeAspect="1"/>
          </p:cNvPicPr>
          <p:nvPr/>
        </p:nvPicPr>
        <p:blipFill>
          <a:blip r:embed="rId2"/>
          <a:srcRect l="27308" r="9516" b="-2"/>
          <a:stretch>
            <a:fillRect/>
          </a:stretch>
        </p:blipFill>
        <p:spPr>
          <a:xfrm>
            <a:off x="7944653" y="2977571"/>
            <a:ext cx="3600640" cy="3742661"/>
          </a:xfrm>
          <a:prstGeom prst="rect">
            <a:avLst/>
          </a:prstGeom>
        </p:spPr>
      </p:pic>
      <p:pic>
        <p:nvPicPr>
          <p:cNvPr id="6" name="Picture 5" descr="Figure 1. Foliar symptoms of downy mildew on broccoli seedlings.">
            <a:extLst>
              <a:ext uri="{FF2B5EF4-FFF2-40B4-BE49-F238E27FC236}">
                <a16:creationId xmlns:a16="http://schemas.microsoft.com/office/drawing/2014/main" id="{127C7F5D-C2FE-0027-1450-537E6B1F5E0B}"/>
              </a:ext>
            </a:extLst>
          </p:cNvPr>
          <p:cNvPicPr>
            <a:picLocks noChangeAspect="1"/>
          </p:cNvPicPr>
          <p:nvPr/>
        </p:nvPicPr>
        <p:blipFill>
          <a:blip r:embed="rId3"/>
          <a:stretch>
            <a:fillRect/>
          </a:stretch>
        </p:blipFill>
        <p:spPr>
          <a:xfrm>
            <a:off x="7944653" y="152814"/>
            <a:ext cx="3600640" cy="2671944"/>
          </a:xfrm>
          <a:prstGeom prst="rect">
            <a:avLst/>
          </a:prstGeom>
        </p:spPr>
      </p:pic>
    </p:spTree>
    <p:extLst>
      <p:ext uri="{BB962C8B-B14F-4D97-AF65-F5344CB8AC3E}">
        <p14:creationId xmlns:p14="http://schemas.microsoft.com/office/powerpoint/2010/main" val="2863498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829C99-19FB-5B88-838B-8694B7664FA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AEF44C-2C40-CAD3-230B-0DA466DEBB2C}"/>
              </a:ext>
            </a:extLst>
          </p:cNvPr>
          <p:cNvSpPr>
            <a:spLocks noGrp="1"/>
          </p:cNvSpPr>
          <p:nvPr>
            <p:ph type="title"/>
          </p:nvPr>
        </p:nvSpPr>
        <p:spPr>
          <a:xfrm>
            <a:off x="572493" y="238539"/>
            <a:ext cx="11018520" cy="1434415"/>
          </a:xfrm>
        </p:spPr>
        <p:txBody>
          <a:bodyPr anchor="b">
            <a:normAutofit/>
          </a:bodyPr>
          <a:lstStyle/>
          <a:p>
            <a:r>
              <a:rPr lang="en-NZ" sz="4000" b="1" dirty="0"/>
              <a:t>Alternaria leaf spot</a:t>
            </a:r>
            <a:br>
              <a:rPr lang="en-NZ" sz="4200" dirty="0"/>
            </a:br>
            <a:r>
              <a:rPr lang="en-NZ" sz="1800" i="1" dirty="0"/>
              <a:t>Alternaria </a:t>
            </a:r>
            <a:r>
              <a:rPr lang="en-NZ" sz="1800" i="1" dirty="0" err="1"/>
              <a:t>brassicicola</a:t>
            </a:r>
            <a:r>
              <a:rPr lang="en-NZ" sz="1800" dirty="0"/>
              <a:t> and </a:t>
            </a:r>
            <a:r>
              <a:rPr lang="en-NZ" sz="1800" i="1" dirty="0"/>
              <a:t>Alternaria brassicae</a:t>
            </a:r>
            <a:r>
              <a:rPr lang="en-NZ" sz="1800" dirty="0"/>
              <a:t>.</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D11377C-A262-67B9-9E1D-8FF8A7F0CF7E}"/>
              </a:ext>
            </a:extLst>
          </p:cNvPr>
          <p:cNvSpPr>
            <a:spLocks noGrp="1"/>
          </p:cNvSpPr>
          <p:nvPr>
            <p:ph idx="1"/>
          </p:nvPr>
        </p:nvSpPr>
        <p:spPr>
          <a:xfrm>
            <a:off x="572493" y="1838325"/>
            <a:ext cx="6980832" cy="4506849"/>
          </a:xfrm>
        </p:spPr>
        <p:txBody>
          <a:bodyPr anchor="t">
            <a:normAutofit lnSpcReduction="10000"/>
          </a:bodyPr>
          <a:lstStyle/>
          <a:p>
            <a:pPr lvl="0">
              <a:spcBef>
                <a:spcPts val="600"/>
              </a:spcBef>
            </a:pPr>
            <a:r>
              <a:rPr lang="en-NZ" sz="1600" dirty="0"/>
              <a:t>A fungal disease that affects broccoli, cabbage, cauliflower, kale, and other brassicas. </a:t>
            </a:r>
          </a:p>
          <a:p>
            <a:pPr lvl="0">
              <a:spcBef>
                <a:spcPts val="600"/>
              </a:spcBef>
            </a:pPr>
            <a:r>
              <a:rPr lang="en-NZ" sz="1600" dirty="0"/>
              <a:t>Reduces crop quality and yield. </a:t>
            </a:r>
          </a:p>
          <a:p>
            <a:pPr marL="0" indent="0">
              <a:spcBef>
                <a:spcPts val="600"/>
              </a:spcBef>
              <a:buNone/>
            </a:pPr>
            <a:r>
              <a:rPr lang="en-NZ" sz="1600" b="1" dirty="0"/>
              <a:t>Symptoms</a:t>
            </a:r>
            <a:endParaRPr lang="en-NZ" sz="1600" dirty="0"/>
          </a:p>
          <a:p>
            <a:pPr lvl="0">
              <a:spcBef>
                <a:spcPts val="600"/>
              </a:spcBef>
            </a:pPr>
            <a:r>
              <a:rPr lang="en-NZ" sz="1600" dirty="0"/>
              <a:t>Black or brown leaf spots with target-like rings. </a:t>
            </a:r>
          </a:p>
          <a:p>
            <a:pPr lvl="0">
              <a:spcBef>
                <a:spcPts val="600"/>
              </a:spcBef>
            </a:pPr>
            <a:r>
              <a:rPr lang="en-NZ" sz="1600" dirty="0"/>
              <a:t>Yellow halos around leaf spots. </a:t>
            </a:r>
          </a:p>
          <a:p>
            <a:pPr lvl="0">
              <a:spcBef>
                <a:spcPts val="600"/>
              </a:spcBef>
            </a:pPr>
            <a:r>
              <a:rPr lang="en-NZ" sz="1600" dirty="0"/>
              <a:t>Dark sunken spots on broccoli heads and cauliflower curds. </a:t>
            </a:r>
          </a:p>
          <a:p>
            <a:pPr lvl="0">
              <a:spcBef>
                <a:spcPts val="600"/>
              </a:spcBef>
            </a:pPr>
            <a:r>
              <a:rPr lang="en-NZ" sz="1600" dirty="0"/>
              <a:t>Older leaves turn yellow, dry up, and fall off. </a:t>
            </a:r>
          </a:p>
          <a:p>
            <a:pPr marL="0" indent="0">
              <a:spcBef>
                <a:spcPts val="600"/>
              </a:spcBef>
              <a:buNone/>
            </a:pPr>
            <a:r>
              <a:rPr lang="en-NZ" sz="1600" b="1" dirty="0"/>
              <a:t>Spreads</a:t>
            </a:r>
            <a:endParaRPr lang="en-NZ" sz="1600" dirty="0"/>
          </a:p>
          <a:p>
            <a:pPr lvl="0">
              <a:spcBef>
                <a:spcPts val="600"/>
              </a:spcBef>
            </a:pPr>
            <a:r>
              <a:rPr lang="en-NZ" sz="1600" dirty="0"/>
              <a:t>Thrives in warm (15–25°C), wet, and humid conditions. </a:t>
            </a:r>
          </a:p>
          <a:p>
            <a:pPr lvl="0">
              <a:spcBef>
                <a:spcPts val="600"/>
              </a:spcBef>
            </a:pPr>
            <a:r>
              <a:rPr lang="en-NZ" sz="1600" dirty="0"/>
              <a:t>Spread by infected seed, crop debris, weeds, wind, rain splash, irrigation, and insects. </a:t>
            </a:r>
          </a:p>
          <a:p>
            <a:pPr marL="0" indent="0">
              <a:spcBef>
                <a:spcPts val="600"/>
              </a:spcBef>
              <a:buNone/>
            </a:pPr>
            <a:r>
              <a:rPr lang="en-NZ" sz="1600" b="1" dirty="0"/>
              <a:t>Management strategies</a:t>
            </a:r>
            <a:endParaRPr lang="en-NZ" sz="1600" dirty="0"/>
          </a:p>
          <a:p>
            <a:pPr>
              <a:spcBef>
                <a:spcPts val="600"/>
              </a:spcBef>
            </a:pPr>
            <a:r>
              <a:rPr lang="en-NZ" sz="1600" dirty="0"/>
              <a:t>Plant certified disease-free seed.</a:t>
            </a:r>
          </a:p>
          <a:p>
            <a:pPr>
              <a:spcBef>
                <a:spcPts val="600"/>
              </a:spcBef>
            </a:pPr>
            <a:r>
              <a:rPr lang="en-NZ" sz="1600" dirty="0"/>
              <a:t>Rotate brassica crops for at least 3-4 years.</a:t>
            </a:r>
          </a:p>
          <a:p>
            <a:pPr>
              <a:spcBef>
                <a:spcPts val="600"/>
              </a:spcBef>
            </a:pPr>
            <a:r>
              <a:rPr lang="en-NZ" sz="1600" dirty="0"/>
              <a:t>Remove or bury infected crop residues after harvest.</a:t>
            </a:r>
          </a:p>
          <a:p>
            <a:pPr>
              <a:spcBef>
                <a:spcPts val="600"/>
              </a:spcBef>
            </a:pPr>
            <a:r>
              <a:rPr lang="en-NZ" sz="1600" dirty="0"/>
              <a:t>Apply protective fungicides when disease risk is high.</a:t>
            </a:r>
          </a:p>
          <a:p>
            <a:endParaRPr lang="en-NZ" sz="1200" dirty="0"/>
          </a:p>
        </p:txBody>
      </p:sp>
      <p:pic>
        <p:nvPicPr>
          <p:cNvPr id="4" name="Picture 3" descr="Alternaria brassicae - Wikipedia">
            <a:extLst>
              <a:ext uri="{FF2B5EF4-FFF2-40B4-BE49-F238E27FC236}">
                <a16:creationId xmlns:a16="http://schemas.microsoft.com/office/drawing/2014/main" id="{D12C79A8-72E0-FE21-0AF0-249E02B0307C}"/>
              </a:ext>
            </a:extLst>
          </p:cNvPr>
          <p:cNvPicPr>
            <a:picLocks noChangeAspect="1"/>
          </p:cNvPicPr>
          <p:nvPr/>
        </p:nvPicPr>
        <p:blipFill>
          <a:blip r:embed="rId2"/>
          <a:srcRect l="11174" r="16433"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274473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68DFA4-5917-AD00-ED8D-14852AA257E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BD660E-7CE2-7200-F359-640424E0B3CB}"/>
              </a:ext>
            </a:extLst>
          </p:cNvPr>
          <p:cNvSpPr>
            <a:spLocks noGrp="1"/>
          </p:cNvSpPr>
          <p:nvPr>
            <p:ph type="title"/>
          </p:nvPr>
        </p:nvSpPr>
        <p:spPr>
          <a:xfrm>
            <a:off x="572493" y="238539"/>
            <a:ext cx="11018520" cy="1434415"/>
          </a:xfrm>
        </p:spPr>
        <p:txBody>
          <a:bodyPr anchor="b">
            <a:normAutofit/>
          </a:bodyPr>
          <a:lstStyle/>
          <a:p>
            <a:r>
              <a:rPr lang="en-NZ" sz="4000" b="1" dirty="0"/>
              <a:t>Black Rot</a:t>
            </a:r>
            <a:br>
              <a:rPr lang="en-NZ" sz="4600" dirty="0"/>
            </a:br>
            <a:r>
              <a:rPr lang="en-NZ" sz="1800" i="1" dirty="0"/>
              <a:t>Xanthomonas campestris</a:t>
            </a:r>
            <a:r>
              <a:rPr lang="en-NZ" sz="1800" dirty="0"/>
              <a:t> </a:t>
            </a:r>
            <a:r>
              <a:rPr lang="en-NZ" sz="1800" dirty="0" err="1"/>
              <a:t>pv</a:t>
            </a:r>
            <a:r>
              <a:rPr lang="en-NZ" sz="1800" dirty="0"/>
              <a:t>. </a:t>
            </a:r>
            <a:r>
              <a:rPr lang="en-NZ" sz="1800" i="1" dirty="0"/>
              <a:t>campestris</a:t>
            </a:r>
            <a:r>
              <a:rPr lang="en-NZ" sz="1800" dirty="0"/>
              <a:t> </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04F677-86A5-2C05-075D-EB14A3F2647D}"/>
              </a:ext>
            </a:extLst>
          </p:cNvPr>
          <p:cNvSpPr>
            <a:spLocks noGrp="1"/>
          </p:cNvSpPr>
          <p:nvPr>
            <p:ph idx="1"/>
          </p:nvPr>
        </p:nvSpPr>
        <p:spPr>
          <a:xfrm>
            <a:off x="572493" y="1911493"/>
            <a:ext cx="6713552" cy="4278995"/>
          </a:xfrm>
        </p:spPr>
        <p:txBody>
          <a:bodyPr anchor="t">
            <a:normAutofit fontScale="92500" lnSpcReduction="10000"/>
          </a:bodyPr>
          <a:lstStyle/>
          <a:p>
            <a:pPr lvl="0"/>
            <a:r>
              <a:rPr lang="en-NZ" sz="1600" dirty="0"/>
              <a:t>A bacterial disease that affects broccoli, cabbage, cauliflower, kale, and other brassicas. </a:t>
            </a:r>
          </a:p>
          <a:p>
            <a:pPr lvl="0"/>
            <a:r>
              <a:rPr lang="en-NZ" sz="1600" dirty="0"/>
              <a:t>Spreads through infected seed, water splash, and crop debris. </a:t>
            </a:r>
          </a:p>
          <a:p>
            <a:pPr lvl="0"/>
            <a:r>
              <a:rPr lang="en-NZ" sz="1600" dirty="0"/>
              <a:t>Can greatly reduce crop growth and yield. </a:t>
            </a:r>
          </a:p>
          <a:p>
            <a:pPr marL="0" indent="0">
              <a:buNone/>
            </a:pPr>
            <a:r>
              <a:rPr lang="en-NZ" sz="1600" b="1" dirty="0"/>
              <a:t>Symptoms</a:t>
            </a:r>
            <a:endParaRPr lang="en-NZ" sz="1600" dirty="0"/>
          </a:p>
          <a:p>
            <a:pPr lvl="0"/>
            <a:r>
              <a:rPr lang="en-NZ" sz="1600" dirty="0"/>
              <a:t>V-shaped yellow or brown patches on leaf edges. </a:t>
            </a:r>
          </a:p>
          <a:p>
            <a:pPr lvl="0"/>
            <a:r>
              <a:rPr lang="en-NZ" sz="1600" dirty="0"/>
              <a:t>Black veins inside infected leaves. </a:t>
            </a:r>
          </a:p>
          <a:p>
            <a:pPr lvl="0"/>
            <a:r>
              <a:rPr lang="en-NZ" sz="1600" dirty="0"/>
              <a:t>Dark rings or black staining inside stems. </a:t>
            </a:r>
          </a:p>
          <a:p>
            <a:pPr lvl="0"/>
            <a:r>
              <a:rPr lang="en-NZ" sz="1600" dirty="0"/>
              <a:t>Yellow leaves that drop early, causing plants to become stunted. </a:t>
            </a:r>
          </a:p>
          <a:p>
            <a:pPr marL="0" indent="0">
              <a:buNone/>
            </a:pPr>
            <a:r>
              <a:rPr lang="en-NZ" sz="1600" b="1" dirty="0"/>
              <a:t>Management strategies</a:t>
            </a:r>
            <a:endParaRPr lang="en-NZ" sz="1600" dirty="0"/>
          </a:p>
          <a:p>
            <a:r>
              <a:rPr lang="en-NZ" sz="1600" dirty="0"/>
              <a:t>Use certified disease-free seed.</a:t>
            </a:r>
          </a:p>
          <a:p>
            <a:r>
              <a:rPr lang="en-NZ" sz="1600" dirty="0"/>
              <a:t>Rotate brassica crops for 3–4 years.</a:t>
            </a:r>
          </a:p>
          <a:p>
            <a:r>
              <a:rPr lang="en-NZ" sz="1600" dirty="0"/>
              <a:t>Remove and destroy infected crop residues.</a:t>
            </a:r>
          </a:p>
          <a:p>
            <a:r>
              <a:rPr lang="en-NZ" sz="1600" dirty="0"/>
              <a:t>Avoid working with wet plants to reduce spread.</a:t>
            </a:r>
          </a:p>
          <a:p>
            <a:pPr marL="0" indent="0">
              <a:buNone/>
            </a:pPr>
            <a:endParaRPr lang="en-NZ" sz="1200" dirty="0"/>
          </a:p>
        </p:txBody>
      </p:sp>
      <p:pic>
        <p:nvPicPr>
          <p:cNvPr id="5" name="Picture 4" descr="Black rot symptoms on cabbage foliage">
            <a:extLst>
              <a:ext uri="{FF2B5EF4-FFF2-40B4-BE49-F238E27FC236}">
                <a16:creationId xmlns:a16="http://schemas.microsoft.com/office/drawing/2014/main" id="{0FEF4A30-C840-68B1-3FCE-36A7AC774CFB}"/>
              </a:ext>
            </a:extLst>
          </p:cNvPr>
          <p:cNvPicPr>
            <a:picLocks noChangeAspect="1"/>
          </p:cNvPicPr>
          <p:nvPr/>
        </p:nvPicPr>
        <p:blipFill>
          <a:blip r:embed="rId2"/>
          <a:srcRect l="40424" r="14599"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4073026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1DDA28-77E0-EFE2-0C11-0CC440BA4874}"/>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F5B96F-8754-C00E-F220-F3F155C13FA5}"/>
              </a:ext>
            </a:extLst>
          </p:cNvPr>
          <p:cNvSpPr>
            <a:spLocks noGrp="1"/>
          </p:cNvSpPr>
          <p:nvPr>
            <p:ph type="title"/>
          </p:nvPr>
        </p:nvSpPr>
        <p:spPr>
          <a:xfrm>
            <a:off x="572493" y="238539"/>
            <a:ext cx="11018520" cy="1434415"/>
          </a:xfrm>
        </p:spPr>
        <p:txBody>
          <a:bodyPr anchor="b">
            <a:normAutofit/>
          </a:bodyPr>
          <a:lstStyle/>
          <a:p>
            <a:r>
              <a:rPr lang="en-NZ" sz="4000" b="1" dirty="0"/>
              <a:t>White blisters</a:t>
            </a:r>
            <a:br>
              <a:rPr lang="en-NZ" sz="4600" dirty="0"/>
            </a:br>
            <a:r>
              <a:rPr lang="en-NZ" sz="1800" i="1" dirty="0"/>
              <a:t>Albugo candida</a:t>
            </a:r>
            <a:endParaRPr lang="en-NZ" sz="1800" dirty="0"/>
          </a:p>
        </p:txBody>
      </p:sp>
      <p:sp>
        <p:nvSpPr>
          <p:cNvPr id="1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6E19C66-5D06-C12F-BFED-5464CE9C1A38}"/>
              </a:ext>
            </a:extLst>
          </p:cNvPr>
          <p:cNvSpPr>
            <a:spLocks noGrp="1"/>
          </p:cNvSpPr>
          <p:nvPr>
            <p:ph idx="1"/>
          </p:nvPr>
        </p:nvSpPr>
        <p:spPr>
          <a:xfrm>
            <a:off x="572493" y="2071316"/>
            <a:ext cx="6713552" cy="4119172"/>
          </a:xfrm>
        </p:spPr>
        <p:txBody>
          <a:bodyPr anchor="t">
            <a:normAutofit/>
          </a:bodyPr>
          <a:lstStyle/>
          <a:p>
            <a:pPr lvl="0"/>
            <a:r>
              <a:rPr lang="en-NZ" sz="1400" dirty="0"/>
              <a:t>A disease caused by a fungus-like organism that affects brassica crops such as bok choy.</a:t>
            </a:r>
          </a:p>
          <a:p>
            <a:pPr lvl="0"/>
            <a:r>
              <a:rPr lang="en-NZ" sz="1400" dirty="0"/>
              <a:t>Favoured by cool, wet and humid conditions.</a:t>
            </a:r>
          </a:p>
          <a:p>
            <a:pPr marL="0" indent="0">
              <a:buNone/>
            </a:pPr>
            <a:r>
              <a:rPr lang="en-NZ" sz="1400" b="1" dirty="0"/>
              <a:t>Symptoms</a:t>
            </a:r>
          </a:p>
          <a:p>
            <a:pPr lvl="0"/>
            <a:r>
              <a:rPr lang="en-NZ" sz="1400" dirty="0"/>
              <a:t>Raised white or cream-coloured blisters develop, often on the underside of leaves.</a:t>
            </a:r>
          </a:p>
          <a:p>
            <a:pPr lvl="0"/>
            <a:r>
              <a:rPr lang="en-NZ" sz="1400" dirty="0"/>
              <a:t>Blisters can also occur on stems and leaf stalks.</a:t>
            </a:r>
          </a:p>
          <a:p>
            <a:pPr lvl="0"/>
            <a:r>
              <a:rPr lang="en-NZ" sz="1400" dirty="0"/>
              <a:t>The blisters may burst and release a powdery mass of white spores.</a:t>
            </a:r>
          </a:p>
          <a:p>
            <a:pPr lvl="0"/>
            <a:r>
              <a:rPr lang="en-NZ" sz="1400" dirty="0"/>
              <a:t>Pale yellow or purplish patches may appear on the upper surface of the leaf.</a:t>
            </a:r>
          </a:p>
          <a:p>
            <a:pPr marL="0" indent="0">
              <a:buNone/>
            </a:pPr>
            <a:r>
              <a:rPr lang="en-NZ" sz="1400" b="1" dirty="0"/>
              <a:t>Management Strategies</a:t>
            </a:r>
            <a:endParaRPr lang="en-NZ" sz="1400" dirty="0"/>
          </a:p>
          <a:p>
            <a:pPr lvl="0"/>
            <a:r>
              <a:rPr lang="en-NZ" sz="1400" dirty="0"/>
              <a:t> Crop rotation - avoid growing brassicas in the same area year after year.</a:t>
            </a:r>
          </a:p>
          <a:p>
            <a:pPr lvl="0"/>
            <a:r>
              <a:rPr lang="en-NZ" sz="1400" dirty="0"/>
              <a:t> Plant spacing to allow good air movement through the crop.</a:t>
            </a:r>
          </a:p>
          <a:p>
            <a:pPr lvl="0"/>
            <a:r>
              <a:rPr lang="en-NZ" sz="1400" dirty="0"/>
              <a:t> Reduce leaf wetness.</a:t>
            </a:r>
          </a:p>
          <a:p>
            <a:r>
              <a:rPr lang="en-NZ" sz="1400" dirty="0"/>
              <a:t>Use approved fungicides when necessary.</a:t>
            </a:r>
          </a:p>
          <a:p>
            <a:endParaRPr lang="en-NZ" sz="1400" dirty="0"/>
          </a:p>
        </p:txBody>
      </p:sp>
      <p:pic>
        <p:nvPicPr>
          <p:cNvPr id="4" name="Picture 3" descr="White Blister">
            <a:extLst>
              <a:ext uri="{FF2B5EF4-FFF2-40B4-BE49-F238E27FC236}">
                <a16:creationId xmlns:a16="http://schemas.microsoft.com/office/drawing/2014/main" id="{55860E0D-BD1B-293D-326D-5B57A511560B}"/>
              </a:ext>
            </a:extLst>
          </p:cNvPr>
          <p:cNvPicPr>
            <a:picLocks noChangeAspect="1"/>
          </p:cNvPicPr>
          <p:nvPr/>
        </p:nvPicPr>
        <p:blipFill>
          <a:blip r:embed="rId2"/>
          <a:srcRect t="8231" b="33560"/>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269800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1913D1-5BDB-B54B-7598-C7484E97D766}"/>
              </a:ext>
            </a:extLst>
          </p:cNvPr>
          <p:cNvSpPr>
            <a:spLocks noGrp="1"/>
          </p:cNvSpPr>
          <p:nvPr>
            <p:ph type="title"/>
          </p:nvPr>
        </p:nvSpPr>
        <p:spPr>
          <a:xfrm>
            <a:off x="572493" y="238539"/>
            <a:ext cx="11018520" cy="1434415"/>
          </a:xfrm>
        </p:spPr>
        <p:txBody>
          <a:bodyPr anchor="b">
            <a:normAutofit/>
          </a:bodyPr>
          <a:lstStyle/>
          <a:p>
            <a:r>
              <a:rPr lang="en-NZ" sz="4000" b="1" dirty="0"/>
              <a:t>Sclerotinia</a:t>
            </a:r>
            <a:br>
              <a:rPr lang="en-NZ" sz="4600" dirty="0"/>
            </a:br>
            <a:r>
              <a:rPr lang="en-NZ" sz="1800" i="1" dirty="0" err="1"/>
              <a:t>Sclerotinia</a:t>
            </a:r>
            <a:r>
              <a:rPr lang="en-NZ" sz="1800" i="1" dirty="0"/>
              <a:t> </a:t>
            </a:r>
            <a:r>
              <a:rPr lang="en-NZ" sz="1800" i="1" dirty="0" err="1"/>
              <a:t>sclerotiorum</a:t>
            </a:r>
            <a:endParaRPr lang="en-NZ" sz="1800" i="1" dirty="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211DC1-58B2-7FEE-4969-85465577E31E}"/>
              </a:ext>
            </a:extLst>
          </p:cNvPr>
          <p:cNvSpPr>
            <a:spLocks noGrp="1"/>
          </p:cNvSpPr>
          <p:nvPr>
            <p:ph idx="1"/>
          </p:nvPr>
        </p:nvSpPr>
        <p:spPr>
          <a:xfrm>
            <a:off x="572493" y="2071316"/>
            <a:ext cx="6713552" cy="4119172"/>
          </a:xfrm>
        </p:spPr>
        <p:txBody>
          <a:bodyPr anchor="t">
            <a:normAutofit fontScale="55000" lnSpcReduction="20000"/>
          </a:bodyPr>
          <a:lstStyle/>
          <a:p>
            <a:pPr lvl="0"/>
            <a:r>
              <a:rPr lang="en-NZ" dirty="0"/>
              <a:t>A fungal disease that can affect brassica crops such as broccoli, cabbage and cauliflower. </a:t>
            </a:r>
          </a:p>
          <a:p>
            <a:pPr lvl="0"/>
            <a:r>
              <a:rPr lang="en-NZ" dirty="0"/>
              <a:t>The fungus survives in soil as hard, black structures called sclerotia for several years. </a:t>
            </a:r>
          </a:p>
          <a:p>
            <a:pPr marL="0" indent="0">
              <a:buNone/>
            </a:pPr>
            <a:r>
              <a:rPr lang="en-NZ" b="1" dirty="0"/>
              <a:t>Symptoms</a:t>
            </a:r>
            <a:endParaRPr lang="en-NZ" dirty="0"/>
          </a:p>
          <a:p>
            <a:pPr lvl="0"/>
            <a:r>
              <a:rPr lang="en-NZ" dirty="0"/>
              <a:t>Water-soaked lesions – dark, wet-looking patches develop on stems or leaves. </a:t>
            </a:r>
          </a:p>
          <a:p>
            <a:pPr lvl="0"/>
            <a:r>
              <a:rPr lang="en-NZ" dirty="0"/>
              <a:t>White mould – fluffy white fungal growth appears in damp conditions. </a:t>
            </a:r>
          </a:p>
          <a:p>
            <a:pPr lvl="0"/>
            <a:r>
              <a:rPr lang="en-NZ" dirty="0"/>
              <a:t>Black sclerotia – hard, black structures form on or inside infected plant tissue. </a:t>
            </a:r>
          </a:p>
          <a:p>
            <a:pPr lvl="0"/>
            <a:r>
              <a:rPr lang="en-NZ" dirty="0"/>
              <a:t> Wilting and collapse – infected plants may wilt, yellow and collapse. </a:t>
            </a:r>
          </a:p>
          <a:p>
            <a:pPr marL="0" indent="0">
              <a:buNone/>
            </a:pPr>
            <a:r>
              <a:rPr lang="en-NZ" b="1" dirty="0"/>
              <a:t>Management Strategies</a:t>
            </a:r>
            <a:endParaRPr lang="en-NZ" dirty="0"/>
          </a:p>
          <a:p>
            <a:pPr lvl="0"/>
            <a:r>
              <a:rPr lang="en-NZ" dirty="0"/>
              <a:t>Crop rotation – avoid susceptible crops for 3–4 years where practical; include cereals or grasses. </a:t>
            </a:r>
          </a:p>
          <a:p>
            <a:pPr lvl="0"/>
            <a:r>
              <a:rPr lang="en-NZ" dirty="0"/>
              <a:t>Manage plant density – avoid overly dense growth to improve air movement and reduce humidity. </a:t>
            </a:r>
          </a:p>
          <a:p>
            <a:pPr lvl="0"/>
            <a:r>
              <a:rPr lang="en-NZ" dirty="0"/>
              <a:t>Fungicides – used registered and approved chemicals when required.</a:t>
            </a:r>
          </a:p>
          <a:p>
            <a:endParaRPr lang="en-NZ" sz="2200" dirty="0"/>
          </a:p>
        </p:txBody>
      </p:sp>
      <p:pic>
        <p:nvPicPr>
          <p:cNvPr id="4" name="Picture 3">
            <a:extLst>
              <a:ext uri="{FF2B5EF4-FFF2-40B4-BE49-F238E27FC236}">
                <a16:creationId xmlns:a16="http://schemas.microsoft.com/office/drawing/2014/main" id="{C0DB52AD-38D0-16D5-A7C3-345C915020CA}"/>
              </a:ext>
            </a:extLst>
          </p:cNvPr>
          <p:cNvPicPr>
            <a:picLocks noChangeAspect="1"/>
          </p:cNvPicPr>
          <p:nvPr/>
        </p:nvPicPr>
        <p:blipFill>
          <a:blip r:embed="rId2"/>
          <a:srcRect l="3795" r="-3"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169309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7ACBE7-63A1-CD4B-22DD-134BC2E010C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picture containing logo&#10;&#10;Description automatically generated">
            <a:extLst>
              <a:ext uri="{FF2B5EF4-FFF2-40B4-BE49-F238E27FC236}">
                <a16:creationId xmlns:a16="http://schemas.microsoft.com/office/drawing/2014/main" id="{11EBA2A8-BB70-4426-4383-5BA308FF9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54113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538</TotalTime>
  <Words>1625</Words>
  <Application>Microsoft Office PowerPoint</Application>
  <PresentationFormat>Widescreen</PresentationFormat>
  <Paragraphs>205</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Aptos Display</vt:lpstr>
      <vt:lpstr>Arial</vt:lpstr>
      <vt:lpstr>Avenir Next LT Pro</vt:lpstr>
      <vt:lpstr>Calibri</vt:lpstr>
      <vt:lpstr>Office Theme</vt:lpstr>
      <vt:lpstr>PowerPoint Presentation</vt:lpstr>
      <vt:lpstr>Brassica Pests and Diseases</vt:lpstr>
      <vt:lpstr>Pests  and  Diseases  in  Brassica Crops </vt:lpstr>
      <vt:lpstr>Some Common Brassica</vt:lpstr>
      <vt:lpstr> Integrated  Pest and Disease Management (IPDM)</vt:lpstr>
      <vt:lpstr>Cultural Controls  </vt:lpstr>
      <vt:lpstr>Biological Controls  </vt:lpstr>
      <vt:lpstr>Biological Products  for  Pest and Disease Management </vt:lpstr>
      <vt:lpstr>Chemical Controls  </vt:lpstr>
      <vt:lpstr>White Butterfly (Pieris rapae)</vt:lpstr>
      <vt:lpstr>Diamondback moth  (Plutella xylostella) </vt:lpstr>
      <vt:lpstr>Leaf miners</vt:lpstr>
      <vt:lpstr>Other brassica pests</vt:lpstr>
      <vt:lpstr>Clubroot  (Plasmodiophora brassicae)</vt:lpstr>
      <vt:lpstr>Downy Mildew Hyaloperonospora brassicae </vt:lpstr>
      <vt:lpstr>Alternaria leaf spot Alternaria brassicicola and Alternaria brassicae.</vt:lpstr>
      <vt:lpstr>Black Rot Xanthomonas campestris pv. campestris </vt:lpstr>
      <vt:lpstr>White blisters Albugo candida</vt:lpstr>
      <vt:lpstr>Sclerotinia Sclerotinia sclerotiorum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Susan Stokes</dc:creator>
  <cp:lastModifiedBy>Kerry Allen</cp:lastModifiedBy>
  <cp:revision>21</cp:revision>
  <dcterms:created xsi:type="dcterms:W3CDTF">2026-05-10T23:36:45Z</dcterms:created>
  <dcterms:modified xsi:type="dcterms:W3CDTF">2026-09-16T21:00:19Z</dcterms:modified>
</cp:coreProperties>
</file>