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6" r:id="rId3"/>
    <p:sldId id="267" r:id="rId4"/>
    <p:sldId id="257" r:id="rId5"/>
    <p:sldId id="295" r:id="rId6"/>
    <p:sldId id="259" r:id="rId7"/>
    <p:sldId id="261" r:id="rId8"/>
    <p:sldId id="294" r:id="rId9"/>
    <p:sldId id="297" r:id="rId10"/>
    <p:sldId id="300" r:id="rId11"/>
    <p:sldId id="299" r:id="rId12"/>
    <p:sldId id="262" r:id="rId13"/>
    <p:sldId id="260" r:id="rId14"/>
    <p:sldId id="263" r:id="rId15"/>
    <p:sldId id="265" r:id="rId16"/>
    <p:sldId id="266" r:id="rId17"/>
    <p:sldId id="264" r:id="rId18"/>
    <p:sldId id="293" r:id="rId19"/>
    <p:sldId id="304" r:id="rId20"/>
    <p:sldId id="305" r:id="rId21"/>
    <p:sldId id="258" r:id="rId22"/>
    <p:sldId id="29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E3B46EA-D03C-48ED-968B-60512F10F615}">
          <p14:sldIdLst>
            <p14:sldId id="291"/>
            <p14:sldId id="256"/>
            <p14:sldId id="267"/>
            <p14:sldId id="257"/>
            <p14:sldId id="295"/>
            <p14:sldId id="259"/>
            <p14:sldId id="261"/>
            <p14:sldId id="294"/>
            <p14:sldId id="297"/>
            <p14:sldId id="300"/>
            <p14:sldId id="299"/>
            <p14:sldId id="262"/>
            <p14:sldId id="260"/>
            <p14:sldId id="263"/>
            <p14:sldId id="265"/>
            <p14:sldId id="266"/>
            <p14:sldId id="264"/>
            <p14:sldId id="293"/>
            <p14:sldId id="304"/>
            <p14:sldId id="305"/>
            <p14:sldId id="258"/>
          </p14:sldIdLst>
        </p14:section>
        <p14:section name="Untitled Section" id="{D235C2AE-5B0D-4829-890E-BC02B3CB5A1E}">
          <p14:sldIdLst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FA9C5-2B4A-1D3C-890E-6C0874A0EB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1A65C9-8E06-E4A0-4BDC-1320956F93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89F89-FBFA-095F-F384-F68633386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0866-C404-4917-B850-FB6AC1FA7F78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4436A-8259-5FBD-EF81-66DBE050A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FCD29-C9FA-DFAC-5811-FB1BE7EDE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DDEA-06F4-4C31-B322-67A1006E335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0268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93DE0-7383-BF53-11E9-EB4D85469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9462C-8127-71C3-8615-E601094F0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F79A19-68EF-24DC-8900-99FD69520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0866-C404-4917-B850-FB6AC1FA7F78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9187E-A586-3BBD-3213-500394FEA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42FF2-DF5E-5AB3-917C-F84E8BA3E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DDEA-06F4-4C31-B322-67A1006E335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90373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3E431-A240-E397-8EC6-4DD0D0A4C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FD890-59A0-605D-EB40-ED0756CBB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749FD-6985-1F4B-EB05-72851BDBA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0866-C404-4917-B850-FB6AC1FA7F78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3DD15-A53A-5B60-4721-5091ADBDB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E014A-9544-953E-305E-E6A8AB126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DDEA-06F4-4C31-B322-67A1006E335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96054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3F97D-DF92-79D2-A377-8ED0B531D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23B9C-1FFF-82DF-39D0-BC3C4E7864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8686AA-0E01-48FE-CE3C-D9A4A60F37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E8FF7-B0AD-C32A-D3B9-89CEE0898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0866-C404-4917-B850-FB6AC1FA7F78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D2848-93E9-0B21-9909-75DC2D128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86D720-540A-971C-AAA4-A751858DF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DDEA-06F4-4C31-B322-67A1006E335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58690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BC00D-A3B5-585D-7A40-95F6E7385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FFA3B-6F19-F673-0823-9236F25E3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5CA9DE-29BC-3BD2-BBEF-A84BEDFC0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7B0329-6637-6169-5624-FA6ECAC399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E4BD4C-535B-0758-3CD5-F0DDFB0390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965CFB-EBEA-B825-6246-50EDBCE7D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0866-C404-4917-B850-FB6AC1FA7F78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457E3E-1ED6-EB40-DEC7-3969B3B69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66589B-78F8-62ED-0044-39E5C3A11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DDEA-06F4-4C31-B322-67A1006E335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70604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32CF3-7F67-2856-4142-6FA0B249B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6D5865-6352-98E0-50EA-0D0E93B7A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0866-C404-4917-B850-FB6AC1FA7F78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F567-E507-1F8A-4F69-AE43BE0CC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7E2C79-3268-1B2D-4DB2-5925A6542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DDEA-06F4-4C31-B322-67A1006E335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17030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20D5F6-9C9F-DCF0-8770-9FE833760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0866-C404-4917-B850-FB6AC1FA7F78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B58EBB-3F51-1810-48A8-1C2F36F72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24313E-16BE-9152-32A2-F5FCB1E9C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DDEA-06F4-4C31-B322-67A1006E335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6614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0797A-A0C7-F85F-5146-0D4FB6DBC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9289D2-CBC8-2817-76F0-B1F1A5541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7A714-D252-567B-1F1A-0B25C5EB0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3A7833-A9F4-0CD4-6DBE-C7EC53A8B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0866-C404-4917-B850-FB6AC1FA7F78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F76B2D-7DAD-2DDA-EFC3-70A32C8E3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10C42C-2EA2-E5C0-EB5D-EC5E375F9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DDEA-06F4-4C31-B322-67A1006E335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40743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A1B0A-627B-F626-F1CE-E6383752F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B2D38F-D22A-B761-143A-1DBB1DC8E1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0D175-9370-CE00-418D-9CEF61C5F4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D4332-762A-FCA8-AC78-E02EF8EC9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0866-C404-4917-B850-FB6AC1FA7F78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AEE944-F80D-560B-A481-07D42C406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F1128A-00F6-28A2-A2F1-66FE18C0E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DDEA-06F4-4C31-B322-67A1006E335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9291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A2B80-7EEF-6BA5-DFB1-597BD88E4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C5DA97-03A8-9465-BFB1-20E050169F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821A3-E838-C539-5EA8-3A87EEECA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0866-C404-4917-B850-FB6AC1FA7F78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D78EB-28CF-5345-7364-CFF3A4F9B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C416C-B1AB-5A12-794B-0EF2DFD86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DDEA-06F4-4C31-B322-67A1006E335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3597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D1F281-315A-0894-28FA-BA41CDF7CC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B944A9-195D-B3BD-08A1-D97B5BFF58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82D26-24C2-99CC-FDAF-BAD86C850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0866-C404-4917-B850-FB6AC1FA7F78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8D693-4599-CC5D-8BAD-707D14443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4748C-F498-73F6-9A39-42284370E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ADDEA-06F4-4C31-B322-67A1006E335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51568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9FAB56-02C1-F38C-3E77-708B56244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66907-E8EB-31C6-73CE-DCB416C5E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4087F-FD49-E62C-A916-32B8C46E0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EE0866-C404-4917-B850-FB6AC1FA7F78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3991A-E69A-F852-36BE-01342DCF17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9207D-8202-433D-769F-36BE3572D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1ADDEA-06F4-4C31-B322-67A1006E335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7595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g-y1xNT4Ukc&amp;t=10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fairbanks.co.nz/products/brassica/broccoli/" TargetMode="External"/><Relationship Id="rId2" Type="http://schemas.openxmlformats.org/officeDocument/2006/relationships/hyperlink" Target="https://www.vegetables.bayer.com/nz/en-nz/products/broccoli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lefroyvalley.co.nz/products/broccoli-marquez" TargetMode="External"/><Relationship Id="rId4" Type="http://schemas.openxmlformats.org/officeDocument/2006/relationships/hyperlink" Target="https://www.spsnz.com/our-products/broccoli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2DFD8EA3-497F-3A08-A52F-F14366009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047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9C71E4-0E39-571B-7C98-45E9CB5BA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en-NZ" sz="5400" dirty="0"/>
              <a:t>Broccoli cultivars</a:t>
            </a:r>
          </a:p>
        </p:txBody>
      </p:sp>
      <p:pic>
        <p:nvPicPr>
          <p:cNvPr id="4" name="Picture 3" descr="How Much Broccoli Does 1 Plant Produce">
            <a:extLst>
              <a:ext uri="{FF2B5EF4-FFF2-40B4-BE49-F238E27FC236}">
                <a16:creationId xmlns:a16="http://schemas.microsoft.com/office/drawing/2014/main" id="{EAB7F1EF-1FF8-45ED-93D8-D243F704A2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58" r="5694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3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1F55C5D-1648-4BE3-932D-8CADBF3F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03DA11-1798-8AC0-9796-6AAA687DB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67512"/>
            <a:ext cx="10908792" cy="10698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/>
              <a:t>Are these broccoli all the same?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A38E1331-B5A6-44BE-BF4E-EE6C2FD2A2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10000" y="1776977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744583 w 4572000"/>
              <a:gd name="csY1" fmla="*/ 0 h 18288"/>
              <a:gd name="csX2" fmla="*/ 1352006 w 4572000"/>
              <a:gd name="csY2" fmla="*/ 0 h 18288"/>
              <a:gd name="csX3" fmla="*/ 2050869 w 4572000"/>
              <a:gd name="csY3" fmla="*/ 0 h 18288"/>
              <a:gd name="csX4" fmla="*/ 2612571 w 4572000"/>
              <a:gd name="csY4" fmla="*/ 0 h 18288"/>
              <a:gd name="csX5" fmla="*/ 3357154 w 4572000"/>
              <a:gd name="csY5" fmla="*/ 0 h 18288"/>
              <a:gd name="csX6" fmla="*/ 401029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265714 w 4572000"/>
              <a:gd name="csY10" fmla="*/ 18288 h 18288"/>
              <a:gd name="csX11" fmla="*/ 2521131 w 4572000"/>
              <a:gd name="csY11" fmla="*/ 18288 h 18288"/>
              <a:gd name="csX12" fmla="*/ 1867989 w 4572000"/>
              <a:gd name="csY12" fmla="*/ 18288 h 18288"/>
              <a:gd name="csX13" fmla="*/ 1352006 w 4572000"/>
              <a:gd name="csY13" fmla="*/ 18288 h 18288"/>
              <a:gd name="csX14" fmla="*/ 83602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335213" y="-5275"/>
                  <a:pt x="446637" y="2749"/>
                  <a:pt x="744583" y="0"/>
                </a:cubicBezTo>
                <a:cubicBezTo>
                  <a:pt x="1042529" y="-2749"/>
                  <a:pt x="1223095" y="8165"/>
                  <a:pt x="1352006" y="0"/>
                </a:cubicBezTo>
                <a:cubicBezTo>
                  <a:pt x="1480917" y="-8165"/>
                  <a:pt x="1803308" y="16240"/>
                  <a:pt x="2050869" y="0"/>
                </a:cubicBezTo>
                <a:cubicBezTo>
                  <a:pt x="2298430" y="-16240"/>
                  <a:pt x="2464656" y="-22054"/>
                  <a:pt x="2612571" y="0"/>
                </a:cubicBezTo>
                <a:cubicBezTo>
                  <a:pt x="2760486" y="22054"/>
                  <a:pt x="3034874" y="11895"/>
                  <a:pt x="3357154" y="0"/>
                </a:cubicBezTo>
                <a:cubicBezTo>
                  <a:pt x="3679434" y="-11895"/>
                  <a:pt x="3778145" y="-10841"/>
                  <a:pt x="4010297" y="0"/>
                </a:cubicBezTo>
                <a:cubicBezTo>
                  <a:pt x="4242449" y="10841"/>
                  <a:pt x="4385860" y="17261"/>
                  <a:pt x="4572000" y="0"/>
                </a:cubicBezTo>
                <a:cubicBezTo>
                  <a:pt x="4571443" y="8172"/>
                  <a:pt x="4571244" y="10948"/>
                  <a:pt x="4572000" y="18288"/>
                </a:cubicBezTo>
                <a:cubicBezTo>
                  <a:pt x="4352099" y="1269"/>
                  <a:pt x="4065933" y="40755"/>
                  <a:pt x="3873137" y="18288"/>
                </a:cubicBezTo>
                <a:cubicBezTo>
                  <a:pt x="3680341" y="-4179"/>
                  <a:pt x="3486903" y="33471"/>
                  <a:pt x="3265714" y="18288"/>
                </a:cubicBezTo>
                <a:cubicBezTo>
                  <a:pt x="3044525" y="3105"/>
                  <a:pt x="2683548" y="-1073"/>
                  <a:pt x="2521131" y="18288"/>
                </a:cubicBezTo>
                <a:cubicBezTo>
                  <a:pt x="2358714" y="37649"/>
                  <a:pt x="2132855" y="34593"/>
                  <a:pt x="1867989" y="18288"/>
                </a:cubicBezTo>
                <a:cubicBezTo>
                  <a:pt x="1603123" y="1983"/>
                  <a:pt x="1605373" y="2886"/>
                  <a:pt x="1352006" y="18288"/>
                </a:cubicBezTo>
                <a:cubicBezTo>
                  <a:pt x="1098639" y="33690"/>
                  <a:pt x="962100" y="16241"/>
                  <a:pt x="836023" y="18288"/>
                </a:cubicBezTo>
                <a:cubicBezTo>
                  <a:pt x="709946" y="20335"/>
                  <a:pt x="193668" y="-307"/>
                  <a:pt x="0" y="18288"/>
                </a:cubicBezTo>
                <a:cubicBezTo>
                  <a:pt x="-277" y="11188"/>
                  <a:pt x="-244" y="5848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58188" y="7508"/>
                  <a:pt x="361578" y="-27091"/>
                  <a:pt x="561703" y="0"/>
                </a:cubicBezTo>
                <a:cubicBezTo>
                  <a:pt x="761828" y="27091"/>
                  <a:pt x="1133811" y="14547"/>
                  <a:pt x="1306286" y="0"/>
                </a:cubicBezTo>
                <a:cubicBezTo>
                  <a:pt x="1478761" y="-14547"/>
                  <a:pt x="1809594" y="13320"/>
                  <a:pt x="2050869" y="0"/>
                </a:cubicBezTo>
                <a:cubicBezTo>
                  <a:pt x="2292144" y="-13320"/>
                  <a:pt x="2409269" y="-14334"/>
                  <a:pt x="2612571" y="0"/>
                </a:cubicBezTo>
                <a:cubicBezTo>
                  <a:pt x="2815873" y="14334"/>
                  <a:pt x="3025009" y="33536"/>
                  <a:pt x="3311434" y="0"/>
                </a:cubicBezTo>
                <a:cubicBezTo>
                  <a:pt x="3597859" y="-33536"/>
                  <a:pt x="3695431" y="-13462"/>
                  <a:pt x="3827417" y="0"/>
                </a:cubicBezTo>
                <a:cubicBezTo>
                  <a:pt x="3959403" y="13462"/>
                  <a:pt x="4360180" y="899"/>
                  <a:pt x="4572000" y="0"/>
                </a:cubicBezTo>
                <a:cubicBezTo>
                  <a:pt x="4572481" y="8890"/>
                  <a:pt x="4572898" y="10033"/>
                  <a:pt x="4572000" y="18288"/>
                </a:cubicBezTo>
                <a:cubicBezTo>
                  <a:pt x="4356830" y="5817"/>
                  <a:pt x="4021942" y="41441"/>
                  <a:pt x="3873137" y="18288"/>
                </a:cubicBezTo>
                <a:cubicBezTo>
                  <a:pt x="3724332" y="-4865"/>
                  <a:pt x="3494019" y="36771"/>
                  <a:pt x="3174274" y="18288"/>
                </a:cubicBezTo>
                <a:cubicBezTo>
                  <a:pt x="2854529" y="-195"/>
                  <a:pt x="2861023" y="5963"/>
                  <a:pt x="2658291" y="18288"/>
                </a:cubicBezTo>
                <a:cubicBezTo>
                  <a:pt x="2455559" y="30613"/>
                  <a:pt x="2309968" y="11711"/>
                  <a:pt x="2050869" y="18288"/>
                </a:cubicBezTo>
                <a:cubicBezTo>
                  <a:pt x="1791770" y="24865"/>
                  <a:pt x="1671115" y="-4587"/>
                  <a:pt x="1306286" y="18288"/>
                </a:cubicBezTo>
                <a:cubicBezTo>
                  <a:pt x="941457" y="41163"/>
                  <a:pt x="838619" y="-9452"/>
                  <a:pt x="653143" y="18288"/>
                </a:cubicBezTo>
                <a:cubicBezTo>
                  <a:pt x="467667" y="46028"/>
                  <a:pt x="308702" y="9245"/>
                  <a:pt x="0" y="18288"/>
                </a:cubicBezTo>
                <a:cubicBezTo>
                  <a:pt x="-4" y="10872"/>
                  <a:pt x="388" y="674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95915077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1363D2-B447-5C90-D329-E9583C2005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39" r="16559" b="1"/>
          <a:stretch>
            <a:fillRect/>
          </a:stretch>
        </p:blipFill>
        <p:spPr>
          <a:xfrm>
            <a:off x="198133" y="2943318"/>
            <a:ext cx="2832069" cy="29437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097E2B-3FEA-4609-96FC-9442FF8CC3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21" r="9156" b="4"/>
          <a:stretch>
            <a:fillRect/>
          </a:stretch>
        </p:blipFill>
        <p:spPr>
          <a:xfrm>
            <a:off x="3178938" y="2943291"/>
            <a:ext cx="2832069" cy="29437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0E040A-C228-DE73-10B0-E2406570B0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37" r="11141" b="4"/>
          <a:stretch>
            <a:fillRect/>
          </a:stretch>
        </p:blipFill>
        <p:spPr>
          <a:xfrm>
            <a:off x="6180993" y="2943298"/>
            <a:ext cx="2832069" cy="29437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CF7104-7F6D-3BC6-7A8A-C62123A854C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04" r="16822" b="-3"/>
          <a:stretch>
            <a:fillRect/>
          </a:stretch>
        </p:blipFill>
        <p:spPr>
          <a:xfrm>
            <a:off x="9161797" y="2943291"/>
            <a:ext cx="2832069" cy="294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153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ADEE2-6529-F5A0-D937-9EB508B92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5400" b="1" dirty="0"/>
              <a:t>Broccoli cultivars</a:t>
            </a:r>
            <a:br>
              <a:rPr lang="en-NZ" sz="5400" dirty="0"/>
            </a:br>
            <a:endParaRPr lang="en-NZ" sz="5400" dirty="0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12D9E-7E69-6C57-1EB1-3F55752C7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007608" cy="3483864"/>
          </a:xfrm>
        </p:spPr>
        <p:txBody>
          <a:bodyPr>
            <a:normAutofit/>
          </a:bodyPr>
          <a:lstStyle/>
          <a:p>
            <a:pPr lvl="0"/>
            <a:r>
              <a:rPr lang="en-NZ" sz="2000" dirty="0"/>
              <a:t>Similar appearance, but each cultivar hybrid has different characteristics. </a:t>
            </a:r>
          </a:p>
          <a:p>
            <a:pPr lvl="0"/>
            <a:r>
              <a:rPr lang="en-NZ" sz="2000" dirty="0"/>
              <a:t>Bred for disease resistance and strong crop performance. </a:t>
            </a:r>
          </a:p>
          <a:p>
            <a:pPr lvl="0"/>
            <a:r>
              <a:rPr lang="en-NZ" sz="2000" dirty="0"/>
              <a:t>Selected for different growing seasons and climates. </a:t>
            </a:r>
          </a:p>
          <a:p>
            <a:pPr lvl="0"/>
            <a:r>
              <a:rPr lang="en-NZ" sz="2000" dirty="0"/>
              <a:t>Allows staggered planting and harvesting throughout the year. </a:t>
            </a:r>
          </a:p>
          <a:p>
            <a:pPr lvl="0"/>
            <a:r>
              <a:rPr lang="en-NZ" sz="2000" dirty="0"/>
              <a:t>Ensures a consistent supply of high-quality broccoli to meet market demand year-round.</a:t>
            </a:r>
          </a:p>
          <a:p>
            <a:endParaRPr lang="en-NZ" sz="2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7C6F35-7607-1FE6-2752-45E68BCE6D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8" r="29" b="1"/>
          <a:stretch>
            <a:fillRect/>
          </a:stretch>
        </p:blipFill>
        <p:spPr>
          <a:xfrm>
            <a:off x="8172167" y="232041"/>
            <a:ext cx="2786426" cy="2896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F60C83-2A96-5398-7C9A-46EFC7BA85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312" b="-2"/>
          <a:stretch>
            <a:fillRect/>
          </a:stretch>
        </p:blipFill>
        <p:spPr>
          <a:xfrm>
            <a:off x="8172167" y="3294149"/>
            <a:ext cx="2786426" cy="289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36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055A1A-6121-6182-D932-11AD83635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pPr algn="ctr"/>
            <a:r>
              <a:rPr lang="en-NZ" sz="5400" b="1" dirty="0"/>
              <a:t>Hybrid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BA704-49F0-ED10-825E-6EFC359DC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NZ" sz="2200" dirty="0"/>
              <a:t>A hybrid is a plant that is produced by crossing two carefully selected parent plants to combine their best characteristics. </a:t>
            </a:r>
          </a:p>
          <a:p>
            <a:r>
              <a:rPr lang="en-NZ" sz="2200" dirty="0"/>
              <a:t>Hybrid broccoli varieties are bred to produce stronger, more uniform plants with higher yields, better disease resistance, and improved quality, but, </a:t>
            </a:r>
          </a:p>
          <a:p>
            <a:r>
              <a:rPr lang="en-NZ" sz="2200" dirty="0"/>
              <a:t>seeds saved from hybrid plants will not grow into identical plants.</a:t>
            </a:r>
          </a:p>
        </p:txBody>
      </p:sp>
    </p:spTree>
    <p:extLst>
      <p:ext uri="{BB962C8B-B14F-4D97-AF65-F5344CB8AC3E}">
        <p14:creationId xmlns:p14="http://schemas.microsoft.com/office/powerpoint/2010/main" val="2597231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ADE4CC-8B02-6343-8AB5-A296DEF00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17637C-461E-303F-2F15-A3A8B2742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5400" b="1"/>
              <a:t>Mclaren F1</a:t>
            </a:r>
            <a:endParaRPr lang="en-NZ" sz="5400"/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5602B-E6C0-D48B-D4D8-D18540285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029475" cy="4119172"/>
          </a:xfrm>
        </p:spPr>
        <p:txBody>
          <a:bodyPr anchor="t">
            <a:normAutofit lnSpcReduction="10000"/>
          </a:bodyPr>
          <a:lstStyle/>
          <a:p>
            <a:pPr lvl="0"/>
            <a:r>
              <a:rPr lang="en-NZ" sz="1800" dirty="0"/>
              <a:t>Warm-season broccoli variety. </a:t>
            </a:r>
          </a:p>
          <a:p>
            <a:pPr lvl="0"/>
            <a:r>
              <a:rPr lang="en-NZ" sz="1800" dirty="0"/>
              <a:t>Features </a:t>
            </a:r>
            <a:r>
              <a:rPr lang="en-NZ" sz="1800" b="1" dirty="0" err="1"/>
              <a:t>TopRes</a:t>
            </a:r>
            <a:r>
              <a:rPr lang="en-NZ" sz="1800" dirty="0"/>
              <a:t> clubroot resistance. </a:t>
            </a:r>
          </a:p>
          <a:p>
            <a:pPr lvl="0"/>
            <a:r>
              <a:rPr lang="en-NZ" sz="1800" dirty="0"/>
              <a:t>One of the first commercial clubroot-resistant varieties in Australia and New Zealand. </a:t>
            </a:r>
          </a:p>
          <a:p>
            <a:pPr lvl="0"/>
            <a:r>
              <a:rPr lang="en-NZ" sz="1800" dirty="0"/>
              <a:t>Tight, firm, dark green heads with good heat tolerance. </a:t>
            </a:r>
          </a:p>
          <a:p>
            <a:pPr lvl="0"/>
            <a:r>
              <a:rPr lang="en-NZ" sz="1800" dirty="0"/>
              <a:t>Strong, vigorous, upright plants. </a:t>
            </a:r>
          </a:p>
          <a:p>
            <a:pPr lvl="0"/>
            <a:r>
              <a:rPr lang="en-NZ" sz="1800" dirty="0"/>
              <a:t>Uniform maturity and excellent head quality. </a:t>
            </a:r>
          </a:p>
          <a:p>
            <a:pPr lvl="0"/>
            <a:r>
              <a:rPr lang="en-NZ" sz="1800" dirty="0"/>
              <a:t>Easy to harvest and well suited to growers, especially where clubroot is a problem.</a:t>
            </a:r>
          </a:p>
          <a:p>
            <a:pPr marL="0" indent="0">
              <a:buNone/>
            </a:pPr>
            <a:endParaRPr lang="en-NZ" sz="1400" dirty="0"/>
          </a:p>
          <a:p>
            <a:pPr marL="0" indent="0">
              <a:buNone/>
            </a:pPr>
            <a:r>
              <a:rPr lang="en-NZ" sz="1400" dirty="0"/>
              <a:t>Watch:</a:t>
            </a:r>
          </a:p>
          <a:p>
            <a:r>
              <a:rPr lang="en-NZ" sz="1400" dirty="0"/>
              <a:t> </a:t>
            </a:r>
            <a:r>
              <a:rPr lang="en-NZ" sz="1400" b="1" dirty="0"/>
              <a:t>Fairbanks Seeds - McLaren Broccoli, Clubroot resistance variety </a:t>
            </a:r>
            <a:r>
              <a:rPr lang="en-NZ" sz="1400" dirty="0">
                <a:hlinkClick r:id="rId2"/>
              </a:rPr>
              <a:t>https://www.youtube.com/watch?v=g-y1xNT4Ukc&amp;t=10s</a:t>
            </a:r>
            <a:endParaRPr lang="en-NZ" sz="1400" dirty="0"/>
          </a:p>
          <a:p>
            <a:endParaRPr lang="en-NZ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B5E0EC-D850-0503-BE2C-6C518B5E08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21" r="9156" b="4"/>
          <a:stretch>
            <a:fillRect/>
          </a:stretch>
        </p:blipFill>
        <p:spPr>
          <a:xfrm>
            <a:off x="7017290" y="1911493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528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EAADE9-9B88-579A-301C-DF84BE43D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A3D4A-CE8C-0786-2CCF-567766896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 fontScale="90000"/>
          </a:bodyPr>
          <a:lstStyle/>
          <a:p>
            <a:br>
              <a:rPr lang="en-NZ" sz="4600" b="1" dirty="0"/>
            </a:br>
            <a:br>
              <a:rPr lang="en-NZ" sz="4600" b="1" dirty="0"/>
            </a:br>
            <a:br>
              <a:rPr lang="en-NZ" sz="4600" b="1" dirty="0"/>
            </a:br>
            <a:r>
              <a:rPr lang="en-NZ" sz="4600" b="1" dirty="0"/>
              <a:t>Beany F1</a:t>
            </a:r>
            <a:endParaRPr lang="en-NZ" sz="4600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230E2-6E59-58A6-36C7-73DE5A587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5032779" cy="4119172"/>
          </a:xfrm>
        </p:spPr>
        <p:txBody>
          <a:bodyPr anchor="t">
            <a:normAutofit/>
          </a:bodyPr>
          <a:lstStyle/>
          <a:p>
            <a:pPr lvl="0"/>
            <a:r>
              <a:rPr lang="en-NZ" sz="1800" dirty="0"/>
              <a:t>A cool season broccoli from Syngenta with excellent uniformity to maturity and a wide harvest period.</a:t>
            </a:r>
          </a:p>
          <a:p>
            <a:pPr lvl="0"/>
            <a:r>
              <a:rPr lang="en-NZ" sz="1800" dirty="0"/>
              <a:t>Beany has a medium sized plant with a stem that is easy to trim at harvest.</a:t>
            </a:r>
          </a:p>
          <a:p>
            <a:pPr lvl="0"/>
            <a:r>
              <a:rPr lang="en-NZ" sz="1800" dirty="0"/>
              <a:t>Dome shaped, dense, firm heads with good field holding ability.</a:t>
            </a:r>
          </a:p>
          <a:p>
            <a:endParaRPr lang="en-NZ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111609-F0D6-885B-3932-BF655E05D8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39" r="16559" b="1"/>
          <a:stretch>
            <a:fillRect/>
          </a:stretch>
        </p:blipFill>
        <p:spPr>
          <a:xfrm>
            <a:off x="6926580" y="207131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5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823D4-AB2F-58FD-5326-77C43203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Denali F1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796E0-B0B6-2BCC-43EB-4875A3AFC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5627139" cy="4119172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NZ" sz="2300" dirty="0"/>
              <a:t>Denali is a broccoli variety that grows well during hot summer weather. It is specially bred to produce high-quality heads even when temperatures are warmer.</a:t>
            </a:r>
          </a:p>
          <a:p>
            <a:pPr marL="0" indent="0">
              <a:buNone/>
            </a:pPr>
            <a:r>
              <a:rPr lang="en-NZ" sz="2300" b="1" dirty="0"/>
              <a:t>Key Features</a:t>
            </a:r>
            <a:endParaRPr lang="en-NZ" sz="2300" dirty="0"/>
          </a:p>
          <a:p>
            <a:r>
              <a:rPr lang="en-NZ" sz="2300" dirty="0"/>
              <a:t> Excellent heat tolerance. </a:t>
            </a:r>
          </a:p>
          <a:p>
            <a:r>
              <a:rPr lang="en-NZ" sz="2300" dirty="0"/>
              <a:t>Best for summer and early autumn growing.</a:t>
            </a:r>
          </a:p>
          <a:p>
            <a:r>
              <a:rPr lang="en-NZ" sz="2300" dirty="0"/>
              <a:t>Green-blue, tightly packed, domed heads.</a:t>
            </a:r>
          </a:p>
          <a:p>
            <a:r>
              <a:rPr lang="en-NZ" sz="2300" dirty="0"/>
              <a:t>Fine-sized flower buds (beads).</a:t>
            </a:r>
          </a:p>
          <a:p>
            <a:r>
              <a:rPr lang="en-NZ" sz="2300" dirty="0"/>
              <a:t>Ready to harvest in 10–14 weeks. </a:t>
            </a:r>
          </a:p>
          <a:p>
            <a:r>
              <a:rPr lang="en-NZ" sz="2300" dirty="0"/>
              <a:t>Main harvest season: January to April. </a:t>
            </a:r>
          </a:p>
          <a:p>
            <a:r>
              <a:rPr lang="en-NZ" sz="2300" dirty="0"/>
              <a:t>Keeps well after harvest, making it good for transport to markets. </a:t>
            </a:r>
          </a:p>
          <a:p>
            <a:pPr marL="0" indent="0">
              <a:buNone/>
            </a:pPr>
            <a:endParaRPr lang="en-NZ" sz="2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BA17365-5A0D-ED45-1DD9-D75B08173A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27" r="28512" b="2"/>
          <a:stretch>
            <a:fillRect/>
          </a:stretch>
        </p:blipFill>
        <p:spPr>
          <a:xfrm>
            <a:off x="7108730" y="2062172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7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26BC38-17DC-139A-FA19-3F1412D52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Brumby F1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A1C0A-7A89-3AA1-41CB-41B9C32D5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NZ" sz="1200" dirty="0"/>
              <a:t>Brumby is a versatile broccoli cultivar suited to summer and autumn production because of its heat tolerance, strong growth and good head quality.</a:t>
            </a:r>
          </a:p>
          <a:p>
            <a:pPr marL="0" indent="0">
              <a:buNone/>
            </a:pPr>
            <a:r>
              <a:rPr lang="en-NZ" sz="1200" b="1" dirty="0"/>
              <a:t>Key features</a:t>
            </a:r>
            <a:endParaRPr lang="en-NZ" sz="1200" dirty="0"/>
          </a:p>
          <a:p>
            <a:pPr lvl="0"/>
            <a:r>
              <a:rPr lang="en-NZ" sz="1200" dirty="0"/>
              <a:t>Strong plant growth – large, tall plants with good vigour. </a:t>
            </a:r>
          </a:p>
          <a:p>
            <a:pPr lvl="0"/>
            <a:r>
              <a:rPr lang="en-NZ" sz="1200" dirty="0"/>
              <a:t>Heat tolerant – performs well in summer. </a:t>
            </a:r>
          </a:p>
          <a:p>
            <a:pPr lvl="0"/>
            <a:r>
              <a:rPr lang="en-NZ" sz="1200" dirty="0"/>
              <a:t>Autumn performance – continues growing in cooler conditions. </a:t>
            </a:r>
          </a:p>
          <a:p>
            <a:pPr lvl="0"/>
            <a:r>
              <a:rPr lang="en-NZ" sz="1200" dirty="0"/>
              <a:t>Good head quality – fine bead size and green/blue-green colour. </a:t>
            </a:r>
          </a:p>
          <a:p>
            <a:pPr lvl="0"/>
            <a:r>
              <a:rPr lang="en-NZ" sz="1200" dirty="0"/>
              <a:t>Head protection – tall leaves help protect the broccoli head from strong summer sun. </a:t>
            </a:r>
          </a:p>
          <a:p>
            <a:pPr lvl="0"/>
            <a:r>
              <a:rPr lang="en-NZ" sz="1200" dirty="0"/>
              <a:t>Good holding ability – heads can remain in good condition before harvest. </a:t>
            </a:r>
          </a:p>
          <a:p>
            <a:pPr lvl="0"/>
            <a:r>
              <a:rPr lang="en-NZ" sz="1200" dirty="0"/>
              <a:t>Maturity: approximately 9–13 weeks. </a:t>
            </a:r>
          </a:p>
          <a:p>
            <a:pPr marL="0" indent="0">
              <a:buNone/>
            </a:pPr>
            <a:r>
              <a:rPr lang="en-NZ" sz="1200" b="1" dirty="0"/>
              <a:t>Growing considerations</a:t>
            </a:r>
            <a:endParaRPr lang="en-NZ" sz="1200" dirty="0"/>
          </a:p>
          <a:p>
            <a:pPr lvl="0"/>
            <a:r>
              <a:rPr lang="en-NZ" sz="1200" dirty="0"/>
              <a:t>Susceptible to blindness – plants may fail to produce a normal head.</a:t>
            </a:r>
          </a:p>
          <a:p>
            <a:pPr lvl="0"/>
            <a:r>
              <a:rPr lang="en-NZ" sz="1200" dirty="0"/>
              <a:t>Avoid over-fertilising – Brumby has naturally strong plant vigour and may not need extra nutrients.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5C5958-85D2-C020-915A-8C4D0639A2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72" r="1" b="1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18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553B6A-91DB-24DC-5EE8-8666A3AB1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Medley F1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AA914-6963-3697-BD59-38069F3E3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NZ" sz="1200" dirty="0"/>
              <a:t>Medley is a versatile broccoli cultivar that performs well across cooler seasons and produces large, high-quality heads with good shelf life.</a:t>
            </a:r>
          </a:p>
          <a:p>
            <a:pPr marL="0" indent="0">
              <a:buNone/>
            </a:pPr>
            <a:r>
              <a:rPr lang="en-NZ" sz="1200" b="1" dirty="0"/>
              <a:t>Key Features</a:t>
            </a:r>
            <a:endParaRPr lang="en-NZ" sz="1200" dirty="0"/>
          </a:p>
          <a:p>
            <a:pPr lvl="0"/>
            <a:r>
              <a:rPr lang="en-NZ" sz="1200" dirty="0"/>
              <a:t>Adaptable – grows well in both warm and cool conditions.</a:t>
            </a:r>
          </a:p>
          <a:p>
            <a:pPr lvl="0"/>
            <a:r>
              <a:rPr lang="en-NZ" sz="1200" dirty="0"/>
              <a:t>Long harvest window – suited to autumn, winter and spring production. </a:t>
            </a:r>
          </a:p>
          <a:p>
            <a:pPr lvl="0"/>
            <a:r>
              <a:rPr lang="en-NZ" sz="1200" dirty="0"/>
              <a:t>Excellent head quality – fine bead size and mid-green colour. </a:t>
            </a:r>
          </a:p>
          <a:p>
            <a:pPr lvl="0"/>
            <a:r>
              <a:rPr lang="en-NZ" sz="1200" dirty="0"/>
              <a:t>Large heads – can grow to a large size without florets becoming loose. </a:t>
            </a:r>
          </a:p>
          <a:p>
            <a:pPr lvl="0"/>
            <a:r>
              <a:rPr lang="en-NZ" sz="1200" dirty="0"/>
              <a:t>Good shelf life – harvested broccoli stays in good condition. </a:t>
            </a:r>
          </a:p>
          <a:p>
            <a:pPr lvl="0"/>
            <a:r>
              <a:rPr lang="en-NZ" sz="1200" dirty="0"/>
              <a:t>High marketable yield – produces a high proportion of saleable heads. </a:t>
            </a:r>
          </a:p>
          <a:p>
            <a:pPr lvl="0"/>
            <a:r>
              <a:rPr lang="en-NZ" sz="1200" dirty="0"/>
              <a:t>Maturity: approximately 15–20 weeks. </a:t>
            </a:r>
          </a:p>
          <a:p>
            <a:pPr lvl="0"/>
            <a:r>
              <a:rPr lang="en-NZ" sz="1200" dirty="0"/>
              <a:t>7–10 days later to mature than Marathon and Legacy. </a:t>
            </a:r>
          </a:p>
          <a:p>
            <a:pPr marL="0" indent="0">
              <a:buNone/>
            </a:pPr>
            <a:r>
              <a:rPr lang="en-NZ" sz="1200" b="1" dirty="0"/>
              <a:t>Growing considerations</a:t>
            </a:r>
            <a:endParaRPr lang="en-NZ" sz="1200" dirty="0"/>
          </a:p>
          <a:p>
            <a:pPr lvl="0"/>
            <a:r>
              <a:rPr lang="en-NZ" sz="1200" dirty="0"/>
              <a:t>Susceptible to blindness – plants may fail to produce a normal head. </a:t>
            </a:r>
          </a:p>
          <a:p>
            <a:pPr lvl="0"/>
            <a:r>
              <a:rPr lang="en-NZ" sz="1200" dirty="0"/>
              <a:t>May need extra trimming depending on growing conditions and market requirements. </a:t>
            </a:r>
          </a:p>
          <a:p>
            <a:pPr marL="0" indent="0">
              <a:buNone/>
            </a:pPr>
            <a:endParaRPr lang="en-NZ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A94A2D-A803-1F27-6AC6-D8A1E712CE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24" r="1" b="1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13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206889-CAAE-110D-2399-A15DDF7C7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Marques F1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92D62-D8F5-4004-E766-531FF96E5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5523507" cy="4119172"/>
          </a:xfrm>
        </p:spPr>
        <p:txBody>
          <a:bodyPr anchor="t">
            <a:normAutofit/>
          </a:bodyPr>
          <a:lstStyle/>
          <a:p>
            <a:pPr lvl="0"/>
            <a:r>
              <a:rPr lang="en-NZ" sz="1900" dirty="0"/>
              <a:t>Very adaptable for autumn to spring harvest.</a:t>
            </a:r>
          </a:p>
          <a:p>
            <a:pPr lvl="0"/>
            <a:r>
              <a:rPr lang="en-NZ" sz="1900" dirty="0"/>
              <a:t>Medium dome with a medium fine bead.</a:t>
            </a:r>
          </a:p>
          <a:p>
            <a:pPr lvl="0"/>
            <a:r>
              <a:rPr lang="en-NZ" sz="1900" dirty="0"/>
              <a:t>Medium dark green head of good size.</a:t>
            </a:r>
          </a:p>
          <a:p>
            <a:pPr lvl="0"/>
            <a:r>
              <a:rPr lang="en-NZ" sz="1900" dirty="0"/>
              <a:t>Compact plant with minimal stem trimming required.</a:t>
            </a:r>
          </a:p>
          <a:p>
            <a:pPr lvl="0"/>
            <a:r>
              <a:rPr lang="en-NZ" sz="1900" dirty="0"/>
              <a:t>Maturity 75-85 days from transplant depending on location.</a:t>
            </a:r>
          </a:p>
          <a:p>
            <a:endParaRPr lang="en-NZ" sz="2200" dirty="0"/>
          </a:p>
        </p:txBody>
      </p:sp>
      <p:pic>
        <p:nvPicPr>
          <p:cNvPr id="7" name="Content Placeholder 3" descr="Broccoli - MARQUEZ">
            <a:extLst>
              <a:ext uri="{FF2B5EF4-FFF2-40B4-BE49-F238E27FC236}">
                <a16:creationId xmlns:a16="http://schemas.microsoft.com/office/drawing/2014/main" id="{6A9B0A56-D094-80CF-6DBC-5202088BA2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06" r="213" b="-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33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4C542B-82BF-046B-7E3E-A94E52D43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495AA-1945-C6AB-9807-8EC371FEB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4600" b="1" dirty="0" err="1"/>
              <a:t>Gongga</a:t>
            </a:r>
            <a:r>
              <a:rPr lang="en-NZ" sz="4600" b="1" dirty="0"/>
              <a:t> F1</a:t>
            </a:r>
            <a:endParaRPr lang="en-NZ" sz="4600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9EB15-F7F7-4ECD-A12B-D1FC99530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5727723" cy="4119172"/>
          </a:xfrm>
        </p:spPr>
        <p:txBody>
          <a:bodyPr anchor="t">
            <a:normAutofit/>
          </a:bodyPr>
          <a:lstStyle/>
          <a:p>
            <a:pPr lvl="0"/>
            <a:r>
              <a:rPr lang="en-NZ" sz="1800" dirty="0"/>
              <a:t>A warm season broccoli with exceptional uniformity.</a:t>
            </a:r>
          </a:p>
          <a:p>
            <a:pPr lvl="0"/>
            <a:r>
              <a:rPr lang="en-NZ" sz="1800" dirty="0"/>
              <a:t>Has a tight firm holding heads, with excellent bead uniformity.</a:t>
            </a:r>
          </a:p>
          <a:p>
            <a:pPr lvl="0"/>
            <a:r>
              <a:rPr lang="en-NZ" sz="1800" dirty="0"/>
              <a:t>Medium green head colour on a sturdy upright plant with good vigour.</a:t>
            </a:r>
          </a:p>
          <a:p>
            <a:pPr lvl="0"/>
            <a:r>
              <a:rPr lang="en-NZ" sz="1800" dirty="0"/>
              <a:t>Exciting variety with excellent overall head quality.</a:t>
            </a:r>
          </a:p>
          <a:p>
            <a:endParaRPr lang="en-NZ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D4E146-954C-0CD7-920F-B2A067FC34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05" r="19224" b="2"/>
          <a:stretch>
            <a:fillRect/>
          </a:stretch>
        </p:blipFill>
        <p:spPr>
          <a:xfrm>
            <a:off x="6972563" y="207131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21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8A21DC-C136-7988-7A60-A3BAB257B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0A4A3-AB0C-055E-E8D1-EECA3B699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4600" b="1" dirty="0"/>
              <a:t>Monaco F1</a:t>
            </a:r>
            <a:endParaRPr lang="en-NZ" sz="4600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13A1-F958-BA78-48EF-5901FFABE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5425971" cy="4119172"/>
          </a:xfrm>
        </p:spPr>
        <p:txBody>
          <a:bodyPr anchor="t">
            <a:normAutofit/>
          </a:bodyPr>
          <a:lstStyle/>
          <a:p>
            <a:r>
              <a:rPr lang="en-NZ" sz="1800" dirty="0"/>
              <a:t>New broccoli variety suited to cool-season and spring production. </a:t>
            </a:r>
          </a:p>
          <a:p>
            <a:r>
              <a:rPr lang="en-NZ" sz="1800" dirty="0"/>
              <a:t>Medium to large, upright plants for easy harvesting. </a:t>
            </a:r>
          </a:p>
          <a:p>
            <a:r>
              <a:rPr lang="en-NZ" sz="1800" dirty="0"/>
              <a:t>High-domed, smooth, dark green heads. </a:t>
            </a:r>
          </a:p>
          <a:p>
            <a:r>
              <a:rPr lang="en-NZ" sz="1800" dirty="0"/>
              <a:t>Excellent bead uniformity and firm head quality. </a:t>
            </a:r>
          </a:p>
          <a:p>
            <a:r>
              <a:rPr lang="en-NZ" sz="1800" dirty="0"/>
              <a:t>Produces consistent, high-quality heads for the fresh market.</a:t>
            </a:r>
          </a:p>
          <a:p>
            <a:endParaRPr lang="en-NZ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3D9FB2-F1F0-D036-C8E3-09D3C7064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4" r="16822" b="-3"/>
          <a:stretch>
            <a:fillRect/>
          </a:stretch>
        </p:blipFill>
        <p:spPr>
          <a:xfrm>
            <a:off x="6971570" y="207131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82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CF1785-BCFD-6421-5E61-BA4CAEBC2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4600" b="1" dirty="0" err="1"/>
              <a:t>Kingy</a:t>
            </a:r>
            <a:r>
              <a:rPr lang="en-NZ" sz="4600" b="1" dirty="0"/>
              <a:t> F1</a:t>
            </a:r>
            <a:endParaRPr lang="en-NZ" sz="4600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B75A1-3D47-C900-9AC1-EE8672C5C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5682003" cy="4119172"/>
          </a:xfrm>
        </p:spPr>
        <p:txBody>
          <a:bodyPr anchor="t">
            <a:normAutofit/>
          </a:bodyPr>
          <a:lstStyle/>
          <a:p>
            <a:pPr lvl="0"/>
            <a:r>
              <a:rPr lang="en-NZ" sz="1800" dirty="0"/>
              <a:t>A year round hybrid broccoli from Syngenta with strong heat tolerance.</a:t>
            </a:r>
          </a:p>
          <a:p>
            <a:pPr lvl="0"/>
            <a:r>
              <a:rPr lang="en-NZ" sz="1800" dirty="0"/>
              <a:t>Fantastic quality smooth heads, with head weight and size equal to current standards.</a:t>
            </a:r>
          </a:p>
          <a:p>
            <a:pPr lvl="0"/>
            <a:r>
              <a:rPr lang="en-NZ" sz="1800" dirty="0"/>
              <a:t>Dome shaped heads with great uniformity.</a:t>
            </a:r>
          </a:p>
          <a:p>
            <a:pPr lvl="0"/>
            <a:r>
              <a:rPr lang="en-NZ" sz="1800" dirty="0"/>
              <a:t>Large plant frame, with a semi-upright habit.</a:t>
            </a:r>
          </a:p>
          <a:p>
            <a:endParaRPr lang="en-NZ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E751D0-D1BD-0112-C33B-E1E4233246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37" r="11141" b="4"/>
          <a:stretch>
            <a:fillRect/>
          </a:stretch>
        </p:blipFill>
        <p:spPr>
          <a:xfrm>
            <a:off x="6826989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31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D697AC-5EE3-3DB7-ECCD-60A33D78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5400" b="1"/>
              <a:t>Legacy</a:t>
            </a:r>
            <a:endParaRPr lang="en-NZ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74798-BB02-5036-3C1B-DC585C572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5124219" cy="4119172"/>
          </a:xfrm>
        </p:spPr>
        <p:txBody>
          <a:bodyPr anchor="t">
            <a:normAutofit/>
          </a:bodyPr>
          <a:lstStyle/>
          <a:p>
            <a:pPr lvl="0"/>
            <a:r>
              <a:rPr lang="en-NZ" sz="1800" dirty="0"/>
              <a:t>Reliable variety for cool-season production. </a:t>
            </a:r>
          </a:p>
          <a:p>
            <a:pPr lvl="0"/>
            <a:r>
              <a:rPr lang="en-NZ" sz="1800" dirty="0"/>
              <a:t>Strong early vigour, even in cold conditions. </a:t>
            </a:r>
          </a:p>
          <a:p>
            <a:pPr lvl="0"/>
            <a:r>
              <a:rPr lang="en-NZ" sz="1800" dirty="0"/>
              <a:t>Uniform plant growth and maturity. </a:t>
            </a:r>
          </a:p>
          <a:p>
            <a:pPr lvl="0"/>
            <a:r>
              <a:rPr lang="en-NZ" sz="1800" dirty="0"/>
              <a:t>Fine-beaded, dome-shaped, dark green heads. </a:t>
            </a:r>
          </a:p>
          <a:p>
            <a:pPr lvl="0"/>
            <a:r>
              <a:rPr lang="en-NZ" sz="1800" dirty="0"/>
              <a:t>Good stem thickness and excellent overall quality.</a:t>
            </a:r>
          </a:p>
          <a:p>
            <a:endParaRPr lang="en-NZ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F29788-C73A-7502-F009-203E1D35A8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312" b="-2"/>
          <a:stretch>
            <a:fillRect/>
          </a:stretch>
        </p:blipFill>
        <p:spPr>
          <a:xfrm>
            <a:off x="7108730" y="207131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02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3A0701-42CC-E35D-7193-CB45334F5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4600" b="1" dirty="0"/>
              <a:t>Heritage</a:t>
            </a:r>
            <a:endParaRPr lang="en-NZ" sz="4600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B31ED-FC2F-0C4E-734A-D15FA6B6D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5398539" cy="4119172"/>
          </a:xfrm>
        </p:spPr>
        <p:txBody>
          <a:bodyPr anchor="t">
            <a:normAutofit/>
          </a:bodyPr>
          <a:lstStyle/>
          <a:p>
            <a:pPr lvl="0"/>
            <a:r>
              <a:rPr lang="en-NZ" sz="1800" dirty="0"/>
              <a:t>Excellent holding ability in the field. </a:t>
            </a:r>
          </a:p>
          <a:p>
            <a:pPr lvl="0"/>
            <a:r>
              <a:rPr lang="en-NZ" sz="1800" dirty="0"/>
              <a:t>Maintains deep green colour when other varieties begin to purple. </a:t>
            </a:r>
          </a:p>
          <a:p>
            <a:pPr lvl="0"/>
            <a:r>
              <a:rPr lang="en-NZ" sz="1800" dirty="0"/>
              <a:t>Firm, uniform heads with good shelf life. </a:t>
            </a:r>
          </a:p>
          <a:p>
            <a:pPr lvl="0"/>
            <a:r>
              <a:rPr lang="en-NZ" sz="1800" dirty="0"/>
              <a:t>Well suited to the late-spring transition season. </a:t>
            </a:r>
          </a:p>
          <a:p>
            <a:pPr lvl="0"/>
            <a:r>
              <a:rPr lang="en-NZ" sz="1800" dirty="0"/>
              <a:t>Produces high-quality heads for the fresh market.</a:t>
            </a:r>
          </a:p>
          <a:p>
            <a:endParaRPr lang="en-NZ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318538-BDC1-3B38-751D-6FDC5FDB15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8" r="29" b="1"/>
          <a:stretch>
            <a:fillRect/>
          </a:stretch>
        </p:blipFill>
        <p:spPr>
          <a:xfrm>
            <a:off x="7109460" y="207131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147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B03075-45FD-0EC3-8B20-2AF5F03DD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5400" b="1"/>
              <a:t>Titanium</a:t>
            </a:r>
            <a:endParaRPr lang="en-NZ" sz="54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45B22-4950-E1C1-D140-EC7683F3D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5041923" cy="4119172"/>
          </a:xfrm>
        </p:spPr>
        <p:txBody>
          <a:bodyPr anchor="t">
            <a:normAutofit/>
          </a:bodyPr>
          <a:lstStyle/>
          <a:p>
            <a:pPr lvl="0"/>
            <a:r>
              <a:rPr lang="en-NZ" sz="1800" dirty="0"/>
              <a:t>Best suited for July to mid-October harvests in Pukekohe. </a:t>
            </a:r>
          </a:p>
          <a:p>
            <a:pPr lvl="0"/>
            <a:r>
              <a:rPr lang="en-NZ" sz="1800" dirty="0"/>
              <a:t>Firm, fine-beaded heads with reduced water damage and head rot. </a:t>
            </a:r>
          </a:p>
          <a:p>
            <a:pPr lvl="0"/>
            <a:r>
              <a:rPr lang="en-NZ" sz="1800" dirty="0"/>
              <a:t>Long, clean stems for quick and easy harvesting. </a:t>
            </a:r>
          </a:p>
          <a:p>
            <a:pPr lvl="0"/>
            <a:r>
              <a:rPr lang="en-NZ" sz="1800" dirty="0"/>
              <a:t>Highly uniform maturity, reducing the number of harvest passes. </a:t>
            </a:r>
          </a:p>
          <a:p>
            <a:pPr lvl="0"/>
            <a:r>
              <a:rPr lang="en-NZ" sz="1800" dirty="0"/>
              <a:t>Can lower labour costs and improve harvesting efficiency.</a:t>
            </a:r>
          </a:p>
          <a:p>
            <a:endParaRPr lang="en-NZ" sz="2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4E42E6-B4AC-F025-6FAB-03B43ACD30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251" y="2003603"/>
            <a:ext cx="3600953" cy="382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19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8DBF1F-AE87-B0B8-4EF5-B2CE07EF1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Marathon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A6A79-8532-0853-4D95-2A2DA11CC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5910603" cy="4119172"/>
          </a:xfrm>
        </p:spPr>
        <p:txBody>
          <a:bodyPr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NZ" sz="2600" dirty="0"/>
              <a:t>Marathon is one of the most popular broccoli varieties grown in New Zealand. It grows well in many parts of the country, especially during the cooler months.</a:t>
            </a:r>
          </a:p>
          <a:p>
            <a:pPr marL="0" indent="0">
              <a:buNone/>
            </a:pPr>
            <a:r>
              <a:rPr lang="en-NZ" sz="2600" b="1" dirty="0"/>
              <a:t>Key Features</a:t>
            </a:r>
            <a:endParaRPr lang="en-NZ" sz="2600" dirty="0"/>
          </a:p>
          <a:p>
            <a:r>
              <a:rPr lang="en-NZ" sz="2600" dirty="0"/>
              <a:t>Produces uniform, good-quality heads. </a:t>
            </a:r>
          </a:p>
          <a:p>
            <a:r>
              <a:rPr lang="en-NZ" sz="2600" dirty="0"/>
              <a:t>Reliable in different weather conditions. </a:t>
            </a:r>
          </a:p>
          <a:p>
            <a:r>
              <a:rPr lang="en-NZ" sz="2600" dirty="0"/>
              <a:t>Blue-green head colour. </a:t>
            </a:r>
          </a:p>
          <a:p>
            <a:r>
              <a:rPr lang="en-NZ" sz="2600" dirty="0"/>
              <a:t>Medium-sized flower buds (beads). </a:t>
            </a:r>
          </a:p>
          <a:p>
            <a:r>
              <a:rPr lang="en-NZ" sz="2600" dirty="0"/>
              <a:t>Best grown for winter and spring harvests. </a:t>
            </a:r>
          </a:p>
          <a:p>
            <a:r>
              <a:rPr lang="en-NZ" sz="2600" dirty="0"/>
              <a:t>Ready to harvest in 14–18 weeks. </a:t>
            </a:r>
          </a:p>
          <a:p>
            <a:r>
              <a:rPr lang="en-NZ" sz="2600" dirty="0"/>
              <a:t> Main harvest season: July to November. </a:t>
            </a:r>
          </a:p>
          <a:p>
            <a:r>
              <a:rPr lang="en-NZ" sz="2600" dirty="0"/>
              <a:t>Performs especially well in the South Island during winter.</a:t>
            </a:r>
          </a:p>
          <a:p>
            <a:endParaRPr lang="en-NZ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5493BD-E18A-F8D4-1C5C-90E85B418F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20" r="8894" b="-2"/>
          <a:stretch>
            <a:fillRect/>
          </a:stretch>
        </p:blipFill>
        <p:spPr>
          <a:xfrm>
            <a:off x="7365492" y="2130552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816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E8440D-934A-B639-EE18-858B5E8E5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2EE0A17-FE72-5E7E-5842-51089A55C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3A7CC2-C7FA-DA80-3605-70D4D00A8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pPr algn="ctr"/>
            <a:r>
              <a:rPr lang="en-NZ" sz="4000" b="1" dirty="0"/>
              <a:t>Test yourself quiz</a:t>
            </a:r>
            <a:br>
              <a:rPr lang="en-NZ" sz="3600" dirty="0"/>
            </a:br>
            <a:r>
              <a:rPr lang="en-NZ" sz="2800" dirty="0"/>
              <a:t>Write </a:t>
            </a:r>
            <a:r>
              <a:rPr lang="en-NZ" sz="2800" b="1" dirty="0"/>
              <a:t>True</a:t>
            </a:r>
            <a:r>
              <a:rPr lang="en-NZ" sz="2800" dirty="0"/>
              <a:t> or </a:t>
            </a:r>
            <a:r>
              <a:rPr lang="en-NZ" sz="2800" b="1" dirty="0"/>
              <a:t>False</a:t>
            </a:r>
            <a:r>
              <a:rPr lang="en-NZ" sz="2800" dirty="0"/>
              <a:t> beside each statement.</a:t>
            </a:r>
            <a:endParaRPr lang="en-NZ" sz="4000" b="1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19A435E-A541-E08E-420F-1F554BA46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9F9DAA2-0148-6476-9023-8E0014A093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129547"/>
              </p:ext>
            </p:extLst>
          </p:nvPr>
        </p:nvGraphicFramePr>
        <p:xfrm>
          <a:off x="1764792" y="2121408"/>
          <a:ext cx="8814816" cy="3374145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688292">
                  <a:extLst>
                    <a:ext uri="{9D8B030D-6E8A-4147-A177-3AD203B41FA5}">
                      <a16:colId xmlns:a16="http://schemas.microsoft.com/office/drawing/2014/main" val="3536180999"/>
                    </a:ext>
                  </a:extLst>
                </a:gridCol>
                <a:gridCol w="6407452">
                  <a:extLst>
                    <a:ext uri="{9D8B030D-6E8A-4147-A177-3AD203B41FA5}">
                      <a16:colId xmlns:a16="http://schemas.microsoft.com/office/drawing/2014/main" val="2012653625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204888489"/>
                    </a:ext>
                  </a:extLst>
                </a:gridCol>
              </a:tblGrid>
              <a:tr h="216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Statement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>
                          <a:effectLst/>
                        </a:rPr>
                        <a:t>True or False</a:t>
                      </a:r>
                      <a:endParaRPr lang="en-N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774526"/>
                  </a:ext>
                </a:extLst>
              </a:tr>
              <a:tr h="608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>
                          <a:effectLst/>
                        </a:rPr>
                        <a:t>1</a:t>
                      </a:r>
                      <a:endParaRPr lang="en-N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Hybrid plants are produced by crossing two carefully selected parent plants.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4483456"/>
                  </a:ext>
                </a:extLst>
              </a:tr>
              <a:tr h="671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>
                          <a:effectLst/>
                        </a:rPr>
                        <a:t>2</a:t>
                      </a:r>
                      <a:endParaRPr lang="en-N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Commercial growers usually save seed from hybrid broccoli plants to plant the following season.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8598674"/>
                  </a:ext>
                </a:extLst>
              </a:tr>
              <a:tr h="608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>
                          <a:effectLst/>
                        </a:rPr>
                        <a:t>3</a:t>
                      </a:r>
                      <a:endParaRPr lang="en-N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Some hybrid broccoli varieties are bred to tolerate warm conditions.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2149694"/>
                  </a:ext>
                </a:extLst>
              </a:tr>
              <a:tr h="608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>
                          <a:effectLst/>
                        </a:rPr>
                        <a:t>4</a:t>
                      </a:r>
                      <a:endParaRPr lang="en-N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All hybrid broccoli varieties are exactly the same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4198052"/>
                  </a:ext>
                </a:extLst>
              </a:tr>
              <a:tr h="608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>
                          <a:effectLst/>
                        </a:rPr>
                        <a:t>5</a:t>
                      </a:r>
                      <a:endParaRPr lang="en-N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Uniform plants allow growers to harvest crops more efficiently.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447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4350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130A18-50C5-45E2-E0F1-F23541D36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5C2885C-805B-A798-6752-4D1299A55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B0C679-ACD2-7B4D-3CC2-C01E9C99F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pPr algn="ctr"/>
            <a:r>
              <a:rPr lang="en-NZ" sz="4000" b="1" dirty="0"/>
              <a:t>Test yourself quiz</a:t>
            </a:r>
            <a:br>
              <a:rPr lang="en-NZ" sz="4000" dirty="0"/>
            </a:br>
            <a:r>
              <a:rPr lang="en-NZ" sz="2800" dirty="0"/>
              <a:t>Answers</a:t>
            </a:r>
            <a:endParaRPr lang="en-NZ" sz="4000" b="1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1E937318-A889-6AF7-5C44-D68F958D6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46D041B-91F4-E8BF-8587-B044BF84FC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423697"/>
              </p:ext>
            </p:extLst>
          </p:nvPr>
        </p:nvGraphicFramePr>
        <p:xfrm>
          <a:off x="1764792" y="2121408"/>
          <a:ext cx="8814816" cy="3763902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688292">
                  <a:extLst>
                    <a:ext uri="{9D8B030D-6E8A-4147-A177-3AD203B41FA5}">
                      <a16:colId xmlns:a16="http://schemas.microsoft.com/office/drawing/2014/main" val="3536180999"/>
                    </a:ext>
                  </a:extLst>
                </a:gridCol>
                <a:gridCol w="6407452">
                  <a:extLst>
                    <a:ext uri="{9D8B030D-6E8A-4147-A177-3AD203B41FA5}">
                      <a16:colId xmlns:a16="http://schemas.microsoft.com/office/drawing/2014/main" val="2012653625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204888489"/>
                    </a:ext>
                  </a:extLst>
                </a:gridCol>
              </a:tblGrid>
              <a:tr h="2163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Statement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>
                          <a:effectLst/>
                        </a:rPr>
                        <a:t>True or False</a:t>
                      </a:r>
                      <a:endParaRPr lang="en-N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774526"/>
                  </a:ext>
                </a:extLst>
              </a:tr>
              <a:tr h="608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>
                          <a:effectLst/>
                        </a:rPr>
                        <a:t>1</a:t>
                      </a:r>
                      <a:endParaRPr lang="en-N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Hybrid plants are produced by crossing two carefully selected parent plants.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True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4483456"/>
                  </a:ext>
                </a:extLst>
              </a:tr>
              <a:tr h="671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>
                          <a:effectLst/>
                        </a:rPr>
                        <a:t>2</a:t>
                      </a:r>
                      <a:endParaRPr lang="en-N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Commercial growers usually save seed from hybrid broccoli plants to plant the following season.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False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8598674"/>
                  </a:ext>
                </a:extLst>
              </a:tr>
              <a:tr h="608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>
                          <a:effectLst/>
                        </a:rPr>
                        <a:t>3</a:t>
                      </a:r>
                      <a:endParaRPr lang="en-N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Some hybrid broccoli varieties are bred to tolerate warm conditions.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True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2149694"/>
                  </a:ext>
                </a:extLst>
              </a:tr>
              <a:tr h="608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>
                          <a:effectLst/>
                        </a:rPr>
                        <a:t>4</a:t>
                      </a:r>
                      <a:endParaRPr lang="en-N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All hybrid broccoli varieties are exactly the same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False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4198052"/>
                  </a:ext>
                </a:extLst>
              </a:tr>
              <a:tr h="608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>
                          <a:effectLst/>
                        </a:rPr>
                        <a:t>5</a:t>
                      </a:r>
                      <a:endParaRPr lang="en-NZ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Uniform plants allow growers to harvest crops more efficiently.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True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447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374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3EA863-62F2-E8C6-F82D-4E8069ECE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A69AD9-EAD1-633E-F660-AC6B4FC37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NZ" sz="5400" dirty="0"/>
              <a:t>References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ADCE4-3EF5-19EE-D269-4329E74C6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599432" cy="3320668"/>
          </a:xfrm>
        </p:spPr>
        <p:txBody>
          <a:bodyPr>
            <a:normAutofit/>
          </a:bodyPr>
          <a:lstStyle/>
          <a:p>
            <a:endParaRPr lang="en-NZ" sz="2200" dirty="0"/>
          </a:p>
          <a:p>
            <a:pPr marL="0" indent="0">
              <a:buNone/>
            </a:pPr>
            <a:r>
              <a:rPr lang="en-NZ" sz="1400" dirty="0"/>
              <a:t>Bayer Vegetables New Zealand</a:t>
            </a:r>
          </a:p>
          <a:p>
            <a:pPr marL="0" indent="0">
              <a:buNone/>
            </a:pPr>
            <a:r>
              <a:rPr lang="en-NZ" sz="1400" dirty="0">
                <a:hlinkClick r:id="rId2"/>
              </a:rPr>
              <a:t>https://www.vegetables.bayer.com/nz/en-nz/products/broccoli.html</a:t>
            </a:r>
            <a:endParaRPr lang="en-NZ" sz="1400" dirty="0"/>
          </a:p>
          <a:p>
            <a:pPr marL="0" indent="0">
              <a:buNone/>
            </a:pPr>
            <a:r>
              <a:rPr lang="en-NZ" sz="1400" dirty="0"/>
              <a:t>Fairbanks Seeds</a:t>
            </a:r>
          </a:p>
          <a:p>
            <a:pPr marL="0" indent="0">
              <a:buNone/>
            </a:pPr>
            <a:r>
              <a:rPr lang="en-NZ" sz="1400" dirty="0">
                <a:hlinkClick r:id="rId3"/>
              </a:rPr>
              <a:t>https://fairbanks.co.nz/products/brassica/broccoli/</a:t>
            </a:r>
            <a:endParaRPr lang="en-NZ" sz="1400" dirty="0"/>
          </a:p>
          <a:p>
            <a:pPr marL="0" indent="0">
              <a:buNone/>
            </a:pPr>
            <a:r>
              <a:rPr lang="en-NZ" sz="1400" dirty="0"/>
              <a:t>South Pacific Seeds NZ</a:t>
            </a:r>
          </a:p>
          <a:p>
            <a:pPr marL="0" indent="0">
              <a:buNone/>
            </a:pPr>
            <a:r>
              <a:rPr lang="en-NZ" sz="1400" dirty="0">
                <a:hlinkClick r:id="rId4"/>
              </a:rPr>
              <a:t>https://www.spsnz.com/our-products/broccoli</a:t>
            </a:r>
            <a:endParaRPr lang="en-NZ" sz="1400" dirty="0"/>
          </a:p>
          <a:p>
            <a:pPr marL="0" indent="0">
              <a:buNone/>
            </a:pPr>
            <a:r>
              <a:rPr lang="en-NZ" sz="1400"/>
              <a:t>Lefroy </a:t>
            </a:r>
            <a:r>
              <a:rPr lang="en-NZ" sz="1400" dirty="0"/>
              <a:t>Valley</a:t>
            </a:r>
          </a:p>
          <a:p>
            <a:pPr marL="0" indent="0">
              <a:buNone/>
            </a:pPr>
            <a:r>
              <a:rPr lang="en-NZ" sz="1400" dirty="0">
                <a:hlinkClick r:id="rId5"/>
              </a:rPr>
              <a:t>https://lefroyvalley.co.nz/products/broccoli-marquez</a:t>
            </a:r>
            <a:endParaRPr lang="en-NZ" sz="1400" dirty="0"/>
          </a:p>
          <a:p>
            <a:pPr marL="0" indent="0">
              <a:buNone/>
            </a:pPr>
            <a:endParaRPr lang="en-NZ" sz="1400" dirty="0"/>
          </a:p>
          <a:p>
            <a:pPr marL="0" indent="0">
              <a:buNone/>
            </a:pPr>
            <a:endParaRPr lang="en-NZ" sz="2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D21A69-A7B2-145B-18DF-919157718C9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260" r="7496" b="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705042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AC7136-B330-45D1-303C-3B5DD825B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9CF6C402-C303-53E9-C0DD-2F27AD817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758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1263</Words>
  <Application>Microsoft Office PowerPoint</Application>
  <PresentationFormat>Widescreen</PresentationFormat>
  <Paragraphs>163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PowerPoint Presentation</vt:lpstr>
      <vt:lpstr>Broccoli cultivars</vt:lpstr>
      <vt:lpstr>Are these broccoli all the same?</vt:lpstr>
      <vt:lpstr>Broccoli cultivars </vt:lpstr>
      <vt:lpstr>Hybrid</vt:lpstr>
      <vt:lpstr>Mclaren F1</vt:lpstr>
      <vt:lpstr>   Beany F1</vt:lpstr>
      <vt:lpstr>Denali F1</vt:lpstr>
      <vt:lpstr>Brumby F1</vt:lpstr>
      <vt:lpstr>Medley F1</vt:lpstr>
      <vt:lpstr>Marques F1</vt:lpstr>
      <vt:lpstr>Gongga F1</vt:lpstr>
      <vt:lpstr>Monaco F1</vt:lpstr>
      <vt:lpstr>Kingy F1</vt:lpstr>
      <vt:lpstr>Legacy</vt:lpstr>
      <vt:lpstr>Heritage</vt:lpstr>
      <vt:lpstr>Titanium</vt:lpstr>
      <vt:lpstr>Marathon</vt:lpstr>
      <vt:lpstr>Test yourself quiz Write True or False beside each statement.</vt:lpstr>
      <vt:lpstr>Test yourself quiz Answers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Stokes</dc:creator>
  <cp:lastModifiedBy>Kerry Allen</cp:lastModifiedBy>
  <cp:revision>13</cp:revision>
  <dcterms:created xsi:type="dcterms:W3CDTF">2026-07-20T23:10:51Z</dcterms:created>
  <dcterms:modified xsi:type="dcterms:W3CDTF">2026-09-16T21:09:40Z</dcterms:modified>
</cp:coreProperties>
</file>