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56" r:id="rId3"/>
    <p:sldId id="299" r:id="rId4"/>
    <p:sldId id="309" r:id="rId5"/>
    <p:sldId id="307" r:id="rId6"/>
    <p:sldId id="308" r:id="rId7"/>
    <p:sldId id="311" r:id="rId8"/>
    <p:sldId id="300" r:id="rId9"/>
    <p:sldId id="258" r:id="rId10"/>
    <p:sldId id="302" r:id="rId11"/>
    <p:sldId id="292" r:id="rId12"/>
    <p:sldId id="298" r:id="rId13"/>
    <p:sldId id="295" r:id="rId14"/>
    <p:sldId id="296" r:id="rId15"/>
    <p:sldId id="316" r:id="rId16"/>
    <p:sldId id="293" r:id="rId17"/>
    <p:sldId id="294" r:id="rId18"/>
    <p:sldId id="313" r:id="rId19"/>
    <p:sldId id="314" r:id="rId20"/>
    <p:sldId id="303" r:id="rId21"/>
    <p:sldId id="317" r:id="rId22"/>
    <p:sldId id="30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C2FE-DA24-C2E1-DB66-7BD40BB19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76B1B-2821-83EB-3C06-4CA919F3A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10E91-6234-0B40-4DCF-F92258E3D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5C6A9-5974-98AA-9982-4DA6E887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39810-4F73-0EC9-DE2D-36A43BA0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9052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6BCF6-C1F8-043E-7DE9-B21949B7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D027E2-2A2F-5C11-4FEE-63A524DC7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51E7C-E236-5D22-0F53-56D124C3A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2FA8C-3BF0-17D8-C5F2-947A8DF5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130A2-8F84-A677-2CC0-1EF92DA96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945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DA3DB-99D9-4574-FA70-46C93E4C2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B55E2-01FF-B7FE-5161-52644094E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2244D-FECA-66EE-D6E6-5B5CAD875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88715-912A-E087-9495-5E1EEC8B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76CAB-C315-F64A-14E4-5158A0DC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02369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2D444-745B-B495-FC47-4966272B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4C33B-551F-1E08-A311-992BD7F1FF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CAA4D-D8AA-F7A5-E2F2-5E1B0C0E7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EA9C08-92F0-8E06-54D3-3CBBD1A0C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3E73A-2076-FCC3-7A0F-FDBB287A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D435C-297D-E636-A053-3FA67631D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142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18C52-1215-D27A-FD67-F46D168A5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D7856B-A636-D350-0706-7116D458D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96431-10BC-8064-1B06-79D64C14A2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1BAFEC-6AA0-2D76-502C-B6F5279BD5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4CDB3B-B1C9-F1CB-C03F-4048138201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7F39D0-5FC5-1175-6504-8478154BB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8C590-8BF0-5FA4-28F0-3A5D2BFE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470C54-543C-2CEA-67CB-A947FD247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22481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EAAC1-EDA8-DC33-B3C9-728A11B14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DC58FC-F280-7EF7-0610-D74AF5BAC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ABDE18-A057-D7CA-CD9C-B91978E1B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1D8679-9363-9868-CC22-7835C602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7440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EDBDE1-B3E9-1886-5D37-806405A42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93B45E-A816-6B0F-957C-459205FA0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7F8D1-162A-92E9-9088-A427859B5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8873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3A832-8CCD-BD91-8914-9789B22B0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713AC8-9D52-216F-4FA4-D2AA29BD8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5AC53-7FEB-C363-148C-036DA1A984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FB0AD3-6112-D6D7-8A71-EE1CD03EB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D89E6-1DDA-9345-AF8F-C0F108FD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9BB3AD-BAAA-361C-61D5-C651FFFBD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53023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1B07D-760A-B2CB-4119-C3A18D000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D1A947-BB0D-A9A2-84F8-35449696C0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3B49C-10D3-B6F9-A7AF-29C82BCD0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3FC3C2-41BC-CC6E-E5DD-4CF8AF0B5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FF2BC-7248-9134-C485-3AA95DB11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27EE5-AAB1-8B00-2F88-CBA6AF1FB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972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B01C-B1F5-9E15-7DB3-EA23858E2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311174-58FF-82B7-010C-995BAA7E5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9E9D39-B098-6EA6-D8EF-77B1B5E1F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8AE17-5A52-A188-67EA-1CEBC1BC4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A2599-19A0-1F77-23A0-A660FD94A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756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524A1-0AAA-7331-8D8C-2AB083AA4B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623FB9-E6B9-F971-325F-29D27A364F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00ABB-3697-CFCF-7D4B-875DD38EC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B1496-41F2-B891-65E9-D98FCAB8E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04550-7B9D-3D57-5A6D-759536B96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47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816583-3318-F9F0-7349-C1E61B49B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91BA6-30E1-93E4-557C-B74D8378E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9CF38-7686-B0D3-925F-A609ABFE39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241603-F91B-4E3A-A8A7-2706D7577199}" type="datetimeFigureOut">
              <a:rPr lang="en-NZ" smtClean="0"/>
              <a:t>17/09/2026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477D3-8E0C-6D56-1C53-F69E2E1FC8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19340-428C-6D49-2219-76BF92ECF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BBCD9-62ED-4C4D-89E8-BCEF498E475E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399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lUYdOYKFi1o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2DFD8EA3-497F-3A08-A52F-F14366009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3047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49788-7DE2-CED3-CF40-7E00F119E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br>
              <a:rPr lang="en-NZ" sz="5400" dirty="0"/>
            </a:br>
            <a:endParaRPr lang="en-NZ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BDDA8D-2F74-7E67-4278-A07DCF29B5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8" y="4636008"/>
            <a:ext cx="4477189" cy="1572768"/>
          </a:xfrm>
        </p:spPr>
        <p:txBody>
          <a:bodyPr>
            <a:normAutofit/>
          </a:bodyPr>
          <a:lstStyle/>
          <a:p>
            <a:pPr algn="l"/>
            <a:r>
              <a:rPr lang="en-NZ" sz="4000" b="1" dirty="0"/>
              <a:t>Growing Broccoli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407644-442E-22C8-3FB2-3DEF745FF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0" y="91440"/>
            <a:ext cx="5262562" cy="64540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802DD9-F496-43E6-9146-9FBDB2CC1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3" y="532945"/>
            <a:ext cx="4781105" cy="356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84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6DA7B-B59F-3E65-6E20-706B5B9FD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5579364" cy="1481328"/>
          </a:xfrm>
        </p:spPr>
        <p:txBody>
          <a:bodyPr anchor="b">
            <a:noAutofit/>
          </a:bodyPr>
          <a:lstStyle/>
          <a:p>
            <a:r>
              <a:rPr lang="en-NZ" sz="4000" b="1" dirty="0"/>
              <a:t>Calendar of operations</a:t>
            </a:r>
            <a:br>
              <a:rPr lang="en-NZ" sz="4000" b="1" dirty="0"/>
            </a:br>
            <a:r>
              <a:rPr lang="en-NZ" sz="4000" b="1" dirty="0"/>
              <a:t>Site Selection to Harvest</a:t>
            </a:r>
            <a:endParaRPr lang="en-NZ" sz="4000" dirty="0"/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A2FBC-BDEF-8764-C903-54341BB25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579364" cy="3547872"/>
          </a:xfrm>
        </p:spPr>
        <p:txBody>
          <a:bodyPr anchor="t">
            <a:normAutofit/>
          </a:bodyPr>
          <a:lstStyle/>
          <a:p>
            <a:pPr lvl="0"/>
            <a:r>
              <a:rPr lang="en-NZ" sz="1600" dirty="0"/>
              <a:t>Covers the main stages of commercial broccoli production, from site selection to harvest. </a:t>
            </a:r>
          </a:p>
          <a:p>
            <a:pPr lvl="0"/>
            <a:r>
              <a:rPr lang="en-NZ" sz="1600" dirty="0"/>
              <a:t>Based on one crop cycle, which is repeated 2-3 times per week to ensure a continuous year-round supply. </a:t>
            </a:r>
          </a:p>
          <a:p>
            <a:pPr lvl="0"/>
            <a:r>
              <a:rPr lang="en-NZ" sz="1600" dirty="0"/>
              <a:t>Seedling transplanting: </a:t>
            </a:r>
          </a:p>
          <a:p>
            <a:pPr lvl="1"/>
            <a:r>
              <a:rPr lang="en-NZ" sz="1600" dirty="0"/>
              <a:t>Summer: ~5 weeks old (faster growth in warm temperatures) </a:t>
            </a:r>
          </a:p>
          <a:p>
            <a:pPr lvl="1"/>
            <a:r>
              <a:rPr lang="en-NZ" sz="1600" dirty="0"/>
              <a:t>Winter: ~10weeks old (slower growth in cooler temperatures)</a:t>
            </a:r>
          </a:p>
          <a:p>
            <a:pPr marL="0" indent="0">
              <a:buNone/>
            </a:pPr>
            <a:endParaRPr lang="en-NZ" sz="1200" b="1" dirty="0"/>
          </a:p>
          <a:p>
            <a:pPr marL="0" indent="0">
              <a:buNone/>
            </a:pPr>
            <a:r>
              <a:rPr lang="en-NZ" sz="1200" b="1" dirty="0"/>
              <a:t>Watch</a:t>
            </a:r>
            <a:r>
              <a:rPr lang="en-NZ" sz="1200" dirty="0"/>
              <a:t>: Broccoli -Planting to plate </a:t>
            </a:r>
            <a:r>
              <a:rPr lang="en-NZ" sz="1200" u="sng" dirty="0">
                <a:hlinkClick r:id="rId2"/>
              </a:rPr>
              <a:t>https://www.youtube.com/watch?v=lUYdOYKFi1o</a:t>
            </a:r>
            <a:r>
              <a:rPr lang="en-NZ" sz="1200" dirty="0"/>
              <a:t> </a:t>
            </a:r>
          </a:p>
          <a:p>
            <a:pPr marL="0" indent="0">
              <a:buNone/>
            </a:pPr>
            <a:endParaRPr lang="en-NZ" sz="1200" dirty="0"/>
          </a:p>
        </p:txBody>
      </p:sp>
      <p:pic>
        <p:nvPicPr>
          <p:cNvPr id="6" name="Picture 5" descr="How Much Broccoli Does 1 Plant Produce">
            <a:extLst>
              <a:ext uri="{FF2B5EF4-FFF2-40B4-BE49-F238E27FC236}">
                <a16:creationId xmlns:a16="http://schemas.microsoft.com/office/drawing/2014/main" id="{361EE709-5824-7EDE-B7CF-6D756AACD9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290"/>
          <a:stretch>
            <a:fillRect/>
          </a:stretch>
        </p:blipFill>
        <p:spPr>
          <a:xfrm>
            <a:off x="6643086" y="640080"/>
            <a:ext cx="437089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83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7DCD5-DE1F-4C63-4A1A-89021E4E9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NZ" b="1" dirty="0"/>
              <a:t>Broccoli Crop Calendar of Operations</a:t>
            </a:r>
            <a:br>
              <a:rPr lang="en-NZ" dirty="0"/>
            </a:br>
            <a:r>
              <a:rPr lang="en-NZ" sz="2000" b="1" dirty="0"/>
              <a:t>(Seedlings transplanted 2-3 per week to ensure year-round supply)</a:t>
            </a:r>
            <a:br>
              <a:rPr lang="en-NZ" dirty="0"/>
            </a:br>
            <a:endParaRPr lang="en-NZ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CE3176D-812A-2326-69CC-68DBB8FDFE7D}"/>
              </a:ext>
            </a:extLst>
          </p:cNvPr>
          <p:cNvGrpSpPr/>
          <p:nvPr/>
        </p:nvGrpSpPr>
        <p:grpSpPr>
          <a:xfrm>
            <a:off x="957262" y="1353884"/>
            <a:ext cx="10277475" cy="4772025"/>
            <a:chOff x="0" y="0"/>
            <a:chExt cx="10277475" cy="4772025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E78779C-EDE8-41F8-2ABB-C1460F61B5EE}"/>
                </a:ext>
              </a:extLst>
            </p:cNvPr>
            <p:cNvGrpSpPr/>
            <p:nvPr/>
          </p:nvGrpSpPr>
          <p:grpSpPr>
            <a:xfrm>
              <a:off x="0" y="0"/>
              <a:ext cx="10277475" cy="4772025"/>
              <a:chOff x="0" y="0"/>
              <a:chExt cx="10277475" cy="4772025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BD0912C-108E-0815-8244-94BE1ACFFBEA}"/>
                  </a:ext>
                </a:extLst>
              </p:cNvPr>
              <p:cNvGrpSpPr/>
              <p:nvPr/>
            </p:nvGrpSpPr>
            <p:grpSpPr>
              <a:xfrm>
                <a:off x="0" y="0"/>
                <a:ext cx="10277475" cy="4772025"/>
                <a:chOff x="0" y="0"/>
                <a:chExt cx="10277475" cy="4772025"/>
              </a:xfrm>
            </p:grpSpPr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0E1A7B08-4738-A885-DC16-A8D1EE16FAD3}"/>
                    </a:ext>
                  </a:extLst>
                </p:cNvPr>
                <p:cNvCxnSpPr/>
                <p:nvPr/>
              </p:nvCxnSpPr>
              <p:spPr>
                <a:xfrm>
                  <a:off x="1171575" y="1209675"/>
                  <a:ext cx="466725" cy="80010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57E594BB-F0F0-8E63-3129-0E52AC2EEE94}"/>
                    </a:ext>
                  </a:extLst>
                </p:cNvPr>
                <p:cNvGrpSpPr/>
                <p:nvPr/>
              </p:nvGrpSpPr>
              <p:grpSpPr>
                <a:xfrm>
                  <a:off x="142875" y="0"/>
                  <a:ext cx="10134600" cy="4772025"/>
                  <a:chOff x="-342900" y="0"/>
                  <a:chExt cx="10134600" cy="4772025"/>
                </a:xfrm>
              </p:grpSpPr>
              <p:cxnSp>
                <p:nvCxnSpPr>
                  <p:cNvPr id="19" name="Straight Arrow Connector 18">
                    <a:extLst>
                      <a:ext uri="{FF2B5EF4-FFF2-40B4-BE49-F238E27FC236}">
                        <a16:creationId xmlns:a16="http://schemas.microsoft.com/office/drawing/2014/main" id="{ECBE05DA-57F2-06F3-47C9-F054049E78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295400" y="2847975"/>
                    <a:ext cx="9525" cy="1038088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Arrow Connector 19">
                    <a:extLst>
                      <a:ext uri="{FF2B5EF4-FFF2-40B4-BE49-F238E27FC236}">
                        <a16:creationId xmlns:a16="http://schemas.microsoft.com/office/drawing/2014/main" id="{5C8C24BD-537B-4A8E-031A-7D787DC262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33475" y="447675"/>
                    <a:ext cx="0" cy="152400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3597E523-4829-6FB7-3A94-DEC5F2745221}"/>
                      </a:ext>
                    </a:extLst>
                  </p:cNvPr>
                  <p:cNvGrpSpPr/>
                  <p:nvPr/>
                </p:nvGrpSpPr>
                <p:grpSpPr>
                  <a:xfrm>
                    <a:off x="-342900" y="0"/>
                    <a:ext cx="10134600" cy="4772025"/>
                    <a:chOff x="-342900" y="0"/>
                    <a:chExt cx="10134600" cy="4772025"/>
                  </a:xfrm>
                </p:grpSpPr>
                <p:sp>
                  <p:nvSpPr>
                    <p:cNvPr id="31" name="Rectangle: Rounded Corners 30">
                      <a:extLst>
                        <a:ext uri="{FF2B5EF4-FFF2-40B4-BE49-F238E27FC236}">
                          <a16:creationId xmlns:a16="http://schemas.microsoft.com/office/drawing/2014/main" id="{510DC99D-5A06-822B-3BE2-6191E52887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-66675" y="3038475"/>
                      <a:ext cx="1152525" cy="342900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Soil test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2" name="Rectangle: Rounded Corners 31">
                      <a:extLst>
                        <a:ext uri="{FF2B5EF4-FFF2-40B4-BE49-F238E27FC236}">
                          <a16:creationId xmlns:a16="http://schemas.microsoft.com/office/drawing/2014/main" id="{2C743CE9-6186-AC62-610A-E60909B305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47775" y="3838059"/>
                      <a:ext cx="1847850" cy="638691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Add required fertiliser for crop needs.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3" name="Rectangle: Rounded Corners 32">
                      <a:extLst>
                        <a:ext uri="{FF2B5EF4-FFF2-40B4-BE49-F238E27FC236}">
                          <a16:creationId xmlns:a16="http://schemas.microsoft.com/office/drawing/2014/main" id="{B1784EA4-AB24-7574-F5A0-B34C7490FC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85900" y="3086100"/>
                      <a:ext cx="1847850" cy="657225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Cultivation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Seedbed preparation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34" name="Group 33">
                      <a:extLst>
                        <a:ext uri="{FF2B5EF4-FFF2-40B4-BE49-F238E27FC236}">
                          <a16:creationId xmlns:a16="http://schemas.microsoft.com/office/drawing/2014/main" id="{778E05ED-E40B-B145-E805-07911BAC0DF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42900" y="0"/>
                      <a:ext cx="10134600" cy="2857500"/>
                      <a:chOff x="-342900" y="0"/>
                      <a:chExt cx="10134600" cy="2857500"/>
                    </a:xfrm>
                  </p:grpSpPr>
                  <p:sp>
                    <p:nvSpPr>
                      <p:cNvPr id="38" name="Rectangle: Rounded Corners 37">
                        <a:extLst>
                          <a:ext uri="{FF2B5EF4-FFF2-40B4-BE49-F238E27FC236}">
                            <a16:creationId xmlns:a16="http://schemas.microsoft.com/office/drawing/2014/main" id="{6EB91F63-65D1-72B1-14BA-794E64D931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33451" y="552450"/>
                        <a:ext cx="1314449" cy="638175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Drench Seedling </a:t>
                        </a:r>
                        <a:endParaRPr lang="en-NZ" sz="1200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grpSp>
                    <p:nvGrpSpPr>
                      <p:cNvPr id="39" name="Group 38">
                        <a:extLst>
                          <a:ext uri="{FF2B5EF4-FFF2-40B4-BE49-F238E27FC236}">
                            <a16:creationId xmlns:a16="http://schemas.microsoft.com/office/drawing/2014/main" id="{42C96D1B-05B2-B908-A245-0F7151884AC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04800" y="1971675"/>
                        <a:ext cx="9486900" cy="885825"/>
                        <a:chOff x="304800" y="1971675"/>
                        <a:chExt cx="9486900" cy="885825"/>
                      </a:xfrm>
                    </p:grpSpPr>
                    <p:sp>
                      <p:nvSpPr>
                        <p:cNvPr id="45" name="Rectangle: Rounded Corners 44">
                          <a:extLst>
                            <a:ext uri="{FF2B5EF4-FFF2-40B4-BE49-F238E27FC236}">
                              <a16:creationId xmlns:a16="http://schemas.microsoft.com/office/drawing/2014/main" id="{FE6D2A35-2AA8-6442-1B66-CB1EB3708EC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04800" y="1981200"/>
                          <a:ext cx="1476375" cy="866775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NZ" sz="1200" kern="100">
                              <a:ln w="9525" cap="rnd" cmpd="sng" algn="ctr">
                                <a:solidFill>
                                  <a:srgbClr val="000000"/>
                                </a:solidFill>
                                <a:prstDash val="solid"/>
                                <a:bevel/>
                              </a:ln>
                              <a:solidFill>
                                <a:srgbClr val="000000"/>
                              </a:solidFill>
                              <a:effectLst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Pre- planting</a:t>
                          </a:r>
                          <a:endParaRPr lang="en-NZ" sz="1200" kern="100"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6" name="Rectangle: Rounded Corners 45">
                          <a:extLst>
                            <a:ext uri="{FF2B5EF4-FFF2-40B4-BE49-F238E27FC236}">
                              <a16:creationId xmlns:a16="http://schemas.microsoft.com/office/drawing/2014/main" id="{EB0A41B4-B090-9DBE-25B6-26D9D6A68C3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924050" y="2028825"/>
                          <a:ext cx="1895475" cy="819150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NZ" sz="1200" kern="100">
                              <a:ln w="9525" cap="rnd" cmpd="sng" algn="ctr">
                                <a:solidFill>
                                  <a:srgbClr val="000000"/>
                                </a:solidFill>
                                <a:prstDash val="solid"/>
                                <a:bevel/>
                              </a:ln>
                              <a:solidFill>
                                <a:srgbClr val="000000"/>
                              </a:solidFill>
                              <a:effectLst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Planting</a:t>
                          </a:r>
                          <a:endParaRPr lang="en-NZ" sz="1200" kern="100"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NZ" sz="1200" kern="100">
                              <a:ln w="9525" cap="rnd" cmpd="sng" algn="ctr">
                                <a:solidFill>
                                  <a:srgbClr val="000000"/>
                                </a:solidFill>
                                <a:prstDash val="solid"/>
                                <a:bevel/>
                              </a:ln>
                              <a:solidFill>
                                <a:srgbClr val="000000"/>
                              </a:solidFill>
                              <a:effectLst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 </a:t>
                          </a:r>
                          <a:endParaRPr lang="en-NZ" sz="1200" kern="100"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7" name="Rectangle: Rounded Corners 46">
                          <a:extLst>
                            <a:ext uri="{FF2B5EF4-FFF2-40B4-BE49-F238E27FC236}">
                              <a16:creationId xmlns:a16="http://schemas.microsoft.com/office/drawing/2014/main" id="{A1EDF7A1-2F44-B009-11E5-6725CF0016F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010024" y="1971675"/>
                          <a:ext cx="3571875" cy="847725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NZ" sz="1200" kern="100">
                              <a:ln w="9525" cap="rnd" cmpd="sng" algn="ctr">
                                <a:solidFill>
                                  <a:srgbClr val="000000"/>
                                </a:solidFill>
                                <a:prstDash val="solid"/>
                                <a:bevel/>
                              </a:ln>
                              <a:solidFill>
                                <a:srgbClr val="000000"/>
                              </a:solidFill>
                              <a:effectLst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Growing</a:t>
                          </a:r>
                          <a:endParaRPr lang="en-NZ" sz="1200" kern="100"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NZ" sz="1200" kern="100">
                              <a:ln w="9525" cap="rnd" cmpd="sng" algn="ctr">
                                <a:solidFill>
                                  <a:srgbClr val="000000"/>
                                </a:solidFill>
                                <a:prstDash val="solid"/>
                                <a:bevel/>
                              </a:ln>
                              <a:solidFill>
                                <a:srgbClr val="000000"/>
                              </a:solidFill>
                              <a:effectLst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70-100 days</a:t>
                          </a:r>
                          <a:endParaRPr lang="en-NZ" sz="1200" kern="100"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48" name="Rectangle: Rounded Corners 47">
                          <a:extLst>
                            <a:ext uri="{FF2B5EF4-FFF2-40B4-BE49-F238E27FC236}">
                              <a16:creationId xmlns:a16="http://schemas.microsoft.com/office/drawing/2014/main" id="{053D7DFC-87F3-6DD0-7598-3A9218AD8D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743825" y="1990725"/>
                          <a:ext cx="2047875" cy="866775"/>
                        </a:xfrm>
                        <a:prstGeom prst="roundRect">
                          <a:avLst/>
                        </a:prstGeom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p:spPr>
                      <p:style>
                        <a:lnRef idx="2">
                          <a:schemeClr val="dk1"/>
                        </a:lnRef>
                        <a:fillRef idx="1">
                          <a:schemeClr val="lt1"/>
                        </a:fillRef>
                        <a:effectRef idx="0">
                          <a:schemeClr val="dk1"/>
                        </a:effectRef>
                        <a:fontRef idx="minor">
                          <a:schemeClr val="dk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:r>
                            <a:rPr lang="en-NZ" sz="1200" kern="100">
                              <a:ln w="9525" cap="rnd" cmpd="sng" algn="ctr">
                                <a:solidFill>
                                  <a:srgbClr val="000000"/>
                                </a:solidFill>
                                <a:prstDash val="solid"/>
                                <a:bevel/>
                              </a:ln>
                              <a:solidFill>
                                <a:srgbClr val="000000"/>
                              </a:solidFill>
                              <a:effectLst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Harvesting</a:t>
                          </a:r>
                          <a:endParaRPr lang="en-NZ" sz="1200" kern="100"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40" name="Rectangle: Rounded Corners 39">
                        <a:extLst>
                          <a:ext uri="{FF2B5EF4-FFF2-40B4-BE49-F238E27FC236}">
                            <a16:creationId xmlns:a16="http://schemas.microsoft.com/office/drawing/2014/main" id="{16ABEBBF-6FE3-320B-83FE-1DFE0260EE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-342900" y="1438275"/>
                        <a:ext cx="1247775" cy="36195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Site Selection</a:t>
                        </a:r>
                        <a:endParaRPr lang="en-NZ" sz="1200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1" name="Rectangle: Rounded Corners 40">
                        <a:extLst>
                          <a:ext uri="{FF2B5EF4-FFF2-40B4-BE49-F238E27FC236}">
                            <a16:creationId xmlns:a16="http://schemas.microsoft.com/office/drawing/2014/main" id="{BB1620B9-54E8-3C03-6E87-A0ECBA6BA7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2900" y="0"/>
                        <a:ext cx="1581150" cy="447675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Cultivar selection</a:t>
                        </a:r>
                        <a:endParaRPr lang="en-NZ" sz="1200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2" name="Rectangle: Rounded Corners 41">
                        <a:extLst>
                          <a:ext uri="{FF2B5EF4-FFF2-40B4-BE49-F238E27FC236}">
                            <a16:creationId xmlns:a16="http://schemas.microsoft.com/office/drawing/2014/main" id="{360DCD45-46A5-D6DA-41CC-AA979D1F807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86050" y="457200"/>
                        <a:ext cx="1600200" cy="72390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Seedlings </a:t>
                        </a:r>
                        <a:endParaRPr lang="en-NZ" sz="1200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(5-10 weeks) </a:t>
                        </a:r>
                        <a:endParaRPr lang="en-NZ" sz="1200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3" name="Rectangle: Rounded Corners 42">
                        <a:extLst>
                          <a:ext uri="{FF2B5EF4-FFF2-40B4-BE49-F238E27FC236}">
                            <a16:creationId xmlns:a16="http://schemas.microsoft.com/office/drawing/2014/main" id="{C1502D5E-3547-546E-203C-F18C9A65F4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33925" y="885825"/>
                        <a:ext cx="1524000" cy="809625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 dirty="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Monitor crops for pests and diseases</a:t>
                        </a:r>
                        <a:endParaRPr lang="en-NZ" sz="1200" kern="100" dirty="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" name="Rectangle: Rounded Corners 43">
                        <a:extLst>
                          <a:ext uri="{FF2B5EF4-FFF2-40B4-BE49-F238E27FC236}">
                            <a16:creationId xmlns:a16="http://schemas.microsoft.com/office/drawing/2014/main" id="{3F2DD00E-F2B2-E932-1AC3-D87D927F4A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391275" y="123825"/>
                        <a:ext cx="2295525" cy="1009650"/>
                      </a:xfrm>
                      <a:prstGeom prst="round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NZ" sz="1200" kern="100">
                            <a:ln w="9525" cap="rnd" cmpd="sng" algn="ctr">
                              <a:solidFill>
                                <a:srgbClr val="000000"/>
                              </a:solidFill>
                              <a:prstDash val="solid"/>
                              <a:bevel/>
                            </a:ln>
                            <a:solidFill>
                              <a:srgbClr val="000000"/>
                            </a:solidFill>
                            <a:effectLst/>
                            <a:ea typeface="Aptos" panose="020B0004020202020204" pitchFamily="34" charset="0"/>
                            <a:cs typeface="Times New Roman" panose="02020603050405020304" pitchFamily="18" charset="0"/>
                          </a:rPr>
                          <a:t>Use integrated pest management practices to control weeds, pests and diseases</a:t>
                        </a:r>
                        <a:endParaRPr lang="en-NZ" sz="1200" kern="100"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35" name="Rectangle: Rounded Corners 34">
                      <a:extLst>
                        <a:ext uri="{FF2B5EF4-FFF2-40B4-BE49-F238E27FC236}">
                          <a16:creationId xmlns:a16="http://schemas.microsoft.com/office/drawing/2014/main" id="{5D74A861-C46D-683F-5BE4-1E56CD4812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457575" y="3000375"/>
                      <a:ext cx="962025" cy="447675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irrigation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6" name="Rectangle: Rounded Corners 35">
                      <a:extLst>
                        <a:ext uri="{FF2B5EF4-FFF2-40B4-BE49-F238E27FC236}">
                          <a16:creationId xmlns:a16="http://schemas.microsoft.com/office/drawing/2014/main" id="{05991518-9EDA-64A0-20D5-AF309278263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695825" y="3933825"/>
                      <a:ext cx="1847850" cy="838200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Apply fertilise as side dressing based on herbage tests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7" name="Rectangle: Rounded Corners 36">
                      <a:extLst>
                        <a:ext uri="{FF2B5EF4-FFF2-40B4-BE49-F238E27FC236}">
                          <a16:creationId xmlns:a16="http://schemas.microsoft.com/office/drawing/2014/main" id="{CAA97D25-0C45-3A3F-D28D-4959461392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86700" y="3200400"/>
                      <a:ext cx="1609725" cy="666750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Hand harvest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NZ" sz="1200" kern="100">
                          <a:ln w="9525" cap="rnd" cmpd="sng" algn="ctr">
                            <a:solidFill>
                              <a:srgbClr val="000000"/>
                            </a:solidFill>
                            <a:prstDash val="solid"/>
                            <a:bevel/>
                          </a:ln>
                          <a:solidFill>
                            <a:srgbClr val="000000"/>
                          </a:solidFill>
                          <a:effectLst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daily</a:t>
                      </a:r>
                      <a:endParaRPr lang="en-NZ" sz="1200" kern="100"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cxnSp>
                <p:nvCxnSpPr>
                  <p:cNvPr id="22" name="Straight Arrow Connector 21">
                    <a:extLst>
                      <a:ext uri="{FF2B5EF4-FFF2-40B4-BE49-F238E27FC236}">
                        <a16:creationId xmlns:a16="http://schemas.microsoft.com/office/drawing/2014/main" id="{678FEE14-FB30-9BB1-F56D-8F1F6D0DEBD5}"/>
                      </a:ext>
                    </a:extLst>
                  </p:cNvPr>
                  <p:cNvCxnSpPr/>
                  <p:nvPr/>
                </p:nvCxnSpPr>
                <p:spPr>
                  <a:xfrm>
                    <a:off x="866394" y="1784350"/>
                    <a:ext cx="176594" cy="19685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Arrow Connector 22">
                    <a:extLst>
                      <a:ext uri="{FF2B5EF4-FFF2-40B4-BE49-F238E27FC236}">
                        <a16:creationId xmlns:a16="http://schemas.microsoft.com/office/drawing/2014/main" id="{05E92F0A-C650-5CCF-E8C2-84495688AC3E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371600" y="1190625"/>
                    <a:ext cx="219076" cy="77152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Straight Arrow Connector 23">
                    <a:extLst>
                      <a:ext uri="{FF2B5EF4-FFF2-40B4-BE49-F238E27FC236}">
                        <a16:creationId xmlns:a16="http://schemas.microsoft.com/office/drawing/2014/main" id="{9B0B8035-E418-5716-57A9-8FD0BBBB98D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509588" y="2847975"/>
                    <a:ext cx="533400" cy="19050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Arrow Connector 24">
                    <a:extLst>
                      <a:ext uri="{FF2B5EF4-FFF2-40B4-BE49-F238E27FC236}">
                        <a16:creationId xmlns:a16="http://schemas.microsoft.com/office/drawing/2014/main" id="{AA0A29F9-74B6-890A-CD4F-1E75A945A135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1547813" y="2857500"/>
                    <a:ext cx="461581" cy="22860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Arrow Connector 25">
                    <a:extLst>
                      <a:ext uri="{FF2B5EF4-FFF2-40B4-BE49-F238E27FC236}">
                        <a16:creationId xmlns:a16="http://schemas.microsoft.com/office/drawing/2014/main" id="{94F55ECF-A620-97EE-44C3-04E0452B473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3135249" y="1181100"/>
                    <a:ext cx="350901" cy="93345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Arrow Connector 26">
                    <a:extLst>
                      <a:ext uri="{FF2B5EF4-FFF2-40B4-BE49-F238E27FC236}">
                        <a16:creationId xmlns:a16="http://schemas.microsoft.com/office/drawing/2014/main" id="{169EF6FF-FCB5-5DA3-86F1-65D247F667C5}"/>
                      </a:ext>
                    </a:extLst>
                  </p:cNvPr>
                  <p:cNvCxnSpPr/>
                  <p:nvPr/>
                </p:nvCxnSpPr>
                <p:spPr>
                  <a:xfrm>
                    <a:off x="5495925" y="1695450"/>
                    <a:ext cx="24765" cy="27622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Straight Arrow Connector 27">
                    <a:extLst>
                      <a:ext uri="{FF2B5EF4-FFF2-40B4-BE49-F238E27FC236}">
                        <a16:creationId xmlns:a16="http://schemas.microsoft.com/office/drawing/2014/main" id="{F0DCE8F6-7C08-884C-A1BA-9EB1F5A423B0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5612130" y="2857500"/>
                    <a:ext cx="7620" cy="1076325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Straight Arrow Connector 28">
                    <a:extLst>
                      <a:ext uri="{FF2B5EF4-FFF2-40B4-BE49-F238E27FC236}">
                        <a16:creationId xmlns:a16="http://schemas.microsoft.com/office/drawing/2014/main" id="{4939B40A-8D26-C151-5BBE-D5B2FF1DB263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3763137" y="2657475"/>
                    <a:ext cx="175451" cy="34290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Straight Arrow Connector 29">
                    <a:extLst>
                      <a:ext uri="{FF2B5EF4-FFF2-40B4-BE49-F238E27FC236}">
                        <a16:creationId xmlns:a16="http://schemas.microsoft.com/office/drawing/2014/main" id="{A9A07794-6155-4DE7-5BBB-04647A276FD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6837426" y="1133475"/>
                    <a:ext cx="701612" cy="83820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" name="Rectangle: Rounded Corners 14">
                  <a:extLst>
                    <a:ext uri="{FF2B5EF4-FFF2-40B4-BE49-F238E27FC236}">
                      <a16:creationId xmlns:a16="http://schemas.microsoft.com/office/drawing/2014/main" id="{346A9F06-D1B1-F5F2-650D-35C1525BBE30}"/>
                    </a:ext>
                  </a:extLst>
                </p:cNvPr>
                <p:cNvSpPr/>
                <p:nvPr/>
              </p:nvSpPr>
              <p:spPr>
                <a:xfrm>
                  <a:off x="0" y="619125"/>
                  <a:ext cx="1228725" cy="638175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  <a:buNone/>
                  </a:pPr>
                  <a:r>
                    <a:rPr lang="en-NZ" sz="1200" kern="100">
                      <a:ln w="9525" cap="rnd" cmpd="sng" algn="ctr">
                        <a:solidFill>
                          <a:srgbClr val="000000"/>
                        </a:solidFill>
                        <a:prstDash val="solid"/>
                        <a:bevel/>
                      </a:ln>
                      <a:solidFill>
                        <a:srgbClr val="000000"/>
                      </a:solidFill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rPr>
                    <a:t>Sowing seed into trays</a:t>
                  </a:r>
                  <a:endParaRPr lang="en-NZ" sz="1200" kern="100">
                    <a:effectLst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D214317C-04D5-6DD7-B7FE-1016A91BCA18}"/>
                    </a:ext>
                  </a:extLst>
                </p:cNvPr>
                <p:cNvGrpSpPr/>
                <p:nvPr/>
              </p:nvGrpSpPr>
              <p:grpSpPr>
                <a:xfrm>
                  <a:off x="361950" y="3390900"/>
                  <a:ext cx="1171575" cy="819150"/>
                  <a:chOff x="0" y="0"/>
                  <a:chExt cx="1171575" cy="819150"/>
                </a:xfrm>
              </p:grpSpPr>
              <p:sp>
                <p:nvSpPr>
                  <p:cNvPr id="17" name="Rectangle: Rounded Corners 16">
                    <a:extLst>
                      <a:ext uri="{FF2B5EF4-FFF2-40B4-BE49-F238E27FC236}">
                        <a16:creationId xmlns:a16="http://schemas.microsoft.com/office/drawing/2014/main" id="{2B0FDEDF-97E7-44AB-C361-988E047ABA2E}"/>
                      </a:ext>
                    </a:extLst>
                  </p:cNvPr>
                  <p:cNvSpPr/>
                  <p:nvPr/>
                </p:nvSpPr>
                <p:spPr>
                  <a:xfrm>
                    <a:off x="0" y="247650"/>
                    <a:ext cx="1171575" cy="571500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NZ" sz="1200" kern="100">
                        <a:ln w="9525" cap="rnd" cmpd="sng" algn="ctr">
                          <a:solidFill>
                            <a:srgbClr val="000000"/>
                          </a:solidFill>
                          <a:prstDash val="solid"/>
                          <a:bevel/>
                        </a:ln>
                        <a:solidFill>
                          <a:srgbClr val="000000"/>
                        </a:solidFill>
                        <a:effectLst/>
                        <a:ea typeface="Aptos" panose="020B0004020202020204" pitchFamily="34" charset="0"/>
                        <a:cs typeface="Times New Roman" panose="02020603050405020304" pitchFamily="18" charset="0"/>
                      </a:rPr>
                      <a:t>Lime added based on pH </a:t>
                    </a:r>
                    <a:endParaRPr lang="en-NZ" sz="1200" kern="100"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8" name="Straight Arrow Connector 17">
                    <a:extLst>
                      <a:ext uri="{FF2B5EF4-FFF2-40B4-BE49-F238E27FC236}">
                        <a16:creationId xmlns:a16="http://schemas.microsoft.com/office/drawing/2014/main" id="{144C1119-1622-F8D9-2E36-D32456511B36}"/>
                      </a:ext>
                    </a:extLst>
                  </p:cNvPr>
                  <p:cNvCxnSpPr/>
                  <p:nvPr/>
                </p:nvCxnSpPr>
                <p:spPr>
                  <a:xfrm>
                    <a:off x="581025" y="0"/>
                    <a:ext cx="0" cy="24765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2CA1953-5590-7166-4B26-336749F606FC}"/>
                  </a:ext>
                </a:extLst>
              </p:cNvPr>
              <p:cNvGrpSpPr/>
              <p:nvPr/>
            </p:nvGrpSpPr>
            <p:grpSpPr>
              <a:xfrm>
                <a:off x="1933575" y="1314450"/>
                <a:ext cx="1471612" cy="762000"/>
                <a:chOff x="0" y="0"/>
                <a:chExt cx="1471612" cy="762000"/>
              </a:xfrm>
            </p:grpSpPr>
            <p:sp>
              <p:nvSpPr>
                <p:cNvPr id="11" name="Rectangle: Rounded Corners 10">
                  <a:extLst>
                    <a:ext uri="{FF2B5EF4-FFF2-40B4-BE49-F238E27FC236}">
                      <a16:creationId xmlns:a16="http://schemas.microsoft.com/office/drawing/2014/main" id="{C74C51E2-B230-711A-567E-332E6550E41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71612" cy="514350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  <a:buNone/>
                  </a:pPr>
                  <a:r>
                    <a:rPr lang="en-NZ" sz="1200" kern="100">
                      <a:ln w="9525" cap="rnd" cmpd="sng" algn="ctr">
                        <a:solidFill>
                          <a:srgbClr val="000000"/>
                        </a:solidFill>
                        <a:prstDash val="solid"/>
                        <a:bevel/>
                      </a:ln>
                      <a:solidFill>
                        <a:srgbClr val="000000"/>
                      </a:solidFill>
                      <a:effectLst/>
                      <a:ea typeface="Aptos" panose="020B0004020202020204" pitchFamily="34" charset="0"/>
                      <a:cs typeface="Times New Roman" panose="02020603050405020304" pitchFamily="18" charset="0"/>
                    </a:rPr>
                    <a:t>Pre emergence herbicide</a:t>
                  </a:r>
                  <a:endParaRPr lang="en-NZ" sz="1200" kern="100">
                    <a:effectLst/>
                    <a:ea typeface="Aptos" panose="020B000402020202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6F9166E4-82E3-7155-697A-62874D22AE39}"/>
                    </a:ext>
                  </a:extLst>
                </p:cNvPr>
                <p:cNvCxnSpPr/>
                <p:nvPr/>
              </p:nvCxnSpPr>
              <p:spPr>
                <a:xfrm flipH="1">
                  <a:off x="295275" y="542925"/>
                  <a:ext cx="180975" cy="21907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391CAE3-FFF2-36F7-A380-456F92424CCE}"/>
                </a:ext>
              </a:extLst>
            </p:cNvPr>
            <p:cNvGrpSpPr/>
            <p:nvPr/>
          </p:nvGrpSpPr>
          <p:grpSpPr>
            <a:xfrm>
              <a:off x="6343650" y="2895600"/>
              <a:ext cx="981075" cy="676275"/>
              <a:chOff x="0" y="0"/>
              <a:chExt cx="981075" cy="676275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F691677C-1622-C683-46A6-C623CBB26FA2}"/>
                  </a:ext>
                </a:extLst>
              </p:cNvPr>
              <p:cNvSpPr/>
              <p:nvPr/>
            </p:nvSpPr>
            <p:spPr>
              <a:xfrm>
                <a:off x="0" y="238125"/>
                <a:ext cx="981075" cy="4381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n-NZ" sz="1200" kern="100">
                    <a:ln w="9525" cap="rnd" cmpd="sng" algn="ctr">
                      <a:solidFill>
                        <a:srgbClr val="000000"/>
                      </a:solidFill>
                      <a:prstDash val="solid"/>
                      <a:bevel/>
                    </a:ln>
                    <a:solidFill>
                      <a:srgbClr val="000000"/>
                    </a:solidFill>
                    <a:effectLst/>
                    <a:ea typeface="Aptos" panose="020B0004020202020204" pitchFamily="34" charset="0"/>
                    <a:cs typeface="Times New Roman" panose="02020603050405020304" pitchFamily="18" charset="0"/>
                  </a:rPr>
                  <a:t>Spraying</a:t>
                </a:r>
                <a:endParaRPr lang="en-NZ" sz="1200" kern="100"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D0DF8B7B-5053-3CA9-29E4-273F2DB42BF1}"/>
                  </a:ext>
                </a:extLst>
              </p:cNvPr>
              <p:cNvCxnSpPr/>
              <p:nvPr/>
            </p:nvCxnSpPr>
            <p:spPr>
              <a:xfrm flipH="1" flipV="1">
                <a:off x="476250" y="0"/>
                <a:ext cx="9525" cy="2476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8661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E95E32-C406-25D7-0430-A78799A8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 fontScale="90000"/>
          </a:bodyPr>
          <a:lstStyle/>
          <a:p>
            <a:br>
              <a:rPr lang="en-NZ" sz="4000" b="1" dirty="0"/>
            </a:br>
            <a:br>
              <a:rPr lang="en-NZ" sz="4000" b="1" dirty="0"/>
            </a:br>
            <a:r>
              <a:rPr lang="en-NZ" sz="4000" b="1" dirty="0"/>
              <a:t>Cultivar Selection for Year-Round Supply</a:t>
            </a:r>
            <a:br>
              <a:rPr lang="en-NZ" sz="1800" b="1" dirty="0"/>
            </a:br>
            <a:br>
              <a:rPr lang="en-NZ" sz="1800" b="1" dirty="0"/>
            </a:br>
            <a:endParaRPr lang="en-NZ" sz="18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67351-9712-3CF6-0694-5EFBF4781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>
              <a:spcBef>
                <a:spcPts val="600"/>
              </a:spcBef>
            </a:pPr>
            <a:r>
              <a:rPr lang="en-NZ" sz="1500" dirty="0"/>
              <a:t>Commercial growers generally use hybrid cultivars because they can provide:</a:t>
            </a:r>
          </a:p>
          <a:p>
            <a:pPr lvl="1">
              <a:spcBef>
                <a:spcPts val="600"/>
              </a:spcBef>
            </a:pPr>
            <a:r>
              <a:rPr lang="en-NZ" sz="1500" dirty="0"/>
              <a:t>More uniform plants</a:t>
            </a:r>
          </a:p>
          <a:p>
            <a:pPr lvl="1">
              <a:spcBef>
                <a:spcPts val="600"/>
              </a:spcBef>
            </a:pPr>
            <a:r>
              <a:rPr lang="en-NZ" sz="1500" dirty="0"/>
              <a:t>Consistent head size and quality</a:t>
            </a:r>
          </a:p>
          <a:p>
            <a:pPr lvl="1">
              <a:spcBef>
                <a:spcPts val="600"/>
              </a:spcBef>
            </a:pPr>
            <a:r>
              <a:rPr lang="en-NZ" sz="1500" dirty="0"/>
              <a:t>High marketable yields</a:t>
            </a:r>
          </a:p>
          <a:p>
            <a:pPr lvl="1">
              <a:spcBef>
                <a:spcPts val="600"/>
              </a:spcBef>
            </a:pPr>
            <a:r>
              <a:rPr lang="en-NZ" sz="1500" dirty="0"/>
              <a:t>Improved resistance or tolerance to some diseases and environmental stresses</a:t>
            </a:r>
          </a:p>
          <a:p>
            <a:pPr>
              <a:spcBef>
                <a:spcPts val="600"/>
              </a:spcBef>
            </a:pPr>
            <a:r>
              <a:rPr lang="en-NZ" sz="1500" dirty="0"/>
              <a:t>Using several cultivars helps growers spread production risk and maintain a consistent supply when weather conditions change.</a:t>
            </a:r>
          </a:p>
          <a:p>
            <a:pPr>
              <a:spcBef>
                <a:spcPts val="600"/>
              </a:spcBef>
            </a:pPr>
            <a:endParaRPr lang="en-NZ" sz="1500" dirty="0"/>
          </a:p>
          <a:p>
            <a:pPr>
              <a:spcBef>
                <a:spcPts val="600"/>
              </a:spcBef>
            </a:pPr>
            <a:r>
              <a:rPr lang="en-NZ" sz="1500" b="1" i="1" dirty="0"/>
              <a:t>PPT Broccoli cultivars.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NZ" sz="1500" dirty="0"/>
              <a:t>Do: Test yourself quiz</a:t>
            </a:r>
          </a:p>
          <a:p>
            <a:pPr>
              <a:spcBef>
                <a:spcPts val="600"/>
              </a:spcBef>
            </a:pPr>
            <a:endParaRPr lang="en-NZ" sz="1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142A1-FF75-3010-A243-C88B0D4282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39" r="16559" b="1"/>
          <a:stretch>
            <a:fillRect/>
          </a:stretch>
        </p:blipFill>
        <p:spPr>
          <a:xfrm>
            <a:off x="6382512" y="886542"/>
            <a:ext cx="5129154" cy="53313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0DA958-6DA9-11A9-FDB9-8DCFD3EF5663}"/>
              </a:ext>
            </a:extLst>
          </p:cNvPr>
          <p:cNvSpPr txBox="1"/>
          <p:nvPr/>
        </p:nvSpPr>
        <p:spPr>
          <a:xfrm>
            <a:off x="6311646" y="486432"/>
            <a:ext cx="20916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000" b="1" dirty="0"/>
              <a:t>Beany F1</a:t>
            </a: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2811440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CADA12-0891-4CB6-6F1D-D0E2791A6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sz="5400" b="1"/>
              <a:t>Site Selection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BF44E-751B-ADEE-0461-D05D0D747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000"/>
              <a:t>Growers carefully select fields as part of a crop rotation programme.</a:t>
            </a:r>
          </a:p>
          <a:p>
            <a:pPr marL="0" indent="0">
              <a:buNone/>
            </a:pPr>
            <a:r>
              <a:rPr lang="en-NZ" sz="2000" b="1"/>
              <a:t>Crop rotation</a:t>
            </a:r>
            <a:endParaRPr lang="en-NZ" sz="2000"/>
          </a:p>
          <a:p>
            <a:r>
              <a:rPr lang="en-NZ" sz="2000"/>
              <a:t>Avoid growing broccoli and other Brassica crops in the same field too frequently.</a:t>
            </a:r>
          </a:p>
          <a:p>
            <a:r>
              <a:rPr lang="en-NZ" sz="2000"/>
              <a:t>A 3–4 year rotation can help reduce the build-up of soil-borne pests and diseases, particularly clubroot.</a:t>
            </a:r>
          </a:p>
          <a:p>
            <a:r>
              <a:rPr lang="en-NZ" sz="2000"/>
              <a:t>Rotation also helps maintain soil health and reduce disease problems in other crops.</a:t>
            </a:r>
          </a:p>
          <a:p>
            <a:pPr marL="0" indent="0">
              <a:buNone/>
            </a:pPr>
            <a:r>
              <a:rPr lang="en-NZ" sz="2000" b="1"/>
              <a:t>Before planting</a:t>
            </a:r>
          </a:p>
          <a:p>
            <a:r>
              <a:rPr lang="en-NZ" sz="2000"/>
              <a:t>Soil is tested each year, well before planting begins.</a:t>
            </a:r>
          </a:p>
          <a:p>
            <a:r>
              <a:rPr lang="en-NZ" sz="2000"/>
              <a:t>Tests measure soil pH and nutrient levels.</a:t>
            </a:r>
          </a:p>
          <a:p>
            <a:r>
              <a:rPr lang="en-NZ" sz="2000"/>
              <a:t>A technical adviser uses the soil test results, crop requirements and expected yield to recommend the appropriate fertiliser programme.</a:t>
            </a:r>
          </a:p>
          <a:p>
            <a:pPr lvl="0"/>
            <a:endParaRPr lang="en-NZ" sz="2000"/>
          </a:p>
        </p:txBody>
      </p:sp>
    </p:spTree>
    <p:extLst>
      <p:ext uri="{BB962C8B-B14F-4D97-AF65-F5344CB8AC3E}">
        <p14:creationId xmlns:p14="http://schemas.microsoft.com/office/powerpoint/2010/main" val="4129193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BBB446-8E9A-778B-931B-51B22DA0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Managing soil pH</a:t>
            </a:r>
            <a:br>
              <a:rPr lang="en-NZ" sz="5000" b="1" dirty="0"/>
            </a:br>
            <a:endParaRPr lang="en-NZ" sz="5000" dirty="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109E9-CBF5-BB3F-A9F2-1B2D5D707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NZ" sz="1800" dirty="0"/>
              <a:t>Target soil pH: approximately 7.0–7.5.</a:t>
            </a:r>
          </a:p>
          <a:p>
            <a:r>
              <a:rPr lang="en-NZ" sz="1800" dirty="0"/>
              <a:t>Maintaining a higher soil pH can also create conditions that are less favourable for clubroot.</a:t>
            </a:r>
          </a:p>
          <a:p>
            <a:r>
              <a:rPr lang="en-NZ" sz="1800" dirty="0"/>
              <a:t>If the soil is too acidic, lime may be applied to raise the </a:t>
            </a:r>
            <a:r>
              <a:rPr lang="en-NZ" sz="1800" dirty="0" err="1"/>
              <a:t>pH.</a:t>
            </a:r>
            <a:endParaRPr lang="en-NZ" sz="1800" dirty="0"/>
          </a:p>
          <a:p>
            <a:endParaRPr lang="en-NZ" sz="2200" dirty="0"/>
          </a:p>
        </p:txBody>
      </p:sp>
      <p:pic>
        <p:nvPicPr>
          <p:cNvPr id="4" name="Picture 3" descr="Soil Chemistry Fundamentals, Part 1 – Understanding Soil pH and How it  Affects Plant Nutrient Availability – Deep Green Permaculture">
            <a:extLst>
              <a:ext uri="{FF2B5EF4-FFF2-40B4-BE49-F238E27FC236}">
                <a16:creationId xmlns:a16="http://schemas.microsoft.com/office/drawing/2014/main" id="{A5E26888-BE56-491D-F9C3-BEF907B49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9048" y="1381887"/>
            <a:ext cx="5458968" cy="409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2334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412106-5070-E016-5F7F-28FFFA902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sz="5400" b="1"/>
              <a:t>Seedbed preparation</a:t>
            </a:r>
            <a:endParaRPr lang="en-NZ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60366-5C0A-48A9-3235-E8258E261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NZ" sz="2200" dirty="0"/>
              <a:t>Soil is cultivated into fine, firm, raised seedbeds before transplanting. </a:t>
            </a:r>
          </a:p>
          <a:p>
            <a:r>
              <a:rPr lang="en-NZ" sz="2200" dirty="0"/>
              <a:t>Bed size and shape depend on the machinery and equipment available.</a:t>
            </a:r>
          </a:p>
          <a:p>
            <a:r>
              <a:rPr lang="en-NZ" sz="2200" dirty="0"/>
              <a:t>Well-prepared seedbeds promote: </a:t>
            </a:r>
          </a:p>
          <a:p>
            <a:pPr lvl="1"/>
            <a:r>
              <a:rPr lang="en-NZ" sz="2200" dirty="0"/>
              <a:t>Rapid seedling establishment and strong root development.</a:t>
            </a:r>
          </a:p>
          <a:p>
            <a:pPr marL="0" indent="0">
              <a:buNone/>
            </a:pPr>
            <a:r>
              <a:rPr lang="en-NZ" sz="2200" dirty="0"/>
              <a:t> </a:t>
            </a:r>
            <a:r>
              <a:rPr lang="en-NZ" sz="2200" b="1" dirty="0"/>
              <a:t>Base fertiliser</a:t>
            </a:r>
            <a:endParaRPr lang="en-NZ" sz="2200" dirty="0"/>
          </a:p>
          <a:p>
            <a:r>
              <a:rPr lang="en-NZ" sz="2200" dirty="0"/>
              <a:t>Before planting, growers apply a base fertiliser based on soil test results.</a:t>
            </a:r>
          </a:p>
          <a:p>
            <a:r>
              <a:rPr lang="en-NZ" sz="2200" dirty="0"/>
              <a:t>The fertiliser supplies:</a:t>
            </a:r>
          </a:p>
          <a:p>
            <a:pPr lvl="1"/>
            <a:r>
              <a:rPr lang="en-NZ" sz="2200" dirty="0"/>
              <a:t>Macronutrients – needed in larger amounts.</a:t>
            </a:r>
          </a:p>
          <a:p>
            <a:pPr lvl="1"/>
            <a:r>
              <a:rPr lang="en-NZ" sz="2200" dirty="0"/>
              <a:t>Micronutrients – needed in smaller amounts.</a:t>
            </a:r>
          </a:p>
          <a:p>
            <a:pPr marL="0" indent="0">
              <a:buNone/>
            </a:pPr>
            <a:endParaRPr lang="en-NZ" sz="2200" dirty="0"/>
          </a:p>
        </p:txBody>
      </p:sp>
    </p:spTree>
    <p:extLst>
      <p:ext uri="{BB962C8B-B14F-4D97-AF65-F5344CB8AC3E}">
        <p14:creationId xmlns:p14="http://schemas.microsoft.com/office/powerpoint/2010/main" val="3638453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28299-D469-DFDA-2FBA-59B488DD2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5400" b="1"/>
              <a:t>Seedlings</a:t>
            </a:r>
          </a:p>
        </p:txBody>
      </p:sp>
      <p:sp>
        <p:nvSpPr>
          <p:cNvPr id="2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864CF-7CF7-A093-5C59-E9747CE00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6894576" cy="3483864"/>
          </a:xfrm>
        </p:spPr>
        <p:txBody>
          <a:bodyPr>
            <a:normAutofit/>
          </a:bodyPr>
          <a:lstStyle/>
          <a:p>
            <a:r>
              <a:rPr lang="en-NZ" sz="2200"/>
              <a:t>Broccoli is grown from seedlings, not direct seeding. </a:t>
            </a:r>
          </a:p>
          <a:p>
            <a:r>
              <a:rPr lang="en-NZ" sz="2200"/>
              <a:t>Seedlings are raised in trays using disease-free seed by commercial nurseries or growers. </a:t>
            </a:r>
          </a:p>
          <a:p>
            <a:endParaRPr lang="en-NZ" sz="2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340659-A999-8C41-AAD2-26C147A12C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46"/>
          <a:stretch>
            <a:fillRect/>
          </a:stretch>
        </p:blipFill>
        <p:spPr>
          <a:xfrm>
            <a:off x="7725367" y="3056920"/>
            <a:ext cx="3548212" cy="3429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16BB8F-A644-2CF4-F2F1-1590258C7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4452" y="264559"/>
            <a:ext cx="3560286" cy="252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92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EB8E8-EE97-C660-BF15-06FA7727C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Drenching seedlings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234F9-4A69-D907-6290-3B76CCD1E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r>
              <a:rPr lang="en-NZ" sz="2000" dirty="0"/>
              <a:t>Seedling drenches are one tool growers can use to protect young plants as part of an IPDM programme.</a:t>
            </a:r>
          </a:p>
          <a:p>
            <a:r>
              <a:rPr lang="en-NZ" sz="2000" dirty="0"/>
              <a:t>A seedling drench is a liquid treatment applied to the growing medium in a seedling tray before transplanting.</a:t>
            </a:r>
          </a:p>
          <a:p>
            <a:r>
              <a:rPr lang="en-NZ" sz="2000" dirty="0"/>
              <a:t>The treatment is absorbed by the roots and can help protect young seedlings from pests and diseases.</a:t>
            </a:r>
          </a:p>
          <a:p>
            <a:endParaRPr lang="en-NZ" sz="2000" dirty="0"/>
          </a:p>
        </p:txBody>
      </p:sp>
      <p:pic>
        <p:nvPicPr>
          <p:cNvPr id="4" name="Picture 3" descr="durivo_treated_vs_untreated">
            <a:extLst>
              <a:ext uri="{FF2B5EF4-FFF2-40B4-BE49-F238E27FC236}">
                <a16:creationId xmlns:a16="http://schemas.microsoft.com/office/drawing/2014/main" id="{E4E80A85-4398-58C8-22F4-B294E9B20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0151" y="942975"/>
            <a:ext cx="6286500" cy="3962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45CD85-AEC9-9E33-455B-871324C0DC05}"/>
              </a:ext>
            </a:extLst>
          </p:cNvPr>
          <p:cNvSpPr txBox="1"/>
          <p:nvPr/>
        </p:nvSpPr>
        <p:spPr>
          <a:xfrm>
            <a:off x="7610856" y="490537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1800" b="0" i="0" dirty="0">
                <a:solidFill>
                  <a:schemeClr val="tx1"/>
                </a:solidFill>
                <a:effectLst/>
                <a:latin typeface="+mn-lt"/>
              </a:rPr>
              <a:t>Untreated vs DURIVO</a:t>
            </a:r>
            <a:r>
              <a:rPr lang="en-NZ" sz="1800" b="0" i="0" baseline="30000" dirty="0">
                <a:solidFill>
                  <a:schemeClr val="tx1"/>
                </a:solidFill>
                <a:effectLst/>
                <a:latin typeface="+mn-lt"/>
              </a:rPr>
              <a:t>®</a:t>
            </a:r>
            <a:r>
              <a:rPr lang="en-NZ" sz="1800" b="0" i="0" dirty="0">
                <a:solidFill>
                  <a:schemeClr val="tx1"/>
                </a:solidFill>
                <a:effectLst/>
                <a:latin typeface="+mn-lt"/>
              </a:rPr>
              <a:t> treated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56572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4FF6FB-3EDA-4849-2073-9480BC3E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Transplanting seedlings</a:t>
            </a:r>
          </a:p>
        </p:txBody>
      </p:sp>
      <p:sp>
        <p:nvSpPr>
          <p:cNvPr id="2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40BE6-5EC5-7687-73F5-71BE83A4B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505456"/>
            <a:ext cx="6894576" cy="4005072"/>
          </a:xfrm>
        </p:spPr>
        <p:txBody>
          <a:bodyPr>
            <a:normAutofit/>
          </a:bodyPr>
          <a:lstStyle/>
          <a:p>
            <a:r>
              <a:rPr lang="en-NZ" sz="1600" b="1" dirty="0"/>
              <a:t>Seedlings are transplanted:</a:t>
            </a:r>
            <a:endParaRPr lang="en-NZ" sz="1600" dirty="0"/>
          </a:p>
          <a:p>
            <a:pPr lvl="1"/>
            <a:r>
              <a:rPr lang="en-NZ" sz="1600" dirty="0"/>
              <a:t>At 5–10 weeks old, when they have 4–6 true leaves. </a:t>
            </a:r>
          </a:p>
          <a:p>
            <a:pPr lvl="1"/>
            <a:r>
              <a:rPr lang="en-NZ" sz="1600" dirty="0"/>
              <a:t>Using mechanical transplanters to plant quickly and accurately. </a:t>
            </a:r>
          </a:p>
          <a:p>
            <a:pPr lvl="1"/>
            <a:r>
              <a:rPr lang="en-NZ" sz="1600" dirty="0"/>
              <a:t>Workers check plants to ensure correct position and spacing. </a:t>
            </a:r>
          </a:p>
          <a:p>
            <a:r>
              <a:rPr lang="en-NZ" sz="1600" b="1" dirty="0"/>
              <a:t>Plant spacing</a:t>
            </a:r>
            <a:endParaRPr lang="en-NZ" sz="1600" dirty="0"/>
          </a:p>
          <a:p>
            <a:pPr lvl="1"/>
            <a:r>
              <a:rPr lang="en-NZ" sz="1600" dirty="0"/>
              <a:t>Spacing varies with cultivar, season and desired head size. </a:t>
            </a:r>
          </a:p>
          <a:p>
            <a:pPr lvl="2"/>
            <a:r>
              <a:rPr lang="en-NZ" sz="1600" dirty="0"/>
              <a:t>35–45 cm between plants. </a:t>
            </a:r>
          </a:p>
          <a:p>
            <a:pPr lvl="2"/>
            <a:r>
              <a:rPr lang="en-NZ" sz="1600" dirty="0"/>
              <a:t>45–50 cm between rows. </a:t>
            </a:r>
          </a:p>
          <a:p>
            <a:r>
              <a:rPr lang="en-NZ" sz="1600" b="1" dirty="0"/>
              <a:t>At transplanting</a:t>
            </a:r>
            <a:endParaRPr lang="en-NZ" sz="1600" dirty="0"/>
          </a:p>
          <a:p>
            <a:pPr lvl="1"/>
            <a:r>
              <a:rPr lang="en-NZ" sz="1600" dirty="0"/>
              <a:t>Water and nutrients applied to reduce transplant stress, settle the soil around the roots and support rapid establishment. </a:t>
            </a:r>
          </a:p>
          <a:p>
            <a:pPr lvl="1"/>
            <a:r>
              <a:rPr lang="en-NZ" sz="1600" dirty="0"/>
              <a:t> Irrigation helps ensure good root-to-soil contact and provides moisture for early growth.</a:t>
            </a:r>
          </a:p>
          <a:p>
            <a:endParaRPr lang="en-NZ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6E279FC-47A1-F0FC-0354-343EAEE40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6744" y="3352122"/>
            <a:ext cx="4014216" cy="2789880"/>
          </a:xfrm>
          <a:prstGeom prst="rect">
            <a:avLst/>
          </a:prstGeom>
        </p:spPr>
      </p:pic>
      <p:pic>
        <p:nvPicPr>
          <p:cNvPr id="4" name="Picture 3" descr="BROCCOLI - LeaderBrand">
            <a:extLst>
              <a:ext uri="{FF2B5EF4-FFF2-40B4-BE49-F238E27FC236}">
                <a16:creationId xmlns:a16="http://schemas.microsoft.com/office/drawing/2014/main" id="{C0E14864-549E-6509-1966-4A03DDEDA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6067" y="543948"/>
            <a:ext cx="4006981" cy="247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420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FAAAAA-2D0B-123B-440C-6E60D1715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NZ" sz="4000" b="1" dirty="0"/>
              <a:t>Nutrient management</a:t>
            </a:r>
            <a:endParaRPr lang="en-NZ" sz="4000" dirty="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620C8-E652-4B4D-3414-C6F38678B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1500"/>
              <a:t>Broccoli needs a balanced supply of nutrients for strong growth and high-quality heads.</a:t>
            </a:r>
          </a:p>
          <a:p>
            <a:pPr marL="0" indent="0">
              <a:buNone/>
            </a:pPr>
            <a:r>
              <a:rPr lang="en-NZ" sz="1500"/>
              <a:t>Fertiliser management</a:t>
            </a:r>
          </a:p>
          <a:p>
            <a:pPr lvl="0"/>
            <a:r>
              <a:rPr lang="en-NZ" sz="1500"/>
              <a:t>Soil testing identifies nutrient requirements.</a:t>
            </a:r>
          </a:p>
          <a:p>
            <a:pPr lvl="0"/>
            <a:r>
              <a:rPr lang="en-NZ" sz="1500"/>
              <a:t>Fertiliser is applied at the correct rate based on soil test results and crop needs.</a:t>
            </a:r>
          </a:p>
          <a:p>
            <a:pPr lvl="0"/>
            <a:r>
              <a:rPr lang="en-NZ" sz="1500"/>
              <a:t>A base dressing is applied before or at planting.</a:t>
            </a:r>
          </a:p>
          <a:p>
            <a:pPr lvl="0"/>
            <a:r>
              <a:rPr lang="en-NZ" sz="1500"/>
              <a:t>Additional side dressings are applied as the crop grows.</a:t>
            </a:r>
          </a:p>
          <a:p>
            <a:pPr lvl="1"/>
            <a:r>
              <a:rPr lang="en-NZ" sz="1500"/>
              <a:t>Summer crops may receive 2 side dressings.</a:t>
            </a:r>
          </a:p>
          <a:p>
            <a:pPr lvl="1"/>
            <a:r>
              <a:rPr lang="en-NZ" sz="1500"/>
              <a:t>Winter crops may receive up to 3 side dressings.</a:t>
            </a:r>
          </a:p>
          <a:p>
            <a:pPr lvl="0"/>
            <a:endParaRPr lang="en-NZ" sz="15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3D01A-5ABC-6068-356A-B9407AD83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395535"/>
            <a:ext cx="5458968" cy="40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86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F2361D-19A9-E2AC-8FE0-D2DCB1095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NZ" sz="4600" b="1"/>
              <a:t>Irrigation management</a:t>
            </a:r>
            <a:endParaRPr lang="en-NZ" sz="46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42945-618D-3D77-EB54-6640B6D64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en-NZ" sz="2200" dirty="0"/>
              <a:t>Broccoli has a relatively shallow root system and requires a consistent supply of soil moisture for healthy growth. Water stress can reduce plant growth, head size and yield.</a:t>
            </a:r>
          </a:p>
          <a:p>
            <a:endParaRPr lang="en-NZ" sz="2200" b="1" dirty="0"/>
          </a:p>
          <a:p>
            <a:pPr marL="0" indent="0">
              <a:buNone/>
            </a:pPr>
            <a:r>
              <a:rPr lang="en-NZ" sz="2200" dirty="0"/>
              <a:t>Efficient irrigation helps growers:</a:t>
            </a:r>
          </a:p>
          <a:p>
            <a:pPr lvl="0"/>
            <a:r>
              <a:rPr lang="en-NZ" sz="2200" dirty="0"/>
              <a:t>provide the crop with enough water for healthy growth.</a:t>
            </a:r>
          </a:p>
          <a:p>
            <a:pPr lvl="0"/>
            <a:r>
              <a:rPr lang="en-NZ" sz="2200" dirty="0"/>
              <a:t>maintain consistent soil moisture.</a:t>
            </a:r>
          </a:p>
          <a:p>
            <a:pPr lvl="0"/>
            <a:r>
              <a:rPr lang="en-NZ" sz="2200" dirty="0"/>
              <a:t>reduce water wastage and runoff.</a:t>
            </a:r>
          </a:p>
          <a:p>
            <a:pPr lvl="0"/>
            <a:r>
              <a:rPr lang="en-NZ" sz="2200" dirty="0"/>
              <a:t>use soil moisture and weather data to make better irrigation decisions.</a:t>
            </a:r>
          </a:p>
          <a:p>
            <a:pPr lvl="0"/>
            <a:r>
              <a:rPr lang="en-NZ" sz="2200" dirty="0"/>
              <a:t>maintain crop quality and yield.</a:t>
            </a:r>
          </a:p>
          <a:p>
            <a:endParaRPr lang="en-NZ" sz="2200" dirty="0"/>
          </a:p>
        </p:txBody>
      </p:sp>
    </p:spTree>
    <p:extLst>
      <p:ext uri="{BB962C8B-B14F-4D97-AF65-F5344CB8AC3E}">
        <p14:creationId xmlns:p14="http://schemas.microsoft.com/office/powerpoint/2010/main" val="2525164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18092-2B87-862E-34AE-0E122203D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NZ" sz="5400" b="1"/>
              <a:t>Pest and disease management</a:t>
            </a:r>
            <a:endParaRPr lang="en-NZ" sz="540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AB5E0-99E2-EDA9-F3A9-BE12A0587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 fontScale="85000" lnSpcReduction="20000"/>
          </a:bodyPr>
          <a:lstStyle/>
          <a:p>
            <a:r>
              <a:rPr lang="en-NZ" sz="2200" dirty="0"/>
              <a:t>Brassica crops are vulnerable to a range of insect pests, diseases, that can reduce plant growth, lower crop quality, and decrease yields.</a:t>
            </a:r>
          </a:p>
          <a:p>
            <a:endParaRPr lang="en-NZ" sz="2200" b="1" i="1" dirty="0"/>
          </a:p>
          <a:p>
            <a:endParaRPr lang="en-NZ" sz="2200" b="1" i="1" dirty="0"/>
          </a:p>
          <a:p>
            <a:endParaRPr lang="en-NZ" sz="2200" b="1" i="1" dirty="0"/>
          </a:p>
          <a:p>
            <a:endParaRPr lang="en-NZ" sz="2200" b="1" i="1" dirty="0"/>
          </a:p>
          <a:p>
            <a:endParaRPr lang="en-NZ" sz="2200" b="1" i="1" dirty="0"/>
          </a:p>
          <a:p>
            <a:endParaRPr lang="en-NZ" sz="2200" b="1" i="1" dirty="0"/>
          </a:p>
          <a:p>
            <a:endParaRPr lang="en-NZ" sz="2200" b="1" i="1" dirty="0"/>
          </a:p>
          <a:p>
            <a:endParaRPr lang="en-NZ" sz="2200" b="1" i="1" dirty="0"/>
          </a:p>
          <a:p>
            <a:pPr marL="0" indent="0">
              <a:buNone/>
            </a:pPr>
            <a:endParaRPr lang="en-NZ" sz="2200" b="1" i="1" dirty="0"/>
          </a:p>
          <a:p>
            <a:pPr marL="0" indent="0">
              <a:buNone/>
            </a:pPr>
            <a:endParaRPr lang="en-NZ" sz="2200" b="1" i="1" dirty="0"/>
          </a:p>
          <a:p>
            <a:r>
              <a:rPr lang="en-NZ" sz="1600" b="1" i="1" dirty="0"/>
              <a:t>See PPT Brassica Pests &amp; Diseases</a:t>
            </a:r>
          </a:p>
          <a:p>
            <a:endParaRPr lang="en-NZ" sz="22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967866-21F3-F846-B706-7AF43EEB3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112880"/>
              </p:ext>
            </p:extLst>
          </p:nvPr>
        </p:nvGraphicFramePr>
        <p:xfrm>
          <a:off x="2551177" y="2531480"/>
          <a:ext cx="5897054" cy="3047767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2948174">
                  <a:extLst>
                    <a:ext uri="{9D8B030D-6E8A-4147-A177-3AD203B41FA5}">
                      <a16:colId xmlns:a16="http://schemas.microsoft.com/office/drawing/2014/main" val="510091856"/>
                    </a:ext>
                  </a:extLst>
                </a:gridCol>
                <a:gridCol w="2948880">
                  <a:extLst>
                    <a:ext uri="{9D8B030D-6E8A-4147-A177-3AD203B41FA5}">
                      <a16:colId xmlns:a16="http://schemas.microsoft.com/office/drawing/2014/main" val="1896546448"/>
                    </a:ext>
                  </a:extLst>
                </a:gridCol>
              </a:tblGrid>
              <a:tr h="24266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Some Common Brassica 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274048"/>
                  </a:ext>
                </a:extLst>
              </a:tr>
              <a:tr h="242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kern="100" dirty="0">
                          <a:effectLst/>
                        </a:rPr>
                        <a:t>Pests</a:t>
                      </a: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NZ" sz="1600" b="1" kern="100" dirty="0">
                          <a:effectLst/>
                        </a:rPr>
                        <a:t>Diseases</a:t>
                      </a:r>
                      <a:endParaRPr lang="en-NZ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8685584"/>
                  </a:ext>
                </a:extLst>
              </a:tr>
              <a:tr h="2514493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>
                          <a:effectLst/>
                        </a:rPr>
                        <a:t>White butterfly caterpillars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>
                          <a:effectLst/>
                        </a:rPr>
                        <a:t>Diamondback moth caterpillars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>
                          <a:effectLst/>
                        </a:rPr>
                        <a:t>Leaf miner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>
                          <a:effectLst/>
                        </a:rPr>
                        <a:t>Aphids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>
                          <a:effectLst/>
                        </a:rPr>
                        <a:t>Thrips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>
                          <a:effectLst/>
                        </a:rPr>
                        <a:t>Rabbits</a:t>
                      </a: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b="0" kern="100" dirty="0" err="1">
                          <a:effectLst/>
                        </a:rPr>
                        <a:t>Pukekos</a:t>
                      </a:r>
                      <a:r>
                        <a:rPr lang="en-NZ" sz="1600" b="0" kern="100" dirty="0">
                          <a:effectLst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Clubroot 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Downy Mildew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Sclerotinia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Black rot 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US" sz="1600" kern="100" dirty="0">
                          <a:effectLst/>
                        </a:rPr>
                        <a:t>White blister</a:t>
                      </a:r>
                      <a:endParaRPr lang="en-NZ" sz="1600" kern="100" dirty="0">
                        <a:effectLst/>
                      </a:endParaRPr>
                    </a:p>
                    <a:p>
                      <a:pPr marL="0" lvl="0" indent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  <a:tabLst>
                          <a:tab pos="457200" algn="l"/>
                        </a:tabLst>
                      </a:pPr>
                      <a:r>
                        <a:rPr lang="en-NZ" sz="1600" kern="100" dirty="0">
                          <a:effectLst/>
                        </a:rPr>
                        <a:t>Brown Heart / Hollow Stem</a:t>
                      </a: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endParaRPr lang="en-NZ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3171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699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9A2663-E0B6-A0A0-2446-8D5450B32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325731-5B0F-C63F-3FBA-35DD58A90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4B3E9F-2306-4168-5BC8-6E56D56EB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en-NZ" sz="4600" b="1" dirty="0"/>
              <a:t>Weed management</a:t>
            </a:r>
            <a:endParaRPr lang="en-NZ" sz="46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9E3BA5F-50CE-D7DF-6244-454EF2EDC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33421-94D5-33BD-16C1-BCF435AC49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NZ" sz="1900" b="1" dirty="0"/>
              <a:t>Weeds compete with broccoli</a:t>
            </a:r>
            <a:r>
              <a:rPr lang="en-NZ" sz="1900" dirty="0"/>
              <a:t> for: </a:t>
            </a:r>
          </a:p>
          <a:p>
            <a:pPr lvl="1"/>
            <a:r>
              <a:rPr lang="en-NZ" sz="1900" dirty="0"/>
              <a:t>Water </a:t>
            </a:r>
          </a:p>
          <a:p>
            <a:pPr lvl="1"/>
            <a:r>
              <a:rPr lang="en-NZ" sz="1900" dirty="0"/>
              <a:t>Nutrients </a:t>
            </a:r>
          </a:p>
          <a:p>
            <a:pPr lvl="1"/>
            <a:r>
              <a:rPr lang="en-NZ" sz="1900" dirty="0"/>
              <a:t>Sunlight </a:t>
            </a:r>
          </a:p>
          <a:p>
            <a:pPr lvl="1"/>
            <a:r>
              <a:rPr lang="en-NZ" sz="1900" dirty="0"/>
              <a:t>Growing space </a:t>
            </a:r>
          </a:p>
          <a:p>
            <a:pPr lvl="0"/>
            <a:r>
              <a:rPr lang="en-NZ" sz="1900" dirty="0"/>
              <a:t>Competition can lead to smaller plants, smaller broccoli heads and lower yields. </a:t>
            </a:r>
          </a:p>
          <a:p>
            <a:pPr lvl="0"/>
            <a:r>
              <a:rPr lang="en-NZ" sz="1900" dirty="0"/>
              <a:t>Weeds can also provide a place for pests and diseases to survive. </a:t>
            </a:r>
          </a:p>
          <a:p>
            <a:pPr marL="0" indent="0">
              <a:buNone/>
            </a:pPr>
            <a:r>
              <a:rPr lang="en-NZ" sz="1900" b="1" dirty="0"/>
              <a:t>Managing weeds</a:t>
            </a:r>
            <a:endParaRPr lang="en-NZ" sz="1900" dirty="0"/>
          </a:p>
          <a:p>
            <a:pPr lvl="1"/>
            <a:r>
              <a:rPr lang="en-NZ" sz="1900" dirty="0"/>
              <a:t>Prepare a good seedbed for healthy plant establishment. </a:t>
            </a:r>
          </a:p>
          <a:p>
            <a:pPr lvl="1"/>
            <a:r>
              <a:rPr lang="en-NZ" sz="1900" dirty="0"/>
              <a:t>Apply pre-plant herbicides to control weeds before broccoli is transplanted. </a:t>
            </a:r>
          </a:p>
          <a:p>
            <a:endParaRPr lang="en-NZ" sz="2200" dirty="0"/>
          </a:p>
        </p:txBody>
      </p:sp>
    </p:spTree>
    <p:extLst>
      <p:ext uri="{BB962C8B-B14F-4D97-AF65-F5344CB8AC3E}">
        <p14:creationId xmlns:p14="http://schemas.microsoft.com/office/powerpoint/2010/main" val="2376558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FF7C86-B7BD-C2B6-A89D-E29C756E3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5400" b="1"/>
              <a:t>Harvesting</a:t>
            </a:r>
            <a:endParaRPr lang="en-NZ" sz="5400"/>
          </a:p>
        </p:txBody>
      </p:sp>
      <p:sp>
        <p:nvSpPr>
          <p:cNvPr id="33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6E6DB-D15F-49BC-F71E-E31506A64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5341620" cy="3483864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NZ" dirty="0"/>
              <a:t>Broccoli is hand-harvested into crates. </a:t>
            </a:r>
          </a:p>
          <a:p>
            <a:pPr lvl="0"/>
            <a:r>
              <a:rPr lang="en-NZ" dirty="0"/>
              <a:t>Harvesting takes place five days a week to provide a regular supply of fresh produce. </a:t>
            </a:r>
          </a:p>
          <a:p>
            <a:pPr lvl="0"/>
            <a:r>
              <a:rPr lang="en-NZ" dirty="0"/>
              <a:t>Workers select heads that meet market standards for: </a:t>
            </a:r>
          </a:p>
          <a:p>
            <a:pPr lvl="1"/>
            <a:r>
              <a:rPr lang="en-NZ" dirty="0"/>
              <a:t>Size </a:t>
            </a:r>
          </a:p>
          <a:p>
            <a:pPr lvl="1"/>
            <a:r>
              <a:rPr lang="en-NZ" dirty="0"/>
              <a:t>Colour </a:t>
            </a:r>
          </a:p>
          <a:p>
            <a:pPr lvl="1"/>
            <a:r>
              <a:rPr lang="en-NZ" dirty="0"/>
              <a:t>Shape </a:t>
            </a:r>
          </a:p>
          <a:p>
            <a:pPr lvl="1"/>
            <a:r>
              <a:rPr lang="en-NZ" dirty="0"/>
              <a:t>Quality </a:t>
            </a:r>
          </a:p>
          <a:p>
            <a:pPr marL="0" indent="0">
              <a:buNone/>
            </a:pPr>
            <a:r>
              <a:rPr lang="en-NZ" dirty="0"/>
              <a:t> </a:t>
            </a:r>
            <a:r>
              <a:rPr lang="en-NZ" b="1" dirty="0"/>
              <a:t>Marketable Yield</a:t>
            </a:r>
            <a:endParaRPr lang="en-NZ" dirty="0"/>
          </a:p>
          <a:p>
            <a:pPr lvl="0"/>
            <a:r>
              <a:rPr lang="en-NZ" dirty="0"/>
              <a:t>Growers aim to harvest as many marketable heads as possible. </a:t>
            </a:r>
          </a:p>
          <a:p>
            <a:pPr lvl="0"/>
            <a:r>
              <a:rPr lang="en-NZ" dirty="0"/>
              <a:t>Typically, 80–90% of harvested heads meet the required market standards. </a:t>
            </a:r>
          </a:p>
          <a:p>
            <a:endParaRPr lang="en-NZ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35DB02-52DC-72DA-933C-80EED016D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302" y="3633869"/>
            <a:ext cx="5244351" cy="2556619"/>
          </a:xfrm>
          <a:prstGeom prst="rect">
            <a:avLst/>
          </a:prstGeom>
        </p:spPr>
      </p:pic>
      <p:pic>
        <p:nvPicPr>
          <p:cNvPr id="4" name="Picture 3" descr="Fresh from the Start Maine broccoli continues into October - The Packer">
            <a:extLst>
              <a:ext uri="{FF2B5EF4-FFF2-40B4-BE49-F238E27FC236}">
                <a16:creationId xmlns:a16="http://schemas.microsoft.com/office/drawing/2014/main" id="{15A0C958-48CF-FFEA-3D81-5295BE5D6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5295186" cy="353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15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0E3F9E-0F50-32C3-986D-C080C5230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9184"/>
            <a:ext cx="6894576" cy="1783080"/>
          </a:xfrm>
        </p:spPr>
        <p:txBody>
          <a:bodyPr anchor="b">
            <a:normAutofit/>
          </a:bodyPr>
          <a:lstStyle/>
          <a:p>
            <a:r>
              <a:rPr lang="en-NZ" sz="5400" b="1" dirty="0"/>
              <a:t>Packhouse and Distribution</a:t>
            </a:r>
            <a:endParaRPr lang="en-NZ" sz="5400" dirty="0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8952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5FCC9-046C-4372-44E4-93167B6786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06624"/>
            <a:ext cx="4551045" cy="3483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2200" b="1" dirty="0"/>
              <a:t>After Harvest</a:t>
            </a:r>
            <a:endParaRPr lang="en-NZ" sz="2200" dirty="0"/>
          </a:p>
          <a:p>
            <a:pPr lvl="0"/>
            <a:r>
              <a:rPr lang="en-NZ" sz="2200" dirty="0"/>
              <a:t>Broccoli is transported quickly to the packhouse. </a:t>
            </a:r>
          </a:p>
          <a:p>
            <a:pPr lvl="0"/>
            <a:r>
              <a:rPr lang="en-NZ" sz="2200" dirty="0"/>
              <a:t>It is rapidly cooled to maintain freshness and quality. </a:t>
            </a:r>
          </a:p>
          <a:p>
            <a:pPr lvl="0"/>
            <a:r>
              <a:rPr lang="en-NZ" sz="2200" dirty="0"/>
              <a:t>Cooling also helps extend shelf life before the broccoli reaches consumers.</a:t>
            </a:r>
          </a:p>
          <a:p>
            <a:endParaRPr lang="en-NZ" sz="2200" dirty="0"/>
          </a:p>
        </p:txBody>
      </p:sp>
      <p:pic>
        <p:nvPicPr>
          <p:cNvPr id="4" name="Picture 3" descr="BROCCOLI - LeaderBrand">
            <a:extLst>
              <a:ext uri="{FF2B5EF4-FFF2-40B4-BE49-F238E27FC236}">
                <a16:creationId xmlns:a16="http://schemas.microsoft.com/office/drawing/2014/main" id="{B02AC3C9-E726-6287-82BA-B4EE7A150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0077" y="1555623"/>
            <a:ext cx="5829129" cy="32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264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70F75-82A2-80F1-2CC4-B1922E08B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BDD1BBA-02F2-DDA6-BA81-6F2D6E1E5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960909-424F-E08A-3347-CC53F080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Test yourself quiz</a:t>
            </a:r>
            <a:endParaRPr lang="en-NZ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9AE4141F-DA11-7995-2FCB-7ECC75953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9C2D1-BDAE-397A-6521-FF26E3052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4319016" cy="4251960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NZ" b="1" dirty="0"/>
              <a:t>1. Why do growers avoid planting broccoli in the same  field every year?</a:t>
            </a:r>
            <a:endParaRPr lang="en-NZ" dirty="0"/>
          </a:p>
          <a:p>
            <a:pPr marL="457200" lvl="1" indent="0">
              <a:buNone/>
            </a:pPr>
            <a:r>
              <a:rPr lang="en-NZ" dirty="0"/>
              <a:t>A) It makes the soil too wet</a:t>
            </a:r>
          </a:p>
          <a:p>
            <a:pPr marL="457200" lvl="1" indent="0">
              <a:buNone/>
            </a:pPr>
            <a:r>
              <a:rPr lang="en-NZ" dirty="0"/>
              <a:t>B) It leads to the build-up of soil-borne pests and diseases like clubroot</a:t>
            </a:r>
          </a:p>
          <a:p>
            <a:pPr marL="457200" lvl="1" indent="0">
              <a:buNone/>
            </a:pPr>
            <a:r>
              <a:rPr lang="en-NZ" dirty="0"/>
              <a:t>C) Broccoli plants absorb too much sunlight</a:t>
            </a:r>
          </a:p>
          <a:p>
            <a:pPr marL="457200" lvl="1" indent="0">
              <a:buNone/>
            </a:pPr>
            <a:r>
              <a:rPr lang="en-NZ" dirty="0"/>
              <a:t>D) It causes the crop to grow too quickly</a:t>
            </a:r>
          </a:p>
          <a:p>
            <a:pPr marL="0" lvl="0" indent="0">
              <a:buNone/>
            </a:pPr>
            <a:r>
              <a:rPr lang="en-NZ" b="1" dirty="0"/>
              <a:t>2. What ideal soil pH range helps broccoli grow best and reduces the risk of clubroot disease?</a:t>
            </a:r>
            <a:endParaRPr lang="en-NZ" dirty="0"/>
          </a:p>
          <a:p>
            <a:pPr marL="457200" lvl="1" indent="0">
              <a:buNone/>
            </a:pPr>
            <a:r>
              <a:rPr lang="en-NZ" dirty="0"/>
              <a:t>A) 4.5 – 5.5</a:t>
            </a:r>
          </a:p>
          <a:p>
            <a:pPr marL="457200" lvl="1" indent="0">
              <a:buNone/>
            </a:pPr>
            <a:r>
              <a:rPr lang="en-NZ" dirty="0"/>
              <a:t>B) 5.5 – 6.0</a:t>
            </a:r>
          </a:p>
          <a:p>
            <a:pPr marL="457200" lvl="1" indent="0">
              <a:buNone/>
            </a:pPr>
            <a:r>
              <a:rPr lang="en-NZ" dirty="0"/>
              <a:t>C) 7.0 – 7.5</a:t>
            </a:r>
          </a:p>
          <a:p>
            <a:pPr marL="457200" lvl="1" indent="0">
              <a:buNone/>
            </a:pPr>
            <a:r>
              <a:rPr lang="en-NZ" dirty="0"/>
              <a:t>D) 8.5 – 9.0</a:t>
            </a:r>
          </a:p>
          <a:p>
            <a:pPr marL="0" lvl="0" indent="0">
              <a:buNone/>
            </a:pPr>
            <a:r>
              <a:rPr lang="en-NZ" b="1" dirty="0"/>
              <a:t>3. What can a grower apply to acidic soil before planting to raise the soil pH?</a:t>
            </a:r>
            <a:endParaRPr lang="en-NZ" dirty="0"/>
          </a:p>
          <a:p>
            <a:pPr marL="457200" lvl="1" indent="0">
              <a:buNone/>
            </a:pPr>
            <a:r>
              <a:rPr lang="en-NZ" dirty="0"/>
              <a:t>A) Sand</a:t>
            </a:r>
          </a:p>
          <a:p>
            <a:pPr marL="457200" lvl="1" indent="0">
              <a:buNone/>
            </a:pPr>
            <a:r>
              <a:rPr lang="en-NZ" dirty="0"/>
              <a:t>B) Lime</a:t>
            </a:r>
          </a:p>
          <a:p>
            <a:pPr marL="457200" lvl="1" indent="0">
              <a:buNone/>
            </a:pPr>
            <a:r>
              <a:rPr lang="en-NZ" dirty="0"/>
              <a:t>C) Water</a:t>
            </a:r>
          </a:p>
          <a:p>
            <a:pPr marL="457200" lvl="1" indent="0">
              <a:buNone/>
            </a:pPr>
            <a:r>
              <a:rPr lang="en-NZ" dirty="0"/>
              <a:t>D) Nitrogen</a:t>
            </a:r>
          </a:p>
          <a:p>
            <a:endParaRPr lang="en-NZ" sz="2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953A3F-2BD3-89F5-BB20-EACDE8C7D323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NZ" b="1"/>
              <a:t>4. Why are crop drenches applied to seedling trays before transplanting?</a:t>
            </a:r>
            <a:endParaRPr lang="en-NZ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A) To make the plants change colour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B) To protect young plants from early pests and diseases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C) To make the plants grow faster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D) To stop the plants from needing water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b="1"/>
              <a:t>5. What is the main benefit of forming raised soil beds before planting?</a:t>
            </a:r>
            <a:endParaRPr lang="en-NZ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A) It keeps the soil completely dry at all times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B) It improves soil drainage and reduces the risk of waterlogging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C) It prevents all weeds from growing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D) It speeds up hand-harvesting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b="1"/>
              <a:t>6. What does Integrated Pest and Disease Management (IPDM) combine to protect crops?</a:t>
            </a:r>
            <a:endParaRPr lang="en-NZ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A) Water and fertilizer only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B) Cultural, biological, and chemical control methods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C) Irrigation and spraying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/>
              <a:t>D) Lime, weed sprays and side dressings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1833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F0F797-6DD1-2580-5E0B-AA24482EA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C5B1AF3-DE7F-5784-3E75-743A688F55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36441-1FC0-B4C4-A874-2C62558E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Answers</a:t>
            </a:r>
            <a:endParaRPr lang="en-NZ" sz="54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9EE4BD-10F2-A853-EA3F-EB5BDB1EF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82A2C7-B33B-E8C2-1187-C74989435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4319016" cy="4251960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en-NZ" b="1" dirty="0"/>
              <a:t>1. Why do growers avoid planting broccoli in the same  field every year?</a:t>
            </a:r>
            <a:endParaRPr lang="en-NZ" dirty="0"/>
          </a:p>
          <a:p>
            <a:pPr marL="457200" lvl="1" indent="0">
              <a:buNone/>
            </a:pPr>
            <a:r>
              <a:rPr lang="en-NZ" dirty="0"/>
              <a:t>A) It makes the soil too wet</a:t>
            </a:r>
          </a:p>
          <a:p>
            <a:pPr marL="457200" lvl="1" indent="0">
              <a:buNone/>
            </a:pPr>
            <a:r>
              <a:rPr lang="en-NZ" dirty="0">
                <a:highlight>
                  <a:srgbClr val="FFFF00"/>
                </a:highlight>
              </a:rPr>
              <a:t>B) It leads to the build-up of soil-borne pests and diseases like clubroot</a:t>
            </a:r>
          </a:p>
          <a:p>
            <a:pPr marL="457200" lvl="1" indent="0">
              <a:buNone/>
            </a:pPr>
            <a:r>
              <a:rPr lang="en-NZ" dirty="0"/>
              <a:t>C) Broccoli plants absorb too much sunlight</a:t>
            </a:r>
          </a:p>
          <a:p>
            <a:pPr marL="457200" lvl="1" indent="0">
              <a:buNone/>
            </a:pPr>
            <a:r>
              <a:rPr lang="en-NZ" dirty="0"/>
              <a:t>D) It causes the crop to grow too quickly</a:t>
            </a:r>
          </a:p>
          <a:p>
            <a:pPr marL="0" lvl="0" indent="0">
              <a:buNone/>
            </a:pPr>
            <a:r>
              <a:rPr lang="en-NZ" b="1" dirty="0"/>
              <a:t>2. What ideal soil pH range helps broccoli grow best and reduces the risk of clubroot disease?</a:t>
            </a:r>
            <a:endParaRPr lang="en-NZ" dirty="0"/>
          </a:p>
          <a:p>
            <a:pPr marL="457200" lvl="1" indent="0">
              <a:buNone/>
            </a:pPr>
            <a:r>
              <a:rPr lang="en-NZ" dirty="0"/>
              <a:t>A) 4.5 – 5.5</a:t>
            </a:r>
          </a:p>
          <a:p>
            <a:pPr marL="457200" lvl="1" indent="0">
              <a:buNone/>
            </a:pPr>
            <a:r>
              <a:rPr lang="en-NZ" dirty="0">
                <a:highlight>
                  <a:srgbClr val="FFFF00"/>
                </a:highlight>
              </a:rPr>
              <a:t>B) 5.5 – 6.0</a:t>
            </a:r>
          </a:p>
          <a:p>
            <a:pPr marL="457200" lvl="1" indent="0">
              <a:buNone/>
            </a:pPr>
            <a:r>
              <a:rPr lang="en-NZ" dirty="0">
                <a:highlight>
                  <a:srgbClr val="FFFF00"/>
                </a:highlight>
              </a:rPr>
              <a:t>C) 7.0 – 7.5</a:t>
            </a:r>
          </a:p>
          <a:p>
            <a:pPr marL="457200" lvl="1" indent="0">
              <a:buNone/>
            </a:pPr>
            <a:r>
              <a:rPr lang="en-NZ" dirty="0"/>
              <a:t>D) 8.5 – 9.0</a:t>
            </a:r>
          </a:p>
          <a:p>
            <a:pPr marL="0" lvl="0" indent="0">
              <a:buNone/>
            </a:pPr>
            <a:r>
              <a:rPr lang="en-NZ" b="1" dirty="0"/>
              <a:t>3. What can a grower apply to acidic soil before planting to raise the soil pH?</a:t>
            </a:r>
            <a:endParaRPr lang="en-NZ" dirty="0"/>
          </a:p>
          <a:p>
            <a:pPr marL="457200" lvl="1" indent="0">
              <a:buNone/>
            </a:pPr>
            <a:r>
              <a:rPr lang="en-NZ" dirty="0"/>
              <a:t>A) Sand</a:t>
            </a:r>
          </a:p>
          <a:p>
            <a:pPr marL="457200" lvl="1" indent="0">
              <a:buNone/>
            </a:pPr>
            <a:r>
              <a:rPr lang="en-NZ" dirty="0">
                <a:highlight>
                  <a:srgbClr val="FFFF00"/>
                </a:highlight>
              </a:rPr>
              <a:t>B) Lime</a:t>
            </a:r>
          </a:p>
          <a:p>
            <a:pPr marL="457200" lvl="1" indent="0">
              <a:buNone/>
            </a:pPr>
            <a:r>
              <a:rPr lang="en-NZ" dirty="0"/>
              <a:t>C) Water</a:t>
            </a:r>
          </a:p>
          <a:p>
            <a:pPr marL="457200" lvl="1" indent="0">
              <a:buNone/>
            </a:pPr>
            <a:r>
              <a:rPr lang="en-NZ" dirty="0"/>
              <a:t>D) Nitrogen</a:t>
            </a:r>
          </a:p>
          <a:p>
            <a:endParaRPr lang="en-NZ" sz="2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4D9F0E-CE25-285E-0C27-2A5CCEDA2FE0}"/>
              </a:ext>
            </a:extLst>
          </p:cNvPr>
          <p:cNvSpPr txBox="1">
            <a:spLocks/>
          </p:cNvSpPr>
          <p:nvPr/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NZ" b="1" dirty="0"/>
              <a:t>4. Why are crop drenches applied to seedling trays before transplanting?</a:t>
            </a:r>
            <a:endParaRPr lang="en-NZ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A) To make the plants change colour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>
                <a:highlight>
                  <a:srgbClr val="FFFF00"/>
                </a:highlight>
              </a:rPr>
              <a:t>B) To protect young plants from early pests and diseases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C) To make the plants grow faster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D) To stop the plants from needing water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b="1" dirty="0"/>
              <a:t>5. What is the main benefit of forming raised soil beds before planting?</a:t>
            </a:r>
            <a:endParaRPr lang="en-NZ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A) It keeps the soil completely dry at all times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>
                <a:highlight>
                  <a:srgbClr val="FFFF00"/>
                </a:highlight>
              </a:rPr>
              <a:t>B) It improves soil drainage and reduces the risk of waterlogging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C) It prevents all weeds from growing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D) It speeds up hand-harvesting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NZ" b="1" dirty="0"/>
              <a:t>6. What does Integrated Pest and Disease Management (IPDM) combine to protect crops?</a:t>
            </a:r>
            <a:endParaRPr lang="en-NZ" dirty="0"/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A) Water and fertilizer only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>
                <a:highlight>
                  <a:srgbClr val="FFFF00"/>
                </a:highlight>
              </a:rPr>
              <a:t>B) Cultural, biological, and chemical control methods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C) Irrigation and spraying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NZ" dirty="0"/>
              <a:t>D) Lime, weed sprays and side dressings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48804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D5B352-0B7C-697C-355A-6270F6690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600" b="1"/>
              <a:t>Activity 2: </a:t>
            </a:r>
            <a:r>
              <a:rPr lang="en-US" sz="5600"/>
              <a:t>Careers growing broccoli.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roccoli farming and cultivation practices">
            <a:extLst>
              <a:ext uri="{FF2B5EF4-FFF2-40B4-BE49-F238E27FC236}">
                <a16:creationId xmlns:a16="http://schemas.microsoft.com/office/drawing/2014/main" id="{E309F91A-4CE9-2363-8538-9EDD572D7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132" y="2642616"/>
            <a:ext cx="5422231" cy="3605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937DCF-479B-41C5-9896-5448D7420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955" y="2642617"/>
            <a:ext cx="5862957" cy="345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236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0998AF-2E62-9926-C0F7-E3AEDCFE0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5945833-C247-EFCC-281C-763E0E731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483476-248F-E4AA-93C5-A3088DAE9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pPr algn="ctr"/>
            <a:r>
              <a:rPr lang="en-NZ" sz="2800" b="1" dirty="0"/>
              <a:t>Acknowledgements</a:t>
            </a:r>
            <a:endParaRPr lang="en-NZ" sz="2800" dirty="0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13CFDBE5-4189-82B7-25EA-629CA11DD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sX0" fmla="*/ 0 w 4480560"/>
              <a:gd name="csY0" fmla="*/ 0 h 18288"/>
              <a:gd name="csX1" fmla="*/ 595274 w 4480560"/>
              <a:gd name="csY1" fmla="*/ 0 h 18288"/>
              <a:gd name="csX2" fmla="*/ 1100938 w 4480560"/>
              <a:gd name="csY2" fmla="*/ 0 h 18288"/>
              <a:gd name="csX3" fmla="*/ 1651406 w 4480560"/>
              <a:gd name="csY3" fmla="*/ 0 h 18288"/>
              <a:gd name="csX4" fmla="*/ 2336292 w 4480560"/>
              <a:gd name="csY4" fmla="*/ 0 h 18288"/>
              <a:gd name="csX5" fmla="*/ 2931566 w 4480560"/>
              <a:gd name="csY5" fmla="*/ 0 h 18288"/>
              <a:gd name="csX6" fmla="*/ 3482035 w 4480560"/>
              <a:gd name="csY6" fmla="*/ 0 h 18288"/>
              <a:gd name="csX7" fmla="*/ 4480560 w 4480560"/>
              <a:gd name="csY7" fmla="*/ 0 h 18288"/>
              <a:gd name="csX8" fmla="*/ 4480560 w 4480560"/>
              <a:gd name="csY8" fmla="*/ 18288 h 18288"/>
              <a:gd name="csX9" fmla="*/ 3840480 w 4480560"/>
              <a:gd name="csY9" fmla="*/ 18288 h 18288"/>
              <a:gd name="csX10" fmla="*/ 3290011 w 4480560"/>
              <a:gd name="csY10" fmla="*/ 18288 h 18288"/>
              <a:gd name="csX11" fmla="*/ 2560320 w 4480560"/>
              <a:gd name="csY11" fmla="*/ 18288 h 18288"/>
              <a:gd name="csX12" fmla="*/ 1965046 w 4480560"/>
              <a:gd name="csY12" fmla="*/ 18288 h 18288"/>
              <a:gd name="csX13" fmla="*/ 1459382 w 4480560"/>
              <a:gd name="csY13" fmla="*/ 18288 h 18288"/>
              <a:gd name="csX14" fmla="*/ 774497 w 4480560"/>
              <a:gd name="csY14" fmla="*/ 18288 h 18288"/>
              <a:gd name="csX15" fmla="*/ 0 w 4480560"/>
              <a:gd name="csY15" fmla="*/ 18288 h 18288"/>
              <a:gd name="csX16" fmla="*/ 0 w 448056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4615A-7E2C-C66C-49D7-493DCA56D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NZ" sz="2400" dirty="0"/>
              <a:t>We gratefully acknowledge </a:t>
            </a:r>
            <a:r>
              <a:rPr lang="en-NZ" sz="2400" b="1" dirty="0" err="1"/>
              <a:t>Leaderbrand</a:t>
            </a:r>
            <a:r>
              <a:rPr lang="en-NZ" sz="2400" dirty="0"/>
              <a:t> for sharing their expertise, practical knowledge and guidance on the commercial production of broccoli to support the development of these resources.</a:t>
            </a:r>
          </a:p>
          <a:p>
            <a:pPr marL="0" indent="0">
              <a:buNone/>
            </a:pPr>
            <a:endParaRPr lang="en-NZ" sz="2400" dirty="0"/>
          </a:p>
          <a:p>
            <a:pPr marL="0" indent="0">
              <a:buNone/>
            </a:pPr>
            <a:endParaRPr lang="en-NZ" sz="2400" dirty="0"/>
          </a:p>
          <a:p>
            <a:pPr marL="0" indent="0">
              <a:buNone/>
            </a:pPr>
            <a:endParaRPr lang="en-NZ" sz="2400" dirty="0"/>
          </a:p>
          <a:p>
            <a:endParaRPr lang="en-NZ" sz="2200" dirty="0"/>
          </a:p>
        </p:txBody>
      </p:sp>
      <p:pic>
        <p:nvPicPr>
          <p:cNvPr id="4" name="Picture 3" descr="BROCCOLI - LeaderBrand">
            <a:extLst>
              <a:ext uri="{FF2B5EF4-FFF2-40B4-BE49-F238E27FC236}">
                <a16:creationId xmlns:a16="http://schemas.microsoft.com/office/drawing/2014/main" id="{62594C77-A97F-87B5-674A-10E0E992F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546" y="3429000"/>
            <a:ext cx="6770529" cy="225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22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68F0C-448E-4DA4-5A96-2248237B5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logo&#10;&#10;Description automatically generated">
            <a:extLst>
              <a:ext uri="{FF2B5EF4-FFF2-40B4-BE49-F238E27FC236}">
                <a16:creationId xmlns:a16="http://schemas.microsoft.com/office/drawing/2014/main" id="{8F1A9667-183D-4D5B-FF03-8929EEB4A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517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1629</Words>
  <Application>Microsoft Office PowerPoint</Application>
  <PresentationFormat>Widescreen</PresentationFormat>
  <Paragraphs>233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 </vt:lpstr>
      <vt:lpstr>Calendar of operations Site Selection to Harvest</vt:lpstr>
      <vt:lpstr>Broccoli Crop Calendar of Operations (Seedlings transplanted 2-3 per week to ensure year-round supply) </vt:lpstr>
      <vt:lpstr>  Cultivar Selection for Year-Round Supply  </vt:lpstr>
      <vt:lpstr>Site Selection</vt:lpstr>
      <vt:lpstr>Managing soil pH </vt:lpstr>
      <vt:lpstr>Seedbed preparation</vt:lpstr>
      <vt:lpstr>Seedlings</vt:lpstr>
      <vt:lpstr>Drenching seedlings</vt:lpstr>
      <vt:lpstr>Transplanting seedlings</vt:lpstr>
      <vt:lpstr>Nutrient management</vt:lpstr>
      <vt:lpstr>Irrigation management</vt:lpstr>
      <vt:lpstr>Pest and disease management</vt:lpstr>
      <vt:lpstr>Weed management</vt:lpstr>
      <vt:lpstr>Harvesting</vt:lpstr>
      <vt:lpstr>Packhouse and Distribution</vt:lpstr>
      <vt:lpstr>Test yourself quiz</vt:lpstr>
      <vt:lpstr>Answers</vt:lpstr>
      <vt:lpstr>Activity 2: Careers growing broccoli.</vt:lpstr>
      <vt:lpstr>Acknowledgements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Susan Stokes</dc:creator>
  <cp:lastModifiedBy>Kerry Allen</cp:lastModifiedBy>
  <cp:revision>20</cp:revision>
  <dcterms:created xsi:type="dcterms:W3CDTF">2026-07-20T23:23:46Z</dcterms:created>
  <dcterms:modified xsi:type="dcterms:W3CDTF">2026-09-16T21:54:21Z</dcterms:modified>
</cp:coreProperties>
</file>