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57" r:id="rId4"/>
    <p:sldId id="259" r:id="rId5"/>
    <p:sldId id="293" r:id="rId6"/>
    <p:sldId id="260" r:id="rId7"/>
    <p:sldId id="263" r:id="rId8"/>
    <p:sldId id="2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349A-CAF7-886C-639E-7ECC45C2C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8F6C2-5D7E-D1CD-AE1E-32F1DE4A4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E8B00-80E0-0FEA-55B5-7FD605A4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734FF-D5CE-20B6-8D9D-591F0CBC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5A11C-29A4-906F-1754-2342554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25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F2BC-3F15-BBED-618D-86985A47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95C18-0302-E01E-A0C5-E8ADF11CA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6EB3F-A718-AB08-EF72-52729E91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D4F22-641A-AD71-300A-706ACA25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B9A0E-3FE4-1384-FF43-E62B766A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542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5EE6A6-7250-C287-67BB-2F7119238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EEFD1-F2F6-CD15-62B6-EC22433DF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F87AC-F409-50CE-39FE-EA7A81B0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5E56F-604B-74B9-A686-1FA4D897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67E39-4E3C-7C91-4545-AEAFC04FB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50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67C6-9294-AE9E-DAEF-DEB5240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59C4-0D1C-C068-69B5-3A0C69CFA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99819-E031-D1A9-B033-EFA1B3D2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81867-73EA-E1FC-E74A-50D6536B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AD676-4E19-3EC2-59F1-497DC509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853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E32C-12DF-9E7B-51A7-2E340ED7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114B0-2EE1-B6A6-77ED-D0C14970B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C930-FEF5-CC3C-669C-83E8C766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A546B-5396-D98A-E3DF-598D4287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7A983-4C42-E181-42C1-ECF4E90C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896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07B7-9A38-D0F9-FC6E-3FCB3A60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74401-5856-A71D-0B3A-B4356AD07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BED1D-66F7-E065-F87E-6331C7348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EA2C3-0557-7B00-E65A-06C420A0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EDE7C-7E56-A15F-03AC-B0BAC94A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D1B2F-28CF-9FAE-6868-E0B875F6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550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432C-333A-A22B-8507-331E6047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F8928-DE21-C0DF-6F14-28ACF711F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5107A-048D-318F-7428-BAFD73ADB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6E7C4-3473-C14C-448A-68691BE73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8FF71-1CBA-190B-6157-69D06A38E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7E3152-36AF-936C-55FA-250FBD06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DBDA8-890D-E9B7-67D6-8AA63526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CE786E-715A-BC33-9044-A96F14E3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27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0041-60FA-81C8-FE62-58796A10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68809-5A70-8455-11B5-5562923B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CDAF6-107F-78E9-85C9-6A453FEF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7E83C-45FA-82E7-937F-50917840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430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B1845-9417-63C3-E5F5-CD657828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AD888-5F82-B1EB-A007-179ADA01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FD053-0CBC-E4C7-1206-C4DF61EF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598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253B-CF6B-A470-BD35-2CDB97CE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2B0DD-D169-AF41-B53B-BF9C2E247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23698-CA1F-6EDD-83BF-915E0B154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6D509-6E36-AA4E-0ADD-7FF1E3E8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9F814-591B-1B0C-A08D-6F155D95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B4B3C-28D0-B892-DEA7-B92BA1EB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285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5645E-DB57-440B-F684-7AA51AD3B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35705-E876-881E-5168-D88B2FA05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22E97-057B-FF94-F27B-ECF172928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934B6-3973-7633-5248-97E01458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DF4AC-798F-8CEA-1BDF-F8F4F72D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C0FB8-3EB3-21DB-6BDB-A6940A47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808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69BE5A-11CE-1976-AD59-B94435E7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CE486-FB4D-07BA-44E4-8233D5157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3480-FA94-3F28-C98F-B5EC7F509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739E25-C5F1-419F-ABF2-ACCA952BCE11}" type="datetimeFigureOut">
              <a:rPr lang="en-NZ" smtClean="0"/>
              <a:t>20/07/2026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96E88-69B5-1E59-5CAB-A93C74265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47C21-D5BD-6F55-EC00-2A6041947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00D72-3D04-4A64-934B-A8704D516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455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p-nz.com/our-products/" TargetMode="External"/><Relationship Id="rId2" Type="http://schemas.openxmlformats.org/officeDocument/2006/relationships/hyperlink" Target="https://www.thepress.co.nz/nz-news/360951807/quiet-powerhouse-timaru-juice-factory-marks-major-mileston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DFD8EA3-497F-3A08-A52F-F1436600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41" y="365999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04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487C9-90C6-A871-4A7A-012DE2DF0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474080"/>
            <a:ext cx="10909640" cy="1065836"/>
          </a:xfrm>
        </p:spPr>
        <p:txBody>
          <a:bodyPr anchor="ctr">
            <a:normAutofit/>
          </a:bodyPr>
          <a:lstStyle/>
          <a:p>
            <a:r>
              <a:rPr lang="en-NZ" sz="6600"/>
              <a:t>Carrots Markets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622D3-4344-AA7A-69BE-47C6D9D0B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905" y="5653053"/>
            <a:ext cx="10909643" cy="552659"/>
          </a:xfrm>
        </p:spPr>
        <p:txBody>
          <a:bodyPr anchor="ctr">
            <a:normAutofit/>
          </a:bodyPr>
          <a:lstStyle/>
          <a:p>
            <a:r>
              <a:rPr lang="en-NZ" dirty="0"/>
              <a:t>Fresh and Processing</a:t>
            </a:r>
          </a:p>
        </p:txBody>
      </p:sp>
      <p:pic>
        <p:nvPicPr>
          <p:cNvPr id="5" name="Picture 4" descr="JAMES WHITE CARROT JUICE 750ML – Simply Organic NZ">
            <a:extLst>
              <a:ext uri="{FF2B5EF4-FFF2-40B4-BE49-F238E27FC236}">
                <a16:creationId xmlns:a16="http://schemas.microsoft.com/office/drawing/2014/main" id="{F4FF974A-7832-DB70-6C2A-BD9767E31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31" y="164592"/>
            <a:ext cx="1124026" cy="4087368"/>
          </a:xfrm>
          <a:prstGeom prst="rect">
            <a:avLst/>
          </a:prstGeom>
        </p:spPr>
      </p:pic>
      <p:pic>
        <p:nvPicPr>
          <p:cNvPr id="6" name="Picture 6" descr="Beta Bites Snacking Carrots 250g | Fresh Fruit &amp; Vegetables">
            <a:extLst>
              <a:ext uri="{FF2B5EF4-FFF2-40B4-BE49-F238E27FC236}">
                <a16:creationId xmlns:a16="http://schemas.microsoft.com/office/drawing/2014/main" id="{A33B67D0-3EEC-F9A2-D18C-B6252DF90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4528" y="329184"/>
            <a:ext cx="3758184" cy="37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arrots Large - 1kg">
            <a:extLst>
              <a:ext uri="{FF2B5EF4-FFF2-40B4-BE49-F238E27FC236}">
                <a16:creationId xmlns:a16="http://schemas.microsoft.com/office/drawing/2014/main" id="{4E216F91-6962-EA89-0E8C-396CD149D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304" y="329184"/>
            <a:ext cx="3758184" cy="3758184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D848A-544E-FAD5-F5E8-BAA2A702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/>
              <a:t>Domestic retail market quality requirements </a:t>
            </a:r>
            <a:br>
              <a:rPr lang="en-US" sz="3000"/>
            </a:br>
            <a:endParaRPr lang="en-US" sz="30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528DD-52C8-3204-0DE0-033453E5D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200" dirty="0"/>
              <a:t>Uniform, long cylindrical shape </a:t>
            </a:r>
          </a:p>
          <a:p>
            <a:pPr lvl="0"/>
            <a:r>
              <a:rPr lang="en-US" sz="2200" dirty="0"/>
              <a:t>Consistent size </a:t>
            </a:r>
          </a:p>
          <a:p>
            <a:pPr lvl="0"/>
            <a:r>
              <a:rPr lang="en-US" sz="2200" dirty="0"/>
              <a:t>Bright orange </a:t>
            </a:r>
            <a:r>
              <a:rPr lang="en-US" sz="2200" dirty="0" err="1"/>
              <a:t>colour</a:t>
            </a:r>
            <a:r>
              <a:rPr lang="en-US" sz="2200" dirty="0"/>
              <a:t> </a:t>
            </a:r>
          </a:p>
          <a:p>
            <a:pPr lvl="0"/>
            <a:r>
              <a:rPr lang="en-US" sz="2200" dirty="0"/>
              <a:t>Smooth, blemish-free skin </a:t>
            </a:r>
          </a:p>
          <a:p>
            <a:r>
              <a:rPr lang="en-US" sz="2200" dirty="0"/>
              <a:t>Free from defects (cracks, splits, damage)</a:t>
            </a:r>
          </a:p>
        </p:txBody>
      </p:sp>
      <p:pic>
        <p:nvPicPr>
          <p:cNvPr id="4" name="Picture 3" descr="Carrots Large - 1kg">
            <a:extLst>
              <a:ext uri="{FF2B5EF4-FFF2-40B4-BE49-F238E27FC236}">
                <a16:creationId xmlns:a16="http://schemas.microsoft.com/office/drawing/2014/main" id="{F2C721FA-DDCD-20B9-8CB1-8B5C503318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430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1EE285D5-8110-4AE6-AF36-F83E457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4921A-BF74-53C3-84F2-26B7F6CF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64408"/>
            <a:ext cx="4399872" cy="1642533"/>
          </a:xfrm>
        </p:spPr>
        <p:txBody>
          <a:bodyPr anchor="b">
            <a:normAutofit/>
          </a:bodyPr>
          <a:lstStyle/>
          <a:p>
            <a:r>
              <a:rPr lang="en-NZ" sz="4600" b="1"/>
              <a:t>Changing consumer trends</a:t>
            </a:r>
          </a:p>
        </p:txBody>
      </p:sp>
      <p:sp>
        <p:nvSpPr>
          <p:cNvPr id="104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57800"/>
            <a:ext cx="3877056" cy="18288"/>
          </a:xfrm>
          <a:custGeom>
            <a:avLst/>
            <a:gdLst>
              <a:gd name="csX0" fmla="*/ 0 w 3877056"/>
              <a:gd name="csY0" fmla="*/ 0 h 18288"/>
              <a:gd name="csX1" fmla="*/ 723717 w 3877056"/>
              <a:gd name="csY1" fmla="*/ 0 h 18288"/>
              <a:gd name="csX2" fmla="*/ 1447434 w 3877056"/>
              <a:gd name="csY2" fmla="*/ 0 h 18288"/>
              <a:gd name="csX3" fmla="*/ 1977299 w 3877056"/>
              <a:gd name="csY3" fmla="*/ 0 h 18288"/>
              <a:gd name="csX4" fmla="*/ 2623475 w 3877056"/>
              <a:gd name="csY4" fmla="*/ 0 h 18288"/>
              <a:gd name="csX5" fmla="*/ 3192109 w 3877056"/>
              <a:gd name="csY5" fmla="*/ 0 h 18288"/>
              <a:gd name="csX6" fmla="*/ 3877056 w 3877056"/>
              <a:gd name="csY6" fmla="*/ 0 h 18288"/>
              <a:gd name="csX7" fmla="*/ 3877056 w 3877056"/>
              <a:gd name="csY7" fmla="*/ 18288 h 18288"/>
              <a:gd name="csX8" fmla="*/ 3230880 w 3877056"/>
              <a:gd name="csY8" fmla="*/ 18288 h 18288"/>
              <a:gd name="csX9" fmla="*/ 2662245 w 3877056"/>
              <a:gd name="csY9" fmla="*/ 18288 h 18288"/>
              <a:gd name="csX10" fmla="*/ 2016069 w 3877056"/>
              <a:gd name="csY10" fmla="*/ 18288 h 18288"/>
              <a:gd name="csX11" fmla="*/ 1408664 w 3877056"/>
              <a:gd name="csY11" fmla="*/ 18288 h 18288"/>
              <a:gd name="csX12" fmla="*/ 840029 w 3877056"/>
              <a:gd name="csY12" fmla="*/ 18288 h 18288"/>
              <a:gd name="csX13" fmla="*/ 0 w 3877056"/>
              <a:gd name="csY13" fmla="*/ 18288 h 18288"/>
              <a:gd name="csX14" fmla="*/ 0 w 3877056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8773-84E3-F16C-5500-642278924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89" y="2741264"/>
            <a:ext cx="4404039" cy="3386399"/>
          </a:xfrm>
        </p:spPr>
        <p:txBody>
          <a:bodyPr>
            <a:normAutofit/>
          </a:bodyPr>
          <a:lstStyle/>
          <a:p>
            <a:pPr lvl="0"/>
            <a:r>
              <a:rPr lang="en-NZ" sz="1700" dirty="0"/>
              <a:t>Popular options include peeled, shredded, and baby-cut carrots </a:t>
            </a:r>
          </a:p>
          <a:p>
            <a:pPr lvl="1"/>
            <a:r>
              <a:rPr lang="en-NZ" sz="1700" dirty="0"/>
              <a:t>Quick to prepare or ready to eat, suiting busy lifestyles </a:t>
            </a:r>
          </a:p>
          <a:p>
            <a:pPr lvl="0"/>
            <a:r>
              <a:rPr lang="en-NZ" sz="1700" dirty="0"/>
              <a:t>Carrot bunches (smaller carrots with tops attached) are popular for their fresh appearance </a:t>
            </a:r>
          </a:p>
          <a:p>
            <a:pPr lvl="1"/>
            <a:r>
              <a:rPr lang="en-NZ" sz="1700" dirty="0"/>
              <a:t>Can be eaten fresh or cooked whole </a:t>
            </a:r>
          </a:p>
          <a:p>
            <a:r>
              <a:rPr lang="en-NZ" sz="1700" dirty="0"/>
              <a:t>Carrots are a common inclusion in vegetable delivery boxes, such as bargain or “wonky” boxes, which promote value and reduce food waste</a:t>
            </a:r>
            <a:r>
              <a:rPr lang="en-NZ" sz="1700" b="1" dirty="0"/>
              <a:t> </a:t>
            </a:r>
            <a:endParaRPr lang="en-NZ" sz="1700" dirty="0"/>
          </a:p>
        </p:txBody>
      </p:sp>
      <p:pic>
        <p:nvPicPr>
          <p:cNvPr id="1035" name="Picture 11" descr="Coloured Rainbow Carrots: Add Colour to Your Meals - So Sweet">
            <a:extLst>
              <a:ext uri="{FF2B5EF4-FFF2-40B4-BE49-F238E27FC236}">
                <a16:creationId xmlns:a16="http://schemas.microsoft.com/office/drawing/2014/main" id="{F2B615AE-54DB-83FB-3ED7-5AD47F67C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r="3689" b="1"/>
          <a:stretch>
            <a:fillRect/>
          </a:stretch>
        </p:blipFill>
        <p:spPr bwMode="auto">
          <a:xfrm>
            <a:off x="5135712" y="443289"/>
            <a:ext cx="2800021" cy="2607952"/>
          </a:xfrm>
          <a:custGeom>
            <a:avLst/>
            <a:gdLst/>
            <a:ahLst/>
            <a:cxnLst/>
            <a:rect l="l" t="t" r="r" b="b"/>
            <a:pathLst>
              <a:path w="2800021" h="2607952">
                <a:moveTo>
                  <a:pt x="1896921" y="1283"/>
                </a:moveTo>
                <a:cubicBezTo>
                  <a:pt x="1964079" y="3763"/>
                  <a:pt x="2031133" y="9836"/>
                  <a:pt x="2097856" y="19493"/>
                </a:cubicBezTo>
                <a:cubicBezTo>
                  <a:pt x="2197875" y="35580"/>
                  <a:pt x="2298741" y="25628"/>
                  <a:pt x="2399244" y="18812"/>
                </a:cubicBezTo>
                <a:cubicBezTo>
                  <a:pt x="2520913" y="10497"/>
                  <a:pt x="2642460" y="5999"/>
                  <a:pt x="2764369" y="19631"/>
                </a:cubicBezTo>
                <a:lnTo>
                  <a:pt x="2781331" y="20066"/>
                </a:lnTo>
                <a:lnTo>
                  <a:pt x="2771027" y="223244"/>
                </a:lnTo>
                <a:cubicBezTo>
                  <a:pt x="2770027" y="306498"/>
                  <a:pt x="2772785" y="389724"/>
                  <a:pt x="2780906" y="472842"/>
                </a:cubicBezTo>
                <a:cubicBezTo>
                  <a:pt x="2793852" y="625932"/>
                  <a:pt x="2795719" y="779623"/>
                  <a:pt x="2786483" y="932933"/>
                </a:cubicBezTo>
                <a:cubicBezTo>
                  <a:pt x="2780058" y="1071462"/>
                  <a:pt x="2764299" y="1209772"/>
                  <a:pt x="2777754" y="1348629"/>
                </a:cubicBezTo>
                <a:cubicBezTo>
                  <a:pt x="2782361" y="1396405"/>
                  <a:pt x="2793512" y="1443308"/>
                  <a:pt x="2796058" y="1491412"/>
                </a:cubicBezTo>
                <a:cubicBezTo>
                  <a:pt x="2808180" y="1716767"/>
                  <a:pt x="2789997" y="1941359"/>
                  <a:pt x="2775088" y="2165950"/>
                </a:cubicBezTo>
                <a:cubicBezTo>
                  <a:pt x="2769633" y="2247759"/>
                  <a:pt x="2762966" y="2329567"/>
                  <a:pt x="2777876" y="2411376"/>
                </a:cubicBezTo>
                <a:cubicBezTo>
                  <a:pt x="2783785" y="2445894"/>
                  <a:pt x="2787349" y="2480670"/>
                  <a:pt x="2788562" y="2515512"/>
                </a:cubicBezTo>
                <a:lnTo>
                  <a:pt x="2785862" y="2598193"/>
                </a:lnTo>
                <a:lnTo>
                  <a:pt x="2765823" y="2598670"/>
                </a:lnTo>
                <a:cubicBezTo>
                  <a:pt x="2658539" y="2600165"/>
                  <a:pt x="2550823" y="2613972"/>
                  <a:pt x="2444081" y="2598670"/>
                </a:cubicBezTo>
                <a:cubicBezTo>
                  <a:pt x="2255735" y="2573645"/>
                  <a:pt x="2065408" y="2570205"/>
                  <a:pt x="1876379" y="2588429"/>
                </a:cubicBezTo>
                <a:cubicBezTo>
                  <a:pt x="1663187" y="2606148"/>
                  <a:pt x="1449075" y="2607414"/>
                  <a:pt x="1235711" y="2592226"/>
                </a:cubicBezTo>
                <a:cubicBezTo>
                  <a:pt x="1077655" y="2581411"/>
                  <a:pt x="919274" y="2573358"/>
                  <a:pt x="760677" y="2583023"/>
                </a:cubicBezTo>
                <a:cubicBezTo>
                  <a:pt x="699945" y="2586819"/>
                  <a:pt x="640728" y="2603387"/>
                  <a:pt x="580211" y="2605228"/>
                </a:cubicBezTo>
                <a:cubicBezTo>
                  <a:pt x="409739" y="2610520"/>
                  <a:pt x="239309" y="2608104"/>
                  <a:pt x="68912" y="2597979"/>
                </a:cubicBezTo>
                <a:lnTo>
                  <a:pt x="9851" y="2595036"/>
                </a:lnTo>
                <a:lnTo>
                  <a:pt x="14918" y="2533474"/>
                </a:lnTo>
                <a:cubicBezTo>
                  <a:pt x="24226" y="2470964"/>
                  <a:pt x="33057" y="2409078"/>
                  <a:pt x="21123" y="2345943"/>
                </a:cubicBezTo>
                <a:cubicBezTo>
                  <a:pt x="15873" y="2318439"/>
                  <a:pt x="11935" y="2290684"/>
                  <a:pt x="9189" y="2262929"/>
                </a:cubicBezTo>
                <a:cubicBezTo>
                  <a:pt x="3723" y="2192068"/>
                  <a:pt x="5681" y="2120806"/>
                  <a:pt x="15036" y="2050394"/>
                </a:cubicBezTo>
                <a:cubicBezTo>
                  <a:pt x="23988" y="1968631"/>
                  <a:pt x="9428" y="1886367"/>
                  <a:pt x="21362" y="1804853"/>
                </a:cubicBezTo>
                <a:cubicBezTo>
                  <a:pt x="29835" y="1739206"/>
                  <a:pt x="30157" y="1672681"/>
                  <a:pt x="22317" y="1606945"/>
                </a:cubicBezTo>
                <a:cubicBezTo>
                  <a:pt x="8211" y="1482675"/>
                  <a:pt x="9093" y="1357041"/>
                  <a:pt x="24942" y="1233009"/>
                </a:cubicBezTo>
                <a:cubicBezTo>
                  <a:pt x="34728" y="1160621"/>
                  <a:pt x="40337" y="1086110"/>
                  <a:pt x="22794" y="1015097"/>
                </a:cubicBezTo>
                <a:cubicBezTo>
                  <a:pt x="-18498" y="848195"/>
                  <a:pt x="5610" y="681043"/>
                  <a:pt x="22794" y="515015"/>
                </a:cubicBezTo>
                <a:cubicBezTo>
                  <a:pt x="33236" y="425851"/>
                  <a:pt x="33475" y="335698"/>
                  <a:pt x="23510" y="246472"/>
                </a:cubicBezTo>
                <a:cubicBezTo>
                  <a:pt x="14667" y="180579"/>
                  <a:pt x="9392" y="114270"/>
                  <a:pt x="7698" y="47862"/>
                </a:cubicBezTo>
                <a:lnTo>
                  <a:pt x="8577" y="16981"/>
                </a:lnTo>
                <a:lnTo>
                  <a:pt x="105876" y="19483"/>
                </a:lnTo>
                <a:cubicBezTo>
                  <a:pt x="269744" y="18941"/>
                  <a:pt x="433357" y="6953"/>
                  <a:pt x="596356" y="8998"/>
                </a:cubicBezTo>
                <a:cubicBezTo>
                  <a:pt x="687063" y="10088"/>
                  <a:pt x="777528" y="30535"/>
                  <a:pt x="868476" y="26719"/>
                </a:cubicBezTo>
                <a:cubicBezTo>
                  <a:pt x="1144104" y="15541"/>
                  <a:pt x="1419853" y="19221"/>
                  <a:pt x="1695360" y="4635"/>
                </a:cubicBezTo>
                <a:cubicBezTo>
                  <a:pt x="1762501" y="-82"/>
                  <a:pt x="1829763" y="-1196"/>
                  <a:pt x="1896921" y="1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ta Bites Snacking Carrots 250g | Fresh Fruit &amp; Vegetables">
            <a:extLst>
              <a:ext uri="{FF2B5EF4-FFF2-40B4-BE49-F238E27FC236}">
                <a16:creationId xmlns:a16="http://schemas.microsoft.com/office/drawing/2014/main" id="{53F753ED-55F9-9399-C6C6-5EE1AFA7A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r="4605" b="-4"/>
          <a:stretch>
            <a:fillRect/>
          </a:stretch>
        </p:blipFill>
        <p:spPr bwMode="auto">
          <a:xfrm>
            <a:off x="5371395" y="3215684"/>
            <a:ext cx="2809123" cy="3034623"/>
          </a:xfrm>
          <a:custGeom>
            <a:avLst/>
            <a:gdLst/>
            <a:ahLst/>
            <a:cxnLst/>
            <a:rect l="l" t="t" r="r" b="b"/>
            <a:pathLst>
              <a:path w="2809123" h="3034623">
                <a:moveTo>
                  <a:pt x="909359" y="1412"/>
                </a:moveTo>
                <a:cubicBezTo>
                  <a:pt x="958144" y="-855"/>
                  <a:pt x="1007041" y="-392"/>
                  <a:pt x="1055844" y="2812"/>
                </a:cubicBezTo>
                <a:cubicBezTo>
                  <a:pt x="1188892" y="11671"/>
                  <a:pt x="1321724" y="23752"/>
                  <a:pt x="1455098" y="27433"/>
                </a:cubicBezTo>
                <a:cubicBezTo>
                  <a:pt x="1585007" y="30886"/>
                  <a:pt x="1714916" y="19724"/>
                  <a:pt x="1844174" y="11211"/>
                </a:cubicBezTo>
                <a:cubicBezTo>
                  <a:pt x="2032760" y="-1215"/>
                  <a:pt x="2221452" y="7644"/>
                  <a:pt x="2410145" y="15353"/>
                </a:cubicBezTo>
                <a:cubicBezTo>
                  <a:pt x="2481555" y="18287"/>
                  <a:pt x="2552964" y="17014"/>
                  <a:pt x="2624374" y="15060"/>
                </a:cubicBezTo>
                <a:lnTo>
                  <a:pt x="2784992" y="11774"/>
                </a:lnTo>
                <a:lnTo>
                  <a:pt x="2785432" y="38761"/>
                </a:lnTo>
                <a:cubicBezTo>
                  <a:pt x="2800584" y="206742"/>
                  <a:pt x="2808948" y="374831"/>
                  <a:pt x="2808827" y="543247"/>
                </a:cubicBezTo>
                <a:cubicBezTo>
                  <a:pt x="2810305" y="612173"/>
                  <a:pt x="2806257" y="681111"/>
                  <a:pt x="2796705" y="749514"/>
                </a:cubicBezTo>
                <a:cubicBezTo>
                  <a:pt x="2780583" y="847684"/>
                  <a:pt x="2768461" y="946836"/>
                  <a:pt x="2778522" y="1046533"/>
                </a:cubicBezTo>
                <a:cubicBezTo>
                  <a:pt x="2785553" y="1115252"/>
                  <a:pt x="2789675" y="1183862"/>
                  <a:pt x="2789432" y="1252908"/>
                </a:cubicBezTo>
                <a:cubicBezTo>
                  <a:pt x="2789432" y="1411618"/>
                  <a:pt x="2787978" y="1570434"/>
                  <a:pt x="2791008" y="1729144"/>
                </a:cubicBezTo>
                <a:cubicBezTo>
                  <a:pt x="2793675" y="1870399"/>
                  <a:pt x="2799493" y="2011110"/>
                  <a:pt x="2784826" y="2152475"/>
                </a:cubicBezTo>
                <a:cubicBezTo>
                  <a:pt x="2763249" y="2361141"/>
                  <a:pt x="2770159" y="2570898"/>
                  <a:pt x="2772704" y="2780218"/>
                </a:cubicBezTo>
                <a:lnTo>
                  <a:pt x="2785201" y="3024103"/>
                </a:lnTo>
                <a:lnTo>
                  <a:pt x="2729575" y="3019707"/>
                </a:lnTo>
                <a:cubicBezTo>
                  <a:pt x="2664468" y="3010397"/>
                  <a:pt x="2600011" y="3001566"/>
                  <a:pt x="2534253" y="3013501"/>
                </a:cubicBezTo>
                <a:cubicBezTo>
                  <a:pt x="2505606" y="3018752"/>
                  <a:pt x="2476698" y="3022690"/>
                  <a:pt x="2447790" y="3025435"/>
                </a:cubicBezTo>
                <a:cubicBezTo>
                  <a:pt x="2373985" y="3030901"/>
                  <a:pt x="2299762" y="3028945"/>
                  <a:pt x="2226426" y="3019587"/>
                </a:cubicBezTo>
                <a:cubicBezTo>
                  <a:pt x="2141266" y="3010636"/>
                  <a:pt x="2055584" y="3025196"/>
                  <a:pt x="1970684" y="3013262"/>
                </a:cubicBezTo>
                <a:cubicBezTo>
                  <a:pt x="1902309" y="3004788"/>
                  <a:pt x="1833021" y="3004466"/>
                  <a:pt x="1764554" y="3012307"/>
                </a:cubicBezTo>
                <a:cubicBezTo>
                  <a:pt x="1635120" y="3026413"/>
                  <a:pt x="1504268" y="3025530"/>
                  <a:pt x="1375082" y="3009682"/>
                </a:cubicBezTo>
                <a:cubicBezTo>
                  <a:pt x="1299687" y="2999895"/>
                  <a:pt x="1222081" y="2994286"/>
                  <a:pt x="1148118" y="3011830"/>
                </a:cubicBezTo>
                <a:cubicBezTo>
                  <a:pt x="974281" y="3053123"/>
                  <a:pt x="800184" y="3029015"/>
                  <a:pt x="627259" y="3011830"/>
                </a:cubicBezTo>
                <a:cubicBezTo>
                  <a:pt x="534391" y="3001387"/>
                  <a:pt x="440493" y="3001148"/>
                  <a:pt x="347559" y="3011113"/>
                </a:cubicBezTo>
                <a:cubicBezTo>
                  <a:pt x="278929" y="3019957"/>
                  <a:pt x="209866" y="3025232"/>
                  <a:pt x="140699" y="3026927"/>
                </a:cubicBezTo>
                <a:lnTo>
                  <a:pt x="44501" y="3024299"/>
                </a:lnTo>
                <a:lnTo>
                  <a:pt x="26973" y="2893528"/>
                </a:lnTo>
                <a:cubicBezTo>
                  <a:pt x="-4174" y="2764506"/>
                  <a:pt x="-10619" y="2635110"/>
                  <a:pt x="19693" y="2504963"/>
                </a:cubicBezTo>
                <a:cubicBezTo>
                  <a:pt x="48311" y="2384006"/>
                  <a:pt x="46914" y="2257385"/>
                  <a:pt x="15637" y="2137152"/>
                </a:cubicBezTo>
                <a:cubicBezTo>
                  <a:pt x="8714" y="2106022"/>
                  <a:pt x="4478" y="2074304"/>
                  <a:pt x="2986" y="2042386"/>
                </a:cubicBezTo>
                <a:cubicBezTo>
                  <a:pt x="-6442" y="1925867"/>
                  <a:pt x="9430" y="1810973"/>
                  <a:pt x="22676" y="1695829"/>
                </a:cubicBezTo>
                <a:cubicBezTo>
                  <a:pt x="31508" y="1622442"/>
                  <a:pt x="44993" y="1548304"/>
                  <a:pt x="22676" y="1475668"/>
                </a:cubicBezTo>
                <a:cubicBezTo>
                  <a:pt x="7389" y="1425047"/>
                  <a:pt x="3989" y="1371313"/>
                  <a:pt x="12773" y="1319017"/>
                </a:cubicBezTo>
                <a:cubicBezTo>
                  <a:pt x="27582" y="1226202"/>
                  <a:pt x="30672" y="1131749"/>
                  <a:pt x="21961" y="1038096"/>
                </a:cubicBezTo>
                <a:cubicBezTo>
                  <a:pt x="16209" y="976348"/>
                  <a:pt x="17092" y="914112"/>
                  <a:pt x="24587" y="852564"/>
                </a:cubicBezTo>
                <a:cubicBezTo>
                  <a:pt x="34491" y="769801"/>
                  <a:pt x="49886" y="685536"/>
                  <a:pt x="31150" y="602524"/>
                </a:cubicBezTo>
                <a:cubicBezTo>
                  <a:pt x="1315" y="470626"/>
                  <a:pt x="7282" y="338854"/>
                  <a:pt x="19217" y="205958"/>
                </a:cubicBezTo>
                <a:cubicBezTo>
                  <a:pt x="23692" y="156512"/>
                  <a:pt x="28406" y="106785"/>
                  <a:pt x="29763" y="56918"/>
                </a:cubicBezTo>
                <a:lnTo>
                  <a:pt x="29335" y="22484"/>
                </a:lnTo>
                <a:lnTo>
                  <a:pt x="182423" y="11326"/>
                </a:lnTo>
                <a:cubicBezTo>
                  <a:pt x="307134" y="-180"/>
                  <a:pt x="431415" y="11326"/>
                  <a:pt x="556126" y="18689"/>
                </a:cubicBezTo>
                <a:cubicBezTo>
                  <a:pt x="625195" y="22602"/>
                  <a:pt x="694588" y="27319"/>
                  <a:pt x="763549" y="16388"/>
                </a:cubicBezTo>
                <a:cubicBezTo>
                  <a:pt x="811902" y="8674"/>
                  <a:pt x="860574" y="3678"/>
                  <a:pt x="909359" y="141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uy Fresh Vegetable Carrots Bunch ...">
            <a:extLst>
              <a:ext uri="{FF2B5EF4-FFF2-40B4-BE49-F238E27FC236}">
                <a16:creationId xmlns:a16="http://schemas.microsoft.com/office/drawing/2014/main" id="{D951FE97-791D-A941-E3A9-8B03BE6BB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/>
          <a:stretch>
            <a:fillRect/>
          </a:stretch>
        </p:blipFill>
        <p:spPr bwMode="auto">
          <a:xfrm>
            <a:off x="9210325" y="152942"/>
            <a:ext cx="2947729" cy="3034623"/>
          </a:xfrm>
          <a:custGeom>
            <a:avLst/>
            <a:gdLst/>
            <a:ahLst/>
            <a:cxnLst/>
            <a:rect l="l" t="t" r="r" b="b"/>
            <a:pathLst>
              <a:path w="3451906" h="3553662">
                <a:moveTo>
                  <a:pt x="723689" y="906"/>
                </a:moveTo>
                <a:cubicBezTo>
                  <a:pt x="772066" y="2729"/>
                  <a:pt x="820443" y="7023"/>
                  <a:pt x="868820" y="11181"/>
                </a:cubicBezTo>
                <a:cubicBezTo>
                  <a:pt x="1039107" y="26039"/>
                  <a:pt x="1209273" y="19359"/>
                  <a:pt x="1379198" y="8454"/>
                </a:cubicBezTo>
                <a:cubicBezTo>
                  <a:pt x="1496186" y="1474"/>
                  <a:pt x="1613486" y="5305"/>
                  <a:pt x="1729930" y="19904"/>
                </a:cubicBezTo>
                <a:lnTo>
                  <a:pt x="1770732" y="22354"/>
                </a:lnTo>
                <a:lnTo>
                  <a:pt x="1793470" y="25525"/>
                </a:lnTo>
                <a:lnTo>
                  <a:pt x="1895014" y="29765"/>
                </a:lnTo>
                <a:lnTo>
                  <a:pt x="1895984" y="30265"/>
                </a:lnTo>
                <a:lnTo>
                  <a:pt x="1908078" y="30265"/>
                </a:lnTo>
                <a:lnTo>
                  <a:pt x="1909048" y="29667"/>
                </a:lnTo>
                <a:lnTo>
                  <a:pt x="2008240" y="25525"/>
                </a:lnTo>
                <a:lnTo>
                  <a:pt x="2081672" y="15283"/>
                </a:lnTo>
                <a:lnTo>
                  <a:pt x="2184918" y="9562"/>
                </a:lnTo>
                <a:cubicBezTo>
                  <a:pt x="2268544" y="8356"/>
                  <a:pt x="2352209" y="10573"/>
                  <a:pt x="2435750" y="16224"/>
                </a:cubicBezTo>
                <a:cubicBezTo>
                  <a:pt x="2589588" y="24540"/>
                  <a:pt x="2743185" y="15952"/>
                  <a:pt x="2896904" y="5864"/>
                </a:cubicBezTo>
                <a:cubicBezTo>
                  <a:pt x="2988276" y="-133"/>
                  <a:pt x="3079618" y="1639"/>
                  <a:pt x="3170959" y="5268"/>
                </a:cubicBezTo>
                <a:lnTo>
                  <a:pt x="3437940" y="15543"/>
                </a:lnTo>
                <a:lnTo>
                  <a:pt x="3440062" y="77084"/>
                </a:lnTo>
                <a:cubicBezTo>
                  <a:pt x="3439759" y="207598"/>
                  <a:pt x="3426999" y="337557"/>
                  <a:pt x="3419542" y="467764"/>
                </a:cubicBezTo>
                <a:cubicBezTo>
                  <a:pt x="3416314" y="527314"/>
                  <a:pt x="3411472" y="587156"/>
                  <a:pt x="3410666" y="646723"/>
                </a:cubicBezTo>
                <a:cubicBezTo>
                  <a:pt x="3409858" y="706293"/>
                  <a:pt x="3413086" y="765586"/>
                  <a:pt x="3425999" y="824040"/>
                </a:cubicBezTo>
                <a:cubicBezTo>
                  <a:pt x="3458153" y="973974"/>
                  <a:pt x="3447305" y="1120693"/>
                  <a:pt x="3425999" y="1269168"/>
                </a:cubicBezTo>
                <a:cubicBezTo>
                  <a:pt x="3415281" y="1344279"/>
                  <a:pt x="3402111" y="1421878"/>
                  <a:pt x="3425353" y="1494944"/>
                </a:cubicBezTo>
                <a:cubicBezTo>
                  <a:pt x="3464867" y="1616236"/>
                  <a:pt x="3452342" y="1736506"/>
                  <a:pt x="3438266" y="1858381"/>
                </a:cubicBezTo>
                <a:cubicBezTo>
                  <a:pt x="3429228" y="1937294"/>
                  <a:pt x="3419930" y="2017084"/>
                  <a:pt x="3430518" y="2095996"/>
                </a:cubicBezTo>
                <a:cubicBezTo>
                  <a:pt x="3446660" y="2216411"/>
                  <a:pt x="3439170" y="2335949"/>
                  <a:pt x="3431293" y="2456072"/>
                </a:cubicBezTo>
                <a:cubicBezTo>
                  <a:pt x="3426129" y="2537469"/>
                  <a:pt x="3413086" y="2619889"/>
                  <a:pt x="3430002" y="2700556"/>
                </a:cubicBezTo>
                <a:cubicBezTo>
                  <a:pt x="3441812" y="2765790"/>
                  <a:pt x="3444254" y="2832749"/>
                  <a:pt x="3437233" y="2898861"/>
                </a:cubicBezTo>
                <a:cubicBezTo>
                  <a:pt x="3429485" y="3003493"/>
                  <a:pt x="3415798" y="3108125"/>
                  <a:pt x="3435297" y="3213050"/>
                </a:cubicBezTo>
                <a:cubicBezTo>
                  <a:pt x="3445497" y="3268582"/>
                  <a:pt x="3441754" y="3324843"/>
                  <a:pt x="3438137" y="3380812"/>
                </a:cubicBezTo>
                <a:lnTo>
                  <a:pt x="3429447" y="3533975"/>
                </a:lnTo>
                <a:lnTo>
                  <a:pt x="3428457" y="3533971"/>
                </a:lnTo>
                <a:cubicBezTo>
                  <a:pt x="3362736" y="3534214"/>
                  <a:pt x="3297429" y="3530092"/>
                  <a:pt x="3232020" y="3523062"/>
                </a:cubicBezTo>
                <a:cubicBezTo>
                  <a:pt x="3137124" y="3513000"/>
                  <a:pt x="3042746" y="3525122"/>
                  <a:pt x="2949304" y="3541245"/>
                </a:cubicBezTo>
                <a:cubicBezTo>
                  <a:pt x="2884196" y="3550796"/>
                  <a:pt x="2818577" y="3554844"/>
                  <a:pt x="2752970" y="3553366"/>
                </a:cubicBezTo>
                <a:cubicBezTo>
                  <a:pt x="2592664" y="3553487"/>
                  <a:pt x="2432670" y="3545124"/>
                  <a:pt x="2272778" y="3529971"/>
                </a:cubicBezTo>
                <a:cubicBezTo>
                  <a:pt x="2213920" y="3526298"/>
                  <a:pt x="2154916" y="3527959"/>
                  <a:pt x="2096275" y="3534941"/>
                </a:cubicBezTo>
                <a:cubicBezTo>
                  <a:pt x="2030066" y="3541923"/>
                  <a:pt x="1963369" y="3539486"/>
                  <a:pt x="1897658" y="3527668"/>
                </a:cubicBezTo>
                <a:cubicBezTo>
                  <a:pt x="1858723" y="3520213"/>
                  <a:pt x="1819789" y="3518153"/>
                  <a:pt x="1780854" y="3518637"/>
                </a:cubicBezTo>
                <a:cubicBezTo>
                  <a:pt x="1741920" y="3519123"/>
                  <a:pt x="1702985" y="3522153"/>
                  <a:pt x="1664051" y="3524880"/>
                </a:cubicBezTo>
                <a:cubicBezTo>
                  <a:pt x="1450275" y="3539790"/>
                  <a:pt x="1236498" y="3557973"/>
                  <a:pt x="1021996" y="3545850"/>
                </a:cubicBezTo>
                <a:cubicBezTo>
                  <a:pt x="976208" y="3543304"/>
                  <a:pt x="931564" y="3532154"/>
                  <a:pt x="886089" y="3527546"/>
                </a:cubicBezTo>
                <a:cubicBezTo>
                  <a:pt x="753918" y="3514091"/>
                  <a:pt x="622269" y="3529851"/>
                  <a:pt x="490410" y="3536275"/>
                </a:cubicBezTo>
                <a:cubicBezTo>
                  <a:pt x="344484" y="3545511"/>
                  <a:pt x="198194" y="3543645"/>
                  <a:pt x="52476" y="3530699"/>
                </a:cubicBezTo>
                <a:lnTo>
                  <a:pt x="16096" y="3528137"/>
                </a:lnTo>
                <a:lnTo>
                  <a:pt x="13820" y="3457111"/>
                </a:lnTo>
                <a:cubicBezTo>
                  <a:pt x="6425" y="3369848"/>
                  <a:pt x="-1454" y="3282586"/>
                  <a:pt x="8728" y="3195323"/>
                </a:cubicBezTo>
                <a:cubicBezTo>
                  <a:pt x="18037" y="3120746"/>
                  <a:pt x="19541" y="3045559"/>
                  <a:pt x="13214" y="2970732"/>
                </a:cubicBezTo>
                <a:cubicBezTo>
                  <a:pt x="6911" y="2888880"/>
                  <a:pt x="6911" y="2806721"/>
                  <a:pt x="13214" y="2724870"/>
                </a:cubicBezTo>
                <a:cubicBezTo>
                  <a:pt x="18062" y="2646442"/>
                  <a:pt x="26184" y="2567797"/>
                  <a:pt x="17457" y="2489589"/>
                </a:cubicBezTo>
                <a:cubicBezTo>
                  <a:pt x="5335" y="2379639"/>
                  <a:pt x="9335" y="2270015"/>
                  <a:pt x="16729" y="2160282"/>
                </a:cubicBezTo>
                <a:cubicBezTo>
                  <a:pt x="22790" y="2069639"/>
                  <a:pt x="31640" y="1978667"/>
                  <a:pt x="17335" y="1888460"/>
                </a:cubicBezTo>
                <a:cubicBezTo>
                  <a:pt x="159" y="1768104"/>
                  <a:pt x="-4267" y="1646557"/>
                  <a:pt x="4122" y="1525448"/>
                </a:cubicBezTo>
                <a:cubicBezTo>
                  <a:pt x="17093" y="1276969"/>
                  <a:pt x="13820" y="1028271"/>
                  <a:pt x="23760" y="779682"/>
                </a:cubicBezTo>
                <a:cubicBezTo>
                  <a:pt x="27153" y="697655"/>
                  <a:pt x="8971" y="616065"/>
                  <a:pt x="8002" y="534256"/>
                </a:cubicBezTo>
                <a:cubicBezTo>
                  <a:pt x="6790" y="436250"/>
                  <a:pt x="11124" y="337998"/>
                  <a:pt x="14291" y="239596"/>
                </a:cubicBezTo>
                <a:lnTo>
                  <a:pt x="13744" y="13183"/>
                </a:lnTo>
                <a:lnTo>
                  <a:pt x="56934" y="10499"/>
                </a:lnTo>
                <a:cubicBezTo>
                  <a:pt x="147688" y="3411"/>
                  <a:pt x="238784" y="3411"/>
                  <a:pt x="329538" y="10499"/>
                </a:cubicBezTo>
                <a:cubicBezTo>
                  <a:pt x="412505" y="17614"/>
                  <a:pt x="495870" y="15924"/>
                  <a:pt x="578558" y="5455"/>
                </a:cubicBezTo>
                <a:cubicBezTo>
                  <a:pt x="626936" y="-270"/>
                  <a:pt x="675313" y="-917"/>
                  <a:pt x="723689" y="90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sh Vegetable Carrots Baby Peeled ...">
            <a:extLst>
              <a:ext uri="{FF2B5EF4-FFF2-40B4-BE49-F238E27FC236}">
                <a16:creationId xmlns:a16="http://schemas.microsoft.com/office/drawing/2014/main" id="{E40258B3-6C26-2766-29AE-A467AB90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6" b="28048"/>
          <a:stretch>
            <a:fillRect/>
          </a:stretch>
        </p:blipFill>
        <p:spPr bwMode="auto">
          <a:xfrm>
            <a:off x="8350554" y="4171427"/>
            <a:ext cx="3434858" cy="2084130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Pams Shredded Carrots 300g | Fruit &amp; Vegetables | New World">
            <a:extLst>
              <a:ext uri="{FF2B5EF4-FFF2-40B4-BE49-F238E27FC236}">
                <a16:creationId xmlns:a16="http://schemas.microsoft.com/office/drawing/2014/main" id="{DB86949F-1509-3187-5BF3-1233069AA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253" y="1572899"/>
            <a:ext cx="2336730" cy="23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9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A88D4-BDF5-4987-7274-942EC499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NZ" sz="4000" b="1" dirty="0"/>
              <a:t>Carrot Process Market</a:t>
            </a:r>
            <a:endParaRPr lang="en-NZ" sz="40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8B22-A9C0-6ED9-D664-FCEE340E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904488"/>
          </a:xfrm>
        </p:spPr>
        <p:txBody>
          <a:bodyPr>
            <a:normAutofit lnSpcReduction="10000"/>
          </a:bodyPr>
          <a:lstStyle/>
          <a:p>
            <a:pPr lvl="0"/>
            <a:r>
              <a:rPr lang="en-NZ" sz="1600" dirty="0"/>
              <a:t>Used in products such as frozen foods, baby food, and concentrated juice </a:t>
            </a:r>
          </a:p>
          <a:p>
            <a:pPr lvl="0"/>
            <a:r>
              <a:rPr lang="en-NZ" sz="1600" dirty="0"/>
              <a:t>Grown under contract with processors like Wattie’s and Juice Products New Zealand </a:t>
            </a:r>
          </a:p>
          <a:p>
            <a:pPr lvl="0"/>
            <a:r>
              <a:rPr lang="en-NZ" sz="1600" dirty="0"/>
              <a:t>Contracts are signed before planting, giving growers certainty </a:t>
            </a:r>
          </a:p>
          <a:p>
            <a:pPr marL="0" indent="0">
              <a:buNone/>
            </a:pPr>
            <a:r>
              <a:rPr lang="en-NZ" sz="1600" b="1" dirty="0"/>
              <a:t>Contract details usually include:</a:t>
            </a:r>
            <a:endParaRPr lang="en-NZ" sz="1600" dirty="0"/>
          </a:p>
          <a:p>
            <a:pPr lvl="0"/>
            <a:r>
              <a:rPr lang="en-NZ" sz="1600" dirty="0"/>
              <a:t>Variety of carrot to be planted </a:t>
            </a:r>
          </a:p>
          <a:p>
            <a:pPr lvl="0"/>
            <a:r>
              <a:rPr lang="en-NZ" sz="1600" dirty="0"/>
              <a:t>Required harvest time </a:t>
            </a:r>
          </a:p>
          <a:p>
            <a:pPr lvl="0"/>
            <a:r>
              <a:rPr lang="en-NZ" sz="1600" dirty="0"/>
              <a:t>Price paid per tonne </a:t>
            </a:r>
          </a:p>
          <a:p>
            <a:pPr marL="0" indent="0">
              <a:buNone/>
            </a:pPr>
            <a:r>
              <a:rPr lang="en-NZ" sz="1600" b="1" dirty="0"/>
              <a:t>Quality and supply conditions:</a:t>
            </a:r>
            <a:endParaRPr lang="en-NZ" sz="1600" dirty="0"/>
          </a:p>
          <a:p>
            <a:pPr lvl="0"/>
            <a:r>
              <a:rPr lang="en-NZ" sz="1600" dirty="0"/>
              <a:t>Must meet quality standards (e.g. free from major defects and diseases) </a:t>
            </a:r>
          </a:p>
          <a:p>
            <a:pPr lvl="0"/>
            <a:r>
              <a:rPr lang="en-NZ" sz="1600" dirty="0"/>
              <a:t>Sugar content (Brix level) requirements </a:t>
            </a:r>
          </a:p>
          <a:p>
            <a:pPr lvl="0"/>
            <a:r>
              <a:rPr lang="en-NZ" sz="1600" dirty="0"/>
              <a:t>Agreed quantity the processor will purchase </a:t>
            </a:r>
          </a:p>
          <a:p>
            <a:pPr marL="0" indent="0">
              <a:buNone/>
            </a:pPr>
            <a:endParaRPr lang="en-NZ" sz="1000" dirty="0"/>
          </a:p>
        </p:txBody>
      </p:sp>
      <p:pic>
        <p:nvPicPr>
          <p:cNvPr id="7" name="Picture 6" descr="Wattie's Baby Carrots &amp; Whole Baby Beans 750g | Frozen | PAK'nSAVE">
            <a:extLst>
              <a:ext uri="{FF2B5EF4-FFF2-40B4-BE49-F238E27FC236}">
                <a16:creationId xmlns:a16="http://schemas.microsoft.com/office/drawing/2014/main" id="{38E02A6A-52DD-CCCD-D865-5880060F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1292" y="121054"/>
            <a:ext cx="3429969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Wattie's Baby Carrots &amp; Whole Baby Beans 750g | Frozen | New World">
            <a:extLst>
              <a:ext uri="{FF2B5EF4-FFF2-40B4-BE49-F238E27FC236}">
                <a16:creationId xmlns:a16="http://schemas.microsoft.com/office/drawing/2014/main" id="{FFA38336-85A6-ECAF-733E-64DF85A3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3548" y="3147441"/>
            <a:ext cx="3377184" cy="33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7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78247-03A2-64E5-7894-3BE55F6F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6847482" cy="1434415"/>
          </a:xfrm>
        </p:spPr>
        <p:txBody>
          <a:bodyPr anchor="b">
            <a:normAutofit/>
          </a:bodyPr>
          <a:lstStyle/>
          <a:p>
            <a:r>
              <a:rPr lang="en-NZ" sz="4000" b="1" dirty="0"/>
              <a:t>Juice Concentrates</a:t>
            </a:r>
            <a:endParaRPr lang="en-NZ" sz="40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D82F6-BDE7-9855-D4E0-B3C99D388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1500" dirty="0"/>
              <a:t>Juice Products New Zealand (JP-NZ) in Timaru produces large quantities of carrot juice concentrates, including yellow and orange varieties. These are used for vegetable juices, smoothies, soups, baby food, and dairy products.</a:t>
            </a:r>
          </a:p>
          <a:p>
            <a:pPr marL="0" indent="0">
              <a:buNone/>
            </a:pPr>
            <a:endParaRPr lang="en-NZ" sz="1500" dirty="0"/>
          </a:p>
          <a:p>
            <a:pPr marL="0" indent="0">
              <a:buNone/>
            </a:pPr>
            <a:r>
              <a:rPr lang="en-NZ" sz="1500" dirty="0"/>
              <a:t>Watch </a:t>
            </a:r>
            <a:r>
              <a:rPr lang="en-NZ" sz="1500" b="1" dirty="0">
                <a:hlinkClick r:id="rId2"/>
              </a:rPr>
              <a:t>Processing carrots south canterbury</a:t>
            </a:r>
            <a:endParaRPr lang="en-NZ" sz="1500" b="1" dirty="0"/>
          </a:p>
          <a:p>
            <a:r>
              <a:rPr lang="en-NZ" sz="1500" dirty="0"/>
              <a:t>One billion kg of carrots have disappeared in the Juice Products </a:t>
            </a:r>
            <a:r>
              <a:rPr lang="en-NZ" sz="1500" dirty="0" err="1"/>
              <a:t>Washdyke</a:t>
            </a:r>
            <a:r>
              <a:rPr lang="en-NZ" sz="1500" dirty="0"/>
              <a:t> factory and come out the other end as various products</a:t>
            </a:r>
          </a:p>
          <a:p>
            <a:pPr marL="0" indent="0">
              <a:buNone/>
            </a:pPr>
            <a:endParaRPr lang="en-NZ" sz="1500" dirty="0"/>
          </a:p>
          <a:p>
            <a:pPr marL="0" indent="0">
              <a:buNone/>
            </a:pPr>
            <a:r>
              <a:rPr lang="en-NZ" sz="1500" b="1" dirty="0"/>
              <a:t>Activity 6: Research</a:t>
            </a:r>
          </a:p>
          <a:p>
            <a:r>
              <a:rPr lang="en-US" sz="1500" dirty="0"/>
              <a:t>Timaru carrot juice gone global (WS)</a:t>
            </a:r>
            <a:endParaRPr lang="en-NZ" sz="1500" dirty="0"/>
          </a:p>
          <a:p>
            <a:r>
              <a:rPr lang="en-NZ" sz="1500" dirty="0"/>
              <a:t>Research the products and the company mission of Juice Products New Zealand </a:t>
            </a:r>
            <a:r>
              <a:rPr lang="en-NZ" sz="1500" dirty="0">
                <a:hlinkClick r:id="rId3"/>
              </a:rPr>
              <a:t>(JP-NZ)</a:t>
            </a:r>
          </a:p>
          <a:p>
            <a:pPr marL="0" indent="0">
              <a:buNone/>
            </a:pPr>
            <a:r>
              <a:rPr lang="en-NZ" sz="1500" dirty="0">
                <a:hlinkClick r:id="rId3"/>
              </a:rPr>
              <a:t> </a:t>
            </a:r>
            <a:endParaRPr lang="en-NZ" sz="1500" dirty="0"/>
          </a:p>
        </p:txBody>
      </p:sp>
      <p:pic>
        <p:nvPicPr>
          <p:cNvPr id="6" name="Picture 5" descr="AB448EED136549B788C54B2A1B15A0C6">
            <a:extLst>
              <a:ext uri="{FF2B5EF4-FFF2-40B4-BE49-F238E27FC236}">
                <a16:creationId xmlns:a16="http://schemas.microsoft.com/office/drawing/2014/main" id="{1CC2C5DB-BC50-EAF4-CBAC-484EFD83C0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D9B497-25AD-595E-22D9-F45CE6297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914" y="492234"/>
            <a:ext cx="3308551" cy="10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4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2ABAF-5406-52B2-FDD5-E48D9285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52" y="1101477"/>
            <a:ext cx="6894576" cy="796877"/>
          </a:xfrm>
        </p:spPr>
        <p:txBody>
          <a:bodyPr anchor="b">
            <a:normAutofit/>
          </a:bodyPr>
          <a:lstStyle/>
          <a:p>
            <a:r>
              <a:rPr lang="en-NZ" sz="4000" b="1" dirty="0"/>
              <a:t>Export</a:t>
            </a:r>
            <a:endParaRPr lang="en-NZ" sz="54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B448EED136549B788C54B2A1B15A0C6">
            <a:extLst>
              <a:ext uri="{FF2B5EF4-FFF2-40B4-BE49-F238E27FC236}">
                <a16:creationId xmlns:a16="http://schemas.microsoft.com/office/drawing/2014/main" id="{58B3AB61-A391-C735-FC2B-5707A6183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825" y="538835"/>
            <a:ext cx="4134231" cy="310067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81BF-9458-5C5C-6A5E-DFB9114B4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2566616"/>
            <a:ext cx="6673977" cy="39026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b="1" dirty="0"/>
              <a:t>Focus</a:t>
            </a:r>
            <a:endParaRPr lang="en-US" sz="1600" dirty="0"/>
          </a:p>
          <a:p>
            <a:r>
              <a:rPr lang="en-US" sz="1600" dirty="0"/>
              <a:t>Premium, high-quality fresh carrots </a:t>
            </a:r>
          </a:p>
          <a:p>
            <a:r>
              <a:rPr lang="en-US" sz="1600" dirty="0"/>
              <a:t>Processed products (e.g., concentrated carrot juice) </a:t>
            </a:r>
          </a:p>
          <a:p>
            <a:pPr marL="0" indent="0">
              <a:buNone/>
            </a:pPr>
            <a:r>
              <a:rPr lang="en-US" sz="1600" b="1" dirty="0"/>
              <a:t>Key export destinations</a:t>
            </a:r>
            <a:endParaRPr lang="en-US" sz="1600" dirty="0"/>
          </a:p>
          <a:p>
            <a:r>
              <a:rPr lang="en-US" sz="1600" dirty="0"/>
              <a:t>Fiji </a:t>
            </a:r>
          </a:p>
          <a:p>
            <a:r>
              <a:rPr lang="en-US" sz="1600" dirty="0"/>
              <a:t>United Arab Emirates </a:t>
            </a:r>
          </a:p>
          <a:p>
            <a:r>
              <a:rPr lang="en-US" sz="1600" dirty="0"/>
              <a:t>Saudi Arabia </a:t>
            </a:r>
          </a:p>
          <a:p>
            <a:r>
              <a:rPr lang="en-US" sz="1600" dirty="0"/>
              <a:t>Japan </a:t>
            </a:r>
          </a:p>
          <a:p>
            <a:r>
              <a:rPr lang="en-US" sz="1600" dirty="0"/>
              <a:t>Other Asian markets </a:t>
            </a:r>
          </a:p>
          <a:p>
            <a:pPr marL="0" indent="0">
              <a:buNone/>
            </a:pPr>
            <a:r>
              <a:rPr lang="en-US" sz="1600" b="1" dirty="0"/>
              <a:t>Challenges</a:t>
            </a:r>
            <a:endParaRPr lang="en-US" sz="1600" dirty="0"/>
          </a:p>
          <a:p>
            <a:r>
              <a:rPr lang="en-US" sz="1600" dirty="0"/>
              <a:t>Limited market access </a:t>
            </a:r>
          </a:p>
          <a:p>
            <a:r>
              <a:rPr lang="en-US" sz="1600" dirty="0"/>
              <a:t>Competition from domestic supply in importing countries </a:t>
            </a:r>
          </a:p>
          <a:p>
            <a:pPr marL="0" indent="0">
              <a:buNone/>
            </a:pPr>
            <a:r>
              <a:rPr lang="en-US" sz="1600" b="1" dirty="0"/>
              <a:t>Strategy</a:t>
            </a:r>
            <a:endParaRPr lang="en-US" sz="1600" dirty="0"/>
          </a:p>
          <a:p>
            <a:r>
              <a:rPr lang="en-US" sz="1600" dirty="0"/>
              <a:t>Time exports to match periods of low local supply in target markets</a:t>
            </a:r>
          </a:p>
          <a:p>
            <a:pPr marL="0" indent="0">
              <a:buNone/>
            </a:pPr>
            <a:endParaRPr lang="en-NZ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3C605-86CF-9A25-E117-F5AB82ED2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25" y="3780052"/>
            <a:ext cx="4134231" cy="270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9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EFDF2-3A6D-44B1-B8E7-C423AC72F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B5D95B8-96E0-06F3-8310-FD7A8E82A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41" y="365999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03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350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Carrots Markets</vt:lpstr>
      <vt:lpstr>Domestic retail market quality requirements  </vt:lpstr>
      <vt:lpstr>Changing consumer trends</vt:lpstr>
      <vt:lpstr>Carrot Process Market</vt:lpstr>
      <vt:lpstr>Juice Concentrates</vt:lpstr>
      <vt:lpstr>Export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Kerry Allen</cp:lastModifiedBy>
  <cp:revision>13</cp:revision>
  <dcterms:created xsi:type="dcterms:W3CDTF">2026-05-01T00:40:32Z</dcterms:created>
  <dcterms:modified xsi:type="dcterms:W3CDTF">2026-07-20T01:03:10Z</dcterms:modified>
</cp:coreProperties>
</file>