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92" r:id="rId4"/>
    <p:sldId id="262" r:id="rId5"/>
    <p:sldId id="261" r:id="rId6"/>
    <p:sldId id="260" r:id="rId7"/>
    <p:sldId id="295" r:id="rId8"/>
    <p:sldId id="258" r:id="rId9"/>
    <p:sldId id="267" r:id="rId10"/>
    <p:sldId id="299" r:id="rId11"/>
    <p:sldId id="294" r:id="rId12"/>
    <p:sldId id="293" r:id="rId13"/>
    <p:sldId id="296" r:id="rId14"/>
    <p:sldId id="297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349A-CAF7-886C-639E-7ECC45C2C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8F6C2-5D7E-D1CD-AE1E-32F1DE4A4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E8B00-80E0-0FEA-55B5-7FD605A4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734FF-D5CE-20B6-8D9D-591F0CBC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A11C-29A4-906F-1754-2342554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25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F2BC-3F15-BBED-618D-86985A47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95C18-0302-E01E-A0C5-E8ADF11CA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6EB3F-A718-AB08-EF72-52729E91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4F22-641A-AD71-300A-706ACA25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B9A0E-3FE4-1384-FF43-E62B766A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42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EE6A6-7250-C287-67BB-2F7119238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EEFD1-F2F6-CD15-62B6-EC22433DF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87AC-F409-50CE-39FE-EA7A81B0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E56F-604B-74B9-A686-1FA4D897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7E39-4E3C-7C91-4545-AEAFC04F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5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7C6-9294-AE9E-DAEF-DEB5240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59C4-0D1C-C068-69B5-3A0C69CF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9819-E031-D1A9-B033-EFA1B3D2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1867-73EA-E1FC-E74A-50D6536B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AD676-4E19-3EC2-59F1-497DC509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853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E32C-12DF-9E7B-51A7-2E340ED7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114B0-2EE1-B6A6-77ED-D0C14970B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C930-FEF5-CC3C-669C-83E8C766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A546B-5396-D98A-E3DF-598D4287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A983-4C42-E181-42C1-ECF4E90C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896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07B7-9A38-D0F9-FC6E-3FCB3A60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4401-5856-A71D-0B3A-B4356AD07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BED1D-66F7-E065-F87E-6331C734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EA2C3-0557-7B00-E65A-06C420A0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EDE7C-7E56-A15F-03AC-B0BAC94A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D1B2F-28CF-9FAE-6868-E0B875F6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550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432C-333A-A22B-8507-331E6047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F8928-DE21-C0DF-6F14-28ACF711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5107A-048D-318F-7428-BAFD73ADB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6E7C4-3473-C14C-448A-68691BE73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8FF71-1CBA-190B-6157-69D06A38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E3152-36AF-936C-55FA-250FBD06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DBDA8-890D-E9B7-67D6-8AA63526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E786E-715A-BC33-9044-A96F14E3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27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0041-60FA-81C8-FE62-58796A10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68809-5A70-8455-11B5-5562923B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CDAF6-107F-78E9-85C9-6A453FEF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7E83C-45FA-82E7-937F-50917840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30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B1845-9417-63C3-E5F5-CD657828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AD888-5F82-B1EB-A007-179ADA01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FD053-0CBC-E4C7-1206-C4DF61E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59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253B-CF6B-A470-BD35-2CDB97CE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B0DD-D169-AF41-B53B-BF9C2E24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23698-CA1F-6EDD-83BF-915E0B154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D509-6E36-AA4E-0ADD-7FF1E3E8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9F814-591B-1B0C-A08D-6F155D95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B4B3C-28D0-B892-DEA7-B92BA1EB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285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645E-DB57-440B-F684-7AA51AD3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35705-E876-881E-5168-D88B2FA05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22E97-057B-FF94-F27B-ECF172928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934B6-3973-7633-5248-97E01458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DF4AC-798F-8CEA-1BDF-F8F4F72D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C0FB8-3EB3-21DB-6BDB-A6940A47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808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9BE5A-11CE-1976-AD59-B94435E7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E486-FB4D-07BA-44E4-8233D515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3480-FA94-3F28-C98F-B5EC7F509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96E88-69B5-1E59-5CAB-A93C74265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47C21-D5BD-6F55-EC00-2A6041947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55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4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49926-203D-F380-C90C-4A6B8FC0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NZ" sz="4000" b="1" dirty="0"/>
              <a:t>Black Rot</a:t>
            </a:r>
            <a:r>
              <a:rPr lang="en-NZ" sz="4000" dirty="0"/>
              <a:t> </a:t>
            </a:r>
            <a:br>
              <a:rPr lang="en-NZ" sz="4600" dirty="0"/>
            </a:br>
            <a:r>
              <a:rPr lang="en-NZ" sz="2400" dirty="0"/>
              <a:t>(</a:t>
            </a:r>
            <a:r>
              <a:rPr lang="en-NZ" sz="2400" i="1" dirty="0"/>
              <a:t>Alternaria </a:t>
            </a:r>
            <a:r>
              <a:rPr lang="en-NZ" sz="2400" i="1" dirty="0" err="1"/>
              <a:t>radicina</a:t>
            </a:r>
            <a:r>
              <a:rPr lang="en-NZ" sz="2400" dirty="0"/>
              <a:t>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B29F-799B-F532-B414-81D64674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446020"/>
            <a:ext cx="5468112" cy="4108704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1800" b="1" dirty="0"/>
              <a:t>Symptoms</a:t>
            </a:r>
            <a:endParaRPr lang="en-NZ" sz="1800" dirty="0"/>
          </a:p>
          <a:p>
            <a:pPr lvl="0">
              <a:spcBef>
                <a:spcPts val="600"/>
              </a:spcBef>
            </a:pPr>
            <a:r>
              <a:rPr lang="en-NZ" sz="1800" dirty="0"/>
              <a:t>Small yellow spots appear on older leaves.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Spots turn dark brown or black and spread.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Black rot develops where the leaves join the root (crown).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Dark, sunken black patches form on the carrot root, especially during storage.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800" b="1" dirty="0"/>
              <a:t>Favourable Conditions</a:t>
            </a:r>
            <a:endParaRPr lang="en-NZ" sz="1800" dirty="0"/>
          </a:p>
          <a:p>
            <a:pPr lvl="0">
              <a:spcBef>
                <a:spcPts val="600"/>
              </a:spcBef>
            </a:pPr>
            <a:r>
              <a:rPr lang="en-NZ" sz="1800" dirty="0"/>
              <a:t>Warm, humid weather.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The disease can spread from infected seed and crop residues.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Symptoms may continue to develop after harvest during storage.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800" dirty="0"/>
              <a:t> </a:t>
            </a:r>
            <a:r>
              <a:rPr lang="en-NZ" sz="1800" b="1" dirty="0"/>
              <a:t>Impact</a:t>
            </a:r>
            <a:endParaRPr lang="en-NZ" sz="1800" dirty="0"/>
          </a:p>
          <a:p>
            <a:pPr lvl="0">
              <a:spcBef>
                <a:spcPts val="600"/>
              </a:spcBef>
            </a:pPr>
            <a:r>
              <a:rPr lang="en-NZ" sz="1800" dirty="0"/>
              <a:t>Carrots rot and lose quality making then difficult to sell.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Severe infections can cause major crop losses.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800" dirty="0"/>
              <a:t> </a:t>
            </a:r>
            <a:r>
              <a:rPr lang="en-NZ" sz="1800" b="1" dirty="0"/>
              <a:t>Management</a:t>
            </a:r>
            <a:endParaRPr lang="en-NZ" sz="1800" dirty="0"/>
          </a:p>
          <a:p>
            <a:pPr lvl="0">
              <a:spcBef>
                <a:spcPts val="600"/>
              </a:spcBef>
            </a:pPr>
            <a:r>
              <a:rPr lang="en-NZ" sz="1800" dirty="0"/>
              <a:t>Use disease-free seed.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Remove infected crop residues. </a:t>
            </a:r>
          </a:p>
          <a:p>
            <a:pPr lvl="0">
              <a:spcBef>
                <a:spcPts val="600"/>
              </a:spcBef>
            </a:pPr>
            <a:r>
              <a:rPr lang="en-NZ" sz="1800" dirty="0"/>
              <a:t>Rotate crops and store carrots in cool, dry conditions.</a:t>
            </a:r>
          </a:p>
          <a:p>
            <a:endParaRPr lang="en-NZ" sz="1000" dirty="0"/>
          </a:p>
          <a:p>
            <a:endParaRPr lang="en-NZ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9D224-6259-86FF-DDB3-A3A5D2FC6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073" y="2121408"/>
            <a:ext cx="5458968" cy="29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8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6EC61-90A2-1DF4-C417-994BA8898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EB7DC-2F78-CE1D-087E-489FD209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4000" b="1" dirty="0"/>
              <a:t>Crown rot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FA69-ED4C-9368-E8BB-652A75D8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453309"/>
          </a:xfr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Symptoms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Leaves turn yellow, plants become stunted and wilt.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Black rot develops where the leaves join the carrot root (crown).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Leaves may break off during harvest.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Roots can become brown, soft, and rot.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dirty="0"/>
              <a:t> </a:t>
            </a:r>
            <a:r>
              <a:rPr lang="en-NZ" sz="1600" b="1" dirty="0"/>
              <a:t>Favourable Conditions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Mild temperatures (18–25°C) and wet soils.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More common in soils with poor drainage or nutrient imbalances.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Impact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Lower yields and poor-quality carrots.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Makes harvesting more difficult.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Rot reduces the market value of the crop.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dirty="0"/>
              <a:t> </a:t>
            </a:r>
            <a:r>
              <a:rPr lang="en-NZ" sz="1600" b="1" dirty="0"/>
              <a:t>Management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Improve soil drainage.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Maintain balanced soil nutrition and </a:t>
            </a:r>
            <a:r>
              <a:rPr lang="en-NZ" sz="1600" dirty="0" err="1"/>
              <a:t>pH.</a:t>
            </a:r>
            <a:r>
              <a:rPr lang="en-NZ" sz="1600" dirty="0"/>
              <a:t>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Rotate crops and remove infected plant material.</a:t>
            </a:r>
          </a:p>
          <a:p>
            <a:endParaRPr lang="en-NZ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1B917-50CD-6356-D681-C9A0EAFC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06" r="25946" b="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41F146-665E-0900-5CBB-F7676CF8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983BC-6508-D58F-BD43-0706D998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br>
              <a:rPr lang="en-NZ" sz="4600" b="1" dirty="0"/>
            </a:br>
            <a:br>
              <a:rPr lang="en-NZ" sz="4600" b="1" dirty="0"/>
            </a:br>
            <a:br>
              <a:rPr lang="en-NZ" sz="4600" b="1" dirty="0"/>
            </a:br>
            <a:br>
              <a:rPr lang="en-NZ" sz="4600" b="1" dirty="0"/>
            </a:br>
            <a:br>
              <a:rPr lang="en-NZ" sz="4600" b="1" dirty="0"/>
            </a:br>
            <a:r>
              <a:rPr lang="en-NZ" b="1" dirty="0"/>
              <a:t>Sclerotium rot </a:t>
            </a:r>
            <a:br>
              <a:rPr lang="en-NZ" sz="4600" b="1" dirty="0"/>
            </a:br>
            <a:r>
              <a:rPr lang="en-NZ" sz="2400" i="1" dirty="0"/>
              <a:t>(</a:t>
            </a:r>
            <a:r>
              <a:rPr lang="en-NZ" sz="2400" i="1" dirty="0" err="1"/>
              <a:t>Sclerpotinia</a:t>
            </a:r>
            <a:r>
              <a:rPr lang="en-NZ" sz="2400" i="1" dirty="0"/>
              <a:t> </a:t>
            </a:r>
            <a:r>
              <a:rPr lang="en-NZ" sz="2400" i="1" dirty="0" err="1"/>
              <a:t>rolfsli</a:t>
            </a:r>
            <a:r>
              <a:rPr lang="en-NZ" sz="2400" i="1" dirty="0"/>
              <a:t>)</a:t>
            </a:r>
            <a:br>
              <a:rPr lang="en-NZ" sz="4600" dirty="0"/>
            </a:br>
            <a:endParaRPr lang="en-NZ" sz="46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22C8-CF77-7D96-884D-12120ADF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790700"/>
            <a:ext cx="5724991" cy="439978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Symptoms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Leaves turn yellow and begin to wilt.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White, thread-like fungal growth appears around the base of the plant.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Small, round brown fungal bodies (sclerotia) develop near the crown.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Plants are easy to pull from the soil as the crown and root rot.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Favourable Conditions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Warm, wet weather.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The fungus can survive in the soil for many years.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Impact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Causes root rot and plant death.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Reduces crop yield and carrot quality.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Management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Rotate with non-host crops.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Remove infected plants and crop debris.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Improve soil drainage and avoid over irrigating.</a:t>
            </a:r>
          </a:p>
          <a:p>
            <a:endParaRPr lang="en-NZ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43052-F426-40C4-1F3A-2B6319E8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09" y="2044438"/>
            <a:ext cx="5751641" cy="41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98BCE-66A1-2FFE-8D1A-51507291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Cracking</a:t>
            </a:r>
            <a:br>
              <a:rPr lang="en-NZ" sz="5000" dirty="0"/>
            </a:br>
            <a:endParaRPr lang="en-NZ" sz="50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5DC4-E2F7-4DF3-7E07-36060981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514600"/>
            <a:ext cx="5358384" cy="3995928"/>
          </a:xfrm>
        </p:spPr>
        <p:txBody>
          <a:bodyPr anchor="t"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en-NZ" sz="1600" dirty="0"/>
              <a:t>A physical disorder where carrot roots split or crack.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Cracks can run along the length of the carrot.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Causes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Sudden changes in soil moisture.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Dry conditions followed by heavy rain or overwatering.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Higher risk when soil is cold and wet at harvest.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dirty="0"/>
              <a:t> </a:t>
            </a:r>
            <a:r>
              <a:rPr lang="en-NZ" sz="1600" b="1" dirty="0"/>
              <a:t>Impact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Cracked carrots are lower quality.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Fresh cracks may allow rots and diseases to enter.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Reduces market value.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Management</a:t>
            </a:r>
            <a:endParaRPr lang="en-NZ" sz="1600" dirty="0"/>
          </a:p>
          <a:p>
            <a:pPr lvl="0">
              <a:spcBef>
                <a:spcPts val="600"/>
              </a:spcBef>
            </a:pPr>
            <a:r>
              <a:rPr lang="en-NZ" sz="1600" dirty="0"/>
              <a:t>Maintain even soil moisture throughout growth.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Avoid overwatering after dry periods. 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Harvest when soil conditions are suitable.</a:t>
            </a:r>
          </a:p>
          <a:p>
            <a:endParaRPr lang="en-NZ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F1DD0-E4E3-B618-A610-0CBACEDD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590" y="640080"/>
            <a:ext cx="455988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0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E8645-1DFF-1EB8-EAF2-DA9EEB308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3B7AA-3840-7E98-E986-E7B75290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Bolting</a:t>
            </a:r>
            <a:endParaRPr lang="en-NZ" sz="5400" b="1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9561-3495-10B8-C6D9-9E5F733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23744"/>
            <a:ext cx="5455920" cy="4005072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600"/>
              </a:spcBef>
            </a:pPr>
            <a:r>
              <a:rPr lang="en-NZ" sz="1900" dirty="0"/>
              <a:t>A disorder where carrots produce a flowering stem too early. </a:t>
            </a:r>
          </a:p>
          <a:p>
            <a:pPr lvl="0">
              <a:spcBef>
                <a:spcPts val="600"/>
              </a:spcBef>
            </a:pPr>
            <a:r>
              <a:rPr lang="en-NZ" sz="1900" dirty="0"/>
              <a:t>The plant uses stored energy to make flowers instead of growing the root.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900" b="1" dirty="0"/>
              <a:t>Symptoms</a:t>
            </a:r>
            <a:endParaRPr lang="en-NZ" sz="1900" dirty="0"/>
          </a:p>
          <a:p>
            <a:pPr lvl="0">
              <a:spcBef>
                <a:spcPts val="600"/>
              </a:spcBef>
            </a:pPr>
            <a:r>
              <a:rPr lang="en-NZ" sz="1900" dirty="0"/>
              <a:t>Carrots become: </a:t>
            </a:r>
          </a:p>
          <a:p>
            <a:pPr lvl="1">
              <a:spcBef>
                <a:spcPts val="600"/>
              </a:spcBef>
            </a:pPr>
            <a:r>
              <a:rPr lang="en-NZ" sz="1900" dirty="0"/>
              <a:t>Small and shrunken </a:t>
            </a:r>
          </a:p>
          <a:p>
            <a:pPr lvl="1">
              <a:spcBef>
                <a:spcPts val="600"/>
              </a:spcBef>
            </a:pPr>
            <a:r>
              <a:rPr lang="en-NZ" sz="1900" dirty="0"/>
              <a:t>Tough and stringy </a:t>
            </a:r>
          </a:p>
          <a:p>
            <a:pPr lvl="1">
              <a:spcBef>
                <a:spcPts val="600"/>
              </a:spcBef>
            </a:pPr>
            <a:r>
              <a:rPr lang="en-NZ" sz="1900" dirty="0"/>
              <a:t>Poor in flavour </a:t>
            </a:r>
          </a:p>
          <a:p>
            <a:pPr lvl="0">
              <a:spcBef>
                <a:spcPts val="600"/>
              </a:spcBef>
            </a:pPr>
            <a:r>
              <a:rPr lang="en-NZ" sz="1900" dirty="0"/>
              <a:t>Leaf base becomes thicker.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900" b="1" dirty="0"/>
              <a:t>Causes</a:t>
            </a:r>
            <a:endParaRPr lang="en-NZ" sz="1900" dirty="0"/>
          </a:p>
          <a:p>
            <a:pPr lvl="0">
              <a:spcBef>
                <a:spcPts val="600"/>
              </a:spcBef>
            </a:pPr>
            <a:r>
              <a:rPr lang="en-NZ" sz="1900" dirty="0"/>
              <a:t>Cold temperatures (4–10°C) for more than 10 days. </a:t>
            </a:r>
          </a:p>
          <a:p>
            <a:pPr lvl="0">
              <a:spcBef>
                <a:spcPts val="600"/>
              </a:spcBef>
            </a:pPr>
            <a:r>
              <a:rPr lang="en-NZ" sz="1900" dirty="0"/>
              <a:t>Cold periods followed by warmer weather can trigger early flowering.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900" b="1" dirty="0"/>
              <a:t>Impact</a:t>
            </a:r>
            <a:endParaRPr lang="en-NZ" sz="1900" dirty="0"/>
          </a:p>
          <a:p>
            <a:pPr lvl="0">
              <a:spcBef>
                <a:spcPts val="600"/>
              </a:spcBef>
            </a:pPr>
            <a:r>
              <a:rPr lang="en-NZ" sz="1900" dirty="0"/>
              <a:t>Poor root quality, reducing yield and market value.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900" b="1" dirty="0"/>
              <a:t>Management</a:t>
            </a:r>
            <a:endParaRPr lang="en-NZ" sz="1900" dirty="0"/>
          </a:p>
          <a:p>
            <a:pPr lvl="0">
              <a:spcBef>
                <a:spcPts val="600"/>
              </a:spcBef>
            </a:pPr>
            <a:r>
              <a:rPr lang="en-NZ" sz="1900" dirty="0"/>
              <a:t>Choose carrot varieties suited to the climate. </a:t>
            </a:r>
          </a:p>
          <a:p>
            <a:pPr lvl="0">
              <a:spcBef>
                <a:spcPts val="600"/>
              </a:spcBef>
            </a:pPr>
            <a:r>
              <a:rPr lang="en-NZ" sz="1900" dirty="0"/>
              <a:t>Avoid planting too early in cold conditions. </a:t>
            </a:r>
          </a:p>
          <a:p>
            <a:pPr lvl="0">
              <a:spcBef>
                <a:spcPts val="600"/>
              </a:spcBef>
            </a:pPr>
            <a:r>
              <a:rPr lang="en-NZ" sz="1900" dirty="0"/>
              <a:t>Harvest before bolting affects quality.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9609A-67ED-F3FC-26F4-2698F237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363" y="496350"/>
            <a:ext cx="2784393" cy="4020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7D4B8-7FB7-7F1E-EC0C-11AAA8D42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83" y="2350771"/>
            <a:ext cx="2858380" cy="40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7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E5F0C-1DE1-E3E4-17B5-E17736F3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4000" b="1" noProof="0" dirty="0"/>
              <a:t>Strategies to minimise pest and disease </a:t>
            </a:r>
            <a:r>
              <a:rPr lang="en-US" sz="4000" b="1" dirty="0"/>
              <a:t>risks</a:t>
            </a:r>
            <a:endParaRPr lang="en-NZ" sz="40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83168-809B-B01F-BFDE-5360D69E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708422"/>
            <a:ext cx="6904632" cy="49971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1400" b="1" dirty="0"/>
              <a:t>Preventative Practices</a:t>
            </a:r>
            <a:endParaRPr lang="en-NZ" sz="1400" dirty="0"/>
          </a:p>
          <a:p>
            <a:r>
              <a:rPr lang="en-NZ" sz="1400" dirty="0"/>
              <a:t>Use high-quality, disease-free seed. </a:t>
            </a:r>
          </a:p>
          <a:p>
            <a:r>
              <a:rPr lang="en-NZ" sz="1400" dirty="0"/>
              <a:t>Maintain good soil drainage to reduce disease risk. </a:t>
            </a:r>
          </a:p>
          <a:p>
            <a:r>
              <a:rPr lang="en-NZ" sz="1400" dirty="0"/>
              <a:t>Practise 3–5 year crop rotation to break pest and disease cycles. </a:t>
            </a:r>
          </a:p>
          <a:p>
            <a:pPr marL="0" indent="0">
              <a:buNone/>
            </a:pPr>
            <a:r>
              <a:rPr lang="en-NZ" sz="1400" b="1" dirty="0"/>
              <a:t>Crop Monitoring</a:t>
            </a:r>
            <a:endParaRPr lang="en-NZ" sz="1400" dirty="0"/>
          </a:p>
          <a:p>
            <a:r>
              <a:rPr lang="en-NZ" sz="1400" dirty="0"/>
              <a:t>Regularly inspect crops for early signs of: </a:t>
            </a:r>
          </a:p>
          <a:p>
            <a:pPr lvl="1"/>
            <a:r>
              <a:rPr lang="en-NZ" sz="1400" dirty="0"/>
              <a:t>Pests </a:t>
            </a:r>
          </a:p>
          <a:p>
            <a:pPr lvl="1"/>
            <a:r>
              <a:rPr lang="en-NZ" sz="1400" dirty="0"/>
              <a:t>Diseases </a:t>
            </a:r>
          </a:p>
          <a:p>
            <a:pPr lvl="1"/>
            <a:r>
              <a:rPr lang="en-NZ" sz="1400" dirty="0"/>
              <a:t>Plant stress </a:t>
            </a:r>
          </a:p>
          <a:p>
            <a:pPr marL="0" indent="0">
              <a:buNone/>
            </a:pPr>
            <a:r>
              <a:rPr lang="en-NZ" sz="1400" b="1" dirty="0"/>
              <a:t>Cultural Control</a:t>
            </a:r>
            <a:endParaRPr lang="en-NZ" sz="1400" dirty="0"/>
          </a:p>
          <a:p>
            <a:r>
              <a:rPr lang="en-NZ" sz="1400" dirty="0"/>
              <a:t>Remove infected plant material and crop debris. </a:t>
            </a:r>
          </a:p>
          <a:p>
            <a:r>
              <a:rPr lang="en-NZ" sz="1400" dirty="0"/>
              <a:t>Maintain good field hygiene. </a:t>
            </a:r>
          </a:p>
          <a:p>
            <a:r>
              <a:rPr lang="en-NZ" sz="1400" dirty="0"/>
              <a:t>Avoid spreading diseases through machinery and irrigation. </a:t>
            </a:r>
          </a:p>
          <a:p>
            <a:pPr marL="0" indent="0">
              <a:buNone/>
            </a:pPr>
            <a:r>
              <a:rPr lang="en-NZ" sz="1400" b="1" dirty="0"/>
              <a:t>Chemical Control </a:t>
            </a:r>
          </a:p>
          <a:p>
            <a:r>
              <a:rPr lang="en-NZ" sz="1400" dirty="0"/>
              <a:t>Apply registered pesticides or fungicides when pest/disease levels are high. </a:t>
            </a:r>
          </a:p>
          <a:p>
            <a:r>
              <a:rPr lang="en-NZ" sz="1400" dirty="0"/>
              <a:t>Use chemicals as part of an Integrated Pest Management (IPM) programme. </a:t>
            </a:r>
          </a:p>
          <a:p>
            <a:pPr marL="0" indent="0">
              <a:buNone/>
            </a:pPr>
            <a:endParaRPr lang="en-NZ" sz="1000" dirty="0"/>
          </a:p>
          <a:p>
            <a:endParaRPr lang="en-NZ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272E7-76E2-2987-5BD4-390994B6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r="21689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1E52A-946A-A579-640A-6004E193D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565E65FA-F5DF-EEA8-550A-EE902A4F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15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F715D1-9AF4-5F39-7623-FFCD998B9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47031"/>
              </p:ext>
            </p:extLst>
          </p:nvPr>
        </p:nvGraphicFramePr>
        <p:xfrm>
          <a:off x="2492692" y="2143125"/>
          <a:ext cx="7722490" cy="331445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545612">
                  <a:extLst>
                    <a:ext uri="{9D8B030D-6E8A-4147-A177-3AD203B41FA5}">
                      <a16:colId xmlns:a16="http://schemas.microsoft.com/office/drawing/2014/main" val="771321203"/>
                    </a:ext>
                  </a:extLst>
                </a:gridCol>
                <a:gridCol w="2549895">
                  <a:extLst>
                    <a:ext uri="{9D8B030D-6E8A-4147-A177-3AD203B41FA5}">
                      <a16:colId xmlns:a16="http://schemas.microsoft.com/office/drawing/2014/main" val="1437443090"/>
                    </a:ext>
                  </a:extLst>
                </a:gridCol>
                <a:gridCol w="2626983">
                  <a:extLst>
                    <a:ext uri="{9D8B030D-6E8A-4147-A177-3AD203B41FA5}">
                      <a16:colId xmlns:a16="http://schemas.microsoft.com/office/drawing/2014/main" val="186109227"/>
                    </a:ext>
                  </a:extLst>
                </a:gridCol>
              </a:tblGrid>
              <a:tr h="6632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3200" kern="100" spc="-10" dirty="0">
                          <a:effectLst/>
                        </a:rPr>
                        <a:t>Pests, Diseases and Disorders</a:t>
                      </a:r>
                      <a:endParaRPr lang="en-NZ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53941"/>
                  </a:ext>
                </a:extLst>
              </a:tr>
              <a:tr h="228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1" kern="100" spc="-10" dirty="0">
                          <a:effectLst/>
                        </a:rPr>
                        <a:t>Pests</a:t>
                      </a:r>
                      <a:endParaRPr lang="en-NZ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1" kern="100" spc="-10" dirty="0">
                          <a:effectLst/>
                        </a:rPr>
                        <a:t>Diseases</a:t>
                      </a:r>
                      <a:endParaRPr lang="en-NZ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1" kern="100" spc="-10" dirty="0">
                          <a:effectLst/>
                        </a:rPr>
                        <a:t>Disorders</a:t>
                      </a:r>
                      <a:endParaRPr lang="en-NZ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667095"/>
                  </a:ext>
                </a:extLst>
              </a:tr>
              <a:tr h="238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0" kern="100" spc="-10" dirty="0">
                          <a:effectLst/>
                        </a:rPr>
                        <a:t>Aphids</a:t>
                      </a:r>
                      <a:endParaRPr lang="en-NZ" sz="1600" b="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0" kern="100" spc="-10" dirty="0">
                          <a:effectLst/>
                        </a:rPr>
                        <a:t>Carrot Rust Fly</a:t>
                      </a:r>
                      <a:endParaRPr lang="en-NZ" sz="1600" b="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0" kern="100" spc="-10" dirty="0">
                          <a:effectLst/>
                        </a:rPr>
                        <a:t>Root-Knot Nematodes</a:t>
                      </a:r>
                      <a:endParaRPr lang="en-NZ" sz="1600" b="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0" kern="100" spc="-10" dirty="0">
                          <a:effectLst/>
                        </a:rPr>
                        <a:t>Slugs and snails</a:t>
                      </a:r>
                      <a:endParaRPr lang="en-NZ" sz="1600" b="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b="0" kern="100" spc="-10" dirty="0">
                          <a:effectLst/>
                        </a:rPr>
                        <a:t>Wireworms</a:t>
                      </a:r>
                      <a:endParaRPr lang="en-NZ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kern="100" spc="-10" dirty="0">
                          <a:effectLst/>
                        </a:rPr>
                        <a:t>Alternaria leaf blight</a:t>
                      </a:r>
                      <a:endParaRPr lang="en-NZ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US" sz="1600" kern="100" spc="-10" dirty="0">
                          <a:effectLst/>
                        </a:rPr>
                        <a:t>Bacterial Soft Rot</a:t>
                      </a:r>
                      <a:endParaRPr lang="en-NZ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kern="100" spc="-10" dirty="0">
                          <a:effectLst/>
                        </a:rPr>
                        <a:t>Black Rot</a:t>
                      </a:r>
                      <a:endParaRPr lang="en-NZ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kern="100" spc="-10" dirty="0">
                          <a:effectLst/>
                        </a:rPr>
                        <a:t>Crown rot</a:t>
                      </a:r>
                      <a:endParaRPr lang="en-NZ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NZ" sz="1600" kern="100" spc="-10" dirty="0">
                          <a:effectLst/>
                        </a:rPr>
                        <a:t>Sclerotium rot </a:t>
                      </a:r>
                      <a:endParaRPr lang="en-NZ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US" sz="1600" kern="100" spc="-10" dirty="0">
                          <a:effectLst/>
                        </a:rPr>
                        <a:t>Cracking</a:t>
                      </a:r>
                      <a:endParaRPr lang="en-NZ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800"/>
                        </a:spcAft>
                        <a:buNone/>
                        <a:tabLst>
                          <a:tab pos="800100" algn="l"/>
                        </a:tabLst>
                      </a:pPr>
                      <a:r>
                        <a:rPr lang="en-US" sz="1600" kern="100" spc="-10" dirty="0">
                          <a:effectLst/>
                        </a:rPr>
                        <a:t>Bolting</a:t>
                      </a:r>
                      <a:endParaRPr lang="en-NZ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31720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718F106-648E-2636-AA48-A47E1EB4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0762"/>
          </a:xfrm>
        </p:spPr>
        <p:txBody>
          <a:bodyPr>
            <a:normAutofit fontScale="90000"/>
          </a:bodyPr>
          <a:lstStyle/>
          <a:p>
            <a:br>
              <a:rPr lang="en-NZ" kern="100" dirty="0"/>
            </a:br>
            <a:r>
              <a:rPr lang="en-NZ" b="1" kern="100" spc="-10" dirty="0"/>
              <a:t>Some Common Carrot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78155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98733-F54D-960A-ACFF-2F6D45CC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4000" b="1" dirty="0"/>
              <a:t>Aphids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A541-0B11-EF59-6703-F698CE3A6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538063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1800" dirty="0"/>
              <a:t>Aphids are small, sap-sucking insects that can transmit plant viruses.</a:t>
            </a:r>
          </a:p>
          <a:p>
            <a:pPr marL="0" indent="0">
              <a:buNone/>
            </a:pPr>
            <a:r>
              <a:rPr lang="en-NZ" sz="1800" b="1" dirty="0"/>
              <a:t>Damage</a:t>
            </a:r>
            <a:endParaRPr lang="en-NZ" sz="1800" dirty="0"/>
          </a:p>
          <a:p>
            <a:pPr lvl="0"/>
            <a:r>
              <a:rPr lang="en-NZ" sz="1800" dirty="0"/>
              <a:t>Heavy infestations can cause yellowing, curling, and distortion of leaves. </a:t>
            </a:r>
          </a:p>
          <a:p>
            <a:pPr lvl="0"/>
            <a:r>
              <a:rPr lang="en-NZ" sz="1800" dirty="0"/>
              <a:t>Feeding can stunt plant growth and reduce crop vigour. </a:t>
            </a:r>
          </a:p>
          <a:p>
            <a:pPr lvl="0"/>
            <a:r>
              <a:rPr lang="en-NZ" sz="1800" dirty="0"/>
              <a:t>The greatest potential damage is the transmission of plant viruses, such as Carrot virus Y, which can significantly reduce crop yield and quality.</a:t>
            </a:r>
          </a:p>
          <a:p>
            <a:endParaRPr lang="en-NZ" sz="2200" dirty="0"/>
          </a:p>
        </p:txBody>
      </p:sp>
      <p:pic>
        <p:nvPicPr>
          <p:cNvPr id="6" name="Picture 5" descr="How to Get rid of Root Aphids Naturally and Effectively – Lost Coast Plant  Therapy">
            <a:extLst>
              <a:ext uri="{FF2B5EF4-FFF2-40B4-BE49-F238E27FC236}">
                <a16:creationId xmlns:a16="http://schemas.microsoft.com/office/drawing/2014/main" id="{2691975A-0CAE-2161-49B3-ADC97F7E1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7" y="1911493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E4FF96-46D8-046C-3388-29C030C75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0439E-1296-2780-D6DD-66B00547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Carrot Rust Fly </a:t>
            </a:r>
            <a:br>
              <a:rPr lang="en-US" sz="4000" b="1" dirty="0"/>
            </a:br>
            <a:r>
              <a:rPr lang="en-US" sz="2400" dirty="0"/>
              <a:t>(</a:t>
            </a:r>
            <a:r>
              <a:rPr lang="en-US" sz="2400" i="1" dirty="0"/>
              <a:t>Psila rosae</a:t>
            </a:r>
            <a:r>
              <a:rPr lang="en-US" sz="2400" dirty="0"/>
              <a:t>)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7135-860B-2EFE-93C6-1B54ADD7B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1600" dirty="0"/>
              <a:t>Female carrot flies lay eggs in the soil around host plants, especially carrots. </a:t>
            </a:r>
          </a:p>
          <a:p>
            <a:pPr lvl="0"/>
            <a:r>
              <a:rPr lang="en-US" sz="1600" dirty="0"/>
              <a:t>The first eggs hatch in spring. </a:t>
            </a:r>
          </a:p>
          <a:p>
            <a:pPr lvl="0"/>
            <a:r>
              <a:rPr lang="en-US" sz="1600" dirty="0"/>
              <a:t>Larvae are slender, smooth, creamy-white maggots up to 9 mm long. </a:t>
            </a:r>
          </a:p>
          <a:p>
            <a:pPr lvl="0"/>
            <a:r>
              <a:rPr lang="en-US" sz="1600" dirty="0"/>
              <a:t>Young larvae feed on fine hairy roots first. </a:t>
            </a:r>
          </a:p>
          <a:p>
            <a:pPr lvl="0"/>
            <a:r>
              <a:rPr lang="en-US" sz="1600" dirty="0"/>
              <a:t>Older larvae tunnel into larger tap roots. </a:t>
            </a:r>
          </a:p>
          <a:p>
            <a:pPr lvl="0"/>
            <a:r>
              <a:rPr lang="en-US" sz="1600" dirty="0"/>
              <a:t>Feeding causes rusty-brown tunnels inside carrots. </a:t>
            </a:r>
          </a:p>
          <a:p>
            <a:pPr lvl="0"/>
            <a:r>
              <a:rPr lang="en-US" sz="1600" dirty="0"/>
              <a:t>Damaged roots often rot and become unusable. </a:t>
            </a:r>
          </a:p>
          <a:p>
            <a:pPr marL="0" indent="0">
              <a:buNone/>
            </a:pPr>
            <a:r>
              <a:rPr lang="en-US" sz="1600" b="1" dirty="0"/>
              <a:t>Impact</a:t>
            </a:r>
            <a:endParaRPr lang="en-US" sz="1600" dirty="0"/>
          </a:p>
          <a:p>
            <a:pPr lvl="0"/>
            <a:r>
              <a:rPr lang="en-US" sz="1600" dirty="0"/>
              <a:t>Reduced crop quality. </a:t>
            </a:r>
          </a:p>
          <a:p>
            <a:pPr lvl="0"/>
            <a:r>
              <a:rPr lang="en-US" sz="1600" dirty="0"/>
              <a:t>Root decay and rot.</a:t>
            </a:r>
          </a:p>
          <a:p>
            <a:pPr lvl="0"/>
            <a:r>
              <a:rPr lang="en-US" sz="1600" dirty="0"/>
              <a:t>Severe damage to harvestable carrots.</a:t>
            </a:r>
          </a:p>
        </p:txBody>
      </p:sp>
      <p:pic>
        <p:nvPicPr>
          <p:cNvPr id="1028" name="Picture 4" descr="A carrot fly larvae or grub emerging from a carrot root">
            <a:extLst>
              <a:ext uri="{FF2B5EF4-FFF2-40B4-BE49-F238E27FC236}">
                <a16:creationId xmlns:a16="http://schemas.microsoft.com/office/drawing/2014/main" id="{3EBE5F4F-2F6A-6EC7-F5D0-B94143CD27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r="13398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2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73EE3-F455-2660-3F69-1F61E047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D36FF-97F4-D577-B56F-1F532A21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Root-Knot Nematodes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967AC-5CA6-A387-434B-270DF141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1911493"/>
            <a:ext cx="5523507" cy="4707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en-US" sz="1600" dirty="0"/>
              <a:t>Tiny soil-dwelling worms (&lt;1 mm) that attack carrot roots. </a:t>
            </a:r>
          </a:p>
          <a:p>
            <a:pPr lvl="0"/>
            <a:r>
              <a:rPr lang="en-US" sz="1600" dirty="0"/>
              <a:t>Cause swollen galls (root knots) on roots. </a:t>
            </a:r>
          </a:p>
          <a:p>
            <a:pPr marL="0" indent="0">
              <a:buNone/>
            </a:pPr>
            <a:r>
              <a:rPr lang="en-US" sz="1600" b="1" dirty="0"/>
              <a:t>Damage</a:t>
            </a:r>
            <a:endParaRPr lang="en-US" sz="1600" dirty="0"/>
          </a:p>
          <a:p>
            <a:pPr lvl="0"/>
            <a:r>
              <a:rPr lang="en-US" sz="1600" dirty="0"/>
              <a:t>Carrots become short, forked, and misshapen. </a:t>
            </a:r>
          </a:p>
          <a:p>
            <a:pPr lvl="0"/>
            <a:r>
              <a:rPr lang="en-US" sz="1600" dirty="0"/>
              <a:t>Plants show yellow leaves, stunted growth, and wilting.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b="1" dirty="0"/>
              <a:t>Impact</a:t>
            </a:r>
            <a:endParaRPr lang="en-US" sz="1600" dirty="0"/>
          </a:p>
          <a:p>
            <a:pPr lvl="0"/>
            <a:r>
              <a:rPr lang="en-US" sz="1600" dirty="0"/>
              <a:t>Lower yields. </a:t>
            </a:r>
          </a:p>
          <a:p>
            <a:pPr lvl="0"/>
            <a:r>
              <a:rPr lang="en-US" sz="1600" dirty="0"/>
              <a:t>Poor-quality carrots that may not be suitable for sale. </a:t>
            </a:r>
          </a:p>
          <a:p>
            <a:pPr marL="0" indent="0">
              <a:buNone/>
            </a:pPr>
            <a:r>
              <a:rPr lang="en-US" sz="1600" b="1" dirty="0"/>
              <a:t>Spread</a:t>
            </a:r>
            <a:endParaRPr lang="en-US" sz="1600" dirty="0"/>
          </a:p>
          <a:p>
            <a:pPr lvl="0"/>
            <a:r>
              <a:rPr lang="en-US" sz="1600" dirty="0"/>
              <a:t>Irrigation water. </a:t>
            </a:r>
          </a:p>
          <a:p>
            <a:pPr lvl="0"/>
            <a:r>
              <a:rPr lang="en-US" sz="1600" dirty="0"/>
              <a:t>Contaminated soil on machinery or seedlings. </a:t>
            </a:r>
          </a:p>
          <a:p>
            <a:pPr marL="0" indent="0">
              <a:buNone/>
            </a:pPr>
            <a:r>
              <a:rPr lang="en-US" sz="1600" b="1" dirty="0"/>
              <a:t>Management</a:t>
            </a:r>
            <a:endParaRPr lang="en-US" sz="1600" dirty="0"/>
          </a:p>
          <a:p>
            <a:pPr lvl="0"/>
            <a:r>
              <a:rPr lang="en-US" sz="1600" dirty="0"/>
              <a:t>Practice good farm hygiene. </a:t>
            </a:r>
          </a:p>
          <a:p>
            <a:pPr lvl="0"/>
            <a:r>
              <a:rPr lang="en-US" sz="1600" dirty="0"/>
              <a:t>Rotate with non-host crops. </a:t>
            </a:r>
          </a:p>
          <a:p>
            <a:pPr lvl="0"/>
            <a:endParaRPr lang="en-US" sz="1200" dirty="0"/>
          </a:p>
          <a:p>
            <a:pPr marL="0"/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A9C09-44F9-631A-5D69-82CF8134E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399538"/>
            <a:ext cx="5523508" cy="29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2A8E2-EEE0-01C3-0991-E84F2A1B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1EE02-AFE6-E7EF-C884-1C79FBB1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Wireworms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5BA6-D020-7ECA-1E99-FAFA0C0D8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1700" dirty="0"/>
              <a:t>Tan to orange, hard-bodied larvae with a cylindrical shape </a:t>
            </a:r>
          </a:p>
          <a:p>
            <a:pPr lvl="0"/>
            <a:r>
              <a:rPr lang="en-US" sz="1700" dirty="0"/>
              <a:t>Usually 1–2 cm long </a:t>
            </a:r>
          </a:p>
          <a:p>
            <a:pPr lvl="0"/>
            <a:r>
              <a:rPr lang="en-US" sz="1700" dirty="0"/>
              <a:t>Live in damp, grassy soils </a:t>
            </a:r>
          </a:p>
          <a:p>
            <a:pPr marL="0" indent="0">
              <a:buNone/>
            </a:pPr>
            <a:r>
              <a:rPr lang="en-US" sz="1700" b="1" dirty="0"/>
              <a:t>Damage </a:t>
            </a:r>
          </a:p>
          <a:p>
            <a:r>
              <a:rPr lang="en-US" sz="1700" dirty="0"/>
              <a:t>Bore tunnels into carrots and other taproots </a:t>
            </a:r>
          </a:p>
          <a:p>
            <a:pPr lvl="0"/>
            <a:r>
              <a:rPr lang="en-US" sz="1700" dirty="0"/>
              <a:t>Create holes that allow fungi and bacteria to enter </a:t>
            </a:r>
          </a:p>
          <a:p>
            <a:pPr lvl="0"/>
            <a:r>
              <a:rPr lang="en-US" sz="1700" dirty="0"/>
              <a:t>Damage is similar to carrot rust fly larvae </a:t>
            </a:r>
          </a:p>
          <a:p>
            <a:pPr marL="0" indent="0">
              <a:buNone/>
            </a:pPr>
            <a:r>
              <a:rPr lang="en-US" sz="1700" b="1" dirty="0"/>
              <a:t>Impact</a:t>
            </a:r>
            <a:endParaRPr lang="en-US" sz="1700" dirty="0"/>
          </a:p>
          <a:p>
            <a:pPr lvl="0"/>
            <a:r>
              <a:rPr lang="en-US" sz="1700" dirty="0"/>
              <a:t>Carrots become soft and rotten </a:t>
            </a:r>
          </a:p>
          <a:p>
            <a:pPr lvl="0"/>
            <a:r>
              <a:rPr lang="en-US" sz="1700" dirty="0"/>
              <a:t>Reduced crop quality and market value </a:t>
            </a:r>
          </a:p>
          <a:p>
            <a:pPr lvl="0"/>
            <a:r>
              <a:rPr lang="en-US" sz="1700" dirty="0"/>
              <a:t>Lower overall yield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4A897-D1FC-6036-CFFD-A6A0AA74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12" y="1815990"/>
            <a:ext cx="5393433" cy="46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78DA4-EEF0-E065-80BE-06A6B0D6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74E05-2172-2120-870A-7A107EF4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4000" b="1" dirty="0"/>
              <a:t>Slugs and Snails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654-443F-1304-CC74-44600405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lvl="0"/>
            <a:r>
              <a:rPr lang="en-NZ" sz="1500" dirty="0"/>
              <a:t>Thrive in cool, damp conditions. </a:t>
            </a:r>
          </a:p>
          <a:p>
            <a:pPr lvl="0"/>
            <a:r>
              <a:rPr lang="en-NZ" sz="1500" dirty="0"/>
              <a:t>Feed on young seedlings and developing carrot roots. </a:t>
            </a:r>
          </a:p>
          <a:p>
            <a:pPr marL="0" indent="0">
              <a:buNone/>
            </a:pPr>
            <a:r>
              <a:rPr lang="en-NZ" sz="1500" b="1" dirty="0"/>
              <a:t>Damage</a:t>
            </a:r>
            <a:endParaRPr lang="en-NZ" sz="1500" dirty="0"/>
          </a:p>
          <a:p>
            <a:pPr lvl="0"/>
            <a:r>
              <a:rPr lang="en-NZ" sz="1500" dirty="0"/>
              <a:t>Can destroy young carrot seedlings overnight. </a:t>
            </a:r>
          </a:p>
          <a:p>
            <a:pPr lvl="0"/>
            <a:r>
              <a:rPr lang="en-NZ" sz="1500" dirty="0"/>
              <a:t>Chew holes into mature carrot roots. </a:t>
            </a:r>
          </a:p>
          <a:p>
            <a:pPr lvl="0"/>
            <a:r>
              <a:rPr lang="en-NZ" sz="1500" dirty="0"/>
              <a:t>Damaged carrots are more likely to rot and cannot be sold. </a:t>
            </a:r>
          </a:p>
          <a:p>
            <a:pPr marL="0" indent="0">
              <a:buNone/>
            </a:pPr>
            <a:r>
              <a:rPr lang="en-NZ" sz="1500" dirty="0"/>
              <a:t> </a:t>
            </a:r>
            <a:r>
              <a:rPr lang="en-NZ" sz="1500" b="1" dirty="0"/>
              <a:t>Impact</a:t>
            </a:r>
            <a:endParaRPr lang="en-NZ" sz="1500" dirty="0"/>
          </a:p>
          <a:p>
            <a:pPr lvl="0"/>
            <a:r>
              <a:rPr lang="en-NZ" sz="1500" dirty="0"/>
              <a:t>Reduced plant numbers and lower yields. </a:t>
            </a:r>
          </a:p>
          <a:p>
            <a:pPr lvl="0"/>
            <a:r>
              <a:rPr lang="en-NZ" sz="1500" dirty="0"/>
              <a:t>Poor-quality carrots with reduced market value. </a:t>
            </a:r>
          </a:p>
          <a:p>
            <a:pPr marL="0" indent="0">
              <a:buNone/>
            </a:pPr>
            <a:r>
              <a:rPr lang="en-NZ" sz="1500" b="1" dirty="0"/>
              <a:t>Management</a:t>
            </a:r>
            <a:endParaRPr lang="en-NZ" sz="1500" dirty="0"/>
          </a:p>
          <a:p>
            <a:pPr lvl="0"/>
            <a:r>
              <a:rPr lang="en-NZ" sz="1500" dirty="0"/>
              <a:t>Remove weeds and crop debris to reduce hiding places. </a:t>
            </a:r>
          </a:p>
          <a:p>
            <a:pPr lvl="0"/>
            <a:r>
              <a:rPr lang="en-NZ" sz="1500" dirty="0"/>
              <a:t>Monitor crops regularly, especially in wet weather. </a:t>
            </a:r>
          </a:p>
          <a:p>
            <a:endParaRPr lang="en-NZ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651EA-33CA-8EDC-1A07-089F64FC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2" r="1627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3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05E75-DC51-D1C0-C4E4-B01055C2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B7430-3D34-46B0-1A4C-2AF24490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Alternaria Leaf Blight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2400" dirty="0"/>
              <a:t>(</a:t>
            </a:r>
            <a:r>
              <a:rPr lang="en-US" sz="2400" i="1" dirty="0"/>
              <a:t>Alternaria spp.</a:t>
            </a:r>
            <a:r>
              <a:rPr lang="en-US" sz="2400" dirty="0"/>
              <a:t>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AA31-8CD9-B3E5-3757-B187CADC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49326"/>
            <a:ext cx="5085357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1600" noProof="0" dirty="0"/>
              <a:t>A fungal disease that causes: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Small dark brown or black spots appear on older leaves. 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Leaves turn yellow, die, and collapse. 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Leaf stalks weaken and may break during harvest.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noProof="0" dirty="0"/>
              <a:t>Favourable conditions</a:t>
            </a:r>
            <a:endParaRPr lang="en-NZ" sz="1600" noProof="0" dirty="0"/>
          </a:p>
          <a:p>
            <a:pPr lvl="0">
              <a:spcBef>
                <a:spcPts val="600"/>
              </a:spcBef>
            </a:pPr>
            <a:r>
              <a:rPr lang="en-NZ" sz="1600" noProof="0" dirty="0"/>
              <a:t>Warm, wet weather. 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Rain or overhead irrigation increases spread.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noProof="0" dirty="0"/>
              <a:t>Impact</a:t>
            </a:r>
            <a:endParaRPr lang="en-NZ" sz="1600" noProof="0" dirty="0"/>
          </a:p>
          <a:p>
            <a:pPr lvl="0">
              <a:spcBef>
                <a:spcPts val="600"/>
              </a:spcBef>
            </a:pPr>
            <a:r>
              <a:rPr lang="en-NZ" sz="1600" noProof="0" dirty="0"/>
              <a:t>Reduces healthy leaf growth. 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Makes harvesting more difficult. 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Can lower carrot yield and quality.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noProof="0" dirty="0"/>
              <a:t>Management</a:t>
            </a:r>
            <a:endParaRPr lang="en-NZ" sz="1600" noProof="0" dirty="0"/>
          </a:p>
          <a:p>
            <a:pPr lvl="0">
              <a:spcBef>
                <a:spcPts val="600"/>
              </a:spcBef>
            </a:pPr>
            <a:r>
              <a:rPr lang="en-NZ" sz="1600" noProof="0" dirty="0"/>
              <a:t>Use disease-free seed. 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Avoid overhead watering where possible. 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Remove infected crop debris and rotate crops.</a:t>
            </a:r>
          </a:p>
          <a:p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B3AF12-AF16-E255-113C-A0833771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911493"/>
            <a:ext cx="6084551" cy="43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9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7D127B-6E9A-E433-F669-166256688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C5A27-F915-8845-F643-355FC68E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4741545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Bacterial Soft Rot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2400" dirty="0"/>
              <a:t>(</a:t>
            </a:r>
            <a:r>
              <a:rPr lang="en-US" sz="2400" i="1" dirty="0"/>
              <a:t>Erwinia</a:t>
            </a:r>
            <a:r>
              <a:rPr lang="en-US" sz="2400" dirty="0"/>
              <a:t> spp.)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7AE42-99E9-5656-F1D3-BF6CF236E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542413"/>
            <a:ext cx="5455920" cy="404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Symptoms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Water-soaked spots appear on leaves, stems, or roots.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Plant tissue becomes soft, slimy, and may smell bad.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Plants can collapse as roots and crowns rot.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400" noProof="0" dirty="0"/>
              <a:t> </a:t>
            </a:r>
            <a:r>
              <a:rPr lang="en-NZ" sz="1400" b="1" noProof="0" dirty="0"/>
              <a:t>Favourable Conditions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Warm, wet weather.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Damaged plants are more easily infected.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Wet storage conditions increase the risk after harvest.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Impact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Crops rot before or after harvest.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Carrots become unsellable due to soft, rotten tissue.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Management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Avoid damaging plants during harvest.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Keep crops and harvested carrots as dry as possible.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Store carrots in cool, well-ventilated conditions.</a:t>
            </a:r>
            <a:endParaRPr lang="en-US" sz="1400" dirty="0"/>
          </a:p>
        </p:txBody>
      </p:sp>
      <p:pic>
        <p:nvPicPr>
          <p:cNvPr id="9" name="Picture 8" descr="Diseases of Carrot | Springer Nature Link">
            <a:extLst>
              <a:ext uri="{FF2B5EF4-FFF2-40B4-BE49-F238E27FC236}">
                <a16:creationId xmlns:a16="http://schemas.microsoft.com/office/drawing/2014/main" id="{39F87E7B-552D-D884-6422-1107C2BD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94" y="62103"/>
            <a:ext cx="4310426" cy="3228659"/>
          </a:xfrm>
          <a:prstGeom prst="rect">
            <a:avLst/>
          </a:prstGeom>
        </p:spPr>
      </p:pic>
      <p:pic>
        <p:nvPicPr>
          <p:cNvPr id="12" name="Picture 11" descr="Plantwise Knowledge Bank">
            <a:extLst>
              <a:ext uri="{FF2B5EF4-FFF2-40B4-BE49-F238E27FC236}">
                <a16:creationId xmlns:a16="http://schemas.microsoft.com/office/drawing/2014/main" id="{D315E5F9-3CC2-ADD2-7963-0DCB0F2F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782" y="3499658"/>
            <a:ext cx="4283819" cy="32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1266</Words>
  <Application>Microsoft Office PowerPoint</Application>
  <PresentationFormat>Widescreen</PresentationFormat>
  <Paragraphs>207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 Some Common Carrot</vt:lpstr>
      <vt:lpstr>Aphids</vt:lpstr>
      <vt:lpstr>Carrot Rust Fly  (Psila rosae)</vt:lpstr>
      <vt:lpstr>Root-Knot Nematodes</vt:lpstr>
      <vt:lpstr>Wireworms</vt:lpstr>
      <vt:lpstr>Slugs and Snails</vt:lpstr>
      <vt:lpstr>Alternaria Leaf Blight  (Alternaria spp.)</vt:lpstr>
      <vt:lpstr>Bacterial Soft Rot  (Erwinia spp.)</vt:lpstr>
      <vt:lpstr>Black Rot  (Alternaria radicina)</vt:lpstr>
      <vt:lpstr>Crown rot</vt:lpstr>
      <vt:lpstr>     Sclerotium rot  (Sclerpotinia rolfsli) </vt:lpstr>
      <vt:lpstr>Cracking </vt:lpstr>
      <vt:lpstr>Bolting</vt:lpstr>
      <vt:lpstr>Strategies to minimise pest and disease risks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13</cp:revision>
  <dcterms:created xsi:type="dcterms:W3CDTF">2026-05-01T00:40:32Z</dcterms:created>
  <dcterms:modified xsi:type="dcterms:W3CDTF">2026-07-20T01:11:21Z</dcterms:modified>
</cp:coreProperties>
</file>