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256" r:id="rId3"/>
    <p:sldId id="261" r:id="rId4"/>
    <p:sldId id="271" r:id="rId5"/>
    <p:sldId id="270" r:id="rId6"/>
    <p:sldId id="275" r:id="rId7"/>
    <p:sldId id="257" r:id="rId8"/>
    <p:sldId id="272" r:id="rId9"/>
    <p:sldId id="292" r:id="rId10"/>
    <p:sldId id="266" r:id="rId11"/>
    <p:sldId id="273" r:id="rId12"/>
    <p:sldId id="268" r:id="rId13"/>
    <p:sldId id="259" r:id="rId14"/>
    <p:sldId id="265" r:id="rId15"/>
    <p:sldId id="262" r:id="rId16"/>
    <p:sldId id="293" r:id="rId17"/>
    <p:sldId id="294" r:id="rId18"/>
    <p:sldId id="29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3349A-CAF7-886C-639E-7ECC45C2C8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D8F6C2-5D7E-D1CD-AE1E-32F1DE4A4D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E8B00-80E0-0FEA-55B5-7FD605A4F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9E25-C5F1-419F-ABF2-ACCA952BCE11}" type="datetimeFigureOut">
              <a:rPr lang="en-NZ" smtClean="0"/>
              <a:t>20/07/2026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5734FF-D5CE-20B6-8D9D-591F0CBCF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D5A11C-29A4-906F-1754-2342554A3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00D72-3D04-4A64-934B-A8704D51627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5257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5F2BC-3F15-BBED-618D-86985A471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C95C18-0302-E01E-A0C5-E8ADF11CAB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6EB3F-A718-AB08-EF72-52729E917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9E25-C5F1-419F-ABF2-ACCA952BCE11}" type="datetimeFigureOut">
              <a:rPr lang="en-NZ" smtClean="0"/>
              <a:t>20/07/2026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D4F22-641A-AD71-300A-706ACA253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B9A0E-3FE4-1384-FF43-E62B766AB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00D72-3D04-4A64-934B-A8704D51627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05420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5EE6A6-7250-C287-67BB-2F71192389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EEEFD1-F2F6-CD15-62B6-EC22433DFB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3F87AC-F409-50CE-39FE-EA7A81B0B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9E25-C5F1-419F-ABF2-ACCA952BCE11}" type="datetimeFigureOut">
              <a:rPr lang="en-NZ" smtClean="0"/>
              <a:t>20/07/2026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5E56F-604B-74B9-A686-1FA4D8975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F67E39-4E3C-7C91-4545-AEAFC04FB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00D72-3D04-4A64-934B-A8704D51627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4501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967C6-9294-AE9E-DAEF-DEB5240E8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259C4-0D1C-C068-69B5-3A0C69CFA9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E99819-E031-D1A9-B033-EFA1B3D2F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9E25-C5F1-419F-ABF2-ACCA952BCE11}" type="datetimeFigureOut">
              <a:rPr lang="en-NZ" smtClean="0"/>
              <a:t>20/07/2026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81867-73EA-E1FC-E74A-50D6536B5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AD676-4E19-3EC2-59F1-497DC5091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00D72-3D04-4A64-934B-A8704D51627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58537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6E32C-12DF-9E7B-51A7-2E340ED7F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B114B0-2EE1-B6A6-77ED-D0C14970B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1DC930-FEF5-CC3C-669C-83E8C7666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9E25-C5F1-419F-ABF2-ACCA952BCE11}" type="datetimeFigureOut">
              <a:rPr lang="en-NZ" smtClean="0"/>
              <a:t>20/07/2026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A546B-5396-D98A-E3DF-598D42875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7A983-4C42-E181-42C1-ECF4E90CC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00D72-3D04-4A64-934B-A8704D51627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88960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907B7-9A38-D0F9-FC6E-3FCB3A60E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74401-5856-A71D-0B3A-B4356AD07C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DBED1D-66F7-E065-F87E-6331C7348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BEA2C3-0557-7B00-E65A-06C420A00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9E25-C5F1-419F-ABF2-ACCA952BCE11}" type="datetimeFigureOut">
              <a:rPr lang="en-NZ" smtClean="0"/>
              <a:t>20/07/2026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AEDE7C-7E56-A15F-03AC-B0BAC94A0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6D1B2F-28CF-9FAE-6868-E0B875F64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00D72-3D04-4A64-934B-A8704D51627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35508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B432C-333A-A22B-8507-331E60475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F8928-DE21-C0DF-6F14-28ACF711FB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05107A-048D-318F-7428-BAFD73ADB4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E6E7C4-3473-C14C-448A-68691BE733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58FF71-1CBA-190B-6157-69D06A38E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7E3152-36AF-936C-55FA-250FBD06E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9E25-C5F1-419F-ABF2-ACCA952BCE11}" type="datetimeFigureOut">
              <a:rPr lang="en-NZ" smtClean="0"/>
              <a:t>20/07/2026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2DBDA8-890D-E9B7-67D6-8AA635263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CE786E-715A-BC33-9044-A96F14E3A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00D72-3D04-4A64-934B-A8704D51627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72709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80041-60FA-81C8-FE62-58796A10F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A68809-5A70-8455-11B5-5562923BD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9E25-C5F1-419F-ABF2-ACCA952BCE11}" type="datetimeFigureOut">
              <a:rPr lang="en-NZ" smtClean="0"/>
              <a:t>20/07/2026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5CDAF6-107F-78E9-85C9-6A453FEF3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07E83C-45FA-82E7-937F-509178404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00D72-3D04-4A64-934B-A8704D51627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64305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2B1845-9417-63C3-E5F5-CD6578283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9E25-C5F1-419F-ABF2-ACCA952BCE11}" type="datetimeFigureOut">
              <a:rPr lang="en-NZ" smtClean="0"/>
              <a:t>20/07/2026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5AD888-5F82-B1EB-A007-179ADA015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BFD053-0CBC-E4C7-1206-C4DF61EF9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00D72-3D04-4A64-934B-A8704D51627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65981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E253B-CF6B-A470-BD35-2CDB97CE9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A2B0DD-D169-AF41-B53B-BF9C2E247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923698-CA1F-6EDD-83BF-915E0B154D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86D509-6E36-AA4E-0ADD-7FF1E3E8B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9E25-C5F1-419F-ABF2-ACCA952BCE11}" type="datetimeFigureOut">
              <a:rPr lang="en-NZ" smtClean="0"/>
              <a:t>20/07/2026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39F814-591B-1B0C-A08D-6F155D957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B4B3C-28D0-B892-DEA7-B92BA1EB4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00D72-3D04-4A64-934B-A8704D51627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92858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5645E-DB57-440B-F684-7AA51AD3B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235705-E876-881E-5168-D88B2FA05E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622E97-057B-FF94-F27B-ECF1729288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9934B6-3973-7633-5248-97E014584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9E25-C5F1-419F-ABF2-ACCA952BCE11}" type="datetimeFigureOut">
              <a:rPr lang="en-NZ" smtClean="0"/>
              <a:t>20/07/2026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DF4AC-798F-8CEA-1BDF-F8F4F72DD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CC0FB8-3EB3-21DB-6BDB-A6940A47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00D72-3D04-4A64-934B-A8704D51627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98080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69BE5A-11CE-1976-AD59-B94435E7F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FCE486-FB4D-07BA-44E4-8233D5157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23480-FA94-3F28-C98F-B5EC7F5091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739E25-C5F1-419F-ABF2-ACCA952BCE11}" type="datetimeFigureOut">
              <a:rPr lang="en-NZ" smtClean="0"/>
              <a:t>20/07/2026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96E88-69B5-1E59-5CAB-A93C742652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47C21-D5BD-6F55-EC00-2A60419478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400D72-3D04-4A64-934B-A8704D51627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14554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tvnz.co.nz/player/tvepisode/hyundai-country-calendar-s2026-e2-so-sweet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youtube.com/watch?v=wTBthCAB5C0&amp;t=1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2If5puA3OI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hyperlink" Target="https://www.tvnz.co.nz/player/tvepisode/hyundai-country-calendar-s2026-e2-so-swee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2DFD8EA3-497F-3A08-A52F-F14366009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3047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5A0CF6-E399-6EB6-20AD-65A47D8E1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94842B0-684D-44CC-B4BC-D13331CFD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70F24A-D902-7C2B-6BAE-522EF1BA7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NZ" sz="4000" b="1" dirty="0"/>
              <a:t>Pest and disease management</a:t>
            </a:r>
            <a:endParaRPr lang="en-NZ" sz="4000" dirty="0"/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4C2A3DC3-F495-4B99-9FF3-3FB30D632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00664-FAA6-D636-A962-C125E371B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524125"/>
            <a:ext cx="6894576" cy="4178808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NZ" sz="1700" dirty="0"/>
              <a:t>Carrot pest and disease control uses an </a:t>
            </a:r>
            <a:r>
              <a:rPr lang="en-NZ" sz="1700" b="1" dirty="0"/>
              <a:t>integrated approach (IPM)</a:t>
            </a:r>
            <a:r>
              <a:rPr lang="en-NZ" sz="1700" dirty="0"/>
              <a:t> combining cultural, preventative, and chemical methods.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NZ" sz="1700" b="1" dirty="0"/>
              <a:t>Key prevention practices</a:t>
            </a:r>
            <a:endParaRPr lang="en-NZ" sz="1700" dirty="0"/>
          </a:p>
          <a:p>
            <a:pPr lvl="0">
              <a:spcBef>
                <a:spcPts val="600"/>
              </a:spcBef>
            </a:pPr>
            <a:r>
              <a:rPr lang="en-NZ" sz="1700" dirty="0"/>
              <a:t>3–5 year crop rotation</a:t>
            </a:r>
          </a:p>
          <a:p>
            <a:pPr lvl="0">
              <a:spcBef>
                <a:spcPts val="600"/>
              </a:spcBef>
            </a:pPr>
            <a:r>
              <a:rPr lang="en-NZ" sz="1700" dirty="0"/>
              <a:t>Use disease-free seed</a:t>
            </a:r>
          </a:p>
          <a:p>
            <a:pPr lvl="0">
              <a:spcBef>
                <a:spcPts val="600"/>
              </a:spcBef>
            </a:pPr>
            <a:r>
              <a:rPr lang="en-NZ" sz="1700" dirty="0"/>
              <a:t>Ensure good soil drainage</a:t>
            </a:r>
          </a:p>
          <a:p>
            <a:pPr lvl="0">
              <a:spcBef>
                <a:spcPts val="600"/>
              </a:spcBef>
            </a:pPr>
            <a:r>
              <a:rPr lang="en-NZ" sz="1700" dirty="0"/>
              <a:t>Maintain good crop hygiene (remove residues, weeds, volunteer plants)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NZ" sz="1700" b="1" dirty="0"/>
              <a:t>Soil pests (e.g. nematodes):</a:t>
            </a:r>
            <a:endParaRPr lang="en-NZ" sz="1700" dirty="0"/>
          </a:p>
          <a:p>
            <a:pPr lvl="0">
              <a:spcBef>
                <a:spcPts val="600"/>
              </a:spcBef>
            </a:pPr>
            <a:r>
              <a:rPr lang="en-NZ" sz="1700" dirty="0"/>
              <a:t>Nematicides may be applied before sowing</a:t>
            </a:r>
          </a:p>
          <a:p>
            <a:pPr lvl="0">
              <a:spcBef>
                <a:spcPts val="600"/>
              </a:spcBef>
            </a:pPr>
            <a:r>
              <a:rPr lang="en-NZ" sz="1700" dirty="0"/>
              <a:t>Seed is usually sown within 24–48 hours for best protection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NZ" sz="1700" b="1" dirty="0"/>
              <a:t>Monitoring and control</a:t>
            </a:r>
            <a:endParaRPr lang="en-NZ" sz="1700" dirty="0"/>
          </a:p>
          <a:p>
            <a:pPr lvl="0">
              <a:spcBef>
                <a:spcPts val="600"/>
              </a:spcBef>
            </a:pPr>
            <a:r>
              <a:rPr lang="en-NZ" sz="1700" dirty="0"/>
              <a:t>Regular crop inspections to detect pests and diseases early</a:t>
            </a:r>
          </a:p>
          <a:p>
            <a:pPr lvl="0">
              <a:spcBef>
                <a:spcPts val="600"/>
              </a:spcBef>
            </a:pPr>
            <a:r>
              <a:rPr lang="en-NZ" sz="1700" dirty="0"/>
              <a:t>Fungicides used when disease risk is high</a:t>
            </a:r>
          </a:p>
          <a:p>
            <a:pPr lvl="0">
              <a:spcBef>
                <a:spcPts val="600"/>
              </a:spcBef>
            </a:pPr>
            <a:r>
              <a:rPr lang="en-NZ" sz="1700" dirty="0"/>
              <a:t>Helps protect yield, quality, and marketable production</a:t>
            </a:r>
          </a:p>
          <a:p>
            <a:pPr marL="0" indent="0">
              <a:buNone/>
            </a:pPr>
            <a:r>
              <a:rPr lang="en-NZ" sz="900" dirty="0"/>
              <a:t> </a:t>
            </a:r>
          </a:p>
          <a:p>
            <a:pPr marL="0" indent="0">
              <a:buNone/>
            </a:pPr>
            <a:endParaRPr lang="en-NZ" sz="900" dirty="0"/>
          </a:p>
          <a:p>
            <a:pPr marL="0" indent="0">
              <a:buNone/>
            </a:pPr>
            <a:r>
              <a:rPr lang="en-NZ" sz="1200" i="1" dirty="0"/>
              <a:t>Refer to PPT Carrot pest and diseases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CDE6E6-0D7B-EDCB-98F6-BDC766B3DA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956" r="17273" b="3"/>
          <a:stretch>
            <a:fillRect/>
          </a:stretch>
        </p:blipFill>
        <p:spPr>
          <a:xfrm>
            <a:off x="8156454" y="-7"/>
            <a:ext cx="4035547" cy="4178808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</p:spPr>
      </p:pic>
      <p:pic>
        <p:nvPicPr>
          <p:cNvPr id="4" name="Picture 4" descr="A carrot fly larvae or grub emerging from a carrot root">
            <a:extLst>
              <a:ext uri="{FF2B5EF4-FFF2-40B4-BE49-F238E27FC236}">
                <a16:creationId xmlns:a16="http://schemas.microsoft.com/office/drawing/2014/main" id="{4840FCE6-3392-E74B-6FD7-20E53706E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4107"/>
          <a:stretch>
            <a:fillRect/>
          </a:stretch>
        </p:blipFill>
        <p:spPr bwMode="auto">
          <a:xfrm>
            <a:off x="8144356" y="4267201"/>
            <a:ext cx="4047645" cy="2590808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165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023C5C-6861-3698-BEC6-EA1121544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NZ" sz="4000" b="1" dirty="0"/>
              <a:t>Weed management</a:t>
            </a:r>
            <a:br>
              <a:rPr lang="en-NZ" sz="4600" dirty="0"/>
            </a:br>
            <a:endParaRPr lang="en-NZ" sz="4600" dirty="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F974B-FBE9-ABFC-4662-40EDAAD72C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1911493"/>
            <a:ext cx="6713552" cy="4689679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NZ" sz="1200" dirty="0"/>
              <a:t>Carrots are slow-growing and compete poorly with weeds, so effective weed control is essential for high yields.</a:t>
            </a:r>
          </a:p>
          <a:p>
            <a:pPr marL="0" indent="0">
              <a:buNone/>
            </a:pPr>
            <a:r>
              <a:rPr lang="en-NZ" sz="1200" b="1" dirty="0"/>
              <a:t>Integrated weed control</a:t>
            </a:r>
            <a:endParaRPr lang="en-NZ" sz="1200" dirty="0"/>
          </a:p>
          <a:p>
            <a:pPr lvl="0"/>
            <a:r>
              <a:rPr lang="en-NZ" sz="1200" dirty="0"/>
              <a:t>Careful seedbed preparation</a:t>
            </a:r>
          </a:p>
          <a:p>
            <a:pPr lvl="0"/>
            <a:r>
              <a:rPr lang="en-NZ" sz="1200" dirty="0"/>
              <a:t>Stale seedbed technique (weeds germinated then removed using a herbicide</a:t>
            </a:r>
          </a:p>
          <a:p>
            <a:pPr lvl="0"/>
            <a:r>
              <a:rPr lang="en-NZ" sz="1200" dirty="0"/>
              <a:t>Pre-emergence and post-emergence herbicides</a:t>
            </a:r>
          </a:p>
          <a:p>
            <a:pPr marL="0" indent="0">
              <a:buNone/>
            </a:pPr>
            <a:r>
              <a:rPr lang="en-NZ" sz="1200" b="1" dirty="0"/>
              <a:t>AI Laser Technology (e.g. </a:t>
            </a:r>
            <a:r>
              <a:rPr lang="en-NZ" sz="1200" b="1" dirty="0" err="1"/>
              <a:t>LaserWeeder</a:t>
            </a:r>
            <a:r>
              <a:rPr lang="en-NZ" sz="1200" b="1" dirty="0"/>
              <a:t>)</a:t>
            </a:r>
            <a:endParaRPr lang="en-NZ" sz="1200" dirty="0"/>
          </a:p>
          <a:p>
            <a:pPr lvl="0"/>
            <a:r>
              <a:rPr lang="en-NZ" sz="1200" dirty="0"/>
              <a:t>Reduces reliance on herbicides</a:t>
            </a:r>
          </a:p>
          <a:p>
            <a:pPr lvl="0"/>
            <a:r>
              <a:rPr lang="en-NZ" sz="1200" dirty="0"/>
              <a:t>Lowers labour costs and manual weeding</a:t>
            </a:r>
          </a:p>
          <a:p>
            <a:pPr lvl="0"/>
            <a:r>
              <a:rPr lang="en-NZ" sz="1200" dirty="0"/>
              <a:t>Removes weeds quickly and accurately, improving crop growth</a:t>
            </a:r>
          </a:p>
          <a:p>
            <a:pPr lvl="0"/>
            <a:r>
              <a:rPr lang="en-NZ" sz="1200" dirty="0"/>
              <a:t>Does not disturb soil structure or increase erosion</a:t>
            </a:r>
          </a:p>
          <a:p>
            <a:pPr lvl="0"/>
            <a:r>
              <a:rPr lang="en-NZ" sz="1200" dirty="0"/>
              <a:t>Highly precise and can operate for long periods</a:t>
            </a:r>
          </a:p>
          <a:p>
            <a:pPr lvl="0"/>
            <a:r>
              <a:rPr lang="en-NZ" sz="1200" dirty="0"/>
              <a:t>Overall benefits are- more sustainable, efficient, and higher-quality carrot production</a:t>
            </a:r>
          </a:p>
          <a:p>
            <a:pPr marL="0" indent="0">
              <a:buNone/>
            </a:pPr>
            <a:r>
              <a:rPr lang="en-NZ" sz="1200" b="1" i="1" dirty="0"/>
              <a:t>Activity 8: </a:t>
            </a:r>
            <a:r>
              <a:rPr lang="en-NZ" sz="1200" b="1" i="1" dirty="0" err="1"/>
              <a:t>LaserWeeding</a:t>
            </a:r>
            <a:endParaRPr lang="en-NZ" sz="1200" i="1" dirty="0"/>
          </a:p>
          <a:p>
            <a:r>
              <a:rPr lang="en-NZ" sz="1200" b="1" i="1" dirty="0"/>
              <a:t>Watch </a:t>
            </a:r>
            <a:r>
              <a:rPr lang="en-NZ" sz="1200" u="sng" dirty="0">
                <a:hlinkClick r:id="rId2"/>
              </a:rPr>
              <a:t>Country Calendar - Growing organic carrots - Feb 26</a:t>
            </a:r>
            <a:endParaRPr lang="en-NZ" sz="1200" dirty="0"/>
          </a:p>
          <a:p>
            <a:pPr lvl="0"/>
            <a:r>
              <a:rPr lang="en-NZ" sz="1200" i="1" dirty="0"/>
              <a:t>Do </a:t>
            </a:r>
            <a:r>
              <a:rPr lang="en-NZ" sz="1200" i="1" dirty="0" err="1"/>
              <a:t>LaserWeeding</a:t>
            </a:r>
            <a:r>
              <a:rPr lang="en-NZ" sz="1200" i="1" dirty="0"/>
              <a:t> Carrots in Southland (WS)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8F3B04-2B43-DF3C-BC3F-5B961C536C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84" b="2"/>
          <a:stretch>
            <a:fillRect/>
          </a:stretch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5095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9B7B15-713D-9013-1CA5-503F97C79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NZ" sz="5400" b="1"/>
              <a:t>Irrigation management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E1B6E-1087-6B25-C87A-F1622A269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en-NZ" sz="1500" dirty="0"/>
              <a:t>Carrots need careful water management throughout all growth stages.</a:t>
            </a:r>
          </a:p>
          <a:p>
            <a:pPr marL="0" indent="0">
              <a:buNone/>
            </a:pPr>
            <a:r>
              <a:rPr lang="en-NZ" sz="1500" b="1" dirty="0"/>
              <a:t>Key Requirements</a:t>
            </a:r>
          </a:p>
          <a:p>
            <a:pPr lvl="0"/>
            <a:r>
              <a:rPr lang="en-NZ" sz="1500" dirty="0"/>
              <a:t>Adequate moisture is critical during germination</a:t>
            </a:r>
          </a:p>
          <a:p>
            <a:pPr lvl="0"/>
            <a:r>
              <a:rPr lang="en-NZ" sz="1500" dirty="0"/>
              <a:t>Avoid heavy irrigation that can displace seed or cause soil crusting</a:t>
            </a:r>
          </a:p>
          <a:p>
            <a:pPr lvl="0"/>
            <a:r>
              <a:rPr lang="en-NZ" sz="1500" dirty="0"/>
              <a:t>Maintain consistent moisture for root development and high yields</a:t>
            </a:r>
          </a:p>
          <a:p>
            <a:pPr lvl="0"/>
            <a:r>
              <a:rPr lang="en-NZ" sz="1500" dirty="0"/>
              <a:t>Prevent stress to avoid defects like splitting, cracking, or misshapen roots</a:t>
            </a:r>
          </a:p>
          <a:p>
            <a:pPr lvl="0"/>
            <a:r>
              <a:rPr lang="en-NZ" sz="1500" dirty="0"/>
              <a:t>Avoid overwatering, which increases disease risk</a:t>
            </a:r>
          </a:p>
          <a:p>
            <a:pPr marL="0" indent="0">
              <a:buNone/>
            </a:pPr>
            <a:r>
              <a:rPr lang="en-NZ" sz="1500" b="1" dirty="0"/>
              <a:t>Irrigation Scheduling</a:t>
            </a:r>
          </a:p>
          <a:p>
            <a:pPr lvl="0"/>
            <a:r>
              <a:rPr lang="en-NZ" sz="1500" dirty="0"/>
              <a:t>Based on soil moisture monitoring (sensors or field checks)</a:t>
            </a:r>
          </a:p>
          <a:p>
            <a:pPr lvl="0"/>
            <a:r>
              <a:rPr lang="en-NZ" sz="1500" dirty="0"/>
              <a:t>Adjust irrigation during hot, dry periods (higher evapotranspiration)</a:t>
            </a:r>
          </a:p>
          <a:p>
            <a:pPr lvl="0"/>
            <a:r>
              <a:rPr lang="en-NZ" sz="1500" dirty="0"/>
              <a:t>Maintain steady moisture near harvest to protect root quality</a:t>
            </a:r>
          </a:p>
          <a:p>
            <a:pPr marL="0" indent="0">
              <a:buNone/>
            </a:pPr>
            <a:endParaRPr lang="en-NZ" sz="1500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6E5A2C1-0EA6-A865-C352-4CEA5521C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42" b="1"/>
          <a:stretch>
            <a:fillRect/>
          </a:stretch>
        </p:blipFill>
        <p:spPr>
          <a:xfrm rot="5400000">
            <a:off x="7597934" y="2171700"/>
            <a:ext cx="4096512" cy="394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604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F744C0-41BC-CA06-5433-F72D24F2B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230D1A-1DAD-00C5-7B7D-546F7201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594413"/>
            <a:ext cx="3593592" cy="987552"/>
          </a:xfrm>
        </p:spPr>
        <p:txBody>
          <a:bodyPr anchor="b">
            <a:normAutofit/>
          </a:bodyPr>
          <a:lstStyle/>
          <a:p>
            <a:r>
              <a:rPr lang="en-NZ" sz="4000" b="1" dirty="0"/>
              <a:t>Harvesting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D8676-FEB6-330C-0BCE-2230B0FDA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532888"/>
            <a:ext cx="5846445" cy="3895344"/>
          </a:xfrm>
        </p:spPr>
        <p:txBody>
          <a:bodyPr>
            <a:normAutofit fontScale="92500" lnSpcReduction="10000"/>
          </a:bodyPr>
          <a:lstStyle/>
          <a:p>
            <a:r>
              <a:rPr lang="en-NZ" sz="1700" dirty="0"/>
              <a:t>Fresh-market carrots are harvested:</a:t>
            </a:r>
          </a:p>
          <a:p>
            <a:pPr lvl="0"/>
            <a:r>
              <a:rPr lang="en-NZ" sz="1700" dirty="0"/>
              <a:t>October–January in warmer regions</a:t>
            </a:r>
          </a:p>
          <a:p>
            <a:pPr lvl="0"/>
            <a:r>
              <a:rPr lang="en-NZ" sz="1700" dirty="0"/>
              <a:t>Late January–October in cooler main crop regions (carrots can be stored longer in-ground due to cooler temperatures)</a:t>
            </a:r>
          </a:p>
          <a:p>
            <a:pPr marL="0" indent="0">
              <a:buNone/>
            </a:pPr>
            <a:r>
              <a:rPr lang="en-NZ" sz="1700" b="1" dirty="0"/>
              <a:t>Mechanical harvesting process</a:t>
            </a:r>
            <a:endParaRPr lang="en-NZ" sz="1700" dirty="0"/>
          </a:p>
          <a:p>
            <a:pPr lvl="0"/>
            <a:r>
              <a:rPr lang="en-NZ" sz="1700" dirty="0"/>
              <a:t>Harvester undercuts and lifts carrots using their leaves</a:t>
            </a:r>
          </a:p>
          <a:p>
            <a:pPr lvl="0"/>
            <a:r>
              <a:rPr lang="en-NZ" sz="1700" dirty="0"/>
              <a:t>Carrots travel along belts where tops are cut off</a:t>
            </a:r>
          </a:p>
          <a:p>
            <a:pPr lvl="0"/>
            <a:r>
              <a:rPr lang="en-NZ" sz="1700" dirty="0"/>
              <a:t>Roots are collected into storage containers for transport</a:t>
            </a:r>
          </a:p>
          <a:p>
            <a:pPr marL="0" indent="0">
              <a:buNone/>
            </a:pPr>
            <a:endParaRPr lang="en-NZ" sz="1200" b="1" i="1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en-NZ" sz="1200" b="1" i="1" dirty="0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en-NZ" sz="1200" b="1" i="1" dirty="0"/>
              <a:t>Activity 8: Harvesting</a:t>
            </a:r>
            <a:endParaRPr lang="en-NZ" sz="1200" i="1" dirty="0"/>
          </a:p>
          <a:p>
            <a:pPr marL="0" indent="0">
              <a:buNone/>
            </a:pPr>
            <a:r>
              <a:rPr lang="en-NZ" sz="1200" i="1" dirty="0"/>
              <a:t>Watch: Harvest Fresh Carrot Production </a:t>
            </a:r>
            <a:r>
              <a:rPr lang="en-NZ" sz="1200" i="1" u="sng" dirty="0">
                <a:hlinkClick r:id="rId2"/>
              </a:rPr>
              <a:t>https://www.youtube.com/watch?v=wTBthCAB5C0&amp;t=1s</a:t>
            </a:r>
            <a:endParaRPr lang="en-NZ" sz="1200" b="1" i="1" dirty="0"/>
          </a:p>
          <a:p>
            <a:pPr marL="0" indent="0">
              <a:buNone/>
            </a:pPr>
            <a:r>
              <a:rPr lang="en-NZ" sz="1200" b="1" i="1" dirty="0"/>
              <a:t>Do Carrot harvesting on a giant scale (WS)</a:t>
            </a:r>
            <a:endParaRPr lang="en-NZ" sz="1200" i="1" dirty="0"/>
          </a:p>
          <a:p>
            <a:endParaRPr lang="en-NZ" sz="1200" dirty="0"/>
          </a:p>
          <a:p>
            <a:pPr lvl="0"/>
            <a:endParaRPr lang="en-NZ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541AC4-9731-86A1-9352-FA29C6E40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4112" y="3163930"/>
            <a:ext cx="2478152" cy="34299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6064CE-0213-009B-A6FC-1894DD9B3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476" y="217879"/>
            <a:ext cx="5297424" cy="272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28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34BA60-E4E0-AD6F-34C6-9810A216D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65D444-7885-7EE8-A360-8275B95CB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NZ" sz="5400" b="1"/>
              <a:t>Packhouse and Storage</a:t>
            </a:r>
            <a:endParaRPr lang="en-NZ" sz="5400"/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24275-ED94-9F63-0197-912B63EFB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NZ" sz="1700" b="1" dirty="0"/>
              <a:t>Packhouse</a:t>
            </a:r>
            <a:endParaRPr lang="en-NZ" sz="1700" dirty="0"/>
          </a:p>
          <a:p>
            <a:pPr lvl="0"/>
            <a:r>
              <a:rPr lang="en-NZ" sz="1700" dirty="0"/>
              <a:t>Carrots are washed, cleaned, graded, and packed for supermarkets</a:t>
            </a:r>
          </a:p>
          <a:p>
            <a:pPr lvl="0"/>
            <a:r>
              <a:rPr lang="en-NZ" sz="1700" dirty="0"/>
              <a:t>Careful handling is essential to prevent damage during processing</a:t>
            </a:r>
          </a:p>
          <a:p>
            <a:pPr marL="0" indent="0">
              <a:buNone/>
            </a:pPr>
            <a:r>
              <a:rPr lang="en-NZ" sz="1700" b="1" dirty="0"/>
              <a:t>Storage</a:t>
            </a:r>
            <a:endParaRPr lang="en-NZ" sz="1700" dirty="0"/>
          </a:p>
          <a:p>
            <a:pPr lvl="0"/>
            <a:r>
              <a:rPr lang="en-NZ" sz="1700" dirty="0"/>
              <a:t>In-ground storage allows carrots to remain in the soil after maturity</a:t>
            </a:r>
          </a:p>
          <a:p>
            <a:pPr lvl="0"/>
            <a:r>
              <a:rPr lang="en-NZ" sz="1700" dirty="0"/>
              <a:t>Helps spread harvest and maintain year-round supply</a:t>
            </a:r>
          </a:p>
          <a:p>
            <a:pPr lvl="0"/>
            <a:r>
              <a:rPr lang="en-NZ" sz="1700" dirty="0"/>
              <a:t>Risk: wet weather can cause rot, splitting, or disease</a:t>
            </a:r>
          </a:p>
          <a:p>
            <a:pPr lvl="0"/>
            <a:r>
              <a:rPr lang="en-NZ" sz="1700" dirty="0"/>
              <a:t>Post-harvest storage uses cool, high-humidity environments to maintain freshness</a:t>
            </a:r>
          </a:p>
          <a:p>
            <a:pPr lvl="0"/>
            <a:r>
              <a:rPr lang="en-NZ" sz="1700" dirty="0"/>
              <a:t> Combined storage methods help maintain quality and reduce waste year-round</a:t>
            </a:r>
          </a:p>
          <a:p>
            <a:pPr marL="0" indent="0">
              <a:buNone/>
            </a:pPr>
            <a:endParaRPr lang="en-NZ" sz="1700" dirty="0"/>
          </a:p>
        </p:txBody>
      </p:sp>
      <p:pic>
        <p:nvPicPr>
          <p:cNvPr id="4" name="Picture 3" descr="Carrot Grading, Washing &amp; Processing - Tong Engineering Ltd">
            <a:extLst>
              <a:ext uri="{FF2B5EF4-FFF2-40B4-BE49-F238E27FC236}">
                <a16:creationId xmlns:a16="http://schemas.microsoft.com/office/drawing/2014/main" id="{F0E34398-6833-9C6E-0B29-04A3DEADB7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849" r="6997"/>
          <a:stretch>
            <a:fillRect/>
          </a:stretch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03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E0E287-4255-D09F-0370-87AE7F1B01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A3CC95-3F58-4EE8-4F74-0B4863E8A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dirty="0"/>
              <a:t>Test yourself quiz</a:t>
            </a:r>
          </a:p>
        </p:txBody>
      </p:sp>
      <p:sp>
        <p:nvSpPr>
          <p:cNvPr id="40" name="sketch line">
            <a:extLst>
              <a:ext uri="{FF2B5EF4-FFF2-40B4-BE49-F238E27FC236}">
                <a16:creationId xmlns:a16="http://schemas.microsoft.com/office/drawing/2014/main" id="{4B030A0D-0DAD-4A99-89BB-419527D6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1800088"/>
            <a:ext cx="5410200" cy="18288"/>
          </a:xfrm>
          <a:custGeom>
            <a:avLst/>
            <a:gdLst>
              <a:gd name="csX0" fmla="*/ 0 w 5410200"/>
              <a:gd name="csY0" fmla="*/ 0 h 18288"/>
              <a:gd name="csX1" fmla="*/ 568071 w 5410200"/>
              <a:gd name="csY1" fmla="*/ 0 h 18288"/>
              <a:gd name="csX2" fmla="*/ 1298448 w 5410200"/>
              <a:gd name="csY2" fmla="*/ 0 h 18288"/>
              <a:gd name="csX3" fmla="*/ 1920621 w 5410200"/>
              <a:gd name="csY3" fmla="*/ 0 h 18288"/>
              <a:gd name="csX4" fmla="*/ 2488692 w 5410200"/>
              <a:gd name="csY4" fmla="*/ 0 h 18288"/>
              <a:gd name="csX5" fmla="*/ 3219069 w 5410200"/>
              <a:gd name="csY5" fmla="*/ 0 h 18288"/>
              <a:gd name="csX6" fmla="*/ 3895344 w 5410200"/>
              <a:gd name="csY6" fmla="*/ 0 h 18288"/>
              <a:gd name="csX7" fmla="*/ 4571619 w 5410200"/>
              <a:gd name="csY7" fmla="*/ 0 h 18288"/>
              <a:gd name="csX8" fmla="*/ 5410200 w 5410200"/>
              <a:gd name="csY8" fmla="*/ 0 h 18288"/>
              <a:gd name="csX9" fmla="*/ 5410200 w 5410200"/>
              <a:gd name="csY9" fmla="*/ 18288 h 18288"/>
              <a:gd name="csX10" fmla="*/ 4842129 w 5410200"/>
              <a:gd name="csY10" fmla="*/ 18288 h 18288"/>
              <a:gd name="csX11" fmla="*/ 4328160 w 5410200"/>
              <a:gd name="csY11" fmla="*/ 18288 h 18288"/>
              <a:gd name="csX12" fmla="*/ 3597783 w 5410200"/>
              <a:gd name="csY12" fmla="*/ 18288 h 18288"/>
              <a:gd name="csX13" fmla="*/ 3029712 w 5410200"/>
              <a:gd name="csY13" fmla="*/ 18288 h 18288"/>
              <a:gd name="csX14" fmla="*/ 2299335 w 5410200"/>
              <a:gd name="csY14" fmla="*/ 18288 h 18288"/>
              <a:gd name="csX15" fmla="*/ 1514856 w 5410200"/>
              <a:gd name="csY15" fmla="*/ 18288 h 18288"/>
              <a:gd name="csX16" fmla="*/ 892683 w 5410200"/>
              <a:gd name="csY16" fmla="*/ 18288 h 18288"/>
              <a:gd name="csX17" fmla="*/ 0 w 5410200"/>
              <a:gd name="csY17" fmla="*/ 18288 h 18288"/>
              <a:gd name="csX18" fmla="*/ 0 w 5410200"/>
              <a:gd name="csY1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3A1815-B981-6269-359A-DAA9B79AB5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1"/>
          <a:stretch>
            <a:fillRect/>
          </a:stretch>
        </p:blipFill>
        <p:spPr>
          <a:xfrm rot="5400000">
            <a:off x="8233288" y="2863938"/>
            <a:ext cx="3600041" cy="27838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73AE12-CBF6-0D4F-022A-DF6186A4DB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1"/>
          <a:stretch>
            <a:fillRect/>
          </a:stretch>
        </p:blipFill>
        <p:spPr>
          <a:xfrm rot="5400000">
            <a:off x="358672" y="2863939"/>
            <a:ext cx="3600041" cy="27838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F2D78D-D147-C0A1-9EE1-A6FCA97410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6"/>
          <a:stretch>
            <a:fillRect/>
          </a:stretch>
        </p:blipFill>
        <p:spPr>
          <a:xfrm rot="5400000">
            <a:off x="4086429" y="2856153"/>
            <a:ext cx="3600041" cy="275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51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40E93D9-F13F-4097-A159-E0A6CEBA8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D57D62-076B-6FA9-E524-B2FFF88CF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916" y="444464"/>
            <a:ext cx="3420305" cy="1906317"/>
          </a:xfrm>
        </p:spPr>
        <p:txBody>
          <a:bodyPr>
            <a:normAutofit/>
          </a:bodyPr>
          <a:lstStyle/>
          <a:p>
            <a:pPr algn="ctr"/>
            <a:r>
              <a:rPr lang="en-NZ" sz="2800" b="1"/>
              <a:t>Questions</a:t>
            </a:r>
          </a:p>
        </p:txBody>
      </p:sp>
      <p:pic>
        <p:nvPicPr>
          <p:cNvPr id="4" name="Picture 3" descr="Buy Baby Carrots: Naturally Sweet and Tender Snack">
            <a:extLst>
              <a:ext uri="{FF2B5EF4-FFF2-40B4-BE49-F238E27FC236}">
                <a16:creationId xmlns:a16="http://schemas.microsoft.com/office/drawing/2014/main" id="{DEB763BA-D4EA-AB46-3AEF-AAD126DD3C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913" r="13254" b="3"/>
          <a:stretch>
            <a:fillRect/>
          </a:stretch>
        </p:blipFill>
        <p:spPr>
          <a:xfrm>
            <a:off x="20" y="2768743"/>
            <a:ext cx="4278264" cy="40892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A3D150B-ADB5-401D-8304-C7845A109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68743"/>
            <a:ext cx="4310288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45BE8D-7EB3-49EE-F776-443818266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6715" y="254833"/>
            <a:ext cx="6795369" cy="6340839"/>
          </a:xfrm>
        </p:spPr>
        <p:txBody>
          <a:bodyPr anchor="ctr"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NZ" sz="1600" dirty="0"/>
              <a:t>Why are carrots grown in a crop rotation system?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NZ" sz="1600" dirty="0"/>
              <a:t>What type of soil is preferred for growing good-quality carrots?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NZ" sz="1600" dirty="0"/>
              <a:t>Why are carrot seeds pelleted before sowing?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NZ" sz="1600" dirty="0"/>
              <a:t>Name two nutrients that carrots need for healthy root growth.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NZ" sz="1600" dirty="0"/>
              <a:t>What is one way growers prevent pests and diseases in carrot crops?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NZ" sz="1600" dirty="0"/>
              <a:t>Why is regular crop monitoring important?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NZ" sz="1600" dirty="0"/>
              <a:t>Why do carrots need good weed management?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NZ" sz="1600" dirty="0"/>
              <a:t>Give one benefit of AI laser weeding technology.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NZ" sz="1600" dirty="0"/>
              <a:t>Why is irrigation important during carrot germination?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NZ" sz="1600" dirty="0"/>
              <a:t>What can happen if carrots experience dry conditions followed by lots of water?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NZ" sz="1600" dirty="0"/>
              <a:t>Name one pest that affects carrots.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NZ" sz="1600" dirty="0"/>
              <a:t>What happens during bolting in carrots?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NZ" sz="1600" dirty="0"/>
              <a:t>How are carrots harvested?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NZ" sz="1600" dirty="0"/>
              <a:t>Why are carrots stored in cool, humid conditions after harvest?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NZ" sz="1600" dirty="0"/>
              <a:t>What is the goal of integrated pest and disease management?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D3AB31-A71C-4414-BA05-CF667CBA3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5909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681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40E93D9-F13F-4097-A159-E0A6CEBA8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6186BB-CD2C-A1F1-FBBA-BE5EC1A2A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916" y="444464"/>
            <a:ext cx="3420305" cy="1906317"/>
          </a:xfrm>
        </p:spPr>
        <p:txBody>
          <a:bodyPr>
            <a:normAutofit/>
          </a:bodyPr>
          <a:lstStyle/>
          <a:p>
            <a:pPr algn="ctr"/>
            <a:r>
              <a:rPr lang="en-NZ" sz="2800" b="1"/>
              <a:t>Answers</a:t>
            </a:r>
            <a:endParaRPr lang="en-NZ" sz="2800"/>
          </a:p>
        </p:txBody>
      </p:sp>
      <p:pic>
        <p:nvPicPr>
          <p:cNvPr id="4" name="Picture 3" descr="Carrots Bag 1kg | Shop Online Your Way with FreshChoice Parklands">
            <a:extLst>
              <a:ext uri="{FF2B5EF4-FFF2-40B4-BE49-F238E27FC236}">
                <a16:creationId xmlns:a16="http://schemas.microsoft.com/office/drawing/2014/main" id="{E4A19873-AD39-D475-F1FB-A59B9F71E7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04" r="3" b="1317"/>
          <a:stretch>
            <a:fillRect/>
          </a:stretch>
        </p:blipFill>
        <p:spPr>
          <a:xfrm>
            <a:off x="20" y="2768743"/>
            <a:ext cx="4278264" cy="40892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A3D150B-ADB5-401D-8304-C7845A109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68743"/>
            <a:ext cx="4310288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DE4A7-A113-AE02-201A-3CBE84FF1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6498" y="299803"/>
            <a:ext cx="5681596" cy="6558197"/>
          </a:xfrm>
        </p:spPr>
        <p:txBody>
          <a:bodyPr anchor="ctr"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NZ" sz="1600" dirty="0"/>
              <a:t>Reduce pests and diseases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NZ" sz="1600" dirty="0"/>
              <a:t>Sandy loam soil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NZ" sz="1600" dirty="0"/>
              <a:t>Improve accurate planting/precision sowing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NZ" sz="1600" dirty="0"/>
              <a:t>Phosphorus and potassium (also nitrogen, boron, magnesium, manganese)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NZ" sz="1600" dirty="0"/>
              <a:t>Crop rotation, clean seed, hygiene, drainage, pesticides when needed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NZ" sz="1600" dirty="0"/>
              <a:t>To detect problems early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NZ" sz="1600" dirty="0"/>
              <a:t>Weeds compete for water, nutrients, and sunlight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NZ" sz="1600" dirty="0"/>
              <a:t>Reduces herbicide use / saves labour / targets weeds accurately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NZ" sz="1600" dirty="0"/>
              <a:t>Seeds are small and can dry out quickly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NZ" sz="1600" dirty="0"/>
              <a:t>Root cracking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NZ" sz="1600" dirty="0"/>
              <a:t>Aphids, nematodes, slugs/snails, carrot rust fly, wireworms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NZ" sz="1600" dirty="0"/>
              <a:t>Produces a flower stem too early, reducing root quality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NZ" sz="1600" dirty="0"/>
              <a:t>Mechanical harvesters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NZ" sz="1600" dirty="0"/>
              <a:t>Maintain freshness and reduce spoilage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NZ" sz="1600" dirty="0"/>
              <a:t>Reduce crop losses and maintain quality yields</a:t>
            </a:r>
          </a:p>
          <a:p>
            <a:pPr marL="0" indent="0">
              <a:buNone/>
            </a:pPr>
            <a:endParaRPr lang="en-NZ" sz="1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D3AB31-A71C-4414-BA05-CF667CBA3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5909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333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720C98-AEED-D979-8650-DF191859F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191B90A8-9AEF-D33F-F13F-50090CED2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3341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EF6118E-44FB-4509-B4D9-129052E4C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8487C9-90C6-A871-4A7A-012DE2DF09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5155" y="525195"/>
            <a:ext cx="3986155" cy="280650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Growing Carrots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B44D2D-40F2-0700-EE1E-FB3EDCBD94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176" r="32980" b="1"/>
          <a:stretch>
            <a:fillRect/>
          </a:stretch>
        </p:blipFill>
        <p:spPr>
          <a:xfrm>
            <a:off x="5186554" y="163646"/>
            <a:ext cx="6806703" cy="262309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F85622D3-4344-AA7A-69BE-47C6D9D0B2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5155" y="3526300"/>
            <a:ext cx="3986155" cy="258845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/>
              <a:t>Watch Video: 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sz="2000" u="sng">
                <a:hlinkClick r:id="rId3"/>
              </a:rPr>
              <a:t>Wilcox Growing carrots in NZ-</a:t>
            </a:r>
            <a:endParaRPr lang="en-US" sz="2000" u="sng"/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sz="2000" u="sng">
                <a:hlinkClick r:id="rId4"/>
              </a:rPr>
              <a:t>Country Calendar - Growing organic carrots - Feb 26</a:t>
            </a:r>
            <a:endParaRPr lang="en-US" sz="200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AA662B-C2A3-8741-1A59-4962E13DEFB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161" r="1" b="19325"/>
          <a:stretch>
            <a:fillRect/>
          </a:stretch>
        </p:blipFill>
        <p:spPr>
          <a:xfrm>
            <a:off x="5186554" y="2956875"/>
            <a:ext cx="6806703" cy="335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52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3304BB-39F5-F24E-4D81-0CC9658FF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786C37-C655-F0B5-A18B-A71702107B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782" r="-2" b="5502"/>
          <a:stretch>
            <a:fillRect/>
          </a:stretch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392302-AC5B-9717-B0F3-FCB117D998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025" r="-2" b="12317"/>
          <a:stretch>
            <a:fillRect/>
          </a:stretch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42D99C-272F-13AF-38BF-4AF314FA3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en-NZ" sz="3400" dirty="0"/>
              <a:t>The perfect carrot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056FE-4CA2-DBBA-E191-908EFA761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>
            <a:normAutofit/>
          </a:bodyPr>
          <a:lstStyle/>
          <a:p>
            <a:r>
              <a:rPr lang="en-NZ" sz="2000" dirty="0"/>
              <a:t>Long cylinder shaped </a:t>
            </a:r>
          </a:p>
          <a:p>
            <a:r>
              <a:rPr lang="en-NZ" sz="2000" dirty="0"/>
              <a:t>really smooth skin</a:t>
            </a:r>
          </a:p>
          <a:p>
            <a:r>
              <a:rPr lang="en-NZ" sz="2000" dirty="0"/>
              <a:t>Bright orange colour</a:t>
            </a:r>
          </a:p>
          <a:p>
            <a:pPr marL="0" indent="0">
              <a:buNone/>
            </a:pPr>
            <a:endParaRPr lang="en-NZ" sz="2000" dirty="0"/>
          </a:p>
          <a:p>
            <a:pPr marL="0" indent="0">
              <a:buNone/>
            </a:pPr>
            <a:endParaRPr lang="en-NZ" sz="2000" dirty="0"/>
          </a:p>
          <a:p>
            <a:endParaRPr lang="en-NZ" sz="2000" dirty="0"/>
          </a:p>
        </p:txBody>
      </p:sp>
    </p:spTree>
    <p:extLst>
      <p:ext uri="{BB962C8B-B14F-4D97-AF65-F5344CB8AC3E}">
        <p14:creationId xmlns:p14="http://schemas.microsoft.com/office/powerpoint/2010/main" val="2940380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939C1E-3B77-3CF3-FEFB-7AB1D0903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NZ" sz="4000" b="1" dirty="0"/>
              <a:t>Growing conditions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CC761-F6B8-C4E0-FE7B-9B77D9F71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NZ" sz="1900"/>
              <a:t>Growing a high-yielding carrot crop requires:</a:t>
            </a:r>
          </a:p>
          <a:p>
            <a:pPr lvl="0"/>
            <a:r>
              <a:rPr lang="en-NZ" sz="1900"/>
              <a:t>Full sun</a:t>
            </a:r>
          </a:p>
          <a:p>
            <a:pPr lvl="0"/>
            <a:r>
              <a:rPr lang="en-NZ" sz="1900"/>
              <a:t>Deep, loose, well-drained soil with a pH of 6.0–6.8</a:t>
            </a:r>
          </a:p>
          <a:p>
            <a:r>
              <a:rPr lang="en-NZ" sz="1900"/>
              <a:t> A fine, firm seedbed cultivated to a depth of 30–40 cm to promote straight root growth</a:t>
            </a:r>
          </a:p>
          <a:p>
            <a:pPr lvl="0"/>
            <a:r>
              <a:rPr lang="en-NZ" sz="1900"/>
              <a:t>Ideal temperatures of 15–20°C</a:t>
            </a:r>
          </a:p>
          <a:p>
            <a:pPr lvl="0"/>
            <a:r>
              <a:rPr lang="en-NZ" sz="1900"/>
              <a:t>Consistent soil moisture while avoiding waterlogging</a:t>
            </a:r>
          </a:p>
          <a:p>
            <a:endParaRPr lang="en-NZ" sz="19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30AE43-DBCE-70F4-6F3A-05821818E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9230" y="640080"/>
            <a:ext cx="4378603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263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4A2E56-43BB-DB43-F274-EA42F7AD2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NZ" sz="5400"/>
              <a:t>Calendar of operations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E90C8-ED3C-CF23-4999-1415B1B78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en-NZ" sz="1500"/>
              <a:t>The New Zealand carrot industry operates year-round using staggered sowing and harvesting to supply fresh, processing, and export markets.</a:t>
            </a:r>
          </a:p>
          <a:p>
            <a:r>
              <a:rPr lang="en-NZ" sz="1500"/>
              <a:t>Carrots typically take 12–20 weeks (3–5 months) to reach maturity.</a:t>
            </a:r>
          </a:p>
          <a:p>
            <a:r>
              <a:rPr lang="en-NZ" sz="1500"/>
              <a:t>Growers aim to produce long, smooth, bright orange carrots with high yields and quality.</a:t>
            </a:r>
          </a:p>
          <a:p>
            <a:pPr marL="0" indent="0">
              <a:buNone/>
            </a:pPr>
            <a:r>
              <a:rPr lang="en-NZ" sz="1500" b="1"/>
              <a:t>Key Management Practices</a:t>
            </a:r>
            <a:endParaRPr lang="en-NZ" sz="1500"/>
          </a:p>
          <a:p>
            <a:pPr lvl="0"/>
            <a:r>
              <a:rPr lang="en-NZ" sz="1500"/>
              <a:t>Careful site selection and crop rotation</a:t>
            </a:r>
          </a:p>
          <a:p>
            <a:pPr lvl="0"/>
            <a:r>
              <a:rPr lang="en-NZ" sz="1500"/>
              <a:t>Fine, even seedbed preparation</a:t>
            </a:r>
          </a:p>
          <a:p>
            <a:pPr lvl="0"/>
            <a:r>
              <a:rPr lang="en-NZ" sz="1500"/>
              <a:t>Precision sowing for uniform root size</a:t>
            </a:r>
          </a:p>
          <a:p>
            <a:pPr lvl="0"/>
            <a:r>
              <a:rPr lang="en-NZ" sz="1500"/>
              <a:t>Regular pest and disease monitoring (IPM)</a:t>
            </a:r>
          </a:p>
          <a:p>
            <a:pPr lvl="0"/>
            <a:r>
              <a:rPr lang="en-NZ" sz="1500"/>
              <a:t>Effective irrigation and nutrient management</a:t>
            </a:r>
          </a:p>
          <a:p>
            <a:pPr lvl="0"/>
            <a:r>
              <a:rPr lang="en-NZ" sz="1500"/>
              <a:t>Early weed control</a:t>
            </a:r>
          </a:p>
          <a:p>
            <a:pPr lvl="0"/>
            <a:r>
              <a:rPr lang="en-NZ" sz="1500"/>
              <a:t>Mechanical harvesting to maintain quality</a:t>
            </a:r>
          </a:p>
          <a:p>
            <a:endParaRPr lang="en-NZ" sz="15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27B501-4274-3897-715C-7E4766E3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624" r="20916" b="-3"/>
          <a:stretch>
            <a:fillRect/>
          </a:stretch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388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99A3A4B-8981-DF03-EAAE-5D99F6710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10" y="269507"/>
            <a:ext cx="11650315" cy="633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60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D75A5B51-0925-4835-8511-A0DD17EAA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8445ED-8B26-280E-D251-C80EF00C8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65125"/>
            <a:ext cx="4826127" cy="2063808"/>
          </a:xfrm>
        </p:spPr>
        <p:txBody>
          <a:bodyPr anchor="b">
            <a:normAutofit/>
          </a:bodyPr>
          <a:lstStyle/>
          <a:p>
            <a:r>
              <a:rPr lang="en-NZ" sz="4000" b="1" dirty="0"/>
              <a:t>Seedbed preparation </a:t>
            </a:r>
            <a:br>
              <a:rPr lang="en-NZ" sz="4000" b="1" dirty="0"/>
            </a:br>
            <a:r>
              <a:rPr lang="en-NZ" sz="4000" b="1" dirty="0"/>
              <a:t>and sowing</a:t>
            </a:r>
            <a:endParaRPr lang="en-NZ" sz="4000" dirty="0"/>
          </a:p>
        </p:txBody>
      </p:sp>
      <p:sp>
        <p:nvSpPr>
          <p:cNvPr id="30" name="Sketch line">
            <a:extLst>
              <a:ext uri="{FF2B5EF4-FFF2-40B4-BE49-F238E27FC236}">
                <a16:creationId xmlns:a16="http://schemas.microsoft.com/office/drawing/2014/main" id="{5CDFD20D-8E4F-4E3A-AF87-93F23E0D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650181"/>
            <a:ext cx="4343400" cy="18288"/>
          </a:xfrm>
          <a:custGeom>
            <a:avLst/>
            <a:gdLst>
              <a:gd name="csX0" fmla="*/ 0 w 4343400"/>
              <a:gd name="csY0" fmla="*/ 0 h 18288"/>
              <a:gd name="csX1" fmla="*/ 577052 w 4343400"/>
              <a:gd name="csY1" fmla="*/ 0 h 18288"/>
              <a:gd name="csX2" fmla="*/ 1067235 w 4343400"/>
              <a:gd name="csY2" fmla="*/ 0 h 18288"/>
              <a:gd name="csX3" fmla="*/ 1600853 w 4343400"/>
              <a:gd name="csY3" fmla="*/ 0 h 18288"/>
              <a:gd name="csX4" fmla="*/ 2264773 w 4343400"/>
              <a:gd name="csY4" fmla="*/ 0 h 18288"/>
              <a:gd name="csX5" fmla="*/ 2841825 w 4343400"/>
              <a:gd name="csY5" fmla="*/ 0 h 18288"/>
              <a:gd name="csX6" fmla="*/ 3375442 w 4343400"/>
              <a:gd name="csY6" fmla="*/ 0 h 18288"/>
              <a:gd name="csX7" fmla="*/ 4343400 w 4343400"/>
              <a:gd name="csY7" fmla="*/ 0 h 18288"/>
              <a:gd name="csX8" fmla="*/ 4343400 w 4343400"/>
              <a:gd name="csY8" fmla="*/ 18288 h 18288"/>
              <a:gd name="csX9" fmla="*/ 3722914 w 4343400"/>
              <a:gd name="csY9" fmla="*/ 18288 h 18288"/>
              <a:gd name="csX10" fmla="*/ 3189297 w 4343400"/>
              <a:gd name="csY10" fmla="*/ 18288 h 18288"/>
              <a:gd name="csX11" fmla="*/ 2481943 w 4343400"/>
              <a:gd name="csY11" fmla="*/ 18288 h 18288"/>
              <a:gd name="csX12" fmla="*/ 1904891 w 4343400"/>
              <a:gd name="csY12" fmla="*/ 18288 h 18288"/>
              <a:gd name="csX13" fmla="*/ 1414707 w 4343400"/>
              <a:gd name="csY13" fmla="*/ 18288 h 18288"/>
              <a:gd name="csX14" fmla="*/ 750788 w 4343400"/>
              <a:gd name="csY14" fmla="*/ 18288 h 18288"/>
              <a:gd name="csX15" fmla="*/ 0 w 4343400"/>
              <a:gd name="csY15" fmla="*/ 18288 h 18288"/>
              <a:gd name="csX16" fmla="*/ 0 w 4343400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A7B2B-7C70-3C4E-6805-ADF2AA9F6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908005"/>
            <a:ext cx="6769227" cy="358487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NZ" sz="1400" b="1" dirty="0"/>
              <a:t>Seedbed preparation</a:t>
            </a:r>
            <a:endParaRPr lang="en-NZ" sz="1400" dirty="0"/>
          </a:p>
          <a:p>
            <a:pPr lvl="0"/>
            <a:r>
              <a:rPr lang="en-NZ" sz="1400" dirty="0"/>
              <a:t>Deep, fine, firm seedbed for good root development</a:t>
            </a:r>
          </a:p>
          <a:p>
            <a:pPr lvl="0"/>
            <a:r>
              <a:rPr lang="en-NZ" sz="1400" dirty="0"/>
              <a:t>Raised beds often used to improve drainage</a:t>
            </a:r>
          </a:p>
          <a:p>
            <a:pPr lvl="0"/>
            <a:r>
              <a:rPr lang="en-NZ" sz="1400" dirty="0"/>
              <a:t>Fertiliser applied based on soil test results</a:t>
            </a:r>
          </a:p>
          <a:p>
            <a:pPr marL="0" indent="0">
              <a:buNone/>
            </a:pPr>
            <a:r>
              <a:rPr lang="en-NZ" sz="1400" b="1" dirty="0"/>
              <a:t>Sowing</a:t>
            </a:r>
            <a:endParaRPr lang="en-NZ" sz="1400" dirty="0"/>
          </a:p>
          <a:p>
            <a:pPr lvl="0"/>
            <a:r>
              <a:rPr lang="en-NZ" sz="1400" dirty="0"/>
              <a:t>Pelleted seed sown just below the soil surface</a:t>
            </a:r>
          </a:p>
          <a:p>
            <a:pPr lvl="0"/>
            <a:r>
              <a:rPr lang="en-NZ" sz="1400" dirty="0"/>
              <a:t>Seeds spaced 42–45 mm apart</a:t>
            </a:r>
          </a:p>
          <a:p>
            <a:pPr lvl="0"/>
            <a:r>
              <a:rPr lang="en-NZ" sz="1400" dirty="0"/>
              <a:t>Rows spaced 30–50 cm apart</a:t>
            </a:r>
          </a:p>
          <a:p>
            <a:pPr lvl="0"/>
            <a:r>
              <a:rPr lang="en-NZ" sz="1400" dirty="0"/>
              <a:t>Target plant population: 50–80 plants/m²</a:t>
            </a:r>
          </a:p>
          <a:p>
            <a:pPr lvl="0"/>
            <a:r>
              <a:rPr lang="en-NZ" sz="1400" dirty="0"/>
              <a:t>Correct spacing improves root size, harvest efficiency, and reduces disease risk</a:t>
            </a:r>
          </a:p>
          <a:p>
            <a:pPr marL="0" indent="0">
              <a:buNone/>
            </a:pPr>
            <a:r>
              <a:rPr lang="en-NZ" sz="1400" b="1" dirty="0"/>
              <a:t>Year-Round Production</a:t>
            </a:r>
            <a:endParaRPr lang="en-NZ" sz="1400" dirty="0"/>
          </a:p>
          <a:p>
            <a:pPr lvl="0"/>
            <a:r>
              <a:rPr lang="en-NZ" sz="1400" dirty="0"/>
              <a:t>Sowing and harvesting times vary between regions</a:t>
            </a:r>
          </a:p>
          <a:p>
            <a:pPr lvl="0"/>
            <a:r>
              <a:rPr lang="en-NZ" sz="1400" dirty="0"/>
              <a:t>Staggered planting schedules allow fresh carrots to be supplied throughout the year</a:t>
            </a:r>
          </a:p>
          <a:p>
            <a:endParaRPr lang="en-NZ" sz="9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D9E23B-9691-BF45-9DD5-87332CDE2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98732" y="3759651"/>
            <a:ext cx="2884488" cy="21633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88E109-5EE5-DEA3-0C4D-AA8D9B121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58"/>
          <a:stretch>
            <a:fillRect/>
          </a:stretch>
        </p:blipFill>
        <p:spPr>
          <a:xfrm rot="5400000">
            <a:off x="5803370" y="491495"/>
            <a:ext cx="2884489" cy="24516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421265-EF47-FADD-DFFD-0BCBEE6F0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0929" y="243715"/>
            <a:ext cx="3508023" cy="291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113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5864E6-6475-3059-288C-F6CD7E322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NZ" sz="4000" b="1" dirty="0"/>
              <a:t>Nutrient management</a:t>
            </a:r>
            <a:br>
              <a:rPr lang="en-NZ" sz="4600" dirty="0"/>
            </a:br>
            <a:endParaRPr lang="en-NZ" sz="4600" dirty="0"/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949C8E-F014-61D3-07CB-26C3D3FA0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1911493"/>
            <a:ext cx="6964088" cy="4450806"/>
          </a:xfrm>
        </p:spPr>
        <p:txBody>
          <a:bodyPr anchor="t">
            <a:normAutofit/>
          </a:bodyPr>
          <a:lstStyle/>
          <a:p>
            <a:r>
              <a:rPr lang="en-NZ" sz="1500" dirty="0"/>
              <a:t>Carrots require low to moderate nitrogen (N) and high phosphorus (P) and potassium (K) for healthy root growth.</a:t>
            </a:r>
          </a:p>
          <a:p>
            <a:r>
              <a:rPr lang="en-NZ" sz="1500" dirty="0"/>
              <a:t>Fertiliser is applied before sowing based on soil test results and may be side-dressed during growth if required.</a:t>
            </a:r>
          </a:p>
          <a:p>
            <a:pPr marL="0" indent="0">
              <a:buNone/>
            </a:pPr>
            <a:r>
              <a:rPr lang="en-NZ" sz="1500" dirty="0"/>
              <a:t>Key Nutrients Macronutrients</a:t>
            </a:r>
          </a:p>
          <a:p>
            <a:pPr lvl="0"/>
            <a:r>
              <a:rPr lang="en-NZ" sz="1500" dirty="0"/>
              <a:t>Nitrogen (N): Promotes leaf growth, but too much can cause split roots and excessive foliage.</a:t>
            </a:r>
          </a:p>
          <a:p>
            <a:pPr lvl="0"/>
            <a:r>
              <a:rPr lang="en-NZ" sz="1500" dirty="0"/>
              <a:t>Phosphorus (P): Essential for root development.</a:t>
            </a:r>
          </a:p>
          <a:p>
            <a:pPr lvl="0"/>
            <a:r>
              <a:rPr lang="en-NZ" sz="1500" dirty="0"/>
              <a:t>Potassium (K): Improves plant strength, yield, and storage life.</a:t>
            </a:r>
          </a:p>
          <a:p>
            <a:pPr marL="0" indent="0">
              <a:buNone/>
            </a:pPr>
            <a:r>
              <a:rPr lang="en-NZ" sz="1500" dirty="0"/>
              <a:t>Micronutrients: These nutrients help maintain carrot quality, health, and productivity.</a:t>
            </a:r>
          </a:p>
          <a:p>
            <a:pPr lvl="0"/>
            <a:r>
              <a:rPr lang="en-NZ" sz="1500" dirty="0"/>
              <a:t>Boron (B)</a:t>
            </a:r>
          </a:p>
          <a:p>
            <a:pPr lvl="0"/>
            <a:r>
              <a:rPr lang="en-NZ" sz="1500" dirty="0"/>
              <a:t>Magnesium (Mg)</a:t>
            </a:r>
          </a:p>
          <a:p>
            <a:pPr lvl="0"/>
            <a:r>
              <a:rPr lang="en-NZ" sz="1500" dirty="0"/>
              <a:t>Manganese (Mn)</a:t>
            </a:r>
          </a:p>
          <a:p>
            <a:endParaRPr lang="en-NZ" sz="15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3F239D-E110-F0A2-2F30-5428A975EE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466" r="14075" b="-3"/>
          <a:stretch>
            <a:fillRect/>
          </a:stretch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582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2A85F34-0956-5D54-C11C-A6A5811244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0366778"/>
              </p:ext>
            </p:extLst>
          </p:nvPr>
        </p:nvGraphicFramePr>
        <p:xfrm>
          <a:off x="2234755" y="411810"/>
          <a:ext cx="7722490" cy="3350706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2545612">
                  <a:extLst>
                    <a:ext uri="{9D8B030D-6E8A-4147-A177-3AD203B41FA5}">
                      <a16:colId xmlns:a16="http://schemas.microsoft.com/office/drawing/2014/main" val="771321203"/>
                    </a:ext>
                  </a:extLst>
                </a:gridCol>
                <a:gridCol w="2549895">
                  <a:extLst>
                    <a:ext uri="{9D8B030D-6E8A-4147-A177-3AD203B41FA5}">
                      <a16:colId xmlns:a16="http://schemas.microsoft.com/office/drawing/2014/main" val="1437443090"/>
                    </a:ext>
                  </a:extLst>
                </a:gridCol>
                <a:gridCol w="2626983">
                  <a:extLst>
                    <a:ext uri="{9D8B030D-6E8A-4147-A177-3AD203B41FA5}">
                      <a16:colId xmlns:a16="http://schemas.microsoft.com/office/drawing/2014/main" val="186109227"/>
                    </a:ext>
                  </a:extLst>
                </a:gridCol>
              </a:tblGrid>
              <a:tr h="663202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55"/>
                        </a:spcBef>
                        <a:spcAft>
                          <a:spcPts val="800"/>
                        </a:spcAft>
                        <a:buNone/>
                        <a:tabLst>
                          <a:tab pos="800100" algn="l"/>
                        </a:tabLst>
                      </a:pPr>
                      <a:r>
                        <a:rPr lang="en-NZ" sz="1600" kern="100" spc="-10" dirty="0">
                          <a:effectLst/>
                        </a:rPr>
                        <a:t>Some Common Carrot </a:t>
                      </a:r>
                      <a:endParaRPr lang="en-NZ" sz="1600" kern="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355"/>
                        </a:spcBef>
                        <a:spcAft>
                          <a:spcPts val="800"/>
                        </a:spcAft>
                        <a:buNone/>
                        <a:tabLst>
                          <a:tab pos="800100" algn="l"/>
                        </a:tabLst>
                      </a:pPr>
                      <a:r>
                        <a:rPr lang="en-NZ" sz="1600" kern="100" spc="-10" dirty="0">
                          <a:effectLst/>
                        </a:rPr>
                        <a:t>Pests, Diseases and Disorders</a:t>
                      </a:r>
                      <a:endParaRPr lang="en-NZ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2253941"/>
                  </a:ext>
                </a:extLst>
              </a:tr>
              <a:tr h="2288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55"/>
                        </a:spcBef>
                        <a:spcAft>
                          <a:spcPts val="800"/>
                        </a:spcAft>
                        <a:buNone/>
                        <a:tabLst>
                          <a:tab pos="800100" algn="l"/>
                        </a:tabLst>
                      </a:pPr>
                      <a:r>
                        <a:rPr lang="en-NZ" sz="1600" b="1" kern="100" spc="-10" dirty="0">
                          <a:effectLst/>
                        </a:rPr>
                        <a:t>Pests</a:t>
                      </a:r>
                      <a:endParaRPr lang="en-NZ" sz="16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55"/>
                        </a:spcBef>
                        <a:spcAft>
                          <a:spcPts val="800"/>
                        </a:spcAft>
                        <a:buNone/>
                        <a:tabLst>
                          <a:tab pos="800100" algn="l"/>
                        </a:tabLst>
                      </a:pPr>
                      <a:r>
                        <a:rPr lang="en-NZ" sz="1600" b="1" kern="100" spc="-10" dirty="0">
                          <a:effectLst/>
                        </a:rPr>
                        <a:t>Diseases</a:t>
                      </a:r>
                      <a:endParaRPr lang="en-NZ" sz="16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55"/>
                        </a:spcBef>
                        <a:spcAft>
                          <a:spcPts val="800"/>
                        </a:spcAft>
                        <a:buNone/>
                        <a:tabLst>
                          <a:tab pos="800100" algn="l"/>
                        </a:tabLst>
                      </a:pPr>
                      <a:r>
                        <a:rPr lang="en-NZ" sz="1600" b="1" kern="100" spc="-10" dirty="0">
                          <a:effectLst/>
                        </a:rPr>
                        <a:t>Disorders</a:t>
                      </a:r>
                      <a:endParaRPr lang="en-NZ" sz="16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4667095"/>
                  </a:ext>
                </a:extLst>
              </a:tr>
              <a:tr h="23846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55"/>
                        </a:spcBef>
                        <a:spcAft>
                          <a:spcPts val="800"/>
                        </a:spcAft>
                        <a:buNone/>
                        <a:tabLst>
                          <a:tab pos="800100" algn="l"/>
                        </a:tabLst>
                      </a:pPr>
                      <a:r>
                        <a:rPr lang="en-NZ" sz="1600" b="0" kern="100" spc="-10" dirty="0">
                          <a:effectLst/>
                        </a:rPr>
                        <a:t>Aphids</a:t>
                      </a:r>
                      <a:endParaRPr lang="en-NZ" sz="1600" b="0" kern="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355"/>
                        </a:spcBef>
                        <a:spcAft>
                          <a:spcPts val="800"/>
                        </a:spcAft>
                        <a:buNone/>
                        <a:tabLst>
                          <a:tab pos="800100" algn="l"/>
                        </a:tabLst>
                      </a:pPr>
                      <a:r>
                        <a:rPr lang="en-NZ" sz="1600" b="0" kern="100" spc="-10" dirty="0">
                          <a:effectLst/>
                        </a:rPr>
                        <a:t>Carrot Rust Fly</a:t>
                      </a:r>
                      <a:endParaRPr lang="en-NZ" sz="1600" b="0" kern="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355"/>
                        </a:spcBef>
                        <a:spcAft>
                          <a:spcPts val="800"/>
                        </a:spcAft>
                        <a:buNone/>
                        <a:tabLst>
                          <a:tab pos="800100" algn="l"/>
                        </a:tabLst>
                      </a:pPr>
                      <a:r>
                        <a:rPr lang="en-NZ" sz="1600" b="0" kern="100" spc="-10" dirty="0">
                          <a:effectLst/>
                        </a:rPr>
                        <a:t>Root-Knot Nematodes</a:t>
                      </a:r>
                      <a:endParaRPr lang="en-NZ" sz="1600" b="0" kern="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355"/>
                        </a:spcBef>
                        <a:spcAft>
                          <a:spcPts val="800"/>
                        </a:spcAft>
                        <a:buNone/>
                        <a:tabLst>
                          <a:tab pos="800100" algn="l"/>
                        </a:tabLst>
                      </a:pPr>
                      <a:r>
                        <a:rPr lang="en-NZ" sz="1600" b="0" kern="100" spc="-10" dirty="0">
                          <a:effectLst/>
                        </a:rPr>
                        <a:t>Slugs and snails</a:t>
                      </a:r>
                      <a:endParaRPr lang="en-NZ" sz="1600" b="0" kern="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355"/>
                        </a:spcBef>
                        <a:spcAft>
                          <a:spcPts val="800"/>
                        </a:spcAft>
                        <a:buNone/>
                        <a:tabLst>
                          <a:tab pos="800100" algn="l"/>
                        </a:tabLst>
                      </a:pPr>
                      <a:r>
                        <a:rPr lang="en-NZ" sz="1600" b="0" kern="100" spc="-10" dirty="0">
                          <a:effectLst/>
                        </a:rPr>
                        <a:t>Wireworms</a:t>
                      </a:r>
                      <a:endParaRPr lang="en-NZ" sz="1600" b="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55"/>
                        </a:spcBef>
                        <a:spcAft>
                          <a:spcPts val="800"/>
                        </a:spcAft>
                        <a:buNone/>
                        <a:tabLst>
                          <a:tab pos="800100" algn="l"/>
                        </a:tabLst>
                      </a:pPr>
                      <a:r>
                        <a:rPr lang="en-NZ" sz="1600" kern="100" spc="-10" dirty="0">
                          <a:effectLst/>
                        </a:rPr>
                        <a:t>Alternaria leaf blight</a:t>
                      </a:r>
                      <a:endParaRPr lang="en-NZ" sz="1600" kern="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355"/>
                        </a:spcBef>
                        <a:spcAft>
                          <a:spcPts val="800"/>
                        </a:spcAft>
                        <a:buNone/>
                        <a:tabLst>
                          <a:tab pos="800100" algn="l"/>
                        </a:tabLst>
                      </a:pPr>
                      <a:r>
                        <a:rPr lang="en-US" sz="1600" kern="100" spc="-10" dirty="0">
                          <a:effectLst/>
                        </a:rPr>
                        <a:t>Bacterial Soft Rot</a:t>
                      </a:r>
                      <a:endParaRPr lang="en-NZ" sz="1600" kern="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355"/>
                        </a:spcBef>
                        <a:spcAft>
                          <a:spcPts val="800"/>
                        </a:spcAft>
                        <a:buNone/>
                        <a:tabLst>
                          <a:tab pos="800100" algn="l"/>
                        </a:tabLst>
                      </a:pPr>
                      <a:r>
                        <a:rPr lang="en-NZ" sz="1600" kern="100" spc="-10" dirty="0">
                          <a:effectLst/>
                        </a:rPr>
                        <a:t>Black Rot</a:t>
                      </a:r>
                      <a:endParaRPr lang="en-NZ" sz="1600" kern="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355"/>
                        </a:spcBef>
                        <a:spcAft>
                          <a:spcPts val="800"/>
                        </a:spcAft>
                        <a:buNone/>
                        <a:tabLst>
                          <a:tab pos="800100" algn="l"/>
                        </a:tabLst>
                      </a:pPr>
                      <a:r>
                        <a:rPr lang="en-NZ" sz="1600" kern="100" spc="-10" dirty="0">
                          <a:effectLst/>
                        </a:rPr>
                        <a:t>Crown rot</a:t>
                      </a:r>
                      <a:endParaRPr lang="en-NZ" sz="1600" kern="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355"/>
                        </a:spcBef>
                        <a:spcAft>
                          <a:spcPts val="800"/>
                        </a:spcAft>
                        <a:buNone/>
                        <a:tabLst>
                          <a:tab pos="800100" algn="l"/>
                        </a:tabLst>
                      </a:pPr>
                      <a:r>
                        <a:rPr lang="en-NZ" sz="1600" kern="100" spc="-10" dirty="0">
                          <a:effectLst/>
                        </a:rPr>
                        <a:t>Sclerotium rot </a:t>
                      </a:r>
                      <a:endParaRPr lang="en-NZ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55"/>
                        </a:spcBef>
                        <a:spcAft>
                          <a:spcPts val="800"/>
                        </a:spcAft>
                        <a:buNone/>
                        <a:tabLst>
                          <a:tab pos="800100" algn="l"/>
                        </a:tabLst>
                      </a:pPr>
                      <a:r>
                        <a:rPr lang="en-US" sz="1600" kern="100" spc="-10" dirty="0">
                          <a:effectLst/>
                        </a:rPr>
                        <a:t>Cracking</a:t>
                      </a:r>
                      <a:endParaRPr lang="en-NZ" sz="1600" kern="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355"/>
                        </a:spcBef>
                        <a:spcAft>
                          <a:spcPts val="800"/>
                        </a:spcAft>
                        <a:buNone/>
                        <a:tabLst>
                          <a:tab pos="800100" algn="l"/>
                        </a:tabLst>
                      </a:pPr>
                      <a:r>
                        <a:rPr lang="en-US" sz="1600" kern="100" spc="-10" dirty="0">
                          <a:effectLst/>
                        </a:rPr>
                        <a:t>Bolting</a:t>
                      </a:r>
                      <a:endParaRPr lang="en-NZ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5317200"/>
                  </a:ext>
                </a:extLst>
              </a:tr>
            </a:tbl>
          </a:graphicData>
        </a:graphic>
      </p:graphicFrame>
      <p:pic>
        <p:nvPicPr>
          <p:cNvPr id="5" name="Picture 4" descr="How to Get rid of Root Aphids Naturally and Effectively – Lost Coast Plant  Therapy">
            <a:extLst>
              <a:ext uri="{FF2B5EF4-FFF2-40B4-BE49-F238E27FC236}">
                <a16:creationId xmlns:a16="http://schemas.microsoft.com/office/drawing/2014/main" id="{23C1D84F-2986-D321-B25E-48276EFD9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049406"/>
            <a:ext cx="3910586" cy="26070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12BA98-F661-A58A-D74B-08FCDC1FE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3911" y="4049406"/>
            <a:ext cx="4924089" cy="259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8403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958</TotalTime>
  <Words>1182</Words>
  <Application>Microsoft Office PowerPoint</Application>
  <PresentationFormat>Widescreen</PresentationFormat>
  <Paragraphs>171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Aptos</vt:lpstr>
      <vt:lpstr>Aptos Display</vt:lpstr>
      <vt:lpstr>Arial</vt:lpstr>
      <vt:lpstr>Calibri</vt:lpstr>
      <vt:lpstr>Office Theme</vt:lpstr>
      <vt:lpstr>PowerPoint Presentation</vt:lpstr>
      <vt:lpstr>Growing Carrots</vt:lpstr>
      <vt:lpstr>The perfect carrot</vt:lpstr>
      <vt:lpstr>Growing conditions</vt:lpstr>
      <vt:lpstr>Calendar of operations</vt:lpstr>
      <vt:lpstr>PowerPoint Presentation</vt:lpstr>
      <vt:lpstr>Seedbed preparation  and sowing</vt:lpstr>
      <vt:lpstr>Nutrient management </vt:lpstr>
      <vt:lpstr>PowerPoint Presentation</vt:lpstr>
      <vt:lpstr>Pest and disease management</vt:lpstr>
      <vt:lpstr>Weed management </vt:lpstr>
      <vt:lpstr>Irrigation management</vt:lpstr>
      <vt:lpstr>Harvesting</vt:lpstr>
      <vt:lpstr>Packhouse and Storage</vt:lpstr>
      <vt:lpstr>Test yourself quiz</vt:lpstr>
      <vt:lpstr>Questions</vt:lpstr>
      <vt:lpstr>Answers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Susan Stokes</dc:creator>
  <cp:lastModifiedBy>Kerry Allen</cp:lastModifiedBy>
  <cp:revision>18</cp:revision>
  <dcterms:created xsi:type="dcterms:W3CDTF">2026-05-01T00:40:32Z</dcterms:created>
  <dcterms:modified xsi:type="dcterms:W3CDTF">2026-07-20T01:34:03Z</dcterms:modified>
</cp:coreProperties>
</file>