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6" r:id="rId3"/>
    <p:sldId id="257" r:id="rId4"/>
    <p:sldId id="268" r:id="rId5"/>
    <p:sldId id="270" r:id="rId6"/>
    <p:sldId id="274" r:id="rId7"/>
    <p:sldId id="275" r:id="rId8"/>
    <p:sldId id="273" r:id="rId9"/>
    <p:sldId id="272" r:id="rId10"/>
    <p:sldId id="276" r:id="rId11"/>
    <p:sldId id="278" r:id="rId12"/>
    <p:sldId id="277" r:id="rId13"/>
    <p:sldId id="281" r:id="rId14"/>
    <p:sldId id="280"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5" autoAdjust="0"/>
    <p:restoredTop sz="94660"/>
  </p:normalViewPr>
  <p:slideViewPr>
    <p:cSldViewPr snapToGrid="0">
      <p:cViewPr varScale="1">
        <p:scale>
          <a:sx n="61" d="100"/>
          <a:sy n="61" d="100"/>
        </p:scale>
        <p:origin x="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0AB2-F44D-E9DF-62F6-DAAFBB44A7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06575DB3-FFA1-E042-56CC-F44354E511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56F2FE6-95B8-6FFA-8CE1-E4DC80496D3E}"/>
              </a:ext>
            </a:extLst>
          </p:cNvPr>
          <p:cNvSpPr>
            <a:spLocks noGrp="1"/>
          </p:cNvSpPr>
          <p:nvPr>
            <p:ph type="dt" sz="half" idx="10"/>
          </p:nvPr>
        </p:nvSpPr>
        <p:spPr/>
        <p:txBody>
          <a:bodyPr/>
          <a:lstStyle/>
          <a:p>
            <a:fld id="{37938D38-506C-40D0-8F6D-B8229ADA42FA}" type="datetimeFigureOut">
              <a:rPr lang="en-NZ" smtClean="0"/>
              <a:t>20/07/2026</a:t>
            </a:fld>
            <a:endParaRPr lang="en-NZ"/>
          </a:p>
        </p:txBody>
      </p:sp>
      <p:sp>
        <p:nvSpPr>
          <p:cNvPr id="5" name="Footer Placeholder 4">
            <a:extLst>
              <a:ext uri="{FF2B5EF4-FFF2-40B4-BE49-F238E27FC236}">
                <a16:creationId xmlns:a16="http://schemas.microsoft.com/office/drawing/2014/main" id="{E7B78758-A77D-6AAE-6F12-6A6331E1D3E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C22A2C2-193D-3BBC-F454-F37B074F8AF8}"/>
              </a:ext>
            </a:extLst>
          </p:cNvPr>
          <p:cNvSpPr>
            <a:spLocks noGrp="1"/>
          </p:cNvSpPr>
          <p:nvPr>
            <p:ph type="sldNum" sz="quarter" idx="12"/>
          </p:nvPr>
        </p:nvSpPr>
        <p:spPr/>
        <p:txBody>
          <a:bodyPr/>
          <a:lstStyle/>
          <a:p>
            <a:fld id="{4F3B6012-7451-417B-8DD5-5B37704ECC46}" type="slidenum">
              <a:rPr lang="en-NZ" smtClean="0"/>
              <a:t>‹#›</a:t>
            </a:fld>
            <a:endParaRPr lang="en-NZ"/>
          </a:p>
        </p:txBody>
      </p:sp>
    </p:spTree>
    <p:extLst>
      <p:ext uri="{BB962C8B-B14F-4D97-AF65-F5344CB8AC3E}">
        <p14:creationId xmlns:p14="http://schemas.microsoft.com/office/powerpoint/2010/main" val="19261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DADB-1EAD-EF32-BA76-7FEF1C934F9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505F990-1D06-2035-F7C4-B8ACEF5A9A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1A5AA5E-9E0E-4CF7-7072-A6A733679CAC}"/>
              </a:ext>
            </a:extLst>
          </p:cNvPr>
          <p:cNvSpPr>
            <a:spLocks noGrp="1"/>
          </p:cNvSpPr>
          <p:nvPr>
            <p:ph type="dt" sz="half" idx="10"/>
          </p:nvPr>
        </p:nvSpPr>
        <p:spPr/>
        <p:txBody>
          <a:bodyPr/>
          <a:lstStyle/>
          <a:p>
            <a:fld id="{37938D38-506C-40D0-8F6D-B8229ADA42FA}" type="datetimeFigureOut">
              <a:rPr lang="en-NZ" smtClean="0"/>
              <a:t>20/07/2026</a:t>
            </a:fld>
            <a:endParaRPr lang="en-NZ"/>
          </a:p>
        </p:txBody>
      </p:sp>
      <p:sp>
        <p:nvSpPr>
          <p:cNvPr id="5" name="Footer Placeholder 4">
            <a:extLst>
              <a:ext uri="{FF2B5EF4-FFF2-40B4-BE49-F238E27FC236}">
                <a16:creationId xmlns:a16="http://schemas.microsoft.com/office/drawing/2014/main" id="{AC68F93B-08E7-5498-7627-18296F759A9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DF8AE2D-DB28-0859-E120-06296515844D}"/>
              </a:ext>
            </a:extLst>
          </p:cNvPr>
          <p:cNvSpPr>
            <a:spLocks noGrp="1"/>
          </p:cNvSpPr>
          <p:nvPr>
            <p:ph type="sldNum" sz="quarter" idx="12"/>
          </p:nvPr>
        </p:nvSpPr>
        <p:spPr/>
        <p:txBody>
          <a:bodyPr/>
          <a:lstStyle/>
          <a:p>
            <a:fld id="{4F3B6012-7451-417B-8DD5-5B37704ECC46}" type="slidenum">
              <a:rPr lang="en-NZ" smtClean="0"/>
              <a:t>‹#›</a:t>
            </a:fld>
            <a:endParaRPr lang="en-NZ"/>
          </a:p>
        </p:txBody>
      </p:sp>
    </p:spTree>
    <p:extLst>
      <p:ext uri="{BB962C8B-B14F-4D97-AF65-F5344CB8AC3E}">
        <p14:creationId xmlns:p14="http://schemas.microsoft.com/office/powerpoint/2010/main" val="252756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2138B0-680F-B0D0-F896-E8E5EA0256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1DF6B7B-A008-8562-4D90-27DA6FE9C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649629B-2AB1-F7C9-88F8-1E12B645B695}"/>
              </a:ext>
            </a:extLst>
          </p:cNvPr>
          <p:cNvSpPr>
            <a:spLocks noGrp="1"/>
          </p:cNvSpPr>
          <p:nvPr>
            <p:ph type="dt" sz="half" idx="10"/>
          </p:nvPr>
        </p:nvSpPr>
        <p:spPr/>
        <p:txBody>
          <a:bodyPr/>
          <a:lstStyle/>
          <a:p>
            <a:fld id="{37938D38-506C-40D0-8F6D-B8229ADA42FA}" type="datetimeFigureOut">
              <a:rPr lang="en-NZ" smtClean="0"/>
              <a:t>20/07/2026</a:t>
            </a:fld>
            <a:endParaRPr lang="en-NZ"/>
          </a:p>
        </p:txBody>
      </p:sp>
      <p:sp>
        <p:nvSpPr>
          <p:cNvPr id="5" name="Footer Placeholder 4">
            <a:extLst>
              <a:ext uri="{FF2B5EF4-FFF2-40B4-BE49-F238E27FC236}">
                <a16:creationId xmlns:a16="http://schemas.microsoft.com/office/drawing/2014/main" id="{944ABE4D-080D-A6DE-F867-3FE2A73BC34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B810404-4C57-E2A4-1346-776F9BEC1491}"/>
              </a:ext>
            </a:extLst>
          </p:cNvPr>
          <p:cNvSpPr>
            <a:spLocks noGrp="1"/>
          </p:cNvSpPr>
          <p:nvPr>
            <p:ph type="sldNum" sz="quarter" idx="12"/>
          </p:nvPr>
        </p:nvSpPr>
        <p:spPr/>
        <p:txBody>
          <a:bodyPr/>
          <a:lstStyle/>
          <a:p>
            <a:fld id="{4F3B6012-7451-417B-8DD5-5B37704ECC46}" type="slidenum">
              <a:rPr lang="en-NZ" smtClean="0"/>
              <a:t>‹#›</a:t>
            </a:fld>
            <a:endParaRPr lang="en-NZ"/>
          </a:p>
        </p:txBody>
      </p:sp>
    </p:spTree>
    <p:extLst>
      <p:ext uri="{BB962C8B-B14F-4D97-AF65-F5344CB8AC3E}">
        <p14:creationId xmlns:p14="http://schemas.microsoft.com/office/powerpoint/2010/main" val="305322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EDD6-8655-076F-005C-05C233DB944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41E4D16-88A7-94DB-A51B-3D555FDDB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73B9F0B-68F7-15F5-864B-23ABEA983D24}"/>
              </a:ext>
            </a:extLst>
          </p:cNvPr>
          <p:cNvSpPr>
            <a:spLocks noGrp="1"/>
          </p:cNvSpPr>
          <p:nvPr>
            <p:ph type="dt" sz="half" idx="10"/>
          </p:nvPr>
        </p:nvSpPr>
        <p:spPr/>
        <p:txBody>
          <a:bodyPr/>
          <a:lstStyle/>
          <a:p>
            <a:fld id="{37938D38-506C-40D0-8F6D-B8229ADA42FA}" type="datetimeFigureOut">
              <a:rPr lang="en-NZ" smtClean="0"/>
              <a:t>20/07/2026</a:t>
            </a:fld>
            <a:endParaRPr lang="en-NZ"/>
          </a:p>
        </p:txBody>
      </p:sp>
      <p:sp>
        <p:nvSpPr>
          <p:cNvPr id="5" name="Footer Placeholder 4">
            <a:extLst>
              <a:ext uri="{FF2B5EF4-FFF2-40B4-BE49-F238E27FC236}">
                <a16:creationId xmlns:a16="http://schemas.microsoft.com/office/drawing/2014/main" id="{DAFDF35E-E174-A398-CD38-6E29E72B246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C0C702B-9E82-B159-FDB2-970DED6F6CD3}"/>
              </a:ext>
            </a:extLst>
          </p:cNvPr>
          <p:cNvSpPr>
            <a:spLocks noGrp="1"/>
          </p:cNvSpPr>
          <p:nvPr>
            <p:ph type="sldNum" sz="quarter" idx="12"/>
          </p:nvPr>
        </p:nvSpPr>
        <p:spPr/>
        <p:txBody>
          <a:bodyPr/>
          <a:lstStyle/>
          <a:p>
            <a:fld id="{4F3B6012-7451-417B-8DD5-5B37704ECC46}" type="slidenum">
              <a:rPr lang="en-NZ" smtClean="0"/>
              <a:t>‹#›</a:t>
            </a:fld>
            <a:endParaRPr lang="en-NZ"/>
          </a:p>
        </p:txBody>
      </p:sp>
    </p:spTree>
    <p:extLst>
      <p:ext uri="{BB962C8B-B14F-4D97-AF65-F5344CB8AC3E}">
        <p14:creationId xmlns:p14="http://schemas.microsoft.com/office/powerpoint/2010/main" val="320732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02112-7F87-1C26-2CE9-887AEE6893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F6713B4-2510-701C-F18B-0DF4107F34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07BE72-7F13-F67B-E027-958124097CE3}"/>
              </a:ext>
            </a:extLst>
          </p:cNvPr>
          <p:cNvSpPr>
            <a:spLocks noGrp="1"/>
          </p:cNvSpPr>
          <p:nvPr>
            <p:ph type="dt" sz="half" idx="10"/>
          </p:nvPr>
        </p:nvSpPr>
        <p:spPr/>
        <p:txBody>
          <a:bodyPr/>
          <a:lstStyle/>
          <a:p>
            <a:fld id="{37938D38-506C-40D0-8F6D-B8229ADA42FA}" type="datetimeFigureOut">
              <a:rPr lang="en-NZ" smtClean="0"/>
              <a:t>20/07/2026</a:t>
            </a:fld>
            <a:endParaRPr lang="en-NZ"/>
          </a:p>
        </p:txBody>
      </p:sp>
      <p:sp>
        <p:nvSpPr>
          <p:cNvPr id="5" name="Footer Placeholder 4">
            <a:extLst>
              <a:ext uri="{FF2B5EF4-FFF2-40B4-BE49-F238E27FC236}">
                <a16:creationId xmlns:a16="http://schemas.microsoft.com/office/drawing/2014/main" id="{F1AB979A-5BC0-8974-F99B-A52F9025B44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D6F4C60-ACBE-E56C-6BFE-7FB0AF1C8243}"/>
              </a:ext>
            </a:extLst>
          </p:cNvPr>
          <p:cNvSpPr>
            <a:spLocks noGrp="1"/>
          </p:cNvSpPr>
          <p:nvPr>
            <p:ph type="sldNum" sz="quarter" idx="12"/>
          </p:nvPr>
        </p:nvSpPr>
        <p:spPr/>
        <p:txBody>
          <a:bodyPr/>
          <a:lstStyle/>
          <a:p>
            <a:fld id="{4F3B6012-7451-417B-8DD5-5B37704ECC46}" type="slidenum">
              <a:rPr lang="en-NZ" smtClean="0"/>
              <a:t>‹#›</a:t>
            </a:fld>
            <a:endParaRPr lang="en-NZ"/>
          </a:p>
        </p:txBody>
      </p:sp>
    </p:spTree>
    <p:extLst>
      <p:ext uri="{BB962C8B-B14F-4D97-AF65-F5344CB8AC3E}">
        <p14:creationId xmlns:p14="http://schemas.microsoft.com/office/powerpoint/2010/main" val="296486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4CBC-7105-0658-F275-BE3BFC752FA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94F4C15-0631-F3E2-3C0F-333D34EAF3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C06DADB7-FE23-39AD-F8E3-94292682FC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C1AEEBDB-51B4-8868-4394-07C67A17BA8B}"/>
              </a:ext>
            </a:extLst>
          </p:cNvPr>
          <p:cNvSpPr>
            <a:spLocks noGrp="1"/>
          </p:cNvSpPr>
          <p:nvPr>
            <p:ph type="dt" sz="half" idx="10"/>
          </p:nvPr>
        </p:nvSpPr>
        <p:spPr/>
        <p:txBody>
          <a:bodyPr/>
          <a:lstStyle/>
          <a:p>
            <a:fld id="{37938D38-506C-40D0-8F6D-B8229ADA42FA}" type="datetimeFigureOut">
              <a:rPr lang="en-NZ" smtClean="0"/>
              <a:t>20/07/2026</a:t>
            </a:fld>
            <a:endParaRPr lang="en-NZ"/>
          </a:p>
        </p:txBody>
      </p:sp>
      <p:sp>
        <p:nvSpPr>
          <p:cNvPr id="6" name="Footer Placeholder 5">
            <a:extLst>
              <a:ext uri="{FF2B5EF4-FFF2-40B4-BE49-F238E27FC236}">
                <a16:creationId xmlns:a16="http://schemas.microsoft.com/office/drawing/2014/main" id="{654497D3-09B4-90BC-9628-87DC19DE8E8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E2A2053-C81F-0CD2-A172-8C0C93D2AA52}"/>
              </a:ext>
            </a:extLst>
          </p:cNvPr>
          <p:cNvSpPr>
            <a:spLocks noGrp="1"/>
          </p:cNvSpPr>
          <p:nvPr>
            <p:ph type="sldNum" sz="quarter" idx="12"/>
          </p:nvPr>
        </p:nvSpPr>
        <p:spPr/>
        <p:txBody>
          <a:bodyPr/>
          <a:lstStyle/>
          <a:p>
            <a:fld id="{4F3B6012-7451-417B-8DD5-5B37704ECC46}" type="slidenum">
              <a:rPr lang="en-NZ" smtClean="0"/>
              <a:t>‹#›</a:t>
            </a:fld>
            <a:endParaRPr lang="en-NZ"/>
          </a:p>
        </p:txBody>
      </p:sp>
    </p:spTree>
    <p:extLst>
      <p:ext uri="{BB962C8B-B14F-4D97-AF65-F5344CB8AC3E}">
        <p14:creationId xmlns:p14="http://schemas.microsoft.com/office/powerpoint/2010/main" val="106458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A5A9-47DE-A755-A854-6BF1069BC940}"/>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1DCBA56-183D-9B4E-BCEC-386569652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0CD1E9-9E38-1C0D-C870-15E928635F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62FC3F2-096C-FBAF-2350-36A9B15861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F85D58-7165-75DB-3164-BF4F1B8E31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C5D2B82-E97A-299F-3C51-6DB150DC5D3B}"/>
              </a:ext>
            </a:extLst>
          </p:cNvPr>
          <p:cNvSpPr>
            <a:spLocks noGrp="1"/>
          </p:cNvSpPr>
          <p:nvPr>
            <p:ph type="dt" sz="half" idx="10"/>
          </p:nvPr>
        </p:nvSpPr>
        <p:spPr/>
        <p:txBody>
          <a:bodyPr/>
          <a:lstStyle/>
          <a:p>
            <a:fld id="{37938D38-506C-40D0-8F6D-B8229ADA42FA}" type="datetimeFigureOut">
              <a:rPr lang="en-NZ" smtClean="0"/>
              <a:t>20/07/2026</a:t>
            </a:fld>
            <a:endParaRPr lang="en-NZ"/>
          </a:p>
        </p:txBody>
      </p:sp>
      <p:sp>
        <p:nvSpPr>
          <p:cNvPr id="8" name="Footer Placeholder 7">
            <a:extLst>
              <a:ext uri="{FF2B5EF4-FFF2-40B4-BE49-F238E27FC236}">
                <a16:creationId xmlns:a16="http://schemas.microsoft.com/office/drawing/2014/main" id="{62F6214A-D398-96E9-1347-E8D489B14333}"/>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296A0754-5F6B-05CF-7881-2C5938C95609}"/>
              </a:ext>
            </a:extLst>
          </p:cNvPr>
          <p:cNvSpPr>
            <a:spLocks noGrp="1"/>
          </p:cNvSpPr>
          <p:nvPr>
            <p:ph type="sldNum" sz="quarter" idx="12"/>
          </p:nvPr>
        </p:nvSpPr>
        <p:spPr/>
        <p:txBody>
          <a:bodyPr/>
          <a:lstStyle/>
          <a:p>
            <a:fld id="{4F3B6012-7451-417B-8DD5-5B37704ECC46}" type="slidenum">
              <a:rPr lang="en-NZ" smtClean="0"/>
              <a:t>‹#›</a:t>
            </a:fld>
            <a:endParaRPr lang="en-NZ"/>
          </a:p>
        </p:txBody>
      </p:sp>
    </p:spTree>
    <p:extLst>
      <p:ext uri="{BB962C8B-B14F-4D97-AF65-F5344CB8AC3E}">
        <p14:creationId xmlns:p14="http://schemas.microsoft.com/office/powerpoint/2010/main" val="400258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840C-CCEF-8B28-05F9-CF1E4D252165}"/>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E2E2E92-3BAD-7E0E-A899-0CDBCFCA1C1E}"/>
              </a:ext>
            </a:extLst>
          </p:cNvPr>
          <p:cNvSpPr>
            <a:spLocks noGrp="1"/>
          </p:cNvSpPr>
          <p:nvPr>
            <p:ph type="dt" sz="half" idx="10"/>
          </p:nvPr>
        </p:nvSpPr>
        <p:spPr/>
        <p:txBody>
          <a:bodyPr/>
          <a:lstStyle/>
          <a:p>
            <a:fld id="{37938D38-506C-40D0-8F6D-B8229ADA42FA}" type="datetimeFigureOut">
              <a:rPr lang="en-NZ" smtClean="0"/>
              <a:t>20/07/2026</a:t>
            </a:fld>
            <a:endParaRPr lang="en-NZ"/>
          </a:p>
        </p:txBody>
      </p:sp>
      <p:sp>
        <p:nvSpPr>
          <p:cNvPr id="4" name="Footer Placeholder 3">
            <a:extLst>
              <a:ext uri="{FF2B5EF4-FFF2-40B4-BE49-F238E27FC236}">
                <a16:creationId xmlns:a16="http://schemas.microsoft.com/office/drawing/2014/main" id="{27B68B3C-7494-5426-D50F-2FAD29DDEFF1}"/>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15C2F304-D925-867B-D7DB-BFE2426D42CD}"/>
              </a:ext>
            </a:extLst>
          </p:cNvPr>
          <p:cNvSpPr>
            <a:spLocks noGrp="1"/>
          </p:cNvSpPr>
          <p:nvPr>
            <p:ph type="sldNum" sz="quarter" idx="12"/>
          </p:nvPr>
        </p:nvSpPr>
        <p:spPr/>
        <p:txBody>
          <a:bodyPr/>
          <a:lstStyle/>
          <a:p>
            <a:fld id="{4F3B6012-7451-417B-8DD5-5B37704ECC46}" type="slidenum">
              <a:rPr lang="en-NZ" smtClean="0"/>
              <a:t>‹#›</a:t>
            </a:fld>
            <a:endParaRPr lang="en-NZ"/>
          </a:p>
        </p:txBody>
      </p:sp>
    </p:spTree>
    <p:extLst>
      <p:ext uri="{BB962C8B-B14F-4D97-AF65-F5344CB8AC3E}">
        <p14:creationId xmlns:p14="http://schemas.microsoft.com/office/powerpoint/2010/main" val="129730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8DC8B9-60A2-F5CE-CAE3-1D4FA279874C}"/>
              </a:ext>
            </a:extLst>
          </p:cNvPr>
          <p:cNvSpPr>
            <a:spLocks noGrp="1"/>
          </p:cNvSpPr>
          <p:nvPr>
            <p:ph type="dt" sz="half" idx="10"/>
          </p:nvPr>
        </p:nvSpPr>
        <p:spPr/>
        <p:txBody>
          <a:bodyPr/>
          <a:lstStyle/>
          <a:p>
            <a:fld id="{37938D38-506C-40D0-8F6D-B8229ADA42FA}" type="datetimeFigureOut">
              <a:rPr lang="en-NZ" smtClean="0"/>
              <a:t>20/07/2026</a:t>
            </a:fld>
            <a:endParaRPr lang="en-NZ"/>
          </a:p>
        </p:txBody>
      </p:sp>
      <p:sp>
        <p:nvSpPr>
          <p:cNvPr id="3" name="Footer Placeholder 2">
            <a:extLst>
              <a:ext uri="{FF2B5EF4-FFF2-40B4-BE49-F238E27FC236}">
                <a16:creationId xmlns:a16="http://schemas.microsoft.com/office/drawing/2014/main" id="{D34C3D62-69D5-FA9E-1F4B-1C3E9D888E7D}"/>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F1717601-80E9-0B03-53FF-282D66564CD3}"/>
              </a:ext>
            </a:extLst>
          </p:cNvPr>
          <p:cNvSpPr>
            <a:spLocks noGrp="1"/>
          </p:cNvSpPr>
          <p:nvPr>
            <p:ph type="sldNum" sz="quarter" idx="12"/>
          </p:nvPr>
        </p:nvSpPr>
        <p:spPr/>
        <p:txBody>
          <a:bodyPr/>
          <a:lstStyle/>
          <a:p>
            <a:fld id="{4F3B6012-7451-417B-8DD5-5B37704ECC46}" type="slidenum">
              <a:rPr lang="en-NZ" smtClean="0"/>
              <a:t>‹#›</a:t>
            </a:fld>
            <a:endParaRPr lang="en-NZ"/>
          </a:p>
        </p:txBody>
      </p:sp>
    </p:spTree>
    <p:extLst>
      <p:ext uri="{BB962C8B-B14F-4D97-AF65-F5344CB8AC3E}">
        <p14:creationId xmlns:p14="http://schemas.microsoft.com/office/powerpoint/2010/main" val="428281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CEBF-1D33-27A6-9734-3DD7BED070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2CB6F41-D8E5-4BFF-B1E7-AAF02FAD0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1C12051-45C4-7590-ABA1-5715A56D5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7991FE-2D4F-3178-47DB-7DD70B76B80E}"/>
              </a:ext>
            </a:extLst>
          </p:cNvPr>
          <p:cNvSpPr>
            <a:spLocks noGrp="1"/>
          </p:cNvSpPr>
          <p:nvPr>
            <p:ph type="dt" sz="half" idx="10"/>
          </p:nvPr>
        </p:nvSpPr>
        <p:spPr/>
        <p:txBody>
          <a:bodyPr/>
          <a:lstStyle/>
          <a:p>
            <a:fld id="{37938D38-506C-40D0-8F6D-B8229ADA42FA}" type="datetimeFigureOut">
              <a:rPr lang="en-NZ" smtClean="0"/>
              <a:t>20/07/2026</a:t>
            </a:fld>
            <a:endParaRPr lang="en-NZ"/>
          </a:p>
        </p:txBody>
      </p:sp>
      <p:sp>
        <p:nvSpPr>
          <p:cNvPr id="6" name="Footer Placeholder 5">
            <a:extLst>
              <a:ext uri="{FF2B5EF4-FFF2-40B4-BE49-F238E27FC236}">
                <a16:creationId xmlns:a16="http://schemas.microsoft.com/office/drawing/2014/main" id="{087E92F7-9874-3233-7D96-EBF9F117DF4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01377F5-A36C-4720-3F15-48767FB10F31}"/>
              </a:ext>
            </a:extLst>
          </p:cNvPr>
          <p:cNvSpPr>
            <a:spLocks noGrp="1"/>
          </p:cNvSpPr>
          <p:nvPr>
            <p:ph type="sldNum" sz="quarter" idx="12"/>
          </p:nvPr>
        </p:nvSpPr>
        <p:spPr/>
        <p:txBody>
          <a:bodyPr/>
          <a:lstStyle/>
          <a:p>
            <a:fld id="{4F3B6012-7451-417B-8DD5-5B37704ECC46}" type="slidenum">
              <a:rPr lang="en-NZ" smtClean="0"/>
              <a:t>‹#›</a:t>
            </a:fld>
            <a:endParaRPr lang="en-NZ"/>
          </a:p>
        </p:txBody>
      </p:sp>
    </p:spTree>
    <p:extLst>
      <p:ext uri="{BB962C8B-B14F-4D97-AF65-F5344CB8AC3E}">
        <p14:creationId xmlns:p14="http://schemas.microsoft.com/office/powerpoint/2010/main" val="383823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0AB2-661C-592D-F336-E509558CA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610E077-23F5-0235-6D82-351EA53514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58014338-414B-45D9-68A0-3ADC6C927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46B1D-009C-4066-0E07-DB0C3D7A5DFF}"/>
              </a:ext>
            </a:extLst>
          </p:cNvPr>
          <p:cNvSpPr>
            <a:spLocks noGrp="1"/>
          </p:cNvSpPr>
          <p:nvPr>
            <p:ph type="dt" sz="half" idx="10"/>
          </p:nvPr>
        </p:nvSpPr>
        <p:spPr/>
        <p:txBody>
          <a:bodyPr/>
          <a:lstStyle/>
          <a:p>
            <a:fld id="{37938D38-506C-40D0-8F6D-B8229ADA42FA}" type="datetimeFigureOut">
              <a:rPr lang="en-NZ" smtClean="0"/>
              <a:t>20/07/2026</a:t>
            </a:fld>
            <a:endParaRPr lang="en-NZ"/>
          </a:p>
        </p:txBody>
      </p:sp>
      <p:sp>
        <p:nvSpPr>
          <p:cNvPr id="6" name="Footer Placeholder 5">
            <a:extLst>
              <a:ext uri="{FF2B5EF4-FFF2-40B4-BE49-F238E27FC236}">
                <a16:creationId xmlns:a16="http://schemas.microsoft.com/office/drawing/2014/main" id="{28282C38-4091-4178-EC24-DD89BEC6365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1213DDE-1199-76B2-A6A0-48539A8043E1}"/>
              </a:ext>
            </a:extLst>
          </p:cNvPr>
          <p:cNvSpPr>
            <a:spLocks noGrp="1"/>
          </p:cNvSpPr>
          <p:nvPr>
            <p:ph type="sldNum" sz="quarter" idx="12"/>
          </p:nvPr>
        </p:nvSpPr>
        <p:spPr/>
        <p:txBody>
          <a:bodyPr/>
          <a:lstStyle/>
          <a:p>
            <a:fld id="{4F3B6012-7451-417B-8DD5-5B37704ECC46}" type="slidenum">
              <a:rPr lang="en-NZ" smtClean="0"/>
              <a:t>‹#›</a:t>
            </a:fld>
            <a:endParaRPr lang="en-NZ"/>
          </a:p>
        </p:txBody>
      </p:sp>
    </p:spTree>
    <p:extLst>
      <p:ext uri="{BB962C8B-B14F-4D97-AF65-F5344CB8AC3E}">
        <p14:creationId xmlns:p14="http://schemas.microsoft.com/office/powerpoint/2010/main" val="419221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9CF57-96CA-2353-159D-103D4437F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7FF5473-7FCC-1A38-BAD7-74573CA10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96CAF7D-0FE4-BFCC-CC53-B71761A51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938D38-506C-40D0-8F6D-B8229ADA42FA}" type="datetimeFigureOut">
              <a:rPr lang="en-NZ" smtClean="0"/>
              <a:t>20/07/2026</a:t>
            </a:fld>
            <a:endParaRPr lang="en-NZ"/>
          </a:p>
        </p:txBody>
      </p:sp>
      <p:sp>
        <p:nvSpPr>
          <p:cNvPr id="5" name="Footer Placeholder 4">
            <a:extLst>
              <a:ext uri="{FF2B5EF4-FFF2-40B4-BE49-F238E27FC236}">
                <a16:creationId xmlns:a16="http://schemas.microsoft.com/office/drawing/2014/main" id="{FD78C24E-7DA9-9A26-F715-F5A524F3B3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386358FD-8E2A-05CE-24A1-CEF0BE2AD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3B6012-7451-417B-8DD5-5B37704ECC46}" type="slidenum">
              <a:rPr lang="en-NZ" smtClean="0"/>
              <a:t>‹#›</a:t>
            </a:fld>
            <a:endParaRPr lang="en-NZ"/>
          </a:p>
        </p:txBody>
      </p:sp>
    </p:spTree>
    <p:extLst>
      <p:ext uri="{BB962C8B-B14F-4D97-AF65-F5344CB8AC3E}">
        <p14:creationId xmlns:p14="http://schemas.microsoft.com/office/powerpoint/2010/main" val="1164926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icture containing logo&#10;&#10;Description automatically generated">
            <a:extLst>
              <a:ext uri="{FF2B5EF4-FFF2-40B4-BE49-F238E27FC236}">
                <a16:creationId xmlns:a16="http://schemas.microsoft.com/office/drawing/2014/main" id="{2DFD8EA3-497F-3A08-A52F-F1436600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4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786F6-E99A-35AA-1DEE-69B4B11B5510}"/>
              </a:ext>
            </a:extLst>
          </p:cNvPr>
          <p:cNvSpPr>
            <a:spLocks noGrp="1"/>
          </p:cNvSpPr>
          <p:nvPr>
            <p:ph type="title"/>
          </p:nvPr>
        </p:nvSpPr>
        <p:spPr>
          <a:xfrm>
            <a:off x="640080" y="325369"/>
            <a:ext cx="4368602" cy="1956841"/>
          </a:xfrm>
        </p:spPr>
        <p:txBody>
          <a:bodyPr anchor="b">
            <a:normAutofit/>
          </a:bodyPr>
          <a:lstStyle/>
          <a:p>
            <a:r>
              <a:rPr lang="en-NZ" sz="1800" b="1"/>
              <a:t>Activity 3: </a:t>
            </a:r>
            <a:br>
              <a:rPr lang="en-NZ" sz="1800"/>
            </a:br>
            <a:r>
              <a:rPr lang="en-NZ" sz="1800"/>
              <a:t>Read the article on the history of carrots, then complete the tasks below.</a:t>
            </a:r>
            <a:br>
              <a:rPr lang="en-NZ" sz="1800"/>
            </a:br>
            <a:br>
              <a:rPr lang="en-NZ" sz="1800" b="1"/>
            </a:br>
            <a:r>
              <a:rPr lang="en-NZ" sz="1800" b="1"/>
              <a:t>1. Timeline challenge</a:t>
            </a:r>
            <a:br>
              <a:rPr lang="en-NZ" sz="1800" b="1"/>
            </a:br>
            <a:endParaRPr lang="en-NZ" sz="1800" b="1"/>
          </a:p>
        </p:txBody>
      </p:sp>
      <p:sp>
        <p:nvSpPr>
          <p:cNvPr id="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FD05C9-8756-C735-FF43-F96795C6FFC8}"/>
              </a:ext>
            </a:extLst>
          </p:cNvPr>
          <p:cNvSpPr>
            <a:spLocks noGrp="1"/>
          </p:cNvSpPr>
          <p:nvPr>
            <p:ph idx="1"/>
          </p:nvPr>
        </p:nvSpPr>
        <p:spPr>
          <a:xfrm>
            <a:off x="640080" y="2872899"/>
            <a:ext cx="4243589" cy="3320668"/>
          </a:xfrm>
        </p:spPr>
        <p:txBody>
          <a:bodyPr>
            <a:normAutofit/>
          </a:bodyPr>
          <a:lstStyle/>
          <a:p>
            <a:pPr marL="0" indent="0">
              <a:buNone/>
            </a:pPr>
            <a:r>
              <a:rPr lang="en-NZ" sz="1700" dirty="0"/>
              <a:t>Put these events in the correct order (1–5)</a:t>
            </a:r>
          </a:p>
          <a:p>
            <a:pPr lvl="1"/>
            <a:r>
              <a:rPr lang="en-NZ" sz="1700" dirty="0"/>
              <a:t>Orange carrots are developed in Europe </a:t>
            </a:r>
          </a:p>
          <a:p>
            <a:pPr lvl="1"/>
            <a:r>
              <a:rPr lang="en-NZ" sz="1700" dirty="0"/>
              <a:t>Wild carrots grow in Europe, Asia, and North Africa </a:t>
            </a:r>
          </a:p>
          <a:p>
            <a:pPr lvl="1"/>
            <a:r>
              <a:rPr lang="en-NZ" sz="1700" dirty="0"/>
              <a:t>First purple and yellow carrots are farmed in Central Asia </a:t>
            </a:r>
          </a:p>
          <a:p>
            <a:pPr lvl="1"/>
            <a:r>
              <a:rPr lang="en-NZ" sz="1700" dirty="0"/>
              <a:t>Carrots spread through trade to Europe and other regions </a:t>
            </a:r>
          </a:p>
          <a:p>
            <a:pPr lvl="1"/>
            <a:r>
              <a:rPr lang="en-NZ" sz="1700" dirty="0"/>
              <a:t>Carrots are improved in the Netherlands </a:t>
            </a:r>
          </a:p>
          <a:p>
            <a:endParaRPr lang="en-NZ" sz="1700" dirty="0"/>
          </a:p>
        </p:txBody>
      </p:sp>
      <p:pic>
        <p:nvPicPr>
          <p:cNvPr id="4" name="Picture 3" descr="Pams Washed Carrots | Fruit &amp; Vegetables | PAK'nSAVE">
            <a:extLst>
              <a:ext uri="{FF2B5EF4-FFF2-40B4-BE49-F238E27FC236}">
                <a16:creationId xmlns:a16="http://schemas.microsoft.com/office/drawing/2014/main" id="{38AF8899-E068-D4C5-B547-F03CD8E51FC9}"/>
              </a:ext>
            </a:extLst>
          </p:cNvPr>
          <p:cNvPicPr>
            <a:picLocks noChangeAspect="1"/>
          </p:cNvPicPr>
          <p:nvPr/>
        </p:nvPicPr>
        <p:blipFill>
          <a:blip r:embed="rId2"/>
          <a:srcRect t="30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4929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3AE167-8499-0DA8-6CB4-33D1B62F981B}"/>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279041-6368-B10A-E05E-850360844EF5}"/>
              </a:ext>
            </a:extLst>
          </p:cNvPr>
          <p:cNvSpPr>
            <a:spLocks noGrp="1"/>
          </p:cNvSpPr>
          <p:nvPr>
            <p:ph type="title"/>
          </p:nvPr>
        </p:nvSpPr>
        <p:spPr>
          <a:xfrm>
            <a:off x="572493" y="238539"/>
            <a:ext cx="11018520" cy="1434415"/>
          </a:xfrm>
        </p:spPr>
        <p:txBody>
          <a:bodyPr anchor="b">
            <a:normAutofit/>
          </a:bodyPr>
          <a:lstStyle/>
          <a:p>
            <a:r>
              <a:rPr lang="en-NZ" sz="5400" b="1" dirty="0"/>
              <a:t>2. Comprehension</a:t>
            </a:r>
            <a:endParaRPr lang="en-NZ" sz="5400" dirty="0"/>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FD077A-278D-DC10-B39F-316922F859C2}"/>
              </a:ext>
            </a:extLst>
          </p:cNvPr>
          <p:cNvSpPr>
            <a:spLocks noGrp="1"/>
          </p:cNvSpPr>
          <p:nvPr>
            <p:ph idx="1"/>
          </p:nvPr>
        </p:nvSpPr>
        <p:spPr>
          <a:xfrm>
            <a:off x="572493" y="2071316"/>
            <a:ext cx="6713552" cy="4119172"/>
          </a:xfrm>
        </p:spPr>
        <p:txBody>
          <a:bodyPr anchor="t">
            <a:normAutofit/>
          </a:bodyPr>
          <a:lstStyle/>
          <a:p>
            <a:pPr marL="514350" lvl="0" indent="-514350">
              <a:buFont typeface="+mj-lt"/>
              <a:buAutoNum type="alphaLcPeriod"/>
            </a:pPr>
            <a:r>
              <a:rPr lang="en-NZ" sz="2000" dirty="0"/>
              <a:t>What did wild carrots originally look like, and how did they taste? </a:t>
            </a:r>
          </a:p>
          <a:p>
            <a:pPr marL="514350" lvl="0" indent="-514350">
              <a:buFont typeface="+mj-lt"/>
              <a:buAutoNum type="alphaLcPeriod"/>
            </a:pPr>
            <a:r>
              <a:rPr lang="en-NZ" sz="2000" dirty="0"/>
              <a:t>Why were carrots and parsnips often confused in the past? </a:t>
            </a:r>
          </a:p>
          <a:p>
            <a:pPr marL="514350" lvl="0" indent="-514350">
              <a:buFont typeface="+mj-lt"/>
              <a:buAutoNum type="alphaLcPeriod"/>
            </a:pPr>
            <a:r>
              <a:rPr lang="en-NZ" sz="2000" dirty="0"/>
              <a:t>Where and when were the first domesticated carrots grown? </a:t>
            </a:r>
          </a:p>
          <a:p>
            <a:pPr marL="514350" lvl="0" indent="-514350">
              <a:buFont typeface="+mj-lt"/>
              <a:buAutoNum type="alphaLcPeriod"/>
            </a:pPr>
            <a:r>
              <a:rPr lang="en-NZ" sz="2000" dirty="0"/>
              <a:t>What colours were the earliest cultivated carrots, and what gave them these colours? </a:t>
            </a:r>
          </a:p>
          <a:p>
            <a:pPr marL="514350" lvl="0" indent="-514350">
              <a:buFont typeface="+mj-lt"/>
              <a:buAutoNum type="alphaLcPeriod"/>
            </a:pPr>
            <a:r>
              <a:rPr lang="en-NZ" sz="2000" dirty="0"/>
              <a:t>Why did orange carrots become more popular than purple and yellow varieties? </a:t>
            </a:r>
          </a:p>
          <a:p>
            <a:pPr marL="514350" lvl="0" indent="-514350">
              <a:buFont typeface="+mj-lt"/>
              <a:buAutoNum type="alphaLcPeriod"/>
            </a:pPr>
            <a:r>
              <a:rPr lang="en-NZ" sz="2000" dirty="0"/>
              <a:t>How have scientist and growers improved carrots today?</a:t>
            </a:r>
          </a:p>
          <a:p>
            <a:endParaRPr lang="en-NZ" sz="2000" dirty="0"/>
          </a:p>
        </p:txBody>
      </p:sp>
      <p:pic>
        <p:nvPicPr>
          <p:cNvPr id="12" name="Picture 11" descr="Hand holding a carrot">
            <a:extLst>
              <a:ext uri="{FF2B5EF4-FFF2-40B4-BE49-F238E27FC236}">
                <a16:creationId xmlns:a16="http://schemas.microsoft.com/office/drawing/2014/main" id="{7DE35AE7-F203-A8A1-1C8D-97BD779909CE}"/>
              </a:ext>
            </a:extLst>
          </p:cNvPr>
          <p:cNvPicPr>
            <a:picLocks noChangeAspect="1"/>
          </p:cNvPicPr>
          <p:nvPr/>
        </p:nvPicPr>
        <p:blipFill>
          <a:blip r:embed="rId2"/>
          <a:srcRect l="2499" r="33285"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12868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2630A-3068-1B5F-7DA4-5966FEE60EA8}"/>
              </a:ext>
            </a:extLst>
          </p:cNvPr>
          <p:cNvSpPr>
            <a:spLocks noGrp="1"/>
          </p:cNvSpPr>
          <p:nvPr>
            <p:ph type="title"/>
          </p:nvPr>
        </p:nvSpPr>
        <p:spPr>
          <a:xfrm>
            <a:off x="640080" y="325369"/>
            <a:ext cx="4368602" cy="1956841"/>
          </a:xfrm>
        </p:spPr>
        <p:txBody>
          <a:bodyPr anchor="b">
            <a:normAutofit/>
          </a:bodyPr>
          <a:lstStyle/>
          <a:p>
            <a:r>
              <a:rPr lang="en-NZ" sz="5000" b="1"/>
              <a:t>3. Creative task</a:t>
            </a:r>
            <a:br>
              <a:rPr lang="en-NZ" sz="5000"/>
            </a:br>
            <a:endParaRPr lang="en-NZ" sz="5000"/>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BF8079-0389-9E70-9370-AAA26B31B4DA}"/>
              </a:ext>
            </a:extLst>
          </p:cNvPr>
          <p:cNvSpPr>
            <a:spLocks noGrp="1"/>
          </p:cNvSpPr>
          <p:nvPr>
            <p:ph idx="1"/>
          </p:nvPr>
        </p:nvSpPr>
        <p:spPr>
          <a:xfrm>
            <a:off x="640080" y="2872899"/>
            <a:ext cx="4243589" cy="3320668"/>
          </a:xfrm>
        </p:spPr>
        <p:txBody>
          <a:bodyPr>
            <a:normAutofit/>
          </a:bodyPr>
          <a:lstStyle/>
          <a:p>
            <a:pPr marL="0" indent="0">
              <a:buNone/>
            </a:pPr>
            <a:r>
              <a:rPr lang="en-NZ" sz="2200"/>
              <a:t>Design your own “future carrot”!</a:t>
            </a:r>
            <a:br>
              <a:rPr lang="en-NZ" sz="2200"/>
            </a:br>
            <a:endParaRPr lang="en-NZ" sz="2200"/>
          </a:p>
          <a:p>
            <a:pPr marL="0" indent="0">
              <a:buNone/>
            </a:pPr>
            <a:r>
              <a:rPr lang="en-NZ" sz="2200"/>
              <a:t>Draw what you think carrots might look like in 100 years. Label at least two features for example: </a:t>
            </a:r>
          </a:p>
          <a:p>
            <a:pPr lvl="1"/>
            <a:r>
              <a:rPr lang="en-NZ" sz="2200"/>
              <a:t>Colour</a:t>
            </a:r>
          </a:p>
          <a:p>
            <a:pPr lvl="1"/>
            <a:r>
              <a:rPr lang="en-NZ" sz="2200"/>
              <a:t>Taste</a:t>
            </a:r>
          </a:p>
          <a:p>
            <a:pPr lvl="1"/>
            <a:r>
              <a:rPr lang="en-NZ" sz="2200"/>
              <a:t>Size</a:t>
            </a:r>
          </a:p>
          <a:p>
            <a:pPr lvl="1"/>
            <a:r>
              <a:rPr lang="en-NZ" sz="2200"/>
              <a:t>Resistance to pests</a:t>
            </a:r>
          </a:p>
          <a:p>
            <a:endParaRPr lang="en-NZ" sz="2200"/>
          </a:p>
        </p:txBody>
      </p:sp>
      <p:pic>
        <p:nvPicPr>
          <p:cNvPr id="12" name="Picture 11" descr="Fresh carrots laid on a wooden floor">
            <a:extLst>
              <a:ext uri="{FF2B5EF4-FFF2-40B4-BE49-F238E27FC236}">
                <a16:creationId xmlns:a16="http://schemas.microsoft.com/office/drawing/2014/main" id="{C19909B8-0288-0A95-FE7A-8F534C2A9D4D}"/>
              </a:ext>
            </a:extLst>
          </p:cNvPr>
          <p:cNvPicPr>
            <a:picLocks noChangeAspect="1"/>
          </p:cNvPicPr>
          <p:nvPr/>
        </p:nvPicPr>
        <p:blipFill>
          <a:blip r:embed="rId2"/>
          <a:srcRect l="15997" r="17050"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8784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2F6744-3968-F0CC-4A11-EA7810B67DD0}"/>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0D8E2-A01C-ECC3-C696-5DE4A37BCEE1}"/>
              </a:ext>
            </a:extLst>
          </p:cNvPr>
          <p:cNvSpPr>
            <a:spLocks noGrp="1"/>
          </p:cNvSpPr>
          <p:nvPr>
            <p:ph type="title"/>
          </p:nvPr>
        </p:nvSpPr>
        <p:spPr>
          <a:xfrm>
            <a:off x="841248" y="548640"/>
            <a:ext cx="3600860" cy="5431536"/>
          </a:xfrm>
        </p:spPr>
        <p:txBody>
          <a:bodyPr>
            <a:normAutofit/>
          </a:bodyPr>
          <a:lstStyle/>
          <a:p>
            <a:r>
              <a:rPr lang="en-NZ" sz="5400" b="1"/>
              <a:t>Answers</a:t>
            </a:r>
            <a:br>
              <a:rPr lang="en-NZ" sz="5400" dirty="0"/>
            </a:br>
            <a:r>
              <a:rPr lang="en-NZ" sz="5400" b="1"/>
              <a:t>Timeline challenge</a:t>
            </a:r>
            <a:br>
              <a:rPr lang="en-NZ" sz="5400"/>
            </a:br>
            <a:endParaRPr lang="en-NZ" sz="540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E26BC5-0931-305C-5E4C-F2405207E261}"/>
              </a:ext>
            </a:extLst>
          </p:cNvPr>
          <p:cNvSpPr>
            <a:spLocks noGrp="1"/>
          </p:cNvSpPr>
          <p:nvPr>
            <p:ph idx="1"/>
          </p:nvPr>
        </p:nvSpPr>
        <p:spPr>
          <a:xfrm>
            <a:off x="5126418" y="552091"/>
            <a:ext cx="6224335" cy="5431536"/>
          </a:xfrm>
        </p:spPr>
        <p:txBody>
          <a:bodyPr anchor="ctr">
            <a:normAutofit/>
          </a:bodyPr>
          <a:lstStyle/>
          <a:p>
            <a:pPr marL="514350" lvl="0" indent="-514350">
              <a:buFont typeface="+mj-lt"/>
              <a:buAutoNum type="arabicPeriod"/>
            </a:pPr>
            <a:r>
              <a:rPr lang="en-NZ" sz="2200"/>
              <a:t>Wild carrots grow in Europe, Asia, and North Africa </a:t>
            </a:r>
          </a:p>
          <a:p>
            <a:pPr marL="514350" lvl="0" indent="-514350">
              <a:buFont typeface="+mj-lt"/>
              <a:buAutoNum type="arabicPeriod"/>
            </a:pPr>
            <a:r>
              <a:rPr lang="en-NZ" sz="2200"/>
              <a:t>First purple and yellow carrots are farmed in Central Asia </a:t>
            </a:r>
          </a:p>
          <a:p>
            <a:pPr marL="514350" lvl="0" indent="-514350">
              <a:buFont typeface="+mj-lt"/>
              <a:buAutoNum type="arabicPeriod"/>
            </a:pPr>
            <a:r>
              <a:rPr lang="en-NZ" sz="2200"/>
              <a:t>Carrots spread through trade to Europe and other regions </a:t>
            </a:r>
          </a:p>
          <a:p>
            <a:pPr marL="514350" lvl="0" indent="-514350">
              <a:buFont typeface="+mj-lt"/>
              <a:buAutoNum type="arabicPeriod"/>
            </a:pPr>
            <a:r>
              <a:rPr lang="en-NZ" sz="2200"/>
              <a:t>Orange carrots are developed in Europe </a:t>
            </a:r>
          </a:p>
          <a:p>
            <a:pPr marL="514350" lvl="0" indent="-514350">
              <a:buFont typeface="+mj-lt"/>
              <a:buAutoNum type="arabicPeriod"/>
            </a:pPr>
            <a:r>
              <a:rPr lang="en-NZ" sz="2200"/>
              <a:t>Carrots are improved in the Netherlands</a:t>
            </a:r>
          </a:p>
          <a:p>
            <a:endParaRPr lang="en-NZ" sz="2200" dirty="0"/>
          </a:p>
        </p:txBody>
      </p:sp>
    </p:spTree>
    <p:extLst>
      <p:ext uri="{BB962C8B-B14F-4D97-AF65-F5344CB8AC3E}">
        <p14:creationId xmlns:p14="http://schemas.microsoft.com/office/powerpoint/2010/main" val="196096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lue Fresh Carrots | Fruit &amp; Vegetables | PAK'nSAVE">
            <a:extLst>
              <a:ext uri="{FF2B5EF4-FFF2-40B4-BE49-F238E27FC236}">
                <a16:creationId xmlns:a16="http://schemas.microsoft.com/office/drawing/2014/main" id="{60FD51A4-42BA-A40C-C849-07322D4E97E9}"/>
              </a:ext>
            </a:extLst>
          </p:cNvPr>
          <p:cNvPicPr>
            <a:picLocks noChangeAspect="1"/>
          </p:cNvPicPr>
          <p:nvPr/>
        </p:nvPicPr>
        <p:blipFill>
          <a:blip r:embed="rId2"/>
          <a:stretch>
            <a:fillRect/>
          </a:stretch>
        </p:blipFill>
        <p:spPr>
          <a:xfrm>
            <a:off x="10415790" y="378530"/>
            <a:ext cx="1776210" cy="1776210"/>
          </a:xfrm>
          <a:prstGeom prst="rect">
            <a:avLst/>
          </a:prstGeom>
        </p:spPr>
      </p:pic>
      <p:sp>
        <p:nvSpPr>
          <p:cNvPr id="2" name="Title 1">
            <a:extLst>
              <a:ext uri="{FF2B5EF4-FFF2-40B4-BE49-F238E27FC236}">
                <a16:creationId xmlns:a16="http://schemas.microsoft.com/office/drawing/2014/main" id="{746836BF-5286-68CA-AF29-2C80C22E3A0A}"/>
              </a:ext>
            </a:extLst>
          </p:cNvPr>
          <p:cNvSpPr>
            <a:spLocks noGrp="1"/>
          </p:cNvSpPr>
          <p:nvPr>
            <p:ph type="title"/>
          </p:nvPr>
        </p:nvSpPr>
        <p:spPr>
          <a:xfrm>
            <a:off x="838200" y="681037"/>
            <a:ext cx="10515600" cy="288227"/>
          </a:xfrm>
        </p:spPr>
        <p:txBody>
          <a:bodyPr>
            <a:normAutofit fontScale="90000"/>
          </a:bodyPr>
          <a:lstStyle/>
          <a:p>
            <a:br>
              <a:rPr lang="en-NZ" b="1"/>
            </a:br>
            <a:r>
              <a:rPr lang="en-NZ" b="1"/>
              <a:t>Comprehension</a:t>
            </a:r>
            <a:br>
              <a:rPr lang="en-NZ"/>
            </a:br>
            <a:endParaRPr lang="en-NZ" dirty="0"/>
          </a:p>
        </p:txBody>
      </p:sp>
      <p:sp>
        <p:nvSpPr>
          <p:cNvPr id="3" name="Content Placeholder 2">
            <a:extLst>
              <a:ext uri="{FF2B5EF4-FFF2-40B4-BE49-F238E27FC236}">
                <a16:creationId xmlns:a16="http://schemas.microsoft.com/office/drawing/2014/main" id="{A3F1A360-1567-05CB-E7E8-AB8C90B28844}"/>
              </a:ext>
            </a:extLst>
          </p:cNvPr>
          <p:cNvSpPr>
            <a:spLocks noGrp="1"/>
          </p:cNvSpPr>
          <p:nvPr>
            <p:ph idx="1"/>
          </p:nvPr>
        </p:nvSpPr>
        <p:spPr>
          <a:xfrm>
            <a:off x="838200" y="1266635"/>
            <a:ext cx="10686288" cy="5207699"/>
          </a:xfrm>
        </p:spPr>
        <p:txBody>
          <a:bodyPr>
            <a:normAutofit fontScale="62500" lnSpcReduction="20000"/>
          </a:bodyPr>
          <a:lstStyle/>
          <a:p>
            <a:pPr marL="0" lvl="0" indent="0">
              <a:spcBef>
                <a:spcPts val="0"/>
              </a:spcBef>
              <a:buNone/>
            </a:pPr>
            <a:r>
              <a:rPr lang="en-NZ" sz="2900" dirty="0"/>
              <a:t>a. What did wild carrots originally look like, and how did they taste? </a:t>
            </a:r>
          </a:p>
          <a:p>
            <a:pPr marL="0" indent="0">
              <a:spcBef>
                <a:spcPts val="0"/>
              </a:spcBef>
              <a:buNone/>
            </a:pPr>
            <a:r>
              <a:rPr lang="en-NZ" sz="2900" dirty="0"/>
              <a:t>     </a:t>
            </a:r>
            <a:r>
              <a:rPr lang="en-NZ" sz="2900" i="1" dirty="0"/>
              <a:t>Wild carrots originally had small, thin, white roots. They were tough, forked, and often tasted bitter.</a:t>
            </a:r>
          </a:p>
          <a:p>
            <a:pPr marL="0" indent="0">
              <a:spcBef>
                <a:spcPts val="0"/>
              </a:spcBef>
              <a:buNone/>
            </a:pPr>
            <a:r>
              <a:rPr lang="en-NZ" sz="2900" dirty="0"/>
              <a:t> </a:t>
            </a:r>
          </a:p>
          <a:p>
            <a:pPr marL="0" lvl="0" indent="0">
              <a:spcBef>
                <a:spcPts val="0"/>
              </a:spcBef>
              <a:buNone/>
            </a:pPr>
            <a:r>
              <a:rPr lang="en-NZ" sz="2900" dirty="0"/>
              <a:t>b. Why were carrots and parsnips often confused in the past? </a:t>
            </a:r>
          </a:p>
          <a:p>
            <a:pPr marL="0" indent="0">
              <a:spcBef>
                <a:spcPts val="0"/>
              </a:spcBef>
              <a:buNone/>
            </a:pPr>
            <a:r>
              <a:rPr lang="en-NZ" sz="2900" dirty="0"/>
              <a:t>     </a:t>
            </a:r>
            <a:r>
              <a:rPr lang="en-NZ" sz="2900" i="1" dirty="0"/>
              <a:t>Carrots and parsnips were often confused because they looked very similar and were both root vegetables with pale, similar-shaped roots. </a:t>
            </a:r>
          </a:p>
          <a:p>
            <a:pPr marL="0" indent="0">
              <a:spcBef>
                <a:spcPts val="0"/>
              </a:spcBef>
              <a:buNone/>
            </a:pPr>
            <a:r>
              <a:rPr lang="en-NZ" sz="2900" dirty="0"/>
              <a:t> </a:t>
            </a:r>
          </a:p>
          <a:p>
            <a:pPr marL="0" lvl="0" indent="0">
              <a:spcBef>
                <a:spcPts val="0"/>
              </a:spcBef>
              <a:buNone/>
            </a:pPr>
            <a:r>
              <a:rPr lang="en-NZ" sz="2900" dirty="0"/>
              <a:t>c. Where and when were the first domesticated carrots grown? </a:t>
            </a:r>
          </a:p>
          <a:p>
            <a:pPr marL="0" indent="0">
              <a:spcBef>
                <a:spcPts val="0"/>
              </a:spcBef>
              <a:buNone/>
            </a:pPr>
            <a:r>
              <a:rPr lang="en-NZ" sz="2900" dirty="0"/>
              <a:t>    </a:t>
            </a:r>
            <a:r>
              <a:rPr lang="en-NZ" sz="2900" i="1" dirty="0"/>
              <a:t>The first domesticated carrots were grown around the 9th and 10th centuries in Central Asia, in areas that are now Afghanistan and Iran. </a:t>
            </a:r>
          </a:p>
          <a:p>
            <a:pPr marL="0" indent="0">
              <a:spcBef>
                <a:spcPts val="0"/>
              </a:spcBef>
              <a:buNone/>
            </a:pPr>
            <a:r>
              <a:rPr lang="en-NZ" sz="2900" dirty="0"/>
              <a:t> </a:t>
            </a:r>
          </a:p>
          <a:p>
            <a:pPr marL="0" lvl="0" indent="0">
              <a:spcBef>
                <a:spcPts val="0"/>
              </a:spcBef>
              <a:buNone/>
            </a:pPr>
            <a:r>
              <a:rPr lang="en-NZ" sz="2900" dirty="0"/>
              <a:t>d. What colours were the earliest cultivated carrots, and what gave them these colours? </a:t>
            </a:r>
          </a:p>
          <a:p>
            <a:pPr marL="0" indent="0">
              <a:spcBef>
                <a:spcPts val="0"/>
              </a:spcBef>
              <a:buNone/>
            </a:pPr>
            <a:r>
              <a:rPr lang="en-NZ" sz="2900" dirty="0"/>
              <a:t>    </a:t>
            </a:r>
            <a:r>
              <a:rPr lang="en-NZ" sz="2900" i="1" dirty="0"/>
              <a:t>The earliest cultivated carrots were purple and yellow. Purple carrots got their colour from anthocyanins, and yellow carrots contained carotene. </a:t>
            </a:r>
          </a:p>
          <a:p>
            <a:pPr marL="0" indent="0">
              <a:spcBef>
                <a:spcPts val="0"/>
              </a:spcBef>
              <a:buNone/>
            </a:pPr>
            <a:r>
              <a:rPr lang="en-NZ" sz="2900" dirty="0"/>
              <a:t> </a:t>
            </a:r>
          </a:p>
          <a:p>
            <a:pPr marL="0" lvl="0" indent="0">
              <a:spcBef>
                <a:spcPts val="0"/>
              </a:spcBef>
              <a:buNone/>
            </a:pPr>
            <a:r>
              <a:rPr lang="en-NZ" sz="2900" dirty="0"/>
              <a:t>e. Why did orange carrots become more popular than purple and yellow varieties?</a:t>
            </a:r>
          </a:p>
          <a:p>
            <a:pPr marL="0" indent="0">
              <a:spcBef>
                <a:spcPts val="0"/>
              </a:spcBef>
              <a:buNone/>
            </a:pPr>
            <a:r>
              <a:rPr lang="en-NZ" sz="2900" dirty="0"/>
              <a:t>  </a:t>
            </a:r>
            <a:r>
              <a:rPr lang="en-NZ" sz="2900" i="1" dirty="0"/>
              <a:t>Orange carrots became more popular because they were sweeter, less bitter, had smoother roots, and were more pleasant to cook with since they didn’t stain pots or water. </a:t>
            </a:r>
          </a:p>
          <a:p>
            <a:pPr marL="0" indent="0">
              <a:spcBef>
                <a:spcPts val="0"/>
              </a:spcBef>
              <a:buNone/>
            </a:pPr>
            <a:r>
              <a:rPr lang="en-NZ" sz="2900" i="1" dirty="0"/>
              <a:t> </a:t>
            </a:r>
          </a:p>
          <a:p>
            <a:pPr marL="0" lvl="0" indent="0">
              <a:spcBef>
                <a:spcPts val="0"/>
              </a:spcBef>
              <a:buNone/>
            </a:pPr>
            <a:r>
              <a:rPr lang="en-NZ" sz="2900" dirty="0"/>
              <a:t>f. How have scientist and growers improved carrots today?</a:t>
            </a:r>
          </a:p>
          <a:p>
            <a:pPr marL="0" indent="0">
              <a:spcBef>
                <a:spcPts val="0"/>
              </a:spcBef>
              <a:buNone/>
            </a:pPr>
            <a:r>
              <a:rPr lang="en-NZ" sz="2900" dirty="0"/>
              <a:t>  </a:t>
            </a:r>
            <a:r>
              <a:rPr lang="en-NZ" sz="2900" i="1" dirty="0"/>
              <a:t>Scientists and growers have improved carrots through selective breeding. This means they choose the best plants to grow the next generation. Over time, this has produced carrots that are sweeter and less   bitter, with better colour, stronger resistance to pests and diseases, and much higher crop yields.</a:t>
            </a:r>
          </a:p>
          <a:p>
            <a:endParaRPr lang="en-NZ" dirty="0"/>
          </a:p>
        </p:txBody>
      </p:sp>
    </p:spTree>
    <p:extLst>
      <p:ext uri="{BB962C8B-B14F-4D97-AF65-F5344CB8AC3E}">
        <p14:creationId xmlns:p14="http://schemas.microsoft.com/office/powerpoint/2010/main" val="247774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37291D-A701-B09A-1A0E-343355327CF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icture containing logo&#10;&#10;Description automatically generated">
            <a:extLst>
              <a:ext uri="{FF2B5EF4-FFF2-40B4-BE49-F238E27FC236}">
                <a16:creationId xmlns:a16="http://schemas.microsoft.com/office/drawing/2014/main" id="{AEC9B0D4-1244-37C0-11F2-BDB1DAAA1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36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B647B-F60D-B8ED-C89B-98E4F635806C}"/>
              </a:ext>
            </a:extLst>
          </p:cNvPr>
          <p:cNvSpPr>
            <a:spLocks noGrp="1"/>
          </p:cNvSpPr>
          <p:nvPr>
            <p:ph type="ctrTitle"/>
          </p:nvPr>
        </p:nvSpPr>
        <p:spPr>
          <a:xfrm>
            <a:off x="748310" y="4960758"/>
            <a:ext cx="6796345" cy="1236086"/>
          </a:xfrm>
          <a:noFill/>
        </p:spPr>
        <p:txBody>
          <a:bodyPr anchor="ctr">
            <a:normAutofit/>
          </a:bodyPr>
          <a:lstStyle/>
          <a:p>
            <a:pPr algn="r"/>
            <a:r>
              <a:rPr lang="en-NZ" dirty="0"/>
              <a:t>History of carrots</a:t>
            </a:r>
            <a:endParaRPr lang="en-NZ"/>
          </a:p>
        </p:txBody>
      </p:sp>
      <p:sp>
        <p:nvSpPr>
          <p:cNvPr id="3" name="Subtitle 2">
            <a:extLst>
              <a:ext uri="{FF2B5EF4-FFF2-40B4-BE49-F238E27FC236}">
                <a16:creationId xmlns:a16="http://schemas.microsoft.com/office/drawing/2014/main" id="{CB24DD0C-3590-D018-2D4A-63876CADC030}"/>
              </a:ext>
            </a:extLst>
          </p:cNvPr>
          <p:cNvSpPr>
            <a:spLocks noGrp="1"/>
          </p:cNvSpPr>
          <p:nvPr>
            <p:ph type="subTitle" idx="1"/>
          </p:nvPr>
        </p:nvSpPr>
        <p:spPr>
          <a:xfrm>
            <a:off x="8119869" y="4960758"/>
            <a:ext cx="3323819" cy="1236086"/>
          </a:xfrm>
          <a:noFill/>
        </p:spPr>
        <p:txBody>
          <a:bodyPr anchor="ctr">
            <a:normAutofit/>
          </a:bodyPr>
          <a:lstStyle/>
          <a:p>
            <a:pPr algn="l"/>
            <a:r>
              <a:rPr lang="en-US" dirty="0"/>
              <a:t>From wild plant to everyday vegetable</a:t>
            </a:r>
            <a:endParaRPr lang="en-NZ"/>
          </a:p>
        </p:txBody>
      </p:sp>
      <p:pic>
        <p:nvPicPr>
          <p:cNvPr id="4" name="Picture 3">
            <a:extLst>
              <a:ext uri="{FF2B5EF4-FFF2-40B4-BE49-F238E27FC236}">
                <a16:creationId xmlns:a16="http://schemas.microsoft.com/office/drawing/2014/main" id="{751B5483-AC06-4975-6299-564B58145CC5}"/>
              </a:ext>
            </a:extLst>
          </p:cNvPr>
          <p:cNvPicPr>
            <a:picLocks noChangeAspect="1"/>
          </p:cNvPicPr>
          <p:nvPr/>
        </p:nvPicPr>
        <p:blipFill>
          <a:blip r:embed="rId2"/>
          <a:srcRect t="2182" r="-1" b="-1"/>
          <a:stretch>
            <a:fillRect/>
          </a:stretch>
        </p:blipFill>
        <p:spPr>
          <a:xfrm>
            <a:off x="320040" y="320040"/>
            <a:ext cx="11548872" cy="4462272"/>
          </a:xfrm>
          <a:prstGeom prst="rect">
            <a:avLst/>
          </a:prstGeom>
        </p:spPr>
      </p:pic>
      <p:cxnSp>
        <p:nvCxnSpPr>
          <p:cNvPr id="11" name="Straight Connector 10">
            <a:extLst>
              <a:ext uri="{FF2B5EF4-FFF2-40B4-BE49-F238E27FC236}">
                <a16:creationId xmlns:a16="http://schemas.microsoft.com/office/drawing/2014/main" id="{8AD2EEB5-F5B4-4BDA-8293-9A997C1299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27285" y="5121601"/>
            <a:ext cx="0" cy="914400"/>
          </a:xfrm>
          <a:prstGeom prst="line">
            <a:avLst/>
          </a:prstGeom>
          <a:ln w="19050">
            <a:solidFill>
              <a:schemeClr val="tx1">
                <a:lumMod val="65000"/>
                <a:lumOff val="3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82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9EFEB-8299-ECCA-E17D-3066373FEB63}"/>
              </a:ext>
            </a:extLst>
          </p:cNvPr>
          <p:cNvSpPr>
            <a:spLocks noGrp="1"/>
          </p:cNvSpPr>
          <p:nvPr>
            <p:ph type="title"/>
          </p:nvPr>
        </p:nvSpPr>
        <p:spPr>
          <a:xfrm>
            <a:off x="630936" y="639520"/>
            <a:ext cx="3429000" cy="1719072"/>
          </a:xfrm>
        </p:spPr>
        <p:txBody>
          <a:bodyPr anchor="b">
            <a:normAutofit/>
          </a:bodyPr>
          <a:lstStyle/>
          <a:p>
            <a:r>
              <a:rPr lang="en-NZ" sz="3800" b="1"/>
              <a:t>Wild carrots (Long ago)</a:t>
            </a:r>
            <a:br>
              <a:rPr lang="en-NZ" sz="3800"/>
            </a:br>
            <a:endParaRPr lang="en-NZ" sz="380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7EB770-9322-A2B9-3BE8-EB3E127B12BA}"/>
              </a:ext>
            </a:extLst>
          </p:cNvPr>
          <p:cNvSpPr>
            <a:spLocks noGrp="1"/>
          </p:cNvSpPr>
          <p:nvPr>
            <p:ph idx="1"/>
          </p:nvPr>
        </p:nvSpPr>
        <p:spPr>
          <a:xfrm>
            <a:off x="630936" y="2807208"/>
            <a:ext cx="4154424" cy="3410712"/>
          </a:xfrm>
        </p:spPr>
        <p:txBody>
          <a:bodyPr anchor="t">
            <a:normAutofit/>
          </a:bodyPr>
          <a:lstStyle/>
          <a:p>
            <a:pPr lvl="0"/>
            <a:r>
              <a:rPr lang="en-NZ" sz="2200" dirty="0"/>
              <a:t>Grew in Europe, North Africa, and Western Asia </a:t>
            </a:r>
          </a:p>
          <a:p>
            <a:pPr lvl="0"/>
            <a:r>
              <a:rPr lang="en-NZ" sz="2200" dirty="0"/>
              <a:t>Small, thin, white roots </a:t>
            </a:r>
          </a:p>
          <a:p>
            <a:pPr lvl="0"/>
            <a:r>
              <a:rPr lang="en-NZ" sz="2200" dirty="0"/>
              <a:t>Tough, forked, and bitter </a:t>
            </a:r>
          </a:p>
          <a:p>
            <a:pPr lvl="0"/>
            <a:r>
              <a:rPr lang="en-NZ" sz="2200" dirty="0"/>
              <a:t>Often confused with parsnips </a:t>
            </a:r>
          </a:p>
          <a:p>
            <a:endParaRPr lang="en-NZ" sz="2200" dirty="0"/>
          </a:p>
        </p:txBody>
      </p:sp>
      <p:pic>
        <p:nvPicPr>
          <p:cNvPr id="5" name="Picture 4">
            <a:extLst>
              <a:ext uri="{FF2B5EF4-FFF2-40B4-BE49-F238E27FC236}">
                <a16:creationId xmlns:a16="http://schemas.microsoft.com/office/drawing/2014/main" id="{E6870720-83A8-8D83-1584-7D78D8254057}"/>
              </a:ext>
            </a:extLst>
          </p:cNvPr>
          <p:cNvPicPr>
            <a:picLocks noChangeAspect="1"/>
          </p:cNvPicPr>
          <p:nvPr/>
        </p:nvPicPr>
        <p:blipFill>
          <a:blip r:embed="rId2"/>
          <a:stretch>
            <a:fillRect/>
          </a:stretch>
        </p:blipFill>
        <p:spPr>
          <a:xfrm>
            <a:off x="4654296" y="1133513"/>
            <a:ext cx="6903720" cy="4590974"/>
          </a:xfrm>
          <a:prstGeom prst="rect">
            <a:avLst/>
          </a:prstGeom>
        </p:spPr>
      </p:pic>
    </p:spTree>
    <p:extLst>
      <p:ext uri="{BB962C8B-B14F-4D97-AF65-F5344CB8AC3E}">
        <p14:creationId xmlns:p14="http://schemas.microsoft.com/office/powerpoint/2010/main" val="392175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764A3-5B21-B639-E0ED-DBCC44C3E5D9}"/>
              </a:ext>
            </a:extLst>
          </p:cNvPr>
          <p:cNvSpPr>
            <a:spLocks noGrp="1"/>
          </p:cNvSpPr>
          <p:nvPr>
            <p:ph type="title"/>
          </p:nvPr>
        </p:nvSpPr>
        <p:spPr>
          <a:xfrm>
            <a:off x="572493" y="238539"/>
            <a:ext cx="11018520" cy="1434415"/>
          </a:xfrm>
        </p:spPr>
        <p:txBody>
          <a:bodyPr anchor="b">
            <a:normAutofit/>
          </a:bodyPr>
          <a:lstStyle/>
          <a:p>
            <a:r>
              <a:rPr lang="en-NZ" sz="4600" b="1" dirty="0"/>
              <a:t>First Domesticated Carrots </a:t>
            </a:r>
            <a:br>
              <a:rPr lang="en-NZ" sz="4600" b="1" dirty="0"/>
            </a:br>
            <a:r>
              <a:rPr lang="en-NZ" sz="4600" b="1" dirty="0"/>
              <a:t>(9th–10th Century)</a:t>
            </a:r>
            <a:endParaRPr lang="en-NZ" sz="4600" dirty="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2A1BAA-7152-BC7C-67C1-616D1EF529B1}"/>
              </a:ext>
            </a:extLst>
          </p:cNvPr>
          <p:cNvSpPr>
            <a:spLocks noGrp="1"/>
          </p:cNvSpPr>
          <p:nvPr>
            <p:ph idx="1"/>
          </p:nvPr>
        </p:nvSpPr>
        <p:spPr>
          <a:xfrm>
            <a:off x="572493" y="2071316"/>
            <a:ext cx="6713552" cy="4119172"/>
          </a:xfrm>
        </p:spPr>
        <p:txBody>
          <a:bodyPr anchor="t">
            <a:normAutofit/>
          </a:bodyPr>
          <a:lstStyle/>
          <a:p>
            <a:pPr lvl="0"/>
            <a:r>
              <a:rPr lang="en-NZ" sz="2000" dirty="0"/>
              <a:t>Grown in Central Asia (Afghanistan &amp; Iran) </a:t>
            </a:r>
          </a:p>
          <a:p>
            <a:pPr lvl="0"/>
            <a:r>
              <a:rPr lang="en-NZ" sz="2000" dirty="0"/>
              <a:t>Not orange! Usually </a:t>
            </a:r>
            <a:r>
              <a:rPr lang="en-NZ" sz="2000" b="1" dirty="0"/>
              <a:t>purple or yellow</a:t>
            </a:r>
            <a:r>
              <a:rPr lang="en-NZ" sz="2000" dirty="0"/>
              <a:t> </a:t>
            </a:r>
          </a:p>
          <a:p>
            <a:pPr lvl="0"/>
            <a:r>
              <a:rPr lang="en-NZ" sz="2000" dirty="0"/>
              <a:t>Purple carrots: strong flavour, stained pots </a:t>
            </a:r>
          </a:p>
          <a:p>
            <a:pPr lvl="0"/>
            <a:r>
              <a:rPr lang="en-NZ" sz="2000" dirty="0"/>
              <a:t>Yellow carrots: contained carotene </a:t>
            </a:r>
          </a:p>
          <a:p>
            <a:pPr lvl="0"/>
            <a:r>
              <a:rPr lang="en-NZ" sz="2000" dirty="0"/>
              <a:t>Farmers began selecting better plants </a:t>
            </a:r>
          </a:p>
          <a:p>
            <a:pPr marL="0" lvl="0" indent="0">
              <a:buNone/>
            </a:pPr>
            <a:r>
              <a:rPr lang="en-NZ" sz="2000" b="1" dirty="0"/>
              <a:t>Carrots Spread Around the World</a:t>
            </a:r>
            <a:endParaRPr lang="en-NZ" sz="2000" dirty="0"/>
          </a:p>
          <a:p>
            <a:pPr lvl="0"/>
            <a:r>
              <a:rPr lang="en-NZ" sz="2000" dirty="0"/>
              <a:t>Seeds travelled through trade and migration </a:t>
            </a:r>
          </a:p>
          <a:p>
            <a:pPr lvl="0"/>
            <a:r>
              <a:rPr lang="en-NZ" sz="2000" dirty="0"/>
              <a:t>Spread to Europe, North Africa, and other parts of Asia </a:t>
            </a:r>
          </a:p>
          <a:p>
            <a:pPr lvl="0"/>
            <a:r>
              <a:rPr lang="en-NZ" sz="2000" dirty="0"/>
              <a:t>Farmers kept improving them </a:t>
            </a:r>
          </a:p>
          <a:p>
            <a:endParaRPr lang="en-NZ" sz="2000" dirty="0"/>
          </a:p>
        </p:txBody>
      </p:sp>
      <p:pic>
        <p:nvPicPr>
          <p:cNvPr id="4" name="Picture 3">
            <a:extLst>
              <a:ext uri="{FF2B5EF4-FFF2-40B4-BE49-F238E27FC236}">
                <a16:creationId xmlns:a16="http://schemas.microsoft.com/office/drawing/2014/main" id="{CE51A088-67DD-F221-2F3C-38D08E0BF636}"/>
              </a:ext>
            </a:extLst>
          </p:cNvPr>
          <p:cNvPicPr>
            <a:picLocks noChangeAspect="1"/>
          </p:cNvPicPr>
          <p:nvPr/>
        </p:nvPicPr>
        <p:blipFill>
          <a:blip r:embed="rId2"/>
          <a:srcRect l="21010" r="22964"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14539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B37D69-DC65-B22B-E238-AC0F90AE81CA}"/>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32F7B-CD48-F45D-9169-AB324666EE78}"/>
              </a:ext>
            </a:extLst>
          </p:cNvPr>
          <p:cNvSpPr>
            <a:spLocks noGrp="1"/>
          </p:cNvSpPr>
          <p:nvPr>
            <p:ph type="title"/>
          </p:nvPr>
        </p:nvSpPr>
        <p:spPr>
          <a:xfrm>
            <a:off x="640080" y="325369"/>
            <a:ext cx="4368602" cy="1956841"/>
          </a:xfrm>
        </p:spPr>
        <p:txBody>
          <a:bodyPr anchor="b">
            <a:normAutofit/>
          </a:bodyPr>
          <a:lstStyle/>
          <a:p>
            <a:r>
              <a:rPr lang="en-NZ" sz="3400" b="1"/>
              <a:t>Orange carrots appear (15th–16th Century)</a:t>
            </a:r>
            <a:br>
              <a:rPr lang="en-NZ" sz="3400"/>
            </a:br>
            <a:endParaRPr lang="en-NZ" sz="3400"/>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8D1C3B-35F1-7E3B-2CE8-D79D46457EBB}"/>
              </a:ext>
            </a:extLst>
          </p:cNvPr>
          <p:cNvSpPr>
            <a:spLocks noGrp="1"/>
          </p:cNvSpPr>
          <p:nvPr>
            <p:ph idx="1"/>
          </p:nvPr>
        </p:nvSpPr>
        <p:spPr>
          <a:xfrm>
            <a:off x="640080" y="2872899"/>
            <a:ext cx="4243589" cy="3320668"/>
          </a:xfrm>
        </p:spPr>
        <p:txBody>
          <a:bodyPr>
            <a:normAutofit/>
          </a:bodyPr>
          <a:lstStyle/>
          <a:p>
            <a:pPr lvl="0"/>
            <a:r>
              <a:rPr lang="en-NZ" sz="2200" dirty="0"/>
              <a:t>Developed in Europe (Spain and Germany) </a:t>
            </a:r>
          </a:p>
          <a:p>
            <a:pPr lvl="0"/>
            <a:r>
              <a:rPr lang="en-NZ" sz="2200" dirty="0"/>
              <a:t>Bred from yellow carrots </a:t>
            </a:r>
          </a:p>
          <a:p>
            <a:pPr lvl="0"/>
            <a:r>
              <a:rPr lang="en-NZ" sz="2200" dirty="0"/>
              <a:t>Sweeter, smoother, less bitter </a:t>
            </a:r>
          </a:p>
          <a:p>
            <a:endParaRPr lang="en-NZ" sz="2200" dirty="0"/>
          </a:p>
        </p:txBody>
      </p:sp>
      <p:pic>
        <p:nvPicPr>
          <p:cNvPr id="4" name="Picture 3">
            <a:extLst>
              <a:ext uri="{FF2B5EF4-FFF2-40B4-BE49-F238E27FC236}">
                <a16:creationId xmlns:a16="http://schemas.microsoft.com/office/drawing/2014/main" id="{79C4149B-015F-F724-FCEA-BF3CE924F8CD}"/>
              </a:ext>
            </a:extLst>
          </p:cNvPr>
          <p:cNvPicPr>
            <a:picLocks noChangeAspect="1"/>
          </p:cNvPicPr>
          <p:nvPr/>
        </p:nvPicPr>
        <p:blipFill>
          <a:blip r:embed="rId2"/>
          <a:srcRect r="1450"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7902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C0463A-AE59-8C7D-30A0-F27CA254D7DF}"/>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FDC363-324A-D45C-3568-A38A67A2C6F3}"/>
              </a:ext>
            </a:extLst>
          </p:cNvPr>
          <p:cNvSpPr>
            <a:spLocks noGrp="1"/>
          </p:cNvSpPr>
          <p:nvPr>
            <p:ph type="title"/>
          </p:nvPr>
        </p:nvSpPr>
        <p:spPr>
          <a:xfrm>
            <a:off x="572493" y="238539"/>
            <a:ext cx="11018520" cy="1434415"/>
          </a:xfrm>
        </p:spPr>
        <p:txBody>
          <a:bodyPr anchor="b">
            <a:normAutofit/>
          </a:bodyPr>
          <a:lstStyle/>
          <a:p>
            <a:r>
              <a:rPr lang="en-NZ" sz="5400" b="1"/>
              <a:t>Dutch improvements (1600s)</a:t>
            </a:r>
            <a:endParaRPr lang="en-NZ" sz="540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EDCCC9-6EF6-47B7-BE82-4ECBCD19712A}"/>
              </a:ext>
            </a:extLst>
          </p:cNvPr>
          <p:cNvSpPr>
            <a:spLocks noGrp="1"/>
          </p:cNvSpPr>
          <p:nvPr>
            <p:ph idx="1"/>
          </p:nvPr>
        </p:nvSpPr>
        <p:spPr>
          <a:xfrm>
            <a:off x="572493" y="2071316"/>
            <a:ext cx="6713552" cy="4119172"/>
          </a:xfrm>
        </p:spPr>
        <p:txBody>
          <a:bodyPr anchor="t">
            <a:normAutofit/>
          </a:bodyPr>
          <a:lstStyle/>
          <a:p>
            <a:pPr lvl="0"/>
            <a:r>
              <a:rPr lang="en-NZ" sz="2200"/>
              <a:t>Dutch farmers improved orange carrots </a:t>
            </a:r>
          </a:p>
          <a:p>
            <a:pPr lvl="0"/>
            <a:r>
              <a:rPr lang="en-NZ" sz="2200"/>
              <a:t>Larger, straighter, more reliable </a:t>
            </a:r>
          </a:p>
          <a:p>
            <a:pPr lvl="0"/>
            <a:r>
              <a:rPr lang="en-NZ" sz="2200"/>
              <a:t>Became the basis of modern carrots </a:t>
            </a:r>
          </a:p>
          <a:p>
            <a:pPr marL="0" indent="0">
              <a:buNone/>
            </a:pPr>
            <a:r>
              <a:rPr lang="en-NZ" sz="2200" b="1"/>
              <a:t>Myth vs Reality</a:t>
            </a:r>
            <a:endParaRPr lang="en-NZ" sz="2200"/>
          </a:p>
          <a:p>
            <a:pPr lvl="0"/>
            <a:r>
              <a:rPr lang="en-NZ" sz="2200"/>
              <a:t>Story: created to honour Dutch royalty  </a:t>
            </a:r>
          </a:p>
          <a:p>
            <a:pPr lvl="0"/>
            <a:r>
              <a:rPr lang="en-NZ" sz="2200"/>
              <a:t>Reality: improved for better taste and quality</a:t>
            </a:r>
          </a:p>
          <a:p>
            <a:pPr lvl="0"/>
            <a:endParaRPr lang="en-NZ" sz="2200"/>
          </a:p>
        </p:txBody>
      </p:sp>
      <p:pic>
        <p:nvPicPr>
          <p:cNvPr id="4" name="Picture 3">
            <a:extLst>
              <a:ext uri="{FF2B5EF4-FFF2-40B4-BE49-F238E27FC236}">
                <a16:creationId xmlns:a16="http://schemas.microsoft.com/office/drawing/2014/main" id="{69B4BF2C-CC77-0F06-5648-DB2FD7F3913C}"/>
              </a:ext>
            </a:extLst>
          </p:cNvPr>
          <p:cNvPicPr>
            <a:picLocks noChangeAspect="1"/>
          </p:cNvPicPr>
          <p:nvPr/>
        </p:nvPicPr>
        <p:blipFill>
          <a:blip r:embed="rId2"/>
          <a:srcRect t="12731" r="2" b="5155"/>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21995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A3CFC-C4DE-5402-3B12-01505A337A04}"/>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4600" b="1" kern="1200">
                <a:solidFill>
                  <a:schemeClr val="tx1"/>
                </a:solidFill>
                <a:latin typeface="+mj-lt"/>
                <a:ea typeface="+mj-ea"/>
                <a:cs typeface="+mj-cs"/>
              </a:rPr>
              <a:t>From animal feed to human food</a:t>
            </a:r>
            <a:endParaRPr lang="en-US" sz="4600" kern="1200">
              <a:solidFill>
                <a:schemeClr val="tx1"/>
              </a:solidFill>
              <a:latin typeface="+mj-lt"/>
              <a:ea typeface="+mj-ea"/>
              <a:cs typeface="+mj-cs"/>
            </a:endParaRP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5FCE39-4DCA-79D9-7AC2-E7B5B7EC5EA0}"/>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lvl="0"/>
            <a:r>
              <a:rPr lang="en-US" sz="1900" dirty="0"/>
              <a:t>Early carrots often fed to animals </a:t>
            </a:r>
          </a:p>
          <a:p>
            <a:pPr lvl="0"/>
            <a:r>
              <a:rPr lang="en-US" sz="1900" dirty="0"/>
              <a:t>Improved taste made them popular for people </a:t>
            </a:r>
          </a:p>
          <a:p>
            <a:pPr lvl="0"/>
            <a:r>
              <a:rPr lang="en-US" sz="1900" dirty="0"/>
              <a:t>Became common in diets </a:t>
            </a:r>
          </a:p>
          <a:p>
            <a:pPr marL="0"/>
            <a:r>
              <a:rPr lang="en-US" sz="1900" b="1" dirty="0"/>
              <a:t>Modern carrots today</a:t>
            </a:r>
            <a:endParaRPr lang="en-US" sz="1900" dirty="0"/>
          </a:p>
          <a:p>
            <a:pPr lvl="0"/>
            <a:r>
              <a:rPr lang="en-US" sz="1900" dirty="0"/>
              <a:t>Grown worldwide </a:t>
            </a:r>
          </a:p>
          <a:p>
            <a:pPr lvl="0"/>
            <a:r>
              <a:rPr lang="en-US" sz="1900" dirty="0"/>
              <a:t>Breeding focuses on: </a:t>
            </a:r>
          </a:p>
          <a:p>
            <a:pPr lvl="1"/>
            <a:r>
              <a:rPr lang="en-US" sz="1900" dirty="0"/>
              <a:t>Sweetness </a:t>
            </a:r>
          </a:p>
          <a:p>
            <a:pPr lvl="1"/>
            <a:r>
              <a:rPr lang="en-US" sz="1900" dirty="0"/>
              <a:t>Bright colour </a:t>
            </a:r>
          </a:p>
          <a:p>
            <a:pPr lvl="1"/>
            <a:r>
              <a:rPr lang="en-US" sz="1900" dirty="0"/>
              <a:t>Pest resistance </a:t>
            </a:r>
          </a:p>
          <a:p>
            <a:endParaRPr lang="en-US" sz="1900" dirty="0"/>
          </a:p>
        </p:txBody>
      </p:sp>
      <p:pic>
        <p:nvPicPr>
          <p:cNvPr id="5" name="Content Placeholder 4" descr="Where are carrots grown : Scribble Maps">
            <a:extLst>
              <a:ext uri="{FF2B5EF4-FFF2-40B4-BE49-F238E27FC236}">
                <a16:creationId xmlns:a16="http://schemas.microsoft.com/office/drawing/2014/main" id="{1953F5DB-01ED-5700-5C9F-05A6A0887CBD}"/>
              </a:ext>
            </a:extLst>
          </p:cNvPr>
          <p:cNvPicPr>
            <a:picLocks noGrp="1" noChangeAspect="1"/>
          </p:cNvPicPr>
          <p:nvPr>
            <p:ph sz="half" idx="2"/>
          </p:nvPr>
        </p:nvPicPr>
        <p:blipFill>
          <a:blip r:embed="rId2"/>
          <a:stretch>
            <a:fillRect/>
          </a:stretch>
        </p:blipFill>
        <p:spPr>
          <a:xfrm>
            <a:off x="6099048" y="1996021"/>
            <a:ext cx="5458968" cy="2865958"/>
          </a:xfrm>
          <a:prstGeom prst="rect">
            <a:avLst/>
          </a:prstGeom>
        </p:spPr>
      </p:pic>
    </p:spTree>
    <p:extLst>
      <p:ext uri="{BB962C8B-B14F-4D97-AF65-F5344CB8AC3E}">
        <p14:creationId xmlns:p14="http://schemas.microsoft.com/office/powerpoint/2010/main" val="168884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3E386A-7995-FBC0-851E-28631140D4F4}"/>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F43EAA-01A5-225D-F9B8-BE339AA490D7}"/>
              </a:ext>
            </a:extLst>
          </p:cNvPr>
          <p:cNvSpPr>
            <a:spLocks noGrp="1"/>
          </p:cNvSpPr>
          <p:nvPr>
            <p:ph type="title"/>
          </p:nvPr>
        </p:nvSpPr>
        <p:spPr>
          <a:xfrm>
            <a:off x="630936" y="640080"/>
            <a:ext cx="4818888" cy="1481328"/>
          </a:xfrm>
        </p:spPr>
        <p:txBody>
          <a:bodyPr anchor="b">
            <a:normAutofit/>
          </a:bodyPr>
          <a:lstStyle/>
          <a:p>
            <a:r>
              <a:rPr lang="en-NZ" sz="3400" b="1"/>
              <a:t>Carrots in New Zealand </a:t>
            </a:r>
            <a:br>
              <a:rPr lang="en-NZ" sz="3400" b="1"/>
            </a:br>
            <a:r>
              <a:rPr lang="en-NZ" sz="3400" b="1"/>
              <a:t>(1800s–today)</a:t>
            </a:r>
            <a:endParaRPr lang="en-NZ" sz="3400"/>
          </a:p>
        </p:txBody>
      </p:sp>
      <p:sp>
        <p:nvSpPr>
          <p:cNvPr id="2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09555A-1211-E7F4-19EC-958EEC48C014}"/>
              </a:ext>
            </a:extLst>
          </p:cNvPr>
          <p:cNvSpPr>
            <a:spLocks noGrp="1"/>
          </p:cNvSpPr>
          <p:nvPr>
            <p:ph idx="1"/>
          </p:nvPr>
        </p:nvSpPr>
        <p:spPr>
          <a:xfrm>
            <a:off x="630936" y="2660904"/>
            <a:ext cx="4818888" cy="3547872"/>
          </a:xfrm>
        </p:spPr>
        <p:txBody>
          <a:bodyPr anchor="t">
            <a:normAutofit/>
          </a:bodyPr>
          <a:lstStyle/>
          <a:p>
            <a:pPr lvl="0"/>
            <a:r>
              <a:rPr lang="en-NZ" sz="2200"/>
              <a:t>Brought by European settlers (early 1800s) </a:t>
            </a:r>
          </a:p>
          <a:p>
            <a:pPr lvl="0"/>
            <a:r>
              <a:rPr lang="en-NZ" sz="2200"/>
              <a:t>Grew well in local conditions </a:t>
            </a:r>
          </a:p>
          <a:p>
            <a:pPr lvl="0"/>
            <a:r>
              <a:rPr lang="en-NZ" sz="2200"/>
              <a:t>Important crop today </a:t>
            </a:r>
          </a:p>
          <a:p>
            <a:pPr lvl="0"/>
            <a:r>
              <a:rPr lang="en-NZ" sz="2200"/>
              <a:t>Yields: </a:t>
            </a:r>
          </a:p>
          <a:p>
            <a:pPr lvl="1"/>
            <a:r>
              <a:rPr lang="en-NZ" sz="2200"/>
              <a:t>~70 tonnes/hectare (fresh) </a:t>
            </a:r>
          </a:p>
          <a:p>
            <a:pPr lvl="1"/>
            <a:r>
              <a:rPr lang="en-NZ" sz="2200"/>
              <a:t>~96 tonnes/hectare (processing) </a:t>
            </a:r>
          </a:p>
          <a:p>
            <a:pPr lvl="1"/>
            <a:r>
              <a:rPr lang="en-NZ" sz="2200"/>
              <a:t>Can exceed 100 tonnes/hectare </a:t>
            </a:r>
          </a:p>
          <a:p>
            <a:endParaRPr lang="en-NZ" sz="2200"/>
          </a:p>
        </p:txBody>
      </p:sp>
      <p:pic>
        <p:nvPicPr>
          <p:cNvPr id="4" name="Picture 3" descr="Carrot growers New Zealand carrots ...">
            <a:extLst>
              <a:ext uri="{FF2B5EF4-FFF2-40B4-BE49-F238E27FC236}">
                <a16:creationId xmlns:a16="http://schemas.microsoft.com/office/drawing/2014/main" id="{D6EAE9CF-78BA-4E04-B655-6CC77A4D1EBD}"/>
              </a:ext>
            </a:extLst>
          </p:cNvPr>
          <p:cNvPicPr>
            <a:picLocks noChangeAspect="1"/>
          </p:cNvPicPr>
          <p:nvPr/>
        </p:nvPicPr>
        <p:blipFill>
          <a:blip r:embed="rId2"/>
          <a:srcRect l="12681" r="22715" b="2"/>
          <a:stretch>
            <a:fillRect/>
          </a:stretch>
        </p:blipFill>
        <p:spPr>
          <a:xfrm>
            <a:off x="6145431" y="640080"/>
            <a:ext cx="5366201" cy="5577840"/>
          </a:xfrm>
          <a:prstGeom prst="rect">
            <a:avLst/>
          </a:prstGeom>
        </p:spPr>
      </p:pic>
    </p:spTree>
    <p:extLst>
      <p:ext uri="{BB962C8B-B14F-4D97-AF65-F5344CB8AC3E}">
        <p14:creationId xmlns:p14="http://schemas.microsoft.com/office/powerpoint/2010/main" val="368757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E4BE4D-01D6-2833-A6C1-E3B56C202204}"/>
            </a:ext>
          </a:extLst>
        </p:cNvPr>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868BF2-E024-F5DD-69D1-6F0AD33EFD9E}"/>
              </a:ext>
            </a:extLst>
          </p:cNvPr>
          <p:cNvSpPr>
            <a:spLocks noGrp="1"/>
          </p:cNvSpPr>
          <p:nvPr>
            <p:ph type="title"/>
          </p:nvPr>
        </p:nvSpPr>
        <p:spPr>
          <a:xfrm>
            <a:off x="640080" y="325369"/>
            <a:ext cx="4368602" cy="1956841"/>
          </a:xfrm>
        </p:spPr>
        <p:txBody>
          <a:bodyPr anchor="b">
            <a:normAutofit/>
          </a:bodyPr>
          <a:lstStyle/>
          <a:p>
            <a:r>
              <a:rPr lang="en-NZ" sz="5400" b="1"/>
              <a:t>Summary</a:t>
            </a:r>
          </a:p>
        </p:txBody>
      </p:sp>
      <p:sp>
        <p:nvSpPr>
          <p:cNvPr id="104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406361-5194-608B-32D7-A88BB01FF11B}"/>
              </a:ext>
            </a:extLst>
          </p:cNvPr>
          <p:cNvSpPr>
            <a:spLocks noGrp="1"/>
          </p:cNvSpPr>
          <p:nvPr>
            <p:ph idx="1"/>
          </p:nvPr>
        </p:nvSpPr>
        <p:spPr>
          <a:xfrm>
            <a:off x="640080" y="2872899"/>
            <a:ext cx="4243589" cy="3320668"/>
          </a:xfrm>
        </p:spPr>
        <p:txBody>
          <a:bodyPr>
            <a:normAutofit/>
          </a:bodyPr>
          <a:lstStyle/>
          <a:p>
            <a:pPr lvl="0"/>
            <a:r>
              <a:rPr lang="en-NZ" sz="2200" dirty="0"/>
              <a:t>Carrots changed a lot over time </a:t>
            </a:r>
          </a:p>
          <a:p>
            <a:pPr lvl="0"/>
            <a:r>
              <a:rPr lang="en-NZ" sz="2200" dirty="0"/>
              <a:t>From small, bitter white roots </a:t>
            </a:r>
          </a:p>
          <a:p>
            <a:pPr lvl="0"/>
            <a:r>
              <a:rPr lang="en-NZ" sz="2200" dirty="0"/>
              <a:t>To sweet, colourful vegetables </a:t>
            </a:r>
          </a:p>
          <a:p>
            <a:pPr lvl="0"/>
            <a:r>
              <a:rPr lang="en-NZ" sz="2200" dirty="0"/>
              <a:t>A great example of how humans shape plants</a:t>
            </a:r>
          </a:p>
          <a:p>
            <a:endParaRPr lang="en-NZ" sz="2200" dirty="0"/>
          </a:p>
        </p:txBody>
      </p:sp>
      <p:pic>
        <p:nvPicPr>
          <p:cNvPr id="1026" name="Picture 2" descr="Roasted Rainbow Carrots (Glazed) - Cooking For My Soul">
            <a:extLst>
              <a:ext uri="{FF2B5EF4-FFF2-40B4-BE49-F238E27FC236}">
                <a16:creationId xmlns:a16="http://schemas.microsoft.com/office/drawing/2014/main" id="{72FBC93B-19B2-F044-E3B5-76F2833CD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851" r="-1" b="18600"/>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19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TotalTime>
  <Words>809</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PowerPoint Presentation</vt:lpstr>
      <vt:lpstr>History of carrots</vt:lpstr>
      <vt:lpstr>Wild carrots (Long ago) </vt:lpstr>
      <vt:lpstr>First Domesticated Carrots  (9th–10th Century)</vt:lpstr>
      <vt:lpstr>Orange carrots appear (15th–16th Century) </vt:lpstr>
      <vt:lpstr>Dutch improvements (1600s)</vt:lpstr>
      <vt:lpstr>From animal feed to human food</vt:lpstr>
      <vt:lpstr>Carrots in New Zealand  (1800s–today)</vt:lpstr>
      <vt:lpstr>Summary</vt:lpstr>
      <vt:lpstr>Activity 3:  Read the article on the history of carrots, then complete the tasks below.  1. Timeline challenge </vt:lpstr>
      <vt:lpstr>2. Comprehension</vt:lpstr>
      <vt:lpstr>3. Creative task </vt:lpstr>
      <vt:lpstr>Answers Timeline challenge </vt:lpstr>
      <vt:lpstr> Comprehension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Kerry Allen</cp:lastModifiedBy>
  <cp:revision>9</cp:revision>
  <dcterms:created xsi:type="dcterms:W3CDTF">2026-05-03T21:19:48Z</dcterms:created>
  <dcterms:modified xsi:type="dcterms:W3CDTF">2026-07-20T02:03:19Z</dcterms:modified>
</cp:coreProperties>
</file>