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1" r:id="rId2"/>
    <p:sldId id="256" r:id="rId3"/>
    <p:sldId id="260" r:id="rId4"/>
    <p:sldId id="294" r:id="rId5"/>
    <p:sldId id="293" r:id="rId6"/>
    <p:sldId id="257" r:id="rId7"/>
    <p:sldId id="263" r:id="rId8"/>
    <p:sldId id="264" r:id="rId9"/>
    <p:sldId id="258" r:id="rId10"/>
    <p:sldId id="297" r:id="rId11"/>
    <p:sldId id="262" r:id="rId12"/>
    <p:sldId id="261" r:id="rId13"/>
    <p:sldId id="269" r:id="rId14"/>
    <p:sldId id="259" r:id="rId15"/>
    <p:sldId id="268" r:id="rId16"/>
    <p:sldId id="267" r:id="rId17"/>
    <p:sldId id="266" r:id="rId18"/>
    <p:sldId id="296" r:id="rId19"/>
    <p:sldId id="265" r:id="rId20"/>
    <p:sldId id="295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2C8C85-51F0-491E-9774-3900AFEF0FD7}" styleName="Light Style 2 - Ac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21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6517AE-8099-01EE-6377-47B878559C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7062638-AFAE-7F92-BA00-DB07D2870B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8EFD71-4AC6-FB3B-9E06-8603D62DE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B893-39A3-4552-B2EA-FD3F1778DA3A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6EBA05-7FB0-75AE-DEA5-EC24FE8EE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056DE7-A681-1C0F-2626-514BC1E72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378A6-33CD-4F12-B222-53DD476A835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95140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D0487D-5AD3-CAAD-E149-D9D4304C99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A3793E-9C23-974A-F101-FB3C890A58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705847-A253-4EED-A7F4-EC81D3B37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B893-39A3-4552-B2EA-FD3F1778DA3A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59E458-DE74-925C-644D-4C761BAB3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F69A3-2ECC-36F8-BFCC-54844CB8D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378A6-33CD-4F12-B222-53DD476A835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02598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99507-9BA3-82BC-7B75-23CA2DAF4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549C359-9D0A-1419-D6AE-823E6C9C56F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335E4C-8ADE-3765-D365-9061FB86F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B893-39A3-4552-B2EA-FD3F1778DA3A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FF7B02-C389-C987-C543-0096205AA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300FEF-18F6-F0A5-7F98-72AFBBDF1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378A6-33CD-4F12-B222-53DD476A835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476574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DCA317-B2D2-F906-92FE-5CBA3C6A2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C6A6DD-D2CE-4BA4-3C35-BEE5BA29C5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F64655-ACF5-9E23-CDC5-34D52D8668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B893-39A3-4552-B2EA-FD3F1778DA3A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A43019-61CC-EEA6-3561-4C3869579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AD533-556C-2D30-7C48-19DB89FC5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378A6-33CD-4F12-B222-53DD476A835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718255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6CB7E-4F50-0EDC-C380-B69DA5FD9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EA1390-8A8F-8150-E24A-9044686F7D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1A25C8-9005-5F97-D9C4-D82A5AF91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B893-39A3-4552-B2EA-FD3F1778DA3A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79DFEC-6360-D667-FBE4-66DD76AA7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ADDB8B-88C1-52DC-CE84-51A71660C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378A6-33CD-4F12-B222-53DD476A835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87092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7DC88-7F41-FBFF-0F73-1E863CE66E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057A2-FDE6-633E-46FF-5BB0C24739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2DCAFC-945D-66B2-DFB7-770F17238E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88E938-0ECF-122F-2033-0401FE6C73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B893-39A3-4552-B2EA-FD3F1778DA3A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64E3B9-7531-C073-B566-8BB62B2D96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2E5CC4-CA34-04BB-9112-9EAB5221C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378A6-33CD-4F12-B222-53DD476A835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79528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4C004-685B-9B31-76A2-F0BBE3E8B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3612B4-6E6C-5DE3-A0BA-5BCD6C3166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0EBFC5-AC37-BC5A-B24A-98872FBFC58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F381A5-F15E-94F6-AC92-0292B75A59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AB12AD6-463D-9931-87C7-C29687DF128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0073A47-0A7B-D429-382C-E901445D2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B893-39A3-4552-B2EA-FD3F1778DA3A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4464B5-00CA-1913-3FAA-17519563B5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A90F2C3-A4C7-BD9D-3997-E08070CDFD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378A6-33CD-4F12-B222-53DD476A835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792157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06B76E-0738-9E35-13A0-FB92238FC8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40816D-E6C0-14D9-D7E1-D382398CF1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B893-39A3-4552-B2EA-FD3F1778DA3A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D9D5456-44AC-A186-6E03-8CA054E3A2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12C3E1-F400-AA1E-C4C0-767571B6E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378A6-33CD-4F12-B222-53DD476A835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831050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F637AC4-626D-1928-726F-07FC04D9D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B893-39A3-4552-B2EA-FD3F1778DA3A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A9CF36-B7B8-10C4-DF2A-BC0F65DD2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A64C59-4D59-3F98-68D9-D55BD7F8EE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378A6-33CD-4F12-B222-53DD476A835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25044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C51828-5CD4-E1F2-17BD-34D477FE5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84B65-9DAC-A936-82AB-2E80DA4A55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EA8232-1E5D-C73F-5CB7-610BEE673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440519-FEEB-12E9-D0A6-4E3A9388EE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B893-39A3-4552-B2EA-FD3F1778DA3A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DD4EEE-EF14-2400-0A61-B80F35E009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0F1B11-26E0-AC6A-66E3-D704272329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378A6-33CD-4F12-B222-53DD476A835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906663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8E7A53-3DB3-C4B5-4810-54FF9E020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9FEB9C9-B8C7-176E-D22E-51AECE30E29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C57887-11D8-FDBD-23BE-A607DC3C4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4AF4C5-8FE1-B8A4-08C1-86C437446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9BB893-39A3-4552-B2EA-FD3F1778DA3A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69E88F-4C10-C218-873A-6D03F2436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346FB1-BE8D-C2D8-737D-D3668825A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5378A6-33CD-4F12-B222-53DD476A835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0123529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AF2BA3-FD8E-430A-C51E-A55C87BFB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28244-5E1D-47CE-EF83-57CD6DF3E4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D93CF-CCAB-1B8A-14E8-AE9206177B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9BB893-39A3-4552-B2EA-FD3F1778DA3A}" type="datetimeFigureOut">
              <a:rPr lang="en-NZ" smtClean="0"/>
              <a:t>29/07/2026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7BE79-E102-E44F-8A0A-3DBC6CE60F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B77E96-11C7-AF1A-43A9-2241D0B1E6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5378A6-33CD-4F12-B222-53DD476A8358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179103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gribusiness.school.nz/course/view.php?id=20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ballance.co.nz/Fertiliser-Products/c/p/000000000000010093" TargetMode="External"/><Relationship Id="rId2" Type="http://schemas.openxmlformats.org/officeDocument/2006/relationships/hyperlink" Target="https://ballance.co.nz/Fertiliser-Products/c/p/00000000000001034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s://www.pre-kpages.com/science-for-kids-growing-lettuce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s://www.youtube.com/watch?v=Om6QyUwXcXs&amp;t=11s" TargetMode="Externa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2DFD8EA3-497F-3A08-A52F-F14366009A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3047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A8908DB7-C3A6-4FCB-9820-CEE02B398C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DF7B16-56A7-886F-1970-58E98623A3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823"/>
            <a:ext cx="3419856" cy="5583148"/>
          </a:xfrm>
        </p:spPr>
        <p:txBody>
          <a:bodyPr anchor="ctr">
            <a:normAutofit/>
          </a:bodyPr>
          <a:lstStyle/>
          <a:p>
            <a:r>
              <a:rPr lang="en-NZ" sz="5400" b="1" dirty="0"/>
              <a:t>Activity 4</a:t>
            </a:r>
            <a:r>
              <a:rPr lang="en-NZ" sz="5400" dirty="0"/>
              <a:t>:</a:t>
            </a:r>
            <a:r>
              <a:rPr lang="en-NZ" sz="5400" b="1" dirty="0"/>
              <a:t> </a:t>
            </a:r>
            <a:r>
              <a:rPr lang="en-NZ" sz="5400" dirty="0"/>
              <a:t>Grow Lettuce</a:t>
            </a:r>
          </a:p>
        </p:txBody>
      </p:sp>
      <p:sp>
        <p:nvSpPr>
          <p:cNvPr id="17" name="sketch line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267200" y="630936"/>
            <a:ext cx="18288" cy="5590381"/>
          </a:xfrm>
          <a:custGeom>
            <a:avLst/>
            <a:gdLst>
              <a:gd name="csX0" fmla="*/ 0 w 18288"/>
              <a:gd name="csY0" fmla="*/ 0 h 5590381"/>
              <a:gd name="csX1" fmla="*/ 18288 w 18288"/>
              <a:gd name="csY1" fmla="*/ 0 h 5590381"/>
              <a:gd name="csX2" fmla="*/ 18288 w 18288"/>
              <a:gd name="csY2" fmla="*/ 754701 h 5590381"/>
              <a:gd name="csX3" fmla="*/ 18288 w 18288"/>
              <a:gd name="csY3" fmla="*/ 1565307 h 5590381"/>
              <a:gd name="csX4" fmla="*/ 18288 w 18288"/>
              <a:gd name="csY4" fmla="*/ 2152297 h 5590381"/>
              <a:gd name="csX5" fmla="*/ 18288 w 18288"/>
              <a:gd name="csY5" fmla="*/ 2906998 h 5590381"/>
              <a:gd name="csX6" fmla="*/ 18288 w 18288"/>
              <a:gd name="csY6" fmla="*/ 3549892 h 5590381"/>
              <a:gd name="csX7" fmla="*/ 18288 w 18288"/>
              <a:gd name="csY7" fmla="*/ 4080978 h 5590381"/>
              <a:gd name="csX8" fmla="*/ 18288 w 18288"/>
              <a:gd name="csY8" fmla="*/ 4835680 h 5590381"/>
              <a:gd name="csX9" fmla="*/ 18288 w 18288"/>
              <a:gd name="csY9" fmla="*/ 5590381 h 5590381"/>
              <a:gd name="csX10" fmla="*/ 0 w 18288"/>
              <a:gd name="csY10" fmla="*/ 5590381 h 5590381"/>
              <a:gd name="csX11" fmla="*/ 0 w 18288"/>
              <a:gd name="csY11" fmla="*/ 4835680 h 5590381"/>
              <a:gd name="csX12" fmla="*/ 0 w 18288"/>
              <a:gd name="csY12" fmla="*/ 4304593 h 5590381"/>
              <a:gd name="csX13" fmla="*/ 0 w 18288"/>
              <a:gd name="csY13" fmla="*/ 3773507 h 5590381"/>
              <a:gd name="csX14" fmla="*/ 0 w 18288"/>
              <a:gd name="csY14" fmla="*/ 3186517 h 5590381"/>
              <a:gd name="csX15" fmla="*/ 0 w 18288"/>
              <a:gd name="csY15" fmla="*/ 2487720 h 5590381"/>
              <a:gd name="csX16" fmla="*/ 0 w 18288"/>
              <a:gd name="csY16" fmla="*/ 1956633 h 5590381"/>
              <a:gd name="csX17" fmla="*/ 0 w 18288"/>
              <a:gd name="csY17" fmla="*/ 1425547 h 5590381"/>
              <a:gd name="csX18" fmla="*/ 0 w 18288"/>
              <a:gd name="csY18" fmla="*/ 614942 h 5590381"/>
              <a:gd name="csX19" fmla="*/ 0 w 18288"/>
              <a:gd name="csY19" fmla="*/ 0 h 5590381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</a:cxnLst>
            <a:rect l="l" t="t" r="r" b="b"/>
            <a:pathLst>
              <a:path w="18288" h="5590381" fill="none" extrusionOk="0">
                <a:moveTo>
                  <a:pt x="0" y="0"/>
                </a:moveTo>
                <a:cubicBezTo>
                  <a:pt x="7726" y="-435"/>
                  <a:pt x="14198" y="437"/>
                  <a:pt x="18288" y="0"/>
                </a:cubicBezTo>
                <a:cubicBezTo>
                  <a:pt x="-5226" y="225076"/>
                  <a:pt x="46275" y="562283"/>
                  <a:pt x="18288" y="754701"/>
                </a:cubicBezTo>
                <a:cubicBezTo>
                  <a:pt x="-9699" y="947119"/>
                  <a:pt x="30081" y="1239251"/>
                  <a:pt x="18288" y="1565307"/>
                </a:cubicBezTo>
                <a:cubicBezTo>
                  <a:pt x="6495" y="1891363"/>
                  <a:pt x="7160" y="1999140"/>
                  <a:pt x="18288" y="2152297"/>
                </a:cubicBezTo>
                <a:cubicBezTo>
                  <a:pt x="29417" y="2305454"/>
                  <a:pt x="28705" y="2598333"/>
                  <a:pt x="18288" y="2906998"/>
                </a:cubicBezTo>
                <a:cubicBezTo>
                  <a:pt x="7871" y="3215663"/>
                  <a:pt x="35263" y="3327412"/>
                  <a:pt x="18288" y="3549892"/>
                </a:cubicBezTo>
                <a:cubicBezTo>
                  <a:pt x="1313" y="3772372"/>
                  <a:pt x="38561" y="3843836"/>
                  <a:pt x="18288" y="4080978"/>
                </a:cubicBezTo>
                <a:cubicBezTo>
                  <a:pt x="-1985" y="4318120"/>
                  <a:pt x="-3806" y="4511166"/>
                  <a:pt x="18288" y="4835680"/>
                </a:cubicBezTo>
                <a:cubicBezTo>
                  <a:pt x="40382" y="5160194"/>
                  <a:pt x="-13070" y="5401748"/>
                  <a:pt x="18288" y="5590381"/>
                </a:cubicBezTo>
                <a:cubicBezTo>
                  <a:pt x="12010" y="5589863"/>
                  <a:pt x="6799" y="5589982"/>
                  <a:pt x="0" y="5590381"/>
                </a:cubicBezTo>
                <a:cubicBezTo>
                  <a:pt x="-6480" y="5250523"/>
                  <a:pt x="-32148" y="5052531"/>
                  <a:pt x="0" y="4835680"/>
                </a:cubicBezTo>
                <a:cubicBezTo>
                  <a:pt x="32148" y="4618829"/>
                  <a:pt x="5352" y="4496374"/>
                  <a:pt x="0" y="4304593"/>
                </a:cubicBezTo>
                <a:cubicBezTo>
                  <a:pt x="-5352" y="4112812"/>
                  <a:pt x="9645" y="3919423"/>
                  <a:pt x="0" y="3773507"/>
                </a:cubicBezTo>
                <a:cubicBezTo>
                  <a:pt x="-9645" y="3627591"/>
                  <a:pt x="-10654" y="3330687"/>
                  <a:pt x="0" y="3186517"/>
                </a:cubicBezTo>
                <a:cubicBezTo>
                  <a:pt x="10654" y="3042347"/>
                  <a:pt x="18181" y="2635923"/>
                  <a:pt x="0" y="2487720"/>
                </a:cubicBezTo>
                <a:cubicBezTo>
                  <a:pt x="-18181" y="2339517"/>
                  <a:pt x="-7947" y="2113537"/>
                  <a:pt x="0" y="1956633"/>
                </a:cubicBezTo>
                <a:cubicBezTo>
                  <a:pt x="7947" y="1799729"/>
                  <a:pt x="-15145" y="1657735"/>
                  <a:pt x="0" y="1425547"/>
                </a:cubicBezTo>
                <a:cubicBezTo>
                  <a:pt x="15145" y="1193359"/>
                  <a:pt x="-23832" y="948054"/>
                  <a:pt x="0" y="614942"/>
                </a:cubicBezTo>
                <a:cubicBezTo>
                  <a:pt x="23832" y="281831"/>
                  <a:pt x="2816" y="129878"/>
                  <a:pt x="0" y="0"/>
                </a:cubicBezTo>
                <a:close/>
              </a:path>
              <a:path w="18288" h="5590381" stroke="0" extrusionOk="0">
                <a:moveTo>
                  <a:pt x="0" y="0"/>
                </a:moveTo>
                <a:cubicBezTo>
                  <a:pt x="5871" y="848"/>
                  <a:pt x="11713" y="-200"/>
                  <a:pt x="18288" y="0"/>
                </a:cubicBezTo>
                <a:cubicBezTo>
                  <a:pt x="41141" y="165299"/>
                  <a:pt x="3613" y="427555"/>
                  <a:pt x="18288" y="698798"/>
                </a:cubicBezTo>
                <a:cubicBezTo>
                  <a:pt x="32963" y="970041"/>
                  <a:pt x="19680" y="1226199"/>
                  <a:pt x="18288" y="1397595"/>
                </a:cubicBezTo>
                <a:cubicBezTo>
                  <a:pt x="16896" y="1568991"/>
                  <a:pt x="38798" y="1794517"/>
                  <a:pt x="18288" y="2152297"/>
                </a:cubicBezTo>
                <a:cubicBezTo>
                  <a:pt x="-2222" y="2510077"/>
                  <a:pt x="40846" y="2594424"/>
                  <a:pt x="18288" y="2739287"/>
                </a:cubicBezTo>
                <a:cubicBezTo>
                  <a:pt x="-4270" y="2884150"/>
                  <a:pt x="27117" y="3129706"/>
                  <a:pt x="18288" y="3493988"/>
                </a:cubicBezTo>
                <a:cubicBezTo>
                  <a:pt x="9459" y="3858270"/>
                  <a:pt x="54201" y="4041447"/>
                  <a:pt x="18288" y="4304593"/>
                </a:cubicBezTo>
                <a:cubicBezTo>
                  <a:pt x="-17625" y="4567740"/>
                  <a:pt x="49627" y="5149125"/>
                  <a:pt x="18288" y="5590381"/>
                </a:cubicBezTo>
                <a:cubicBezTo>
                  <a:pt x="10860" y="5590744"/>
                  <a:pt x="7568" y="5590157"/>
                  <a:pt x="0" y="5590381"/>
                </a:cubicBezTo>
                <a:cubicBezTo>
                  <a:pt x="36767" y="5266821"/>
                  <a:pt x="-16223" y="5116146"/>
                  <a:pt x="0" y="4835680"/>
                </a:cubicBezTo>
                <a:cubicBezTo>
                  <a:pt x="16223" y="4555214"/>
                  <a:pt x="-16316" y="4356490"/>
                  <a:pt x="0" y="4136882"/>
                </a:cubicBezTo>
                <a:cubicBezTo>
                  <a:pt x="16316" y="3917274"/>
                  <a:pt x="8005" y="3773465"/>
                  <a:pt x="0" y="3549892"/>
                </a:cubicBezTo>
                <a:cubicBezTo>
                  <a:pt x="-8005" y="3326319"/>
                  <a:pt x="27623" y="3052456"/>
                  <a:pt x="0" y="2851094"/>
                </a:cubicBezTo>
                <a:cubicBezTo>
                  <a:pt x="-27623" y="2649732"/>
                  <a:pt x="5614" y="2455815"/>
                  <a:pt x="0" y="2264104"/>
                </a:cubicBezTo>
                <a:cubicBezTo>
                  <a:pt x="-5614" y="2072393"/>
                  <a:pt x="22598" y="1990723"/>
                  <a:pt x="0" y="1733018"/>
                </a:cubicBezTo>
                <a:cubicBezTo>
                  <a:pt x="-22598" y="1475313"/>
                  <a:pt x="-6965" y="1369123"/>
                  <a:pt x="0" y="1090124"/>
                </a:cubicBezTo>
                <a:cubicBezTo>
                  <a:pt x="6965" y="811125"/>
                  <a:pt x="-19273" y="507044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3114097614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5017490-5A94-7B6A-9404-B2CAFE8838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296" y="630936"/>
            <a:ext cx="6776852" cy="391363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E309CE-6D84-8559-D9DA-12AB1F0F0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54296" y="4798577"/>
            <a:ext cx="6894576" cy="1428487"/>
          </a:xfrm>
        </p:spPr>
        <p:txBody>
          <a:bodyPr anchor="t">
            <a:normAutofit/>
          </a:bodyPr>
          <a:lstStyle/>
          <a:p>
            <a:r>
              <a:rPr lang="en-NZ" sz="1800" b="1" i="1" dirty="0"/>
              <a:t>PPT:  Steps involved in sowing seeds</a:t>
            </a:r>
            <a:endParaRPr lang="en-NZ" sz="1800" dirty="0"/>
          </a:p>
          <a:p>
            <a:r>
              <a:rPr lang="en-NZ" sz="1800" b="1" i="1" dirty="0"/>
              <a:t>For more information about seeds and how they grow, see Junior Unit of Work - </a:t>
            </a:r>
            <a:r>
              <a:rPr lang="en-NZ" sz="1800" b="1" i="1" u="sng" dirty="0">
                <a:hlinkClick r:id="rId3"/>
              </a:rPr>
              <a:t>Unit 3 Seeds</a:t>
            </a:r>
            <a:endParaRPr lang="en-NZ" sz="1800" dirty="0">
              <a:highlight>
                <a:srgbClr val="FFFF00"/>
              </a:highlight>
            </a:endParaRPr>
          </a:p>
          <a:p>
            <a:endParaRPr lang="en-NZ" sz="2200" dirty="0"/>
          </a:p>
        </p:txBody>
      </p:sp>
    </p:spTree>
    <p:extLst>
      <p:ext uri="{BB962C8B-B14F-4D97-AF65-F5344CB8AC3E}">
        <p14:creationId xmlns:p14="http://schemas.microsoft.com/office/powerpoint/2010/main" val="3363602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A7A0E4A-C496-F941-0927-5CA7DEC5EB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82BEDF-4A35-7F6B-0A2F-4C0A3154D5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 fontScale="90000"/>
          </a:bodyPr>
          <a:lstStyle/>
          <a:p>
            <a:br>
              <a:rPr lang="en-NZ" sz="3000" dirty="0"/>
            </a:br>
            <a:r>
              <a:rPr lang="en-NZ" sz="6000" b="1" dirty="0"/>
              <a:t>Fertiliser and Crop Nutrition</a:t>
            </a:r>
            <a:endParaRPr lang="en-NZ" sz="3000" dirty="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F0EAF9-2752-5F78-54B4-D6324E9932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441448"/>
            <a:ext cx="6238485" cy="4087368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NZ" sz="1600" dirty="0"/>
              <a:t>Base dressing at transplanting: </a:t>
            </a:r>
          </a:p>
          <a:p>
            <a:pPr lvl="1"/>
            <a:r>
              <a:rPr lang="en-NZ" sz="1600" dirty="0"/>
              <a:t>Apply a balanced NPKS fertiliser with trace elements (e.g., Complex). </a:t>
            </a:r>
          </a:p>
          <a:p>
            <a:pPr lvl="1"/>
            <a:r>
              <a:rPr lang="en-NZ" sz="1600" dirty="0"/>
              <a:t>Application rates are based on soil test results. </a:t>
            </a:r>
          </a:p>
          <a:p>
            <a:pPr lvl="0"/>
            <a:r>
              <a:rPr lang="en-NZ" sz="1600" dirty="0"/>
              <a:t>Side dressing during growth: </a:t>
            </a:r>
          </a:p>
          <a:p>
            <a:pPr lvl="1"/>
            <a:r>
              <a:rPr lang="en-NZ" sz="1600" dirty="0"/>
              <a:t>Apply Calcium Ammonium Nitrate (CAN). </a:t>
            </a:r>
          </a:p>
          <a:p>
            <a:pPr lvl="1"/>
            <a:r>
              <a:rPr lang="en-NZ" sz="1600" dirty="0"/>
              <a:t>Supplies nitrogen for leaf growth and calcium for strong plant development. </a:t>
            </a:r>
          </a:p>
          <a:p>
            <a:pPr lvl="0"/>
            <a:r>
              <a:rPr lang="en-NZ" sz="1600" dirty="0"/>
              <a:t>Foliar sprays (every 10–14 days): </a:t>
            </a:r>
          </a:p>
          <a:p>
            <a:pPr lvl="1"/>
            <a:r>
              <a:rPr lang="en-NZ" sz="1600" dirty="0"/>
              <a:t>Approved fungicides </a:t>
            </a:r>
          </a:p>
          <a:p>
            <a:pPr lvl="1"/>
            <a:r>
              <a:rPr lang="en-NZ" sz="1600" dirty="0"/>
              <a:t>Insecticides (when required) </a:t>
            </a:r>
          </a:p>
          <a:p>
            <a:pPr lvl="1"/>
            <a:r>
              <a:rPr lang="en-NZ" sz="1600" dirty="0"/>
              <a:t>Trace elements </a:t>
            </a:r>
          </a:p>
          <a:p>
            <a:pPr lvl="1"/>
            <a:r>
              <a:rPr lang="en-NZ" sz="1600" dirty="0"/>
              <a:t>Protect crops from pests and diseases while providing rapidly absorbed nutrients</a:t>
            </a:r>
            <a:r>
              <a:rPr lang="en-NZ" sz="1600" b="1" dirty="0"/>
              <a:t>.</a:t>
            </a:r>
            <a:endParaRPr lang="en-NZ" sz="1200" dirty="0">
              <a:hlinkClick r:id="rId2"/>
            </a:endParaRPr>
          </a:p>
          <a:p>
            <a:pPr>
              <a:spcBef>
                <a:spcPts val="600"/>
              </a:spcBef>
            </a:pPr>
            <a:r>
              <a:rPr lang="en-NZ" sz="1200" dirty="0">
                <a:hlinkClick r:id="rId2"/>
              </a:rPr>
              <a:t>Complex</a:t>
            </a:r>
            <a:r>
              <a:rPr lang="en-NZ" sz="1200" dirty="0"/>
              <a:t> </a:t>
            </a:r>
          </a:p>
          <a:p>
            <a:pPr>
              <a:spcBef>
                <a:spcPts val="600"/>
              </a:spcBef>
            </a:pPr>
            <a:r>
              <a:rPr lang="en-NZ" sz="1200" dirty="0">
                <a:hlinkClick r:id="rId3"/>
              </a:rPr>
              <a:t>CAN</a:t>
            </a:r>
            <a:endParaRPr lang="en-NZ" sz="12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481922B-01E9-0719-5543-2B1A3F2B22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89461" y="602869"/>
            <a:ext cx="4688595" cy="252012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D3B4801-A546-2626-FF5D-70DD8F292F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9843" y="3629025"/>
            <a:ext cx="4859925" cy="261220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9948E9-39A9-E0B2-A829-D6309307953D}"/>
              </a:ext>
            </a:extLst>
          </p:cNvPr>
          <p:cNvSpPr txBox="1"/>
          <p:nvPr/>
        </p:nvSpPr>
        <p:spPr>
          <a:xfrm>
            <a:off x="7114032" y="432100"/>
            <a:ext cx="128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/>
              <a:t>Complex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41E6AF-5573-4386-3BFF-9A2E27349902}"/>
              </a:ext>
            </a:extLst>
          </p:cNvPr>
          <p:cNvSpPr txBox="1"/>
          <p:nvPr/>
        </p:nvSpPr>
        <p:spPr>
          <a:xfrm>
            <a:off x="6999843" y="3425771"/>
            <a:ext cx="128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b="1" dirty="0"/>
              <a:t>CAN</a:t>
            </a:r>
          </a:p>
        </p:txBody>
      </p:sp>
    </p:spTree>
    <p:extLst>
      <p:ext uri="{BB962C8B-B14F-4D97-AF65-F5344CB8AC3E}">
        <p14:creationId xmlns:p14="http://schemas.microsoft.com/office/powerpoint/2010/main" val="4836032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457DF05-46B5-3A09-7096-68E879E0F1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053A29-CEE0-8064-31A0-1676E93F2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NZ" sz="5400" b="1" dirty="0"/>
              <a:t>Irrigation</a:t>
            </a:r>
            <a:endParaRPr lang="en-NZ" sz="4600" dirty="0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F8A600-E2E5-65EC-9404-12E1252121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5914032" cy="4119172"/>
          </a:xfrm>
        </p:spPr>
        <p:txBody>
          <a:bodyPr anchor="t">
            <a:normAutofit/>
          </a:bodyPr>
          <a:lstStyle/>
          <a:p>
            <a:pPr lvl="0"/>
            <a:r>
              <a:rPr lang="en-NZ" sz="1800" dirty="0"/>
              <a:t>Lettuce is 95% water and have shallow roots, requiring consistently moist soil. </a:t>
            </a:r>
          </a:p>
          <a:p>
            <a:pPr lvl="0"/>
            <a:r>
              <a:rPr lang="en-NZ" sz="1800" dirty="0"/>
              <a:t>Daily irrigation may be needed during hot, sunny weather. </a:t>
            </a:r>
          </a:p>
          <a:p>
            <a:pPr lvl="0"/>
            <a:r>
              <a:rPr lang="en-NZ" sz="1800" dirty="0"/>
              <a:t>Consistent watering promotes: </a:t>
            </a:r>
          </a:p>
          <a:p>
            <a:pPr lvl="1"/>
            <a:r>
              <a:rPr lang="en-NZ" sz="1800" dirty="0"/>
              <a:t>Fast growth </a:t>
            </a:r>
          </a:p>
          <a:p>
            <a:pPr lvl="1"/>
            <a:r>
              <a:rPr lang="en-NZ" sz="1800" dirty="0"/>
              <a:t>Crisp, high-quality heads </a:t>
            </a:r>
          </a:p>
          <a:p>
            <a:pPr lvl="0"/>
            <a:r>
              <a:rPr lang="en-NZ" sz="1800" dirty="0"/>
              <a:t>Avoid overwatering to reduce the risk of pests and diseases. </a:t>
            </a:r>
          </a:p>
          <a:p>
            <a:pPr lvl="0"/>
            <a:r>
              <a:rPr lang="en-NZ" sz="1800" dirty="0"/>
              <a:t>Irrigate in the morning or early afternoon so plants dry quickly, helping to minimise disease.</a:t>
            </a:r>
          </a:p>
          <a:p>
            <a:pPr marL="0" indent="0">
              <a:buNone/>
            </a:pPr>
            <a:endParaRPr lang="en-NZ" sz="2200" dirty="0"/>
          </a:p>
        </p:txBody>
      </p:sp>
      <p:pic>
        <p:nvPicPr>
          <p:cNvPr id="5" name="Picture 4" descr="No photo description available.">
            <a:extLst>
              <a:ext uri="{FF2B5EF4-FFF2-40B4-BE49-F238E27FC236}">
                <a16:creationId xmlns:a16="http://schemas.microsoft.com/office/drawing/2014/main" id="{8AE5CC0B-CD73-9FF2-A49F-393E6E1F46B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92" b="-3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332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82E45-2093-CD80-F12A-40F1007E0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Z" sz="5400" b="1" dirty="0"/>
              <a:t>Pest, disease and disorders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42692C-48F3-E097-8337-5757A8E05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5443" y="1491363"/>
            <a:ext cx="6775705" cy="14220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NZ" sz="1700" dirty="0"/>
              <a:t>Lettuces can be affected by a range of pests, diseases, and growing disorders that can reduce plant growth, damage leaves, and lower crop quality.</a:t>
            </a:r>
            <a:endParaRPr lang="en-NZ" sz="1600" b="1" dirty="0"/>
          </a:p>
          <a:p>
            <a:pPr marL="0" indent="0">
              <a:buNone/>
            </a:pPr>
            <a:r>
              <a:rPr lang="en-NZ" sz="1600" b="1" dirty="0"/>
              <a:t>Refer </a:t>
            </a:r>
            <a:r>
              <a:rPr lang="en-NZ" sz="1600" b="1" i="1" dirty="0"/>
              <a:t>PPT Lettuce pest and disease</a:t>
            </a:r>
            <a:endParaRPr lang="en-NZ" sz="1600" b="1" dirty="0"/>
          </a:p>
          <a:p>
            <a:pPr marL="0" indent="0">
              <a:buNone/>
            </a:pPr>
            <a:endParaRPr lang="en-NZ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C8DC2976-D98B-5C3C-1308-8D76728C5C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9757753"/>
              </p:ext>
            </p:extLst>
          </p:nvPr>
        </p:nvGraphicFramePr>
        <p:xfrm>
          <a:off x="885444" y="2981961"/>
          <a:ext cx="6775705" cy="3252974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258318">
                  <a:extLst>
                    <a:ext uri="{9D8B030D-6E8A-4147-A177-3AD203B41FA5}">
                      <a16:colId xmlns:a16="http://schemas.microsoft.com/office/drawing/2014/main" val="619048674"/>
                    </a:ext>
                  </a:extLst>
                </a:gridCol>
                <a:gridCol w="2258318">
                  <a:extLst>
                    <a:ext uri="{9D8B030D-6E8A-4147-A177-3AD203B41FA5}">
                      <a16:colId xmlns:a16="http://schemas.microsoft.com/office/drawing/2014/main" val="1159347735"/>
                    </a:ext>
                  </a:extLst>
                </a:gridCol>
                <a:gridCol w="2259069">
                  <a:extLst>
                    <a:ext uri="{9D8B030D-6E8A-4147-A177-3AD203B41FA5}">
                      <a16:colId xmlns:a16="http://schemas.microsoft.com/office/drawing/2014/main" val="1122970014"/>
                    </a:ext>
                  </a:extLst>
                </a:gridCol>
              </a:tblGrid>
              <a:tr h="255653"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Some Common Lettuce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N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2022704"/>
                  </a:ext>
                </a:extLst>
              </a:tr>
              <a:tr h="25565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NZ" sz="1600" b="1" kern="100" dirty="0">
                          <a:effectLst/>
                        </a:rPr>
                        <a:t>Pest</a:t>
                      </a:r>
                      <a:endParaRPr lang="en-NZ" sz="16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b="1" kern="100" dirty="0">
                          <a:effectLst/>
                        </a:rPr>
                        <a:t>Diseases</a:t>
                      </a:r>
                      <a:endParaRPr lang="en-NZ" sz="16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b="1" kern="100" dirty="0">
                          <a:effectLst/>
                        </a:rPr>
                        <a:t>Disorders</a:t>
                      </a:r>
                      <a:endParaRPr lang="en-NZ" sz="16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4895537"/>
                  </a:ext>
                </a:extLst>
              </a:tr>
              <a:tr h="271970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NZ" sz="1600" b="0" kern="100" dirty="0">
                          <a:effectLst/>
                        </a:rPr>
                        <a:t>Aphids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NZ" sz="1600" b="0" kern="100" dirty="0">
                          <a:effectLst/>
                        </a:rPr>
                        <a:t>Slugs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NZ" sz="1600" b="0" kern="100" dirty="0">
                          <a:effectLst/>
                        </a:rPr>
                        <a:t>Thrips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NZ" sz="1600" b="0" kern="100" dirty="0">
                          <a:effectLst/>
                        </a:rPr>
                        <a:t>Caterpillars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NZ" sz="1600" b="0" kern="100" dirty="0">
                          <a:effectLst/>
                        </a:rPr>
                        <a:t>Rabbits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NZ" sz="1600" b="0" kern="100" dirty="0">
                          <a:effectLst/>
                        </a:rPr>
                        <a:t>Pūkeko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NZ" sz="1600" b="0" kern="100" dirty="0">
                          <a:effectLst/>
                        </a:rPr>
                        <a:t>Possums</a:t>
                      </a:r>
                      <a:endParaRPr lang="en-NZ" sz="16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Downy mildew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Sclerotinia (white mould)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Bacterial leaf spot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 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Tip burn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Bolting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 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51160528"/>
                  </a:ext>
                </a:extLst>
              </a:tr>
            </a:tbl>
          </a:graphicData>
        </a:graphic>
      </p:graphicFrame>
      <p:pic>
        <p:nvPicPr>
          <p:cNvPr id="6" name="Picture 5" descr="Symptoms caused by infection of Sclerotinia sclerotiorum on protected lettuce crop.">
            <a:extLst>
              <a:ext uri="{FF2B5EF4-FFF2-40B4-BE49-F238E27FC236}">
                <a16:creationId xmlns:a16="http://schemas.microsoft.com/office/drawing/2014/main" id="{E735A2E6-4543-F292-2410-EE07709C48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4173" y="3745943"/>
            <a:ext cx="3318656" cy="248899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FC122A0-D475-EF64-3337-087A7B289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54173" y="1491363"/>
            <a:ext cx="3318656" cy="2215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667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BE649D-22B8-CD8A-8CF4-900DB75413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63F1BF8-CD94-53B2-8C92-5116B07C81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4" y="640080"/>
            <a:ext cx="10356855" cy="1481328"/>
          </a:xfrm>
        </p:spPr>
        <p:txBody>
          <a:bodyPr anchor="b">
            <a:normAutofit fontScale="90000"/>
          </a:bodyPr>
          <a:lstStyle/>
          <a:p>
            <a:br>
              <a:rPr lang="en-NZ" sz="1400" dirty="0"/>
            </a:br>
            <a:br>
              <a:rPr lang="en-NZ" sz="4000" dirty="0"/>
            </a:br>
            <a:r>
              <a:rPr lang="en-NZ" sz="6000" b="1" dirty="0"/>
              <a:t>Integrated Pest and Disease Management (IPM/IDM)</a:t>
            </a:r>
            <a:endParaRPr lang="en-NZ" sz="1400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AB48F-7B82-7C8B-9B9B-7360ED34D8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551176"/>
            <a:ext cx="6748272" cy="3886200"/>
          </a:xfrm>
        </p:spPr>
        <p:txBody>
          <a:bodyPr anchor="t">
            <a:normAutofit fontScale="92500" lnSpcReduction="10000"/>
          </a:bodyPr>
          <a:lstStyle/>
          <a:p>
            <a:pPr lvl="0"/>
            <a:r>
              <a:rPr lang="en-NZ" sz="1600" dirty="0"/>
              <a:t>Protects lettuce by combining preventive, biological, cultural, and chemical control methods. </a:t>
            </a:r>
          </a:p>
          <a:p>
            <a:pPr lvl="0"/>
            <a:r>
              <a:rPr lang="en-NZ" sz="1600" dirty="0"/>
              <a:t>Aims to reduce pests and diseases while minimising chemical use. </a:t>
            </a:r>
          </a:p>
          <a:p>
            <a:pPr marL="0" indent="0">
              <a:buNone/>
            </a:pPr>
            <a:r>
              <a:rPr lang="en-NZ" sz="1600" b="1" dirty="0"/>
              <a:t>Key Management Strategies</a:t>
            </a:r>
          </a:p>
          <a:p>
            <a:pPr lvl="0"/>
            <a:r>
              <a:rPr lang="en-NZ" sz="1600" dirty="0"/>
              <a:t>Grow resistant varieties and use disease-free seed and seedlings. </a:t>
            </a:r>
          </a:p>
          <a:p>
            <a:pPr lvl="0"/>
            <a:r>
              <a:rPr lang="en-NZ" sz="1600" dirty="0"/>
              <a:t>Use transplant drenching to control insect pests (especially in spring, summer, and autumn). </a:t>
            </a:r>
          </a:p>
          <a:p>
            <a:pPr lvl="0"/>
            <a:r>
              <a:rPr lang="en-NZ" sz="1600" dirty="0"/>
              <a:t>Encourage beneficial insects (e.g., ladybirds, lacewings, </a:t>
            </a:r>
            <a:r>
              <a:rPr lang="en-NZ" sz="1600" dirty="0" err="1"/>
              <a:t>parasitoid</a:t>
            </a:r>
            <a:r>
              <a:rPr lang="en-NZ" sz="1600" dirty="0"/>
              <a:t> wasps) by increasing biodiversity with flowering plants. </a:t>
            </a:r>
          </a:p>
          <a:p>
            <a:pPr lvl="0"/>
            <a:r>
              <a:rPr lang="en-NZ" sz="1600" dirty="0"/>
              <a:t>Monitor crops regularly for pests, diseases, and beneficial insects. </a:t>
            </a:r>
          </a:p>
          <a:p>
            <a:pPr lvl="0"/>
            <a:r>
              <a:rPr lang="en-NZ" sz="1600" dirty="0"/>
              <a:t>Manage irrigation to avoid prolonged leaf wetness. </a:t>
            </a:r>
          </a:p>
          <a:p>
            <a:pPr lvl="0"/>
            <a:r>
              <a:rPr lang="en-NZ" sz="1600" dirty="0"/>
              <a:t>Improve airflow between plants and rotate crops to reduce disease build-up. </a:t>
            </a:r>
          </a:p>
          <a:p>
            <a:pPr lvl="0"/>
            <a:r>
              <a:rPr lang="en-NZ" sz="1600" dirty="0"/>
              <a:t>Apply targeted pesticides or fungicides only when necessary.</a:t>
            </a:r>
          </a:p>
          <a:p>
            <a:pPr marL="0" indent="0">
              <a:buNone/>
            </a:pPr>
            <a:endParaRPr lang="en-NZ" sz="1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9E8EE8F-530A-B88B-E27B-16C462A3E8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3379" y="1360243"/>
            <a:ext cx="3072642" cy="239485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F8D6DBD-1CB0-D2CB-BEDE-86051C6F06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3379" y="3923199"/>
            <a:ext cx="3072642" cy="259867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DB2951-2941-5255-8911-3922A08AC3FD}"/>
              </a:ext>
            </a:extLst>
          </p:cNvPr>
          <p:cNvSpPr txBox="1"/>
          <p:nvPr/>
        </p:nvSpPr>
        <p:spPr>
          <a:xfrm>
            <a:off x="8453379" y="3935706"/>
            <a:ext cx="18082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sz="1800" dirty="0" err="1">
                <a:solidFill>
                  <a:schemeClr val="bg1"/>
                </a:solidFill>
              </a:rPr>
              <a:t>P</a:t>
            </a:r>
            <a:r>
              <a:rPr lang="en-NZ" sz="1800" b="0" i="0" u="none" strike="noStrike" baseline="0" dirty="0" err="1">
                <a:solidFill>
                  <a:schemeClr val="bg1"/>
                </a:solidFill>
              </a:rPr>
              <a:t>arasitoid</a:t>
            </a:r>
            <a:r>
              <a:rPr lang="en-NZ" sz="1800" b="0" i="0" u="none" strike="noStrike" baseline="0" dirty="0">
                <a:solidFill>
                  <a:schemeClr val="bg1"/>
                </a:solidFill>
              </a:rPr>
              <a:t> wasp</a:t>
            </a:r>
            <a:endParaRPr lang="en-NZ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A7A80E4-4B52-F802-36DD-F3E0AB738463}"/>
              </a:ext>
            </a:extLst>
          </p:cNvPr>
          <p:cNvSpPr txBox="1"/>
          <p:nvPr/>
        </p:nvSpPr>
        <p:spPr>
          <a:xfrm>
            <a:off x="8466962" y="1380744"/>
            <a:ext cx="123167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dirty="0">
                <a:solidFill>
                  <a:schemeClr val="bg1"/>
                </a:solidFill>
              </a:rPr>
              <a:t>L</a:t>
            </a:r>
            <a:r>
              <a:rPr lang="en-NZ" sz="1800" i="0" u="none" strike="noStrike" baseline="0" dirty="0">
                <a:solidFill>
                  <a:schemeClr val="bg1"/>
                </a:solidFill>
              </a:rPr>
              <a:t>adybird</a:t>
            </a:r>
            <a:endParaRPr lang="en-N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012665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C837A7-01F4-855F-8BE6-CF1C4C4E52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DF10B2-AB76-4BCA-0AD9-351B435B93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NZ" sz="5400" b="1" dirty="0"/>
              <a:t>Harvesting </a:t>
            </a:r>
            <a:endParaRPr lang="en-NZ" sz="5400" dirty="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3DA62D-0996-CF2A-C9E5-1FB763F14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r>
              <a:rPr lang="en-NZ" sz="2000"/>
              <a:t>Lettuce is harvested by hand daily at the correct stage of maturity. </a:t>
            </a:r>
          </a:p>
          <a:p>
            <a:r>
              <a:rPr lang="en-NZ" sz="2000"/>
              <a:t> Harvest workers select only heads that meet market standards for: </a:t>
            </a:r>
          </a:p>
          <a:p>
            <a:pPr lvl="1"/>
            <a:r>
              <a:rPr lang="en-NZ" sz="2000"/>
              <a:t>Size </a:t>
            </a:r>
          </a:p>
          <a:p>
            <a:pPr lvl="1"/>
            <a:r>
              <a:rPr lang="en-NZ" sz="2000"/>
              <a:t>Shape </a:t>
            </a:r>
          </a:p>
          <a:p>
            <a:pPr lvl="1"/>
            <a:r>
              <a:rPr lang="en-NZ" sz="2000"/>
              <a:t>Firmness </a:t>
            </a:r>
          </a:p>
          <a:p>
            <a:r>
              <a:rPr lang="en-NZ" sz="2000"/>
              <a:t>Lettuces are trimmed and packed into crates in the field. </a:t>
            </a:r>
          </a:p>
          <a:p>
            <a:r>
              <a:rPr lang="en-NZ" sz="2000"/>
              <a:t>Careful handling prevents bruising and damage. </a:t>
            </a:r>
          </a:p>
          <a:p>
            <a:r>
              <a:rPr lang="en-NZ" sz="2000"/>
              <a:t>Commercial growers aim to harvest over 90% of the crop, with only low-quality heads left behind.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EF392F2-6B8C-5770-BD5F-13CA5AD8A85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5799" r="10087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4879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FCEB03-2BAA-6C4C-53E3-B102C340E7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926A51-1DA8-AAF9-3C18-ED8C8E8C4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5" y="640080"/>
            <a:ext cx="6384461" cy="1481328"/>
          </a:xfrm>
        </p:spPr>
        <p:txBody>
          <a:bodyPr anchor="b">
            <a:normAutofit fontScale="90000"/>
          </a:bodyPr>
          <a:lstStyle/>
          <a:p>
            <a:r>
              <a:rPr lang="en-NZ" sz="5400" b="1" dirty="0"/>
              <a:t>Post-Harvest Handling</a:t>
            </a:r>
            <a:endParaRPr lang="en-NZ" sz="3800" dirty="0"/>
          </a:p>
        </p:txBody>
      </p:sp>
      <p:sp>
        <p:nvSpPr>
          <p:cNvPr id="26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7DB536-8256-D865-7115-11631BE94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5329428" cy="3547872"/>
          </a:xfrm>
        </p:spPr>
        <p:txBody>
          <a:bodyPr anchor="t">
            <a:normAutofit/>
          </a:bodyPr>
          <a:lstStyle/>
          <a:p>
            <a:pPr lvl="0"/>
            <a:r>
              <a:rPr lang="en-NZ" sz="1700" dirty="0"/>
              <a:t>Lettuce is transported to the packhouse within 1 hour of harvest to maintain freshness. </a:t>
            </a:r>
          </a:p>
          <a:p>
            <a:pPr lvl="0"/>
            <a:r>
              <a:rPr lang="en-NZ" sz="1700" dirty="0"/>
              <a:t>At the packhouse, heads are blast cooled to about 2°C to remove field heat quickly. </a:t>
            </a:r>
          </a:p>
          <a:p>
            <a:pPr lvl="0"/>
            <a:r>
              <a:rPr lang="en-NZ" sz="1700" dirty="0"/>
              <a:t>Rapid cooling: </a:t>
            </a:r>
          </a:p>
          <a:p>
            <a:pPr lvl="1"/>
            <a:r>
              <a:rPr lang="en-NZ" sz="1700" dirty="0"/>
              <a:t>Maintains crispness and freshness </a:t>
            </a:r>
          </a:p>
          <a:p>
            <a:pPr lvl="1"/>
            <a:r>
              <a:rPr lang="en-NZ" sz="1700" dirty="0"/>
              <a:t>Improves food safety </a:t>
            </a:r>
          </a:p>
          <a:p>
            <a:pPr lvl="1"/>
            <a:r>
              <a:rPr lang="en-NZ" sz="1700" dirty="0"/>
              <a:t>Extends shelf life </a:t>
            </a:r>
          </a:p>
          <a:p>
            <a:pPr lvl="0"/>
            <a:r>
              <a:rPr lang="en-NZ" sz="1700" dirty="0"/>
              <a:t>Cooled lettuce is distributed to supermarkets and other markets, usually within 24 hours of harvest.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09DA763-6D39-BB3F-5E00-FC345D7F2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6698" y="2121408"/>
            <a:ext cx="5458968" cy="3892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0999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AA6117-F2C0-E741-B65B-B8E1B6A4E8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B2446C-1AD0-6546-5BA3-FF8161E8A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NZ" sz="5400" b="1"/>
              <a:t>Do:</a:t>
            </a:r>
            <a:endParaRPr lang="en-NZ" sz="540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C80C25-D7BB-40CC-661B-374E6E7F59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NZ" sz="2200" dirty="0"/>
              <a:t>Growing lettuce questions (WS)</a:t>
            </a:r>
          </a:p>
        </p:txBody>
      </p:sp>
      <p:pic>
        <p:nvPicPr>
          <p:cNvPr id="5" name="Picture 4" descr="Planting, Growing And Harvesting Lettuce - Bunnings New Zealand">
            <a:extLst>
              <a:ext uri="{FF2B5EF4-FFF2-40B4-BE49-F238E27FC236}">
                <a16:creationId xmlns:a16="http://schemas.microsoft.com/office/drawing/2014/main" id="{9E9ED90B-8AA0-EAC2-486C-7A060EBBE5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668" r="19178"/>
          <a:stretch>
            <a:fillRect/>
          </a:stretch>
        </p:blipFill>
        <p:spPr>
          <a:xfrm>
            <a:off x="6145442" y="640080"/>
            <a:ext cx="5366180" cy="5577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097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02FA348-1655-11DE-17D5-326492E38B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NZ" sz="5400" b="1" dirty="0"/>
              <a:t>Activity 7:</a:t>
            </a:r>
            <a:br>
              <a:rPr lang="en-NZ" sz="5400" b="1" dirty="0"/>
            </a:br>
            <a:r>
              <a:rPr lang="en-NZ" sz="4000" dirty="0"/>
              <a:t>Investigating lettuce prices</a:t>
            </a:r>
            <a:br>
              <a:rPr lang="en-NZ" sz="5400" dirty="0"/>
            </a:br>
            <a:endParaRPr lang="en-NZ" sz="5400" dirty="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sX0" fmla="*/ 0 w 4480560"/>
              <a:gd name="csY0" fmla="*/ 0 h 18288"/>
              <a:gd name="csX1" fmla="*/ 595274 w 4480560"/>
              <a:gd name="csY1" fmla="*/ 0 h 18288"/>
              <a:gd name="csX2" fmla="*/ 1100938 w 4480560"/>
              <a:gd name="csY2" fmla="*/ 0 h 18288"/>
              <a:gd name="csX3" fmla="*/ 1651406 w 4480560"/>
              <a:gd name="csY3" fmla="*/ 0 h 18288"/>
              <a:gd name="csX4" fmla="*/ 2336292 w 4480560"/>
              <a:gd name="csY4" fmla="*/ 0 h 18288"/>
              <a:gd name="csX5" fmla="*/ 2931566 w 4480560"/>
              <a:gd name="csY5" fmla="*/ 0 h 18288"/>
              <a:gd name="csX6" fmla="*/ 3482035 w 4480560"/>
              <a:gd name="csY6" fmla="*/ 0 h 18288"/>
              <a:gd name="csX7" fmla="*/ 4480560 w 4480560"/>
              <a:gd name="csY7" fmla="*/ 0 h 18288"/>
              <a:gd name="csX8" fmla="*/ 4480560 w 4480560"/>
              <a:gd name="csY8" fmla="*/ 18288 h 18288"/>
              <a:gd name="csX9" fmla="*/ 3840480 w 4480560"/>
              <a:gd name="csY9" fmla="*/ 18288 h 18288"/>
              <a:gd name="csX10" fmla="*/ 3290011 w 4480560"/>
              <a:gd name="csY10" fmla="*/ 18288 h 18288"/>
              <a:gd name="csX11" fmla="*/ 2560320 w 4480560"/>
              <a:gd name="csY11" fmla="*/ 18288 h 18288"/>
              <a:gd name="csX12" fmla="*/ 1965046 w 4480560"/>
              <a:gd name="csY12" fmla="*/ 18288 h 18288"/>
              <a:gd name="csX13" fmla="*/ 1459382 w 4480560"/>
              <a:gd name="csY13" fmla="*/ 18288 h 18288"/>
              <a:gd name="csX14" fmla="*/ 774497 w 4480560"/>
              <a:gd name="csY14" fmla="*/ 18288 h 18288"/>
              <a:gd name="csX15" fmla="*/ 0 w 4480560"/>
              <a:gd name="csY15" fmla="*/ 18288 h 18288"/>
              <a:gd name="csX16" fmla="*/ 0 w 448056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DB70875C-1219-E92C-BF9C-006F1D7F79F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19008941"/>
              </p:ext>
            </p:extLst>
          </p:nvPr>
        </p:nvGraphicFramePr>
        <p:xfrm>
          <a:off x="5025840" y="822281"/>
          <a:ext cx="6228080" cy="475128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114040">
                  <a:extLst>
                    <a:ext uri="{9D8B030D-6E8A-4147-A177-3AD203B41FA5}">
                      <a16:colId xmlns:a16="http://schemas.microsoft.com/office/drawing/2014/main" val="1352069967"/>
                    </a:ext>
                  </a:extLst>
                </a:gridCol>
                <a:gridCol w="3114040">
                  <a:extLst>
                    <a:ext uri="{9D8B030D-6E8A-4147-A177-3AD203B41FA5}">
                      <a16:colId xmlns:a16="http://schemas.microsoft.com/office/drawing/2014/main" val="2224104373"/>
                    </a:ext>
                  </a:extLst>
                </a:gridCol>
              </a:tblGrid>
              <a:tr h="344659"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Month</a:t>
                      </a:r>
                      <a:endParaRPr lang="en-NZ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301750" algn="l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b="1" kern="100" dirty="0">
                          <a:solidFill>
                            <a:srgbClr val="000000"/>
                          </a:solidFill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Lettuce prices/1kg</a:t>
                      </a:r>
                      <a:endParaRPr lang="en-NZ" sz="18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52946928"/>
                  </a:ext>
                </a:extLst>
              </a:tr>
              <a:tr h="344659"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Feb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4.53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8576177"/>
                  </a:ext>
                </a:extLst>
              </a:tr>
              <a:tr h="344659"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Mar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4.48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4232707"/>
                  </a:ext>
                </a:extLst>
              </a:tr>
              <a:tr h="344659"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Apr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4.38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0871945"/>
                  </a:ext>
                </a:extLst>
              </a:tr>
              <a:tr h="344659"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May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5.4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121170"/>
                  </a:ext>
                </a:extLst>
              </a:tr>
              <a:tr h="344659"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Jun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6.36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9316452"/>
                  </a:ext>
                </a:extLst>
              </a:tr>
              <a:tr h="344659"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Jul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6.71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7901317"/>
                  </a:ext>
                </a:extLst>
              </a:tr>
              <a:tr h="344659"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Aug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7.79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6213262"/>
                  </a:ext>
                </a:extLst>
              </a:tr>
              <a:tr h="344659"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Sep2025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6.75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53255176"/>
                  </a:ext>
                </a:extLst>
              </a:tr>
              <a:tr h="344659"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Oct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4.6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56279"/>
                  </a:ext>
                </a:extLst>
              </a:tr>
              <a:tr h="344659"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Nov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3.64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4757406"/>
                  </a:ext>
                </a:extLst>
              </a:tr>
              <a:tr h="344659"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Dec 2025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3.07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3325168"/>
                  </a:ext>
                </a:extLst>
              </a:tr>
              <a:tr h="344659"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Jan 2026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301750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800" kern="100" dirty="0">
                          <a:effectLst/>
                          <a:latin typeface="Aptos" panose="020B0004020202020204" pitchFamily="34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4.15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698128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77327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CBE01D7-1B99-4B4B-2BA0-452819CF6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43AA782-23D1-4521-8CAD-47662984AA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6AB6F3-230A-0F35-6658-0ECDA60418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640080"/>
            <a:ext cx="4818888" cy="1481328"/>
          </a:xfrm>
        </p:spPr>
        <p:txBody>
          <a:bodyPr anchor="b">
            <a:normAutofit/>
          </a:bodyPr>
          <a:lstStyle/>
          <a:p>
            <a:r>
              <a:rPr lang="en-NZ" sz="3400" b="1" dirty="0"/>
              <a:t>Science for Kids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id="{71877DBC-BB60-40F0-AC93-2ACDBAAE6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F7DA90-07DE-FF92-A6BE-1DF360F03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936" y="2660904"/>
            <a:ext cx="4818888" cy="3547872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en-NZ" sz="2400" dirty="0"/>
              <a:t>Growing Lettuce Indoors</a:t>
            </a:r>
            <a:br>
              <a:rPr lang="en-NZ" sz="2200" dirty="0"/>
            </a:br>
            <a:r>
              <a:rPr lang="en-NZ" sz="2200" dirty="0">
                <a:hlinkClick r:id="rId2"/>
              </a:rPr>
              <a:t>https://www.pre-kpages.com/science-for-kids-growing-lettuce/</a:t>
            </a:r>
            <a:r>
              <a:rPr lang="en-NZ" sz="2200" dirty="0"/>
              <a:t> </a:t>
            </a:r>
          </a:p>
        </p:txBody>
      </p:sp>
      <p:pic>
        <p:nvPicPr>
          <p:cNvPr id="4" name="Picture 3" descr="collage image of lettuce growing from scraps">
            <a:extLst>
              <a:ext uri="{FF2B5EF4-FFF2-40B4-BE49-F238E27FC236}">
                <a16:creationId xmlns:a16="http://schemas.microsoft.com/office/drawing/2014/main" id="{105F8AA2-BF91-38D7-7938-BB52C0AF2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9048" y="2064258"/>
            <a:ext cx="5458968" cy="2729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763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9A8D72-87F9-11FC-39DA-A2351DF6B3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8882" y="639193"/>
            <a:ext cx="3571810" cy="3573516"/>
          </a:xfrm>
        </p:spPr>
        <p:txBody>
          <a:bodyPr>
            <a:normAutofit/>
          </a:bodyPr>
          <a:lstStyle/>
          <a:p>
            <a:r>
              <a:rPr lang="en-NZ" b="1"/>
              <a:t>Growing lettuce</a:t>
            </a:r>
            <a:endParaRPr lang="en-NZ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FA42DC-7015-4C01-C48A-10CE3AAE9B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8881" y="4624113"/>
            <a:ext cx="5695243" cy="1559327"/>
          </a:xfrm>
        </p:spPr>
        <p:txBody>
          <a:bodyPr>
            <a:normAutofit/>
          </a:bodyPr>
          <a:lstStyle/>
          <a:p>
            <a:pPr algn="l"/>
            <a:r>
              <a:rPr lang="en-NZ" sz="2000" b="1"/>
              <a:t>Watch: </a:t>
            </a:r>
            <a:r>
              <a:rPr lang="en-NZ" sz="2000"/>
              <a:t>Growing leafy greens in NZ</a:t>
            </a:r>
          </a:p>
          <a:p>
            <a:pPr algn="l"/>
            <a:r>
              <a:rPr lang="en-NZ" sz="1600" u="sng">
                <a:hlinkClick r:id="rId2"/>
              </a:rPr>
              <a:t>https://www.youtube.com/watch?v=Om6QyUwXcXs&amp;t=11s</a:t>
            </a:r>
            <a:endParaRPr lang="en-NZ" sz="1600"/>
          </a:p>
          <a:p>
            <a:pPr algn="l"/>
            <a:endParaRPr lang="en-NZ" sz="2000" dirty="0"/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May be an image of spring greens, chard, seedlings and text">
            <a:extLst>
              <a:ext uri="{FF2B5EF4-FFF2-40B4-BE49-F238E27FC236}">
                <a16:creationId xmlns:a16="http://schemas.microsoft.com/office/drawing/2014/main" id="{6BE12E04-1E3A-DAB2-8454-871DF508A7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12915" y="418338"/>
            <a:ext cx="4817059" cy="6021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895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6FB37E4-FF3E-3558-E570-459DF941C2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icture containing logo&#10;&#10;Description automatically generated">
            <a:extLst>
              <a:ext uri="{FF2B5EF4-FFF2-40B4-BE49-F238E27FC236}">
                <a16:creationId xmlns:a16="http://schemas.microsoft.com/office/drawing/2014/main" id="{48959C56-3F7D-781B-EF1A-723967F380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>
            <a:fillRect/>
          </a:stretch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8365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C6808D-0D08-9987-B997-BF6CF4900E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4D5B6D-E347-EBA5-3A1D-E197A94B7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NZ" sz="5400" b="1" dirty="0"/>
              <a:t>Growing Lettuce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495C48-EDEF-42A5-9D11-3C75BB975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lvl="0"/>
            <a:r>
              <a:rPr lang="en-NZ" sz="1600" dirty="0"/>
              <a:t>Lettuce is grown with different vegetable crops each season to maintain soil structure and reduce pests and diseases. </a:t>
            </a:r>
          </a:p>
          <a:p>
            <a:pPr lvl="0"/>
            <a:r>
              <a:rPr lang="en-NZ" sz="1600" dirty="0"/>
              <a:t>Grow best in cool, moist, sunny conditions and can be grown almost all year with the right varieties. </a:t>
            </a:r>
          </a:p>
          <a:p>
            <a:pPr lvl="0"/>
            <a:r>
              <a:rPr lang="en-NZ" sz="1600" dirty="0"/>
              <a:t>Needs fertile, well-drained soil with a pH of 6.2–7.0. </a:t>
            </a:r>
          </a:p>
          <a:p>
            <a:pPr lvl="0"/>
            <a:r>
              <a:rPr lang="en-NZ" sz="1600" dirty="0"/>
              <a:t>Requires regular watering, especially during hot weather. </a:t>
            </a:r>
          </a:p>
          <a:p>
            <a:pPr lvl="0"/>
            <a:r>
              <a:rPr lang="en-NZ" sz="1600" dirty="0"/>
              <a:t>Prefers full sunlight</a:t>
            </a:r>
          </a:p>
          <a:p>
            <a:pPr marL="0" lvl="0" indent="0">
              <a:buNone/>
            </a:pPr>
            <a:r>
              <a:rPr lang="en-NZ" sz="1600" b="1" dirty="0"/>
              <a:t>Growing through the seasons</a:t>
            </a:r>
          </a:p>
          <a:p>
            <a:pPr lvl="0"/>
            <a:r>
              <a:rPr lang="en-NZ" sz="1600" dirty="0"/>
              <a:t>Spring and Autumn: Best growing seasons with cool, mild temperatures. </a:t>
            </a:r>
          </a:p>
          <a:p>
            <a:pPr lvl="0"/>
            <a:r>
              <a:rPr lang="en-NZ" sz="1600" dirty="0"/>
              <a:t>Summer: Extra watering and shade are needed to protect the crop from heat. </a:t>
            </a:r>
          </a:p>
          <a:p>
            <a:pPr lvl="0"/>
            <a:r>
              <a:rPr lang="en-NZ" sz="1600" dirty="0"/>
              <a:t>Winter: Hardier lettuce varieties are grown in sheltered areas to reduce frost damage.</a:t>
            </a:r>
          </a:p>
          <a:p>
            <a:endParaRPr lang="en-NZ" sz="1500" dirty="0"/>
          </a:p>
        </p:txBody>
      </p:sp>
      <p:pic>
        <p:nvPicPr>
          <p:cNvPr id="4" name="Picture 3" descr="Planting, Growing And Harvesting Lettuce - Bunnings New Zealand">
            <a:extLst>
              <a:ext uri="{FF2B5EF4-FFF2-40B4-BE49-F238E27FC236}">
                <a16:creationId xmlns:a16="http://schemas.microsoft.com/office/drawing/2014/main" id="{CEC236F3-FBE4-8F2A-909B-5EB0989A553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8668" r="19178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8724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CBBB55-B0DC-C715-487F-14FF4B2B0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18520" cy="1434415"/>
          </a:xfrm>
        </p:spPr>
        <p:txBody>
          <a:bodyPr anchor="b">
            <a:normAutofit/>
          </a:bodyPr>
          <a:lstStyle/>
          <a:p>
            <a:r>
              <a:rPr lang="en-NZ" sz="5400" b="1" dirty="0"/>
              <a:t>Calendar of Operations: </a:t>
            </a:r>
            <a:br>
              <a:rPr lang="en-NZ" sz="5400" b="1" dirty="0"/>
            </a:br>
            <a:r>
              <a:rPr lang="en-NZ" sz="3000" b="1" dirty="0"/>
              <a:t>Site Selection to Harvest</a:t>
            </a:r>
            <a:endParaRPr lang="en-NZ" sz="3000" dirty="0"/>
          </a:p>
        </p:txBody>
      </p:sp>
      <p:sp>
        <p:nvSpPr>
          <p:cNvPr id="18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938B8-8385-A6A9-AA62-F7AF2A37E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2493" y="2071316"/>
            <a:ext cx="6713552" cy="4119172"/>
          </a:xfrm>
        </p:spPr>
        <p:txBody>
          <a:bodyPr anchor="t">
            <a:normAutofit/>
          </a:bodyPr>
          <a:lstStyle/>
          <a:p>
            <a:pPr lvl="0"/>
            <a:r>
              <a:rPr lang="en-NZ" sz="2200" dirty="0"/>
              <a:t>Covers the main stages of commercial field-grown iceberg lettuce production, from site selection to harvest. </a:t>
            </a:r>
          </a:p>
          <a:p>
            <a:pPr lvl="0"/>
            <a:r>
              <a:rPr lang="en-NZ" sz="2200" dirty="0"/>
              <a:t>Based on one crop cycle, which is repeated weekly to ensure a continuous year-round supply. </a:t>
            </a:r>
          </a:p>
          <a:p>
            <a:pPr lvl="0"/>
            <a:r>
              <a:rPr lang="en-NZ" sz="2200" dirty="0"/>
              <a:t>Seedling transplanting: </a:t>
            </a:r>
          </a:p>
          <a:p>
            <a:pPr lvl="1"/>
            <a:r>
              <a:rPr lang="en-NZ" sz="2200" dirty="0"/>
              <a:t>Summer: ~5 weeks old (faster growth in warm temperatures) </a:t>
            </a:r>
          </a:p>
          <a:p>
            <a:pPr lvl="1"/>
            <a:r>
              <a:rPr lang="en-NZ" sz="2200" dirty="0"/>
              <a:t>Winter: ~8 weeks old (slower growth in cooler temperatures)</a:t>
            </a:r>
          </a:p>
          <a:p>
            <a:endParaRPr lang="en-NZ" sz="2200" dirty="0"/>
          </a:p>
        </p:txBody>
      </p:sp>
      <p:pic>
        <p:nvPicPr>
          <p:cNvPr id="4" name="Content Placeholder 3" descr="Iceberg Lettuce: Crisp, Fresh, and Delicious (Content) - Growers of lettuce,  broccoli and baby leaf greens | Home">
            <a:extLst>
              <a:ext uri="{FF2B5EF4-FFF2-40B4-BE49-F238E27FC236}">
                <a16:creationId xmlns:a16="http://schemas.microsoft.com/office/drawing/2014/main" id="{8FEC99F3-A398-9C70-14BB-87C4F4E227D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366" r="21418" b="2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8381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CC497-7BC9-2BD2-C01C-3A7766EB88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NZ" sz="3600" b="1" dirty="0"/>
              <a:t>Growing Iceberg Lettuce Outdoors </a:t>
            </a:r>
            <a:br>
              <a:rPr lang="en-NZ" sz="3600" dirty="0"/>
            </a:br>
            <a:r>
              <a:rPr lang="en-NZ" sz="3600" b="1" dirty="0"/>
              <a:t>Crop Calendar of Operations (Repeated weekly)</a:t>
            </a:r>
            <a:br>
              <a:rPr lang="en-NZ" sz="3600" dirty="0"/>
            </a:br>
            <a:endParaRPr lang="en-NZ" sz="36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943F0DB0-B9C4-797E-22F9-25AE81F6B79F}"/>
              </a:ext>
            </a:extLst>
          </p:cNvPr>
          <p:cNvGrpSpPr/>
          <p:nvPr/>
        </p:nvGrpSpPr>
        <p:grpSpPr>
          <a:xfrm>
            <a:off x="946404" y="1568450"/>
            <a:ext cx="10134600" cy="4924425"/>
            <a:chOff x="0" y="0"/>
            <a:chExt cx="10134600" cy="4924425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2C34D34-7840-D31B-05EE-4DE3D76A522E}"/>
                </a:ext>
              </a:extLst>
            </p:cNvPr>
            <p:cNvGrpSpPr/>
            <p:nvPr/>
          </p:nvGrpSpPr>
          <p:grpSpPr>
            <a:xfrm>
              <a:off x="0" y="0"/>
              <a:ext cx="10134600" cy="4924425"/>
              <a:chOff x="0" y="0"/>
              <a:chExt cx="10134600" cy="4924425"/>
            </a:xfrm>
          </p:grpSpPr>
          <p:sp>
            <p:nvSpPr>
              <p:cNvPr id="7" name="Rectangle: Rounded Corners 6">
                <a:extLst>
                  <a:ext uri="{FF2B5EF4-FFF2-40B4-BE49-F238E27FC236}">
                    <a16:creationId xmlns:a16="http://schemas.microsoft.com/office/drawing/2014/main" id="{76CECF44-61A2-380A-3CCE-EB31DAF3F428}"/>
                  </a:ext>
                </a:extLst>
              </p:cNvPr>
              <p:cNvSpPr/>
              <p:nvPr/>
            </p:nvSpPr>
            <p:spPr>
              <a:xfrm>
                <a:off x="8582025" y="3676650"/>
                <a:ext cx="1390650" cy="419100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NZ" sz="1200" kern="100">
                    <a:ln w="9525" cap="rnd" cmpd="sng" algn="ctr">
                      <a:solidFill>
                        <a:srgbClr val="000000"/>
                      </a:solidFill>
                      <a:prstDash val="solid"/>
                      <a:bevel/>
                    </a:ln>
                    <a:solidFill>
                      <a:srgbClr val="000000"/>
                    </a:solidFill>
                    <a:effectLst/>
                    <a:ea typeface="Aptos" panose="020B0004020202020204" pitchFamily="34" charset="0"/>
                    <a:cs typeface="Times New Roman" panose="02020603050405020304" pitchFamily="18" charset="0"/>
                  </a:rPr>
                  <a:t>Blast chilling</a:t>
                </a:r>
                <a:endParaRPr lang="en-NZ" sz="1200" kern="100">
                  <a:effectLst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8" name="Rectangle: Rounded Corners 7">
                <a:extLst>
                  <a:ext uri="{FF2B5EF4-FFF2-40B4-BE49-F238E27FC236}">
                    <a16:creationId xmlns:a16="http://schemas.microsoft.com/office/drawing/2014/main" id="{6A556D06-04AF-4495-689B-8CF28DAA7CFE}"/>
                  </a:ext>
                </a:extLst>
              </p:cNvPr>
              <p:cNvSpPr/>
              <p:nvPr/>
            </p:nvSpPr>
            <p:spPr>
              <a:xfrm>
                <a:off x="8572500" y="4391025"/>
                <a:ext cx="1390650" cy="533400"/>
              </a:xfrm>
              <a:prstGeom prst="roundRect">
                <a:avLst/>
              </a:prstGeom>
              <a:solidFill>
                <a:schemeClr val="bg1">
                  <a:lumMod val="95000"/>
                </a:schemeClr>
              </a:solidFill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ot="0" spcFirstLastPara="0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800"/>
                  </a:spcAft>
                  <a:buNone/>
                </a:pPr>
                <a:r>
                  <a:rPr lang="en-NZ" sz="1200" kern="100">
                    <a:ln w="9525" cap="rnd" cmpd="sng" algn="ctr">
                      <a:solidFill>
                        <a:srgbClr val="000000"/>
                      </a:solidFill>
                      <a:prstDash val="solid"/>
                      <a:bevel/>
                    </a:ln>
                    <a:solidFill>
                      <a:srgbClr val="000000"/>
                    </a:solidFill>
                    <a:effectLst/>
                    <a:ea typeface="Aptos" panose="020B0004020202020204" pitchFamily="34" charset="0"/>
                    <a:cs typeface="Times New Roman" panose="02020603050405020304" pitchFamily="18" charset="0"/>
                  </a:rPr>
                  <a:t>Distribution to markets</a:t>
                </a:r>
                <a:endParaRPr lang="en-NZ" sz="1200" kern="100">
                  <a:effectLst/>
                  <a:ea typeface="Aptos" panose="020B0004020202020204" pitchFamily="34" charset="0"/>
                  <a:cs typeface="Times New Roman" panose="02020603050405020304" pitchFamily="18" charset="0"/>
                </a:endParaRPr>
              </a:p>
            </p:txBody>
          </p: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FC722000-BABE-AAC2-2990-32D3FBEDF8D0}"/>
                  </a:ext>
                </a:extLst>
              </p:cNvPr>
              <p:cNvGrpSpPr/>
              <p:nvPr/>
            </p:nvGrpSpPr>
            <p:grpSpPr>
              <a:xfrm>
                <a:off x="0" y="0"/>
                <a:ext cx="10134600" cy="4638675"/>
                <a:chOff x="0" y="0"/>
                <a:chExt cx="10134600" cy="4638675"/>
              </a:xfrm>
            </p:grpSpPr>
            <p:cxnSp>
              <p:nvCxnSpPr>
                <p:cNvPr id="10" name="Straight Arrow Connector 9">
                  <a:extLst>
                    <a:ext uri="{FF2B5EF4-FFF2-40B4-BE49-F238E27FC236}">
                      <a16:creationId xmlns:a16="http://schemas.microsoft.com/office/drawing/2014/main" id="{A06F2113-A0F4-68B2-BDBA-CDA311D97B4B}"/>
                    </a:ext>
                  </a:extLst>
                </p:cNvPr>
                <p:cNvCxnSpPr/>
                <p:nvPr/>
              </p:nvCxnSpPr>
              <p:spPr>
                <a:xfrm flipH="1" flipV="1">
                  <a:off x="1552575" y="2857500"/>
                  <a:ext cx="142875" cy="78105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p:grpSp>
              <p:nvGrpSpPr>
                <p:cNvPr id="11" name="Group 10">
                  <a:extLst>
                    <a:ext uri="{FF2B5EF4-FFF2-40B4-BE49-F238E27FC236}">
                      <a16:creationId xmlns:a16="http://schemas.microsoft.com/office/drawing/2014/main" id="{E0164B57-7590-0F5B-3F00-AB5977BA9A7A}"/>
                    </a:ext>
                  </a:extLst>
                </p:cNvPr>
                <p:cNvGrpSpPr/>
                <p:nvPr/>
              </p:nvGrpSpPr>
              <p:grpSpPr>
                <a:xfrm>
                  <a:off x="0" y="0"/>
                  <a:ext cx="10134600" cy="4638675"/>
                  <a:chOff x="0" y="0"/>
                  <a:chExt cx="10134600" cy="4638675"/>
                </a:xfrm>
              </p:grpSpPr>
              <p:sp>
                <p:nvSpPr>
                  <p:cNvPr id="12" name="Rectangle: Rounded Corners 11">
                    <a:extLst>
                      <a:ext uri="{FF2B5EF4-FFF2-40B4-BE49-F238E27FC236}">
                        <a16:creationId xmlns:a16="http://schemas.microsoft.com/office/drawing/2014/main" id="{8F4C1390-C2D2-9F1E-2668-BF174D86E16C}"/>
                      </a:ext>
                    </a:extLst>
                  </p:cNvPr>
                  <p:cNvSpPr/>
                  <p:nvPr/>
                </p:nvSpPr>
                <p:spPr>
                  <a:xfrm>
                    <a:off x="4267200" y="3038475"/>
                    <a:ext cx="1524000" cy="523875"/>
                  </a:xfrm>
                  <a:prstGeom prst="roundRect">
                    <a:avLst/>
                  </a:prstGeom>
                  <a:solidFill>
                    <a:schemeClr val="bg1">
                      <a:lumMod val="95000"/>
                    </a:schemeClr>
                  </a:solidFill>
                </p:spPr>
                <p:style>
                  <a:lnRef idx="2">
                    <a:schemeClr val="dk1"/>
                  </a:lnRef>
                  <a:fillRef idx="1">
                    <a:schemeClr val="lt1"/>
                  </a:fillRef>
                  <a:effectRef idx="0">
                    <a:schemeClr val="dk1"/>
                  </a:effectRef>
                  <a:fontRef idx="minor">
                    <a:schemeClr val="dk1"/>
                  </a:fontRef>
                </p:style>
                <p:txBody>
                  <a:bodyPr rot="0" spcFirstLastPara="0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>
                      <a:lnSpc>
                        <a:spcPct val="115000"/>
                      </a:lnSpc>
                      <a:spcAft>
                        <a:spcPts val="800"/>
                      </a:spcAft>
                      <a:buNone/>
                    </a:pPr>
                    <a:r>
                      <a:rPr lang="en-NZ" sz="1200" kern="100">
                        <a:ln w="9525" cap="rnd" cmpd="sng" algn="ctr">
                          <a:solidFill>
                            <a:srgbClr val="000000"/>
                          </a:solidFill>
                          <a:prstDash val="solid"/>
                          <a:bevel/>
                        </a:ln>
                        <a:solidFill>
                          <a:srgbClr val="000000"/>
                        </a:solidFill>
                        <a:effectLst/>
                        <a:ea typeface="Aptos" panose="020B0004020202020204" pitchFamily="34" charset="0"/>
                        <a:cs typeface="Times New Roman" panose="02020603050405020304" pitchFamily="18" charset="0"/>
                      </a:rPr>
                      <a:t>Foliage spraying</a:t>
                    </a:r>
                    <a:endParaRPr lang="en-NZ" sz="1200" kern="100">
                      <a:effectLst/>
                      <a:ea typeface="Aptos" panose="020B0004020202020204" pitchFamily="34" charset="0"/>
                      <a:cs typeface="Times New Roman" panose="02020603050405020304" pitchFamily="18" charset="0"/>
                    </a:endParaRPr>
                  </a:p>
                </p:txBody>
              </p:sp>
              <p:grpSp>
                <p:nvGrpSpPr>
                  <p:cNvPr id="13" name="Group 12">
                    <a:extLst>
                      <a:ext uri="{FF2B5EF4-FFF2-40B4-BE49-F238E27FC236}">
                        <a16:creationId xmlns:a16="http://schemas.microsoft.com/office/drawing/2014/main" id="{AEED2558-A259-9AB4-CA83-3244FE2AD978}"/>
                      </a:ext>
                    </a:extLst>
                  </p:cNvPr>
                  <p:cNvGrpSpPr/>
                  <p:nvPr/>
                </p:nvGrpSpPr>
                <p:grpSpPr>
                  <a:xfrm>
                    <a:off x="0" y="0"/>
                    <a:ext cx="10134600" cy="4638675"/>
                    <a:chOff x="0" y="0"/>
                    <a:chExt cx="10134600" cy="4638675"/>
                  </a:xfrm>
                </p:grpSpPr>
                <p:sp>
                  <p:nvSpPr>
                    <p:cNvPr id="14" name="Rectangle: Rounded Corners 13">
                      <a:extLst>
                        <a:ext uri="{FF2B5EF4-FFF2-40B4-BE49-F238E27FC236}">
                          <a16:creationId xmlns:a16="http://schemas.microsoft.com/office/drawing/2014/main" id="{500BD7E4-75AD-91F1-0B10-63E48D28114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590675" y="733425"/>
                      <a:ext cx="1228725" cy="638175"/>
                    </a:xfrm>
                    <a:prstGeom prst="roundRect">
                      <a:avLst/>
                    </a:prstGeom>
                    <a:solidFill>
                      <a:schemeClr val="bg1">
                        <a:lumMod val="95000"/>
                      </a:schemeClr>
                    </a:solidFill>
                  </p:spPr>
                  <p:style>
                    <a:lnRef idx="2">
                      <a:schemeClr val="dk1"/>
                    </a:lnRef>
                    <a:fillRef idx="1">
                      <a:schemeClr val="lt1"/>
                    </a:fillRef>
                    <a:effectRef idx="0">
                      <a:schemeClr val="dk1"/>
                    </a:effectRef>
                    <a:fontRef idx="minor">
                      <a:schemeClr val="dk1"/>
                    </a:fontRef>
                  </p:style>
                  <p:txBody>
                    <a:bodyPr rot="0" spcFirstLastPara="0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en-NZ" sz="1200" kern="100">
                          <a:ln w="9525" cap="rnd" cmpd="sng" algn="ctr">
                            <a:solidFill>
                              <a:srgbClr val="000000"/>
                            </a:solidFill>
                            <a:prstDash val="solid"/>
                            <a:bevel/>
                          </a:ln>
                          <a:solidFill>
                            <a:srgbClr val="000000"/>
                          </a:solidFill>
                          <a:effectLst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a:t>Seeds sown into trays</a:t>
                      </a:r>
                      <a:endParaRPr lang="en-NZ" sz="1200" kern="100">
                        <a:effectLst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p:txBody>
                </p:sp>
                <p:grpSp>
                  <p:nvGrpSpPr>
                    <p:cNvPr id="15" name="Group 14">
                      <a:extLst>
                        <a:ext uri="{FF2B5EF4-FFF2-40B4-BE49-F238E27FC236}">
                          <a16:creationId xmlns:a16="http://schemas.microsoft.com/office/drawing/2014/main" id="{9F1DF986-75F1-A8FB-183D-E7B21C00CBA6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0" y="0"/>
                      <a:ext cx="10134600" cy="4638675"/>
                      <a:chOff x="0" y="0"/>
                      <a:chExt cx="10134600" cy="4638675"/>
                    </a:xfrm>
                  </p:grpSpPr>
                  <p:grpSp>
                    <p:nvGrpSpPr>
                      <p:cNvPr id="16" name="Group 15">
                        <a:extLst>
                          <a:ext uri="{FF2B5EF4-FFF2-40B4-BE49-F238E27FC236}">
                            <a16:creationId xmlns:a16="http://schemas.microsoft.com/office/drawing/2014/main" id="{57E594BB-F0F0-8E63-3129-0E52AC2EEE9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0" y="0"/>
                        <a:ext cx="10134600" cy="4638675"/>
                        <a:chOff x="-342900" y="0"/>
                        <a:chExt cx="10134600" cy="4638675"/>
                      </a:xfrm>
                    </p:grpSpPr>
                    <p:cxnSp>
                      <p:nvCxnSpPr>
                        <p:cNvPr id="24" name="Straight Arrow Connector 23">
                          <a:extLst>
                            <a:ext uri="{FF2B5EF4-FFF2-40B4-BE49-F238E27FC236}">
                              <a16:creationId xmlns:a16="http://schemas.microsoft.com/office/drawing/2014/main" id="{5C8C24BD-537B-4A8E-031A-7D787DC26283}"/>
                            </a:ext>
                          </a:extLst>
                        </p:cNvPr>
                        <p:cNvCxnSpPr>
                          <a:cxnSpLocks/>
                        </p:cNvCxnSpPr>
                        <p:nvPr/>
                      </p:nvCxnSpPr>
                      <p:spPr>
                        <a:xfrm>
                          <a:off x="1133475" y="447675"/>
                          <a:ext cx="0" cy="1524000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</p:spPr>
                      <p:style>
                        <a:lnRef idx="2">
                          <a:schemeClr val="dk1"/>
                        </a:lnRef>
                        <a:fillRef idx="0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grpSp>
                      <p:nvGrpSpPr>
                        <p:cNvPr id="25" name="Group 24">
                          <a:extLst>
                            <a:ext uri="{FF2B5EF4-FFF2-40B4-BE49-F238E27FC236}">
                              <a16:creationId xmlns:a16="http://schemas.microsoft.com/office/drawing/2014/main" id="{3597E523-4829-6FB7-3A94-DEC5F2745221}"/>
                            </a:ext>
                          </a:extLst>
                        </p:cNvPr>
                        <p:cNvGrpSpPr/>
                        <p:nvPr/>
                      </p:nvGrpSpPr>
                      <p:grpSpPr>
                        <a:xfrm>
                          <a:off x="-342900" y="0"/>
                          <a:ext cx="10134600" cy="4638675"/>
                          <a:chOff x="-342900" y="0"/>
                          <a:chExt cx="10134600" cy="4638675"/>
                        </a:xfrm>
                      </p:grpSpPr>
                      <p:sp>
                        <p:nvSpPr>
                          <p:cNvPr id="32" name="Rectangle: Rounded Corners 31">
                            <a:extLst>
                              <a:ext uri="{FF2B5EF4-FFF2-40B4-BE49-F238E27FC236}">
                                <a16:creationId xmlns:a16="http://schemas.microsoft.com/office/drawing/2014/main" id="{510DC99D-5A06-822B-3BE2-6191E52887DF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-286131" y="3143250"/>
                            <a:ext cx="1152525" cy="342900"/>
                          </a:xfrm>
                          <a:prstGeom prst="roundRect">
                            <a:avLst/>
                          </a:prstGeom>
                          <a:solidFill>
                            <a:schemeClr val="bg1">
                              <a:lumMod val="95000"/>
                            </a:schemeClr>
                          </a:solidFill>
                        </p:spPr>
                        <p:style>
                          <a:lnRef idx="2">
                            <a:schemeClr val="dk1"/>
                          </a:lnRef>
                          <a:fillRef idx="1">
                            <a:schemeClr val="lt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800"/>
                              </a:spcAft>
                              <a:buNone/>
                            </a:pPr>
                            <a:r>
                              <a:rPr lang="en-NZ" sz="1200" kern="100">
                                <a:ln w="9525" cap="rnd" cmpd="sng" algn="ctr">
                                  <a:solidFill>
                                    <a:srgbClr val="000000"/>
                                  </a:solidFill>
                                  <a:prstDash val="solid"/>
                                  <a:bevel/>
                                </a:ln>
                                <a:solidFill>
                                  <a:srgbClr val="000000"/>
                                </a:solidFill>
                                <a:effectLst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  <a:t>Soil test</a:t>
                            </a:r>
                            <a:endParaRPr lang="en-NZ" sz="1200" kern="100">
                              <a:effectLst/>
                              <a:ea typeface="Aptos" panose="020B000402020202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3" name="Rectangle: Rounded Corners 32">
                            <a:extLst>
                              <a:ext uri="{FF2B5EF4-FFF2-40B4-BE49-F238E27FC236}">
                                <a16:creationId xmlns:a16="http://schemas.microsoft.com/office/drawing/2014/main" id="{2C743CE9-6186-AC62-610A-E60909B3050E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2209800" y="3133725"/>
                            <a:ext cx="1314450" cy="447675"/>
                          </a:xfrm>
                          <a:prstGeom prst="roundRect">
                            <a:avLst/>
                          </a:prstGeom>
                          <a:solidFill>
                            <a:schemeClr val="bg1">
                              <a:lumMod val="95000"/>
                            </a:schemeClr>
                          </a:solidFill>
                        </p:spPr>
                        <p:style>
                          <a:lnRef idx="2">
                            <a:schemeClr val="dk1"/>
                          </a:lnRef>
                          <a:fillRef idx="1">
                            <a:schemeClr val="lt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800"/>
                              </a:spcAft>
                              <a:buNone/>
                            </a:pPr>
                            <a:r>
                              <a:rPr lang="en-NZ" sz="1200" kern="100">
                                <a:ln w="9525" cap="rnd" cmpd="sng" algn="ctr">
                                  <a:solidFill>
                                    <a:srgbClr val="000000"/>
                                  </a:solidFill>
                                  <a:prstDash val="solid"/>
                                  <a:bevel/>
                                </a:ln>
                                <a:solidFill>
                                  <a:srgbClr val="000000"/>
                                </a:solidFill>
                                <a:effectLst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  <a:t>Base dressing</a:t>
                            </a:r>
                            <a:endParaRPr lang="en-NZ" sz="1200" kern="100">
                              <a:effectLst/>
                              <a:ea typeface="Aptos" panose="020B0004020202020204" pitchFamily="34" charset="0"/>
                              <a:cs typeface="Times New Roman" panose="02020603050405020304" pitchFamily="18" charset="0"/>
                            </a:endParaRPr>
                          </a:p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800"/>
                              </a:spcAft>
                              <a:buNone/>
                            </a:pPr>
                            <a:r>
                              <a:rPr lang="en-NZ" sz="1200" kern="100">
                                <a:ln w="9525" cap="rnd" cmpd="sng" algn="ctr">
                                  <a:solidFill>
                                    <a:srgbClr val="000000"/>
                                  </a:solidFill>
                                  <a:prstDash val="solid"/>
                                  <a:bevel/>
                                </a:ln>
                                <a:solidFill>
                                  <a:srgbClr val="000000"/>
                                </a:solidFill>
                                <a:effectLst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  <a:t> </a:t>
                            </a:r>
                            <a:endParaRPr lang="en-NZ" sz="1200" kern="100">
                              <a:effectLst/>
                              <a:ea typeface="Aptos" panose="020B000402020202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4" name="Rectangle: Rounded Corners 33">
                            <a:extLst>
                              <a:ext uri="{FF2B5EF4-FFF2-40B4-BE49-F238E27FC236}">
                                <a16:creationId xmlns:a16="http://schemas.microsoft.com/office/drawing/2014/main" id="{B1784EA4-AB24-7574-F5A0-B34C7490FC6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104775" y="3619500"/>
                            <a:ext cx="1847850" cy="657225"/>
                          </a:xfrm>
                          <a:prstGeom prst="roundRect">
                            <a:avLst/>
                          </a:prstGeom>
                          <a:solidFill>
                            <a:schemeClr val="bg1">
                              <a:lumMod val="95000"/>
                            </a:schemeClr>
                          </a:solidFill>
                        </p:spPr>
                        <p:style>
                          <a:lnRef idx="2">
                            <a:schemeClr val="dk1"/>
                          </a:lnRef>
                          <a:fillRef idx="1">
                            <a:schemeClr val="lt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800"/>
                              </a:spcAft>
                              <a:buNone/>
                            </a:pPr>
                            <a:r>
                              <a:rPr lang="en-NZ" sz="1200" kern="100">
                                <a:ln w="9525" cap="rnd" cmpd="sng" algn="ctr">
                                  <a:solidFill>
                                    <a:srgbClr val="000000"/>
                                  </a:solidFill>
                                  <a:prstDash val="solid"/>
                                  <a:bevel/>
                                </a:ln>
                                <a:solidFill>
                                  <a:srgbClr val="000000"/>
                                </a:solidFill>
                                <a:effectLst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  <a:t> Cultivation</a:t>
                            </a:r>
                            <a:endParaRPr lang="en-NZ" sz="1200" kern="100">
                              <a:effectLst/>
                              <a:ea typeface="Aptos" panose="020B0004020202020204" pitchFamily="34" charset="0"/>
                              <a:cs typeface="Times New Roman" panose="02020603050405020304" pitchFamily="18" charset="0"/>
                            </a:endParaRPr>
                          </a:p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800"/>
                              </a:spcAft>
                              <a:buNone/>
                            </a:pPr>
                            <a:r>
                              <a:rPr lang="en-NZ" sz="1200" kern="100">
                                <a:ln w="9525" cap="rnd" cmpd="sng" algn="ctr">
                                  <a:solidFill>
                                    <a:srgbClr val="000000"/>
                                  </a:solidFill>
                                  <a:prstDash val="solid"/>
                                  <a:bevel/>
                                </a:ln>
                                <a:solidFill>
                                  <a:srgbClr val="000000"/>
                                </a:solidFill>
                                <a:effectLst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  <a:t>Seedbed preparation</a:t>
                            </a:r>
                            <a:endParaRPr lang="en-NZ" sz="1200" kern="100">
                              <a:effectLst/>
                              <a:ea typeface="Aptos" panose="020B000402020202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grpSp>
                        <p:nvGrpSpPr>
                          <p:cNvPr id="35" name="Group 34">
                            <a:extLst>
                              <a:ext uri="{FF2B5EF4-FFF2-40B4-BE49-F238E27FC236}">
                                <a16:creationId xmlns:a16="http://schemas.microsoft.com/office/drawing/2014/main" id="{778E05ED-E40B-B145-E805-07911BAC0DF5}"/>
                              </a:ext>
                            </a:extLst>
                          </p:cNvPr>
                          <p:cNvGrpSpPr/>
                          <p:nvPr/>
                        </p:nvGrpSpPr>
                        <p:grpSpPr>
                          <a:xfrm>
                            <a:off x="-342900" y="0"/>
                            <a:ext cx="10134600" cy="2857500"/>
                            <a:chOff x="-342900" y="0"/>
                            <a:chExt cx="10134600" cy="2857500"/>
                          </a:xfrm>
                        </p:grpSpPr>
                        <p:grpSp>
                          <p:nvGrpSpPr>
                            <p:cNvPr id="39" name="Group 38">
                              <a:extLst>
                                <a:ext uri="{FF2B5EF4-FFF2-40B4-BE49-F238E27FC236}">
                                  <a16:creationId xmlns:a16="http://schemas.microsoft.com/office/drawing/2014/main" id="{42C96D1B-05B2-B908-A245-0F7151884AC4}"/>
                                </a:ext>
                              </a:extLst>
                            </p:cNvPr>
                            <p:cNvGrpSpPr/>
                            <p:nvPr/>
                          </p:nvGrpSpPr>
                          <p:grpSpPr>
                            <a:xfrm>
                              <a:off x="304800" y="1971675"/>
                              <a:ext cx="9486900" cy="885825"/>
                              <a:chOff x="304800" y="1971675"/>
                              <a:chExt cx="9486900" cy="885825"/>
                            </a:xfrm>
                          </p:grpSpPr>
                          <p:sp>
                            <p:nvSpPr>
                              <p:cNvPr id="43" name="Rectangle: Rounded Corners 42">
                                <a:extLst>
                                  <a:ext uri="{FF2B5EF4-FFF2-40B4-BE49-F238E27FC236}">
                                    <a16:creationId xmlns:a16="http://schemas.microsoft.com/office/drawing/2014/main" id="{FE6D2A35-2AA8-6442-1B66-CB1EB3708EC1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304800" y="1981200"/>
                                <a:ext cx="1476375" cy="866775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6">
                                  <a:lumMod val="20000"/>
                                  <a:lumOff val="80000"/>
                                </a:schemeClr>
                              </a:solidFill>
                            </p:spPr>
                            <p:style>
                              <a:lnRef idx="2">
                                <a:schemeClr val="dk1"/>
                              </a:lnRef>
                              <a:fillRef idx="1">
                                <a:schemeClr val="lt1"/>
                              </a:fillRef>
                              <a:effectRef idx="0">
                                <a:schemeClr val="dk1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pPr algn="ctr">
                                  <a:lnSpc>
                                    <a:spcPct val="115000"/>
                                  </a:lnSpc>
                                  <a:spcAft>
                                    <a:spcPts val="800"/>
                                  </a:spcAft>
                                  <a:buNone/>
                                </a:pPr>
                                <a:r>
                                  <a:rPr lang="en-NZ" sz="1200" kern="100">
                                    <a:ln w="9525" cap="rnd" cmpd="sng" algn="ctr">
                                      <a:solidFill>
                                        <a:srgbClr val="000000"/>
                                      </a:solidFill>
                                      <a:prstDash val="solid"/>
                                      <a:beve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ea typeface="Aptos" panose="020B0004020202020204" pitchFamily="34" charset="0"/>
                                    <a:cs typeface="Times New Roman" panose="02020603050405020304" pitchFamily="18" charset="0"/>
                                  </a:rPr>
                                  <a:t>Pre- planting</a:t>
                                </a:r>
                                <a:endParaRPr lang="en-NZ" sz="1200" kern="100">
                                  <a:effectLst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4" name="Rectangle: Rounded Corners 43">
                                <a:extLst>
                                  <a:ext uri="{FF2B5EF4-FFF2-40B4-BE49-F238E27FC236}">
                                    <a16:creationId xmlns:a16="http://schemas.microsoft.com/office/drawing/2014/main" id="{EB0A41B4-B090-9DBE-25B6-26D9D6A68C3A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1924050" y="2028825"/>
                                <a:ext cx="1895475" cy="819150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6">
                                  <a:lumMod val="20000"/>
                                  <a:lumOff val="80000"/>
                                </a:schemeClr>
                              </a:solidFill>
                            </p:spPr>
                            <p:style>
                              <a:lnRef idx="2">
                                <a:schemeClr val="dk1"/>
                              </a:lnRef>
                              <a:fillRef idx="1">
                                <a:schemeClr val="lt1"/>
                              </a:fillRef>
                              <a:effectRef idx="0">
                                <a:schemeClr val="dk1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pPr algn="ctr">
                                  <a:lnSpc>
                                    <a:spcPct val="115000"/>
                                  </a:lnSpc>
                                  <a:spcAft>
                                    <a:spcPts val="800"/>
                                  </a:spcAft>
                                  <a:buNone/>
                                </a:pPr>
                                <a:r>
                                  <a:rPr lang="en-NZ" sz="1200" kern="100">
                                    <a:ln w="9525" cap="rnd" cmpd="sng" algn="ctr">
                                      <a:solidFill>
                                        <a:srgbClr val="000000"/>
                                      </a:solidFill>
                                      <a:prstDash val="solid"/>
                                      <a:beve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ea typeface="Aptos" panose="020B0004020202020204" pitchFamily="34" charset="0"/>
                                    <a:cs typeface="Times New Roman" panose="02020603050405020304" pitchFamily="18" charset="0"/>
                                  </a:rPr>
                                  <a:t>Transplanting</a:t>
                                </a:r>
                                <a:endParaRPr lang="en-NZ" sz="1200" kern="100">
                                  <a:effectLst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endParaRPr>
                              </a:p>
                              <a:p>
                                <a:pPr algn="ctr">
                                  <a:lnSpc>
                                    <a:spcPct val="115000"/>
                                  </a:lnSpc>
                                  <a:spcAft>
                                    <a:spcPts val="800"/>
                                  </a:spcAft>
                                  <a:buNone/>
                                </a:pPr>
                                <a:r>
                                  <a:rPr lang="en-NZ" sz="1200" kern="100">
                                    <a:ln w="9525" cap="rnd" cmpd="sng" algn="ctr">
                                      <a:solidFill>
                                        <a:srgbClr val="000000"/>
                                      </a:solidFill>
                                      <a:prstDash val="solid"/>
                                      <a:beve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ea typeface="Aptos" panose="020B0004020202020204" pitchFamily="34" charset="0"/>
                                    <a:cs typeface="Times New Roman" panose="02020603050405020304" pitchFamily="18" charset="0"/>
                                  </a:rPr>
                                  <a:t>seedlings</a:t>
                                </a:r>
                                <a:endParaRPr lang="en-NZ" sz="1200" kern="100">
                                  <a:effectLst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endParaRPr>
                              </a:p>
                              <a:p>
                                <a:pPr algn="ctr">
                                  <a:lnSpc>
                                    <a:spcPct val="115000"/>
                                  </a:lnSpc>
                                  <a:spcAft>
                                    <a:spcPts val="800"/>
                                  </a:spcAft>
                                  <a:buNone/>
                                </a:pPr>
                                <a:r>
                                  <a:rPr lang="en-NZ" sz="1200" kern="100">
                                    <a:ln w="9525" cap="rnd" cmpd="sng" algn="ctr">
                                      <a:solidFill>
                                        <a:srgbClr val="000000"/>
                                      </a:solidFill>
                                      <a:prstDash val="solid"/>
                                      <a:beve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ea typeface="Aptos" panose="020B0004020202020204" pitchFamily="34" charset="0"/>
                                    <a:cs typeface="Times New Roman" panose="02020603050405020304" pitchFamily="18" charset="0"/>
                                  </a:rPr>
                                  <a:t> </a:t>
                                </a:r>
                                <a:endParaRPr lang="en-NZ" sz="1200" kern="100">
                                  <a:effectLst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5" name="Rectangle: Rounded Corners 44">
                                <a:extLst>
                                  <a:ext uri="{FF2B5EF4-FFF2-40B4-BE49-F238E27FC236}">
                                    <a16:creationId xmlns:a16="http://schemas.microsoft.com/office/drawing/2014/main" id="{A1EDF7A1-2F44-B009-11E5-6725CF0016FD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3962400" y="1971675"/>
                                <a:ext cx="3619500" cy="885825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6">
                                  <a:lumMod val="20000"/>
                                  <a:lumOff val="80000"/>
                                </a:schemeClr>
                              </a:solidFill>
                            </p:spPr>
                            <p:style>
                              <a:lnRef idx="2">
                                <a:schemeClr val="dk1"/>
                              </a:lnRef>
                              <a:fillRef idx="1">
                                <a:schemeClr val="lt1"/>
                              </a:fillRef>
                              <a:effectRef idx="0">
                                <a:schemeClr val="dk1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pPr algn="ctr">
                                  <a:lnSpc>
                                    <a:spcPct val="115000"/>
                                  </a:lnSpc>
                                  <a:spcAft>
                                    <a:spcPts val="800"/>
                                  </a:spcAft>
                                  <a:buNone/>
                                </a:pPr>
                                <a:r>
                                  <a:rPr lang="en-NZ" sz="1200" kern="100">
                                    <a:ln w="9525" cap="rnd" cmpd="sng" algn="ctr">
                                      <a:solidFill>
                                        <a:srgbClr val="000000"/>
                                      </a:solidFill>
                                      <a:prstDash val="solid"/>
                                      <a:beve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ea typeface="Aptos" panose="020B0004020202020204" pitchFamily="34" charset="0"/>
                                    <a:cs typeface="Times New Roman" panose="02020603050405020304" pitchFamily="18" charset="0"/>
                                  </a:rPr>
                                  <a:t>Growing</a:t>
                                </a:r>
                                <a:endParaRPr lang="en-NZ" sz="1200" kern="100">
                                  <a:effectLst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endParaRPr>
                              </a:p>
                              <a:p>
                                <a:pPr algn="ctr">
                                  <a:lnSpc>
                                    <a:spcPct val="115000"/>
                                  </a:lnSpc>
                                  <a:spcAft>
                                    <a:spcPts val="800"/>
                                  </a:spcAft>
                                  <a:buNone/>
                                </a:pPr>
                                <a:r>
                                  <a:rPr lang="en-NZ" sz="1200" kern="100">
                                    <a:ln w="9525" cap="rnd" cmpd="sng" algn="ctr">
                                      <a:solidFill>
                                        <a:srgbClr val="000000"/>
                                      </a:solidFill>
                                      <a:prstDash val="solid"/>
                                      <a:beve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ea typeface="Aptos" panose="020B0004020202020204" pitchFamily="34" charset="0"/>
                                    <a:cs typeface="Times New Roman" panose="02020603050405020304" pitchFamily="18" charset="0"/>
                                  </a:rPr>
                                  <a:t> </a:t>
                                </a:r>
                                <a:endParaRPr lang="en-NZ" sz="1200" kern="100">
                                  <a:effectLst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46" name="Rectangle: Rounded Corners 45">
                                <a:extLst>
                                  <a:ext uri="{FF2B5EF4-FFF2-40B4-BE49-F238E27FC236}">
                                    <a16:creationId xmlns:a16="http://schemas.microsoft.com/office/drawing/2014/main" id="{053D7DFC-87F3-6DD0-7598-3A9218AD8DF0}"/>
                                  </a:ext>
                                </a:extLst>
                              </p:cNvPr>
                              <p:cNvSpPr/>
                              <p:nvPr/>
                            </p:nvSpPr>
                            <p:spPr>
                              <a:xfrm>
                                <a:off x="7743825" y="1990725"/>
                                <a:ext cx="2047875" cy="866775"/>
                              </a:xfrm>
                              <a:prstGeom prst="roundRect">
                                <a:avLst/>
                              </a:prstGeom>
                              <a:solidFill>
                                <a:schemeClr val="accent6">
                                  <a:lumMod val="20000"/>
                                  <a:lumOff val="80000"/>
                                </a:schemeClr>
                              </a:solidFill>
                            </p:spPr>
                            <p:style>
                              <a:lnRef idx="2">
                                <a:schemeClr val="dk1"/>
                              </a:lnRef>
                              <a:fillRef idx="1">
                                <a:schemeClr val="lt1"/>
                              </a:fillRef>
                              <a:effectRef idx="0">
                                <a:schemeClr val="dk1"/>
                              </a:effectRef>
                              <a:fontRef idx="minor">
                                <a:schemeClr val="dk1"/>
                              </a:fontRef>
                            </p:style>
                            <p:txBody>
  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  <a:prstTxWarp prst="textNoShape">
                                  <a:avLst/>
                                </a:prstTxWarp>
                                <a:noAutofit/>
                              </a:bodyPr>
                              <a:lstStyle/>
                              <a:p>
                                <a:pPr algn="ctr">
                                  <a:lnSpc>
                                    <a:spcPct val="115000"/>
                                  </a:lnSpc>
                                  <a:spcAft>
                                    <a:spcPts val="800"/>
                                  </a:spcAft>
                                  <a:buNone/>
                                </a:pPr>
                                <a:r>
                                  <a:rPr lang="en-NZ" sz="1200" kern="100">
                                    <a:ln w="9525" cap="rnd" cmpd="sng" algn="ctr">
                                      <a:solidFill>
                                        <a:srgbClr val="000000"/>
                                      </a:solidFill>
                                      <a:prstDash val="solid"/>
                                      <a:bevel/>
                                    </a:ln>
                                    <a:solidFill>
                                      <a:srgbClr val="000000"/>
                                    </a:solidFill>
                                    <a:effectLst/>
                                    <a:ea typeface="Aptos" panose="020B0004020202020204" pitchFamily="34" charset="0"/>
                                    <a:cs typeface="Times New Roman" panose="02020603050405020304" pitchFamily="18" charset="0"/>
                                  </a:rPr>
                                  <a:t>Harvesting</a:t>
                                </a:r>
                                <a:endParaRPr lang="en-NZ" sz="1200" kern="100">
                                  <a:effectLst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40" name="Rectangle: Rounded Corners 39">
                              <a:extLst>
                                <a:ext uri="{FF2B5EF4-FFF2-40B4-BE49-F238E27FC236}">
                                  <a16:creationId xmlns:a16="http://schemas.microsoft.com/office/drawing/2014/main" id="{16ABEBBF-6FE3-320B-83FE-1DFE0260EE0F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-342900" y="1438275"/>
                              <a:ext cx="1247775" cy="361950"/>
                            </a:xfrm>
                            <a:prstGeom prst="roundRect">
                              <a:avLst/>
                            </a:prstGeom>
                            <a:solidFill>
                              <a:schemeClr val="bg1">
                                <a:lumMod val="95000"/>
                              </a:schemeClr>
                            </a:solidFill>
                          </p:spPr>
                          <p:style>
                            <a:lnRef idx="2">
                              <a:schemeClr val="dk1"/>
                            </a:lnRef>
                            <a:fillRef idx="1">
                              <a:schemeClr val="lt1"/>
                            </a:fillRef>
                            <a:effectRef idx="0">
                              <a:schemeClr val="dk1"/>
                            </a:effectRef>
                            <a:fontRef idx="minor">
                              <a:schemeClr val="dk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pPr algn="ctr">
                                <a:lnSpc>
                                  <a:spcPct val="115000"/>
                                </a:lnSpc>
                                <a:spcAft>
                                  <a:spcPts val="800"/>
                                </a:spcAft>
                                <a:buNone/>
                              </a:pPr>
                              <a:r>
                                <a:rPr lang="en-NZ" sz="1200" kern="100">
                                  <a:ln w="9525" cap="rnd" cmpd="sng" algn="ctr">
                                    <a:solidFill>
                                      <a:srgbClr val="000000"/>
                                    </a:solidFill>
                                    <a:prstDash val="solid"/>
                                    <a:beve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a:t>Site Selection</a:t>
                              </a:r>
                              <a:endParaRPr lang="en-NZ" sz="1200" kern="100">
                                <a:effectLst/>
                                <a:ea typeface="Aptos" panose="020B0004020202020204" pitchFamily="34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1" name="Rectangle: Rounded Corners 40">
                              <a:extLst>
                                <a:ext uri="{FF2B5EF4-FFF2-40B4-BE49-F238E27FC236}">
                                  <a16:creationId xmlns:a16="http://schemas.microsoft.com/office/drawing/2014/main" id="{BB1620B9-54E8-3C03-6E87-A0ECBA6BA796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342900" y="0"/>
                              <a:ext cx="1581150" cy="447675"/>
                            </a:xfrm>
                            <a:prstGeom prst="roundRect">
                              <a:avLst/>
                            </a:prstGeom>
                            <a:solidFill>
                              <a:schemeClr val="bg1">
                                <a:lumMod val="95000"/>
                              </a:schemeClr>
                            </a:solidFill>
                          </p:spPr>
                          <p:style>
                            <a:lnRef idx="2">
                              <a:schemeClr val="dk1"/>
                            </a:lnRef>
                            <a:fillRef idx="1">
                              <a:schemeClr val="lt1"/>
                            </a:fillRef>
                            <a:effectRef idx="0">
                              <a:schemeClr val="dk1"/>
                            </a:effectRef>
                            <a:fontRef idx="minor">
                              <a:schemeClr val="dk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pPr algn="ctr">
                                <a:lnSpc>
                                  <a:spcPct val="115000"/>
                                </a:lnSpc>
                                <a:spcAft>
                                  <a:spcPts val="800"/>
                                </a:spcAft>
                                <a:buNone/>
                              </a:pPr>
                              <a:r>
                                <a:rPr lang="en-NZ" sz="1200" kern="100">
                                  <a:ln w="9525" cap="rnd" cmpd="sng" algn="ctr">
                                    <a:solidFill>
                                      <a:srgbClr val="000000"/>
                                    </a:solidFill>
                                    <a:prstDash val="solid"/>
                                    <a:beve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a:t>Cultivar selection</a:t>
                              </a:r>
                              <a:endParaRPr lang="en-NZ" sz="1200" kern="100">
                                <a:effectLst/>
                                <a:ea typeface="Aptos" panose="020B0004020202020204" pitchFamily="34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  <p:sp>
                          <p:nvSpPr>
                            <p:cNvPr id="42" name="Rectangle: Rounded Corners 41">
                              <a:extLst>
                                <a:ext uri="{FF2B5EF4-FFF2-40B4-BE49-F238E27FC236}">
                                  <a16:creationId xmlns:a16="http://schemas.microsoft.com/office/drawing/2014/main" id="{3F2DD00E-F2B2-E932-1AC3-D87D927F4A15}"/>
                                </a:ext>
                              </a:extLst>
                            </p:cNvPr>
                            <p:cNvSpPr/>
                            <p:nvPr/>
                          </p:nvSpPr>
                          <p:spPr>
                            <a:xfrm>
                              <a:off x="5276850" y="114300"/>
                              <a:ext cx="2295525" cy="1009650"/>
                            </a:xfrm>
                            <a:prstGeom prst="roundRect">
                              <a:avLst/>
                            </a:prstGeom>
                            <a:solidFill>
                              <a:schemeClr val="bg1">
                                <a:lumMod val="95000"/>
                              </a:schemeClr>
                            </a:solidFill>
                          </p:spPr>
                          <p:style>
                            <a:lnRef idx="2">
                              <a:schemeClr val="dk1"/>
                            </a:lnRef>
                            <a:fillRef idx="1">
                              <a:schemeClr val="lt1"/>
                            </a:fillRef>
                            <a:effectRef idx="0">
                              <a:schemeClr val="dk1"/>
                            </a:effectRef>
                            <a:fontRef idx="minor">
                              <a:schemeClr val="dk1"/>
                            </a:fontRef>
                          </p:style>
                          <p:txBody>
                            <a:bodyPr rot="0" spcFirstLastPara="0" vert="horz" wrap="square" lIns="91440" tIns="45720" rIns="91440" bIns="45720" numCol="1" spcCol="0" rtlCol="0" fromWordArt="0" anchor="ctr" anchorCtr="0" forceAA="0" compatLnSpc="1">
                              <a:prstTxWarp prst="textNoShape">
                                <a:avLst/>
                              </a:prstTxWarp>
                              <a:noAutofit/>
                            </a:bodyPr>
                            <a:lstStyle/>
                            <a:p>
                              <a:pPr algn="ctr">
                                <a:lnSpc>
                                  <a:spcPct val="115000"/>
                                </a:lnSpc>
                                <a:spcAft>
                                  <a:spcPts val="800"/>
                                </a:spcAft>
                                <a:buNone/>
                              </a:pPr>
                              <a:r>
                                <a:rPr lang="en-NZ" sz="1200" kern="100">
                                  <a:ln w="9525" cap="rnd" cmpd="sng" algn="ctr">
                                    <a:solidFill>
                                      <a:srgbClr val="000000"/>
                                    </a:solidFill>
                                    <a:prstDash val="solid"/>
                                    <a:bevel/>
                                  </a:ln>
                                  <a:solidFill>
                                    <a:srgbClr val="000000"/>
                                  </a:solidFill>
                                  <a:effectLst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a:t>Use integrated pest management practices to control pests and diseases</a:t>
                              </a:r>
                              <a:endParaRPr lang="en-NZ" sz="1200" kern="100">
                                <a:effectLst/>
                                <a:ea typeface="Aptos" panose="020B0004020202020204" pitchFamily="34" charset="0"/>
                                <a:cs typeface="Times New Roman" panose="02020603050405020304" pitchFamily="18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36" name="Rectangle: Rounded Corners 35">
                            <a:extLst>
                              <a:ext uri="{FF2B5EF4-FFF2-40B4-BE49-F238E27FC236}">
                                <a16:creationId xmlns:a16="http://schemas.microsoft.com/office/drawing/2014/main" id="{5D74A861-C46D-683F-5BE4-1E56CD4812F8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6219825" y="3200400"/>
                            <a:ext cx="1152525" cy="447675"/>
                          </a:xfrm>
                          <a:prstGeom prst="roundRect">
                            <a:avLst/>
                          </a:prstGeom>
                          <a:solidFill>
                            <a:schemeClr val="bg1">
                              <a:lumMod val="95000"/>
                            </a:schemeClr>
                          </a:solidFill>
                        </p:spPr>
                        <p:style>
                          <a:lnRef idx="2">
                            <a:schemeClr val="dk1"/>
                          </a:lnRef>
                          <a:fillRef idx="1">
                            <a:schemeClr val="lt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800"/>
                              </a:spcAft>
                              <a:buNone/>
                            </a:pPr>
                            <a:r>
                              <a:rPr lang="en-NZ" sz="1200" kern="100">
                                <a:ln w="9525" cap="rnd" cmpd="sng" algn="ctr">
                                  <a:solidFill>
                                    <a:srgbClr val="000000"/>
                                  </a:solidFill>
                                  <a:prstDash val="solid"/>
                                  <a:bevel/>
                                </a:ln>
                                <a:solidFill>
                                  <a:srgbClr val="000000"/>
                                </a:solidFill>
                                <a:effectLst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  <a:t>irrigation</a:t>
                            </a:r>
                            <a:endParaRPr lang="en-NZ" sz="1200" kern="100">
                              <a:effectLst/>
                              <a:ea typeface="Aptos" panose="020B000402020202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7" name="Rectangle: Rounded Corners 36">
                            <a:extLst>
                              <a:ext uri="{FF2B5EF4-FFF2-40B4-BE49-F238E27FC236}">
                                <a16:creationId xmlns:a16="http://schemas.microsoft.com/office/drawing/2014/main" id="{05991518-9EDA-64A0-20D5-AF309278263A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4695825" y="3933825"/>
                            <a:ext cx="1847850" cy="704850"/>
                          </a:xfrm>
                          <a:prstGeom prst="roundRect">
                            <a:avLst/>
                          </a:prstGeom>
                          <a:solidFill>
                            <a:schemeClr val="bg1">
                              <a:lumMod val="95000"/>
                            </a:schemeClr>
                          </a:solidFill>
                        </p:spPr>
                        <p:style>
                          <a:lnRef idx="2">
                            <a:schemeClr val="dk1"/>
                          </a:lnRef>
                          <a:fillRef idx="1">
                            <a:schemeClr val="lt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800"/>
                              </a:spcAft>
                              <a:buNone/>
                            </a:pPr>
                            <a:r>
                              <a:rPr lang="en-NZ" sz="1200" kern="100">
                                <a:ln w="9525" cap="rnd" cmpd="sng" algn="ctr">
                                  <a:solidFill>
                                    <a:srgbClr val="000000"/>
                                  </a:solidFill>
                                  <a:prstDash val="solid"/>
                                  <a:bevel/>
                                </a:ln>
                                <a:solidFill>
                                  <a:srgbClr val="000000"/>
                                </a:solidFill>
                                <a:effectLst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  <a:t>Side dressing based on herbage tests</a:t>
                            </a:r>
                            <a:endParaRPr lang="en-NZ" sz="1200" kern="100">
                              <a:effectLst/>
                              <a:ea typeface="Aptos" panose="020B000402020202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  <p:sp>
                        <p:nvSpPr>
                          <p:cNvPr id="38" name="Rectangle: Rounded Corners 37">
                            <a:extLst>
                              <a:ext uri="{FF2B5EF4-FFF2-40B4-BE49-F238E27FC236}">
                                <a16:creationId xmlns:a16="http://schemas.microsoft.com/office/drawing/2014/main" id="{CAA97D25-0C45-3A3F-D28D-495946139202}"/>
                              </a:ext>
                            </a:extLst>
                          </p:cNvPr>
                          <p:cNvSpPr/>
                          <p:nvPr/>
                        </p:nvSpPr>
                        <p:spPr>
                          <a:xfrm>
                            <a:off x="8191501" y="2971800"/>
                            <a:ext cx="1390650" cy="533400"/>
                          </a:xfrm>
                          <a:prstGeom prst="roundRect">
                            <a:avLst/>
                          </a:prstGeom>
                          <a:solidFill>
                            <a:schemeClr val="bg1">
                              <a:lumMod val="95000"/>
                            </a:schemeClr>
                          </a:solidFill>
                        </p:spPr>
                        <p:style>
                          <a:lnRef idx="2">
                            <a:schemeClr val="dk1"/>
                          </a:lnRef>
                          <a:fillRef idx="1">
                            <a:schemeClr val="lt1"/>
                          </a:fillRef>
                          <a:effectRef idx="0">
                            <a:schemeClr val="dk1"/>
                          </a:effectRef>
                          <a:fontRef idx="minor">
                            <a:schemeClr val="dk1"/>
                          </a:fontRef>
                        </p:style>
                        <p:txBody>
                          <a:bodyPr rot="0" spcFirstLastPara="0" vert="horz" wrap="square" lIns="91440" tIns="45720" rIns="91440" bIns="45720" numCol="1" spcCol="0" rtlCol="0" fromWordArt="0" anchor="ctr" anchorCtr="0" forceAA="0" compatLnSpc="1">
                            <a:prstTxWarp prst="textNoShape">
                              <a:avLst/>
                            </a:prstTxWarp>
                            <a:noAutofit/>
                          </a:bodyPr>
                          <a:lstStyle/>
                          <a:p>
                            <a:pPr algn="ctr">
                              <a:lnSpc>
                                <a:spcPct val="115000"/>
                              </a:lnSpc>
                              <a:spcAft>
                                <a:spcPts val="800"/>
                              </a:spcAft>
                              <a:buNone/>
                            </a:pPr>
                            <a:r>
                              <a:rPr lang="en-NZ" sz="1200" kern="100">
                                <a:ln w="9525" cap="rnd" cmpd="sng" algn="ctr">
                                  <a:solidFill>
                                    <a:srgbClr val="000000"/>
                                  </a:solidFill>
                                  <a:prstDash val="solid"/>
                                  <a:bevel/>
                                </a:ln>
                                <a:solidFill>
                                  <a:srgbClr val="000000"/>
                                </a:solidFill>
                                <a:effectLst/>
                                <a:ea typeface="Aptos" panose="020B0004020202020204" pitchFamily="34" charset="0"/>
                                <a:cs typeface="Times New Roman" panose="02020603050405020304" pitchFamily="18" charset="0"/>
                              </a:rPr>
                              <a:t>Hand harvest</a:t>
                            </a:r>
                            <a:endParaRPr lang="en-NZ" sz="1200" kern="100">
                              <a:effectLst/>
                              <a:ea typeface="Aptos" panose="020B0004020202020204" pitchFamily="34" charset="0"/>
                              <a:cs typeface="Times New Roman" panose="02020603050405020304" pitchFamily="18" charset="0"/>
                            </a:endParaRPr>
                          </a:p>
                        </p:txBody>
                      </p:sp>
                    </p:grpSp>
                    <p:cxnSp>
                      <p:nvCxnSpPr>
                        <p:cNvPr id="26" name="Straight Arrow Connector 25">
                          <a:extLst>
                            <a:ext uri="{FF2B5EF4-FFF2-40B4-BE49-F238E27FC236}">
                              <a16:creationId xmlns:a16="http://schemas.microsoft.com/office/drawing/2014/main" id="{678FEE14-FB30-9BB1-F56D-8F1F6D0DEBD5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866394" y="1784350"/>
                          <a:ext cx="176594" cy="196850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</p:spPr>
                      <p:style>
                        <a:lnRef idx="2">
                          <a:schemeClr val="dk1"/>
                        </a:lnRef>
                        <a:fillRef idx="0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7" name="Straight Arrow Connector 26">
                          <a:extLst>
                            <a:ext uri="{FF2B5EF4-FFF2-40B4-BE49-F238E27FC236}">
                              <a16:creationId xmlns:a16="http://schemas.microsoft.com/office/drawing/2014/main" id="{9B0B8035-E418-5716-57A9-8FD0BBBB98D2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 flipV="1">
                          <a:off x="290132" y="2847975"/>
                          <a:ext cx="752856" cy="295275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</p:spPr>
                      <p:style>
                        <a:lnRef idx="2">
                          <a:schemeClr val="dk1"/>
                        </a:lnRef>
                        <a:fillRef idx="0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8" name="Straight Arrow Connector 27">
                          <a:extLst>
                            <a:ext uri="{FF2B5EF4-FFF2-40B4-BE49-F238E27FC236}">
                              <a16:creationId xmlns:a16="http://schemas.microsoft.com/office/drawing/2014/main" id="{94F55ECF-A620-97EE-44C3-04E0452B4735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 flipH="1">
                          <a:off x="2725674" y="1571625"/>
                          <a:ext cx="322326" cy="447675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</p:spPr>
                      <p:style>
                        <a:lnRef idx="2">
                          <a:schemeClr val="dk1"/>
                        </a:lnRef>
                        <a:fillRef idx="0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9" name="Straight Arrow Connector 28">
                          <a:extLst>
                            <a:ext uri="{FF2B5EF4-FFF2-40B4-BE49-F238E27FC236}">
                              <a16:creationId xmlns:a16="http://schemas.microsoft.com/office/drawing/2014/main" id="{F0DCE8F6-7C08-884C-A1BA-9EB1F5A423B0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 flipH="1" flipV="1">
                          <a:off x="5612130" y="2857500"/>
                          <a:ext cx="7620" cy="1076325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</p:spPr>
                      <p:style>
                        <a:lnRef idx="2">
                          <a:schemeClr val="dk1"/>
                        </a:lnRef>
                        <a:fillRef idx="0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0" name="Straight Arrow Connector 29">
                          <a:extLst>
                            <a:ext uri="{FF2B5EF4-FFF2-40B4-BE49-F238E27FC236}">
                              <a16:creationId xmlns:a16="http://schemas.microsoft.com/office/drawing/2014/main" id="{4939B40A-8D26-C151-5BBE-D5B2FF1DB263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 flipH="1" flipV="1">
                          <a:off x="6525387" y="2857500"/>
                          <a:ext cx="270701" cy="342900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</p:spPr>
                      <p:style>
                        <a:lnRef idx="2">
                          <a:schemeClr val="dk1"/>
                        </a:lnRef>
                        <a:fillRef idx="0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31" name="Straight Arrow Connector 30">
                          <a:extLst>
                            <a:ext uri="{FF2B5EF4-FFF2-40B4-BE49-F238E27FC236}">
                              <a16:creationId xmlns:a16="http://schemas.microsoft.com/office/drawing/2014/main" id="{A9A07794-6155-4DE7-5BBB-04647A276FD3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 flipH="1">
                          <a:off x="5570601" y="1143000"/>
                          <a:ext cx="701612" cy="838200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</p:spPr>
                      <p:style>
                        <a:lnRef idx="2">
                          <a:schemeClr val="dk1"/>
                        </a:lnRef>
                        <a:fillRef idx="0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  <p:grpSp>
                    <p:nvGrpSpPr>
                      <p:cNvPr id="17" name="Group 16">
                        <a:extLst>
                          <a:ext uri="{FF2B5EF4-FFF2-40B4-BE49-F238E27FC236}">
                            <a16:creationId xmlns:a16="http://schemas.microsoft.com/office/drawing/2014/main" id="{9E555DB3-C687-B505-684D-594EFCC15BDC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3114675" y="723900"/>
                        <a:ext cx="6181725" cy="3686175"/>
                        <a:chOff x="200025" y="9525"/>
                        <a:chExt cx="6181725" cy="3686175"/>
                      </a:xfrm>
                    </p:grpSpPr>
                    <p:sp>
                      <p:nvSpPr>
                        <p:cNvPr id="18" name="Rectangle: Rounded Corners 17">
                          <a:extLst>
                            <a:ext uri="{FF2B5EF4-FFF2-40B4-BE49-F238E27FC236}">
                              <a16:creationId xmlns:a16="http://schemas.microsoft.com/office/drawing/2014/main" id="{29388F50-7A4D-B453-4DB3-6A2AF0233C4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47650" y="9525"/>
                          <a:ext cx="1371600" cy="828675"/>
                        </a:xfrm>
                        <a:prstGeom prst="roundRect">
                          <a:avLst/>
                        </a:prstGeom>
                        <a:solidFill>
                          <a:schemeClr val="bg1">
                            <a:lumMod val="95000"/>
                          </a:schemeClr>
                        </a:solidFill>
                      </p:spPr>
                      <p:style>
                        <a:lnRef idx="2">
                          <a:schemeClr val="dk1"/>
                        </a:lnRef>
                        <a:fillRef idx="1">
                          <a:schemeClr val="lt1"/>
                        </a:fillRef>
                        <a:effectRef idx="0">
                          <a:schemeClr val="dk1"/>
                        </a:effectRef>
                        <a:fontRef idx="minor">
                          <a:schemeClr val="dk1"/>
                        </a:fontRef>
                      </p:style>
                      <p:txBody>
                        <a:bodyPr rot="0" spcFirstLastPara="0" vert="horz" wrap="square" lIns="91440" tIns="45720" rIns="91440" bIns="45720" numCol="1" spcCol="0" rtlCol="0" fromWordArt="0" anchor="ctr" anchorCtr="0" forceAA="0" compatLnSpc="1">
                          <a:prstTxWarp prst="textNoShape">
                            <a:avLst/>
                          </a:prstTxWarp>
                          <a:noAutofit/>
                        </a:bodyPr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800"/>
                            </a:spcAft>
                            <a:buNone/>
                          </a:pPr>
                          <a:r>
                            <a:rPr lang="en-NZ" sz="1200" kern="100">
                              <a:ln w="9525" cap="rnd" cmpd="sng" algn="ctr">
                                <a:solidFill>
                                  <a:srgbClr val="000000"/>
                                </a:solidFill>
                                <a:prstDash val="solid"/>
                                <a:bevel/>
                              </a:ln>
                              <a:solidFill>
                                <a:srgbClr val="000000"/>
                              </a:solidFill>
                              <a:effectLst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a:t>Seedlings drenched against pests</a:t>
                          </a:r>
                          <a:endParaRPr lang="en-NZ" sz="1200" kern="100">
                            <a:effectLst/>
                            <a:ea typeface="Aptos" panose="020B0004020202020204" pitchFamily="34" charset="0"/>
                            <a:cs typeface="Times New Roman" panose="02020603050405020304" pitchFamily="18" charset="0"/>
                          </a:endParaRPr>
                        </a:p>
                      </p:txBody>
                    </p:sp>
                    <p:cxnSp>
                      <p:nvCxnSpPr>
                        <p:cNvPr id="19" name="Straight Arrow Connector 18">
                          <a:extLst>
                            <a:ext uri="{FF2B5EF4-FFF2-40B4-BE49-F238E27FC236}">
                              <a16:creationId xmlns:a16="http://schemas.microsoft.com/office/drawing/2014/main" id="{3335726B-6ECB-3C92-A437-C44B76E04AA1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6343650" y="2781300"/>
                          <a:ext cx="9525" cy="219075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</p:spPr>
                      <p:style>
                        <a:lnRef idx="2">
                          <a:schemeClr val="dk1"/>
                        </a:lnRef>
                        <a:fillRef idx="0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0" name="Straight Arrow Connector 19">
                          <a:extLst>
                            <a:ext uri="{FF2B5EF4-FFF2-40B4-BE49-F238E27FC236}">
                              <a16:creationId xmlns:a16="http://schemas.microsoft.com/office/drawing/2014/main" id="{B18733E6-1863-234C-97C9-AC82021B5F60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>
                          <a:off x="6372225" y="3476625"/>
                          <a:ext cx="9525" cy="219075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</p:spPr>
                      <p:style>
                        <a:lnRef idx="2">
                          <a:schemeClr val="dk1"/>
                        </a:lnRef>
                        <a:fillRef idx="0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1" name="Straight Arrow Connector 20">
                          <a:extLst>
                            <a:ext uri="{FF2B5EF4-FFF2-40B4-BE49-F238E27FC236}">
                              <a16:creationId xmlns:a16="http://schemas.microsoft.com/office/drawing/2014/main" id="{CBF71054-96F9-DD6C-3DC1-0FE0EA77F2CE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 flipV="1">
                          <a:off x="200025" y="2095500"/>
                          <a:ext cx="0" cy="295275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</p:spPr>
                      <p:style>
                        <a:lnRef idx="2">
                          <a:schemeClr val="dk1"/>
                        </a:lnRef>
                        <a:fillRef idx="0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2" name="Straight Arrow Connector 21">
                          <a:extLst>
                            <a:ext uri="{FF2B5EF4-FFF2-40B4-BE49-F238E27FC236}">
                              <a16:creationId xmlns:a16="http://schemas.microsoft.com/office/drawing/2014/main" id="{DBB21D9D-05B8-A3E3-9D17-F377125E370F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 flipV="1">
                          <a:off x="2209800" y="2066925"/>
                          <a:ext cx="180975" cy="238125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</p:spPr>
                      <p:style>
                        <a:lnRef idx="2">
                          <a:schemeClr val="dk1"/>
                        </a:lnRef>
                        <a:fillRef idx="0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  <p:cxnSp>
                      <p:nvCxnSpPr>
                        <p:cNvPr id="23" name="Straight Arrow Connector 22">
                          <a:extLst>
                            <a:ext uri="{FF2B5EF4-FFF2-40B4-BE49-F238E27FC236}">
                              <a16:creationId xmlns:a16="http://schemas.microsoft.com/office/drawing/2014/main" id="{32544A61-28CE-4F70-D04B-136F0E115A80}"/>
                            </a:ext>
                          </a:extLst>
                        </p:cNvPr>
                        <p:cNvCxnSpPr/>
                        <p:nvPr/>
                      </p:nvCxnSpPr>
                      <p:spPr>
                        <a:xfrm flipV="1">
                          <a:off x="6305550" y="2009775"/>
                          <a:ext cx="0" cy="266700"/>
                        </a:xfrm>
                        <a:prstGeom prst="straightConnector1">
                          <a:avLst/>
                        </a:prstGeom>
                        <a:ln>
                          <a:tailEnd type="triangle"/>
                        </a:ln>
                      </p:spPr>
                      <p:style>
                        <a:lnRef idx="2">
                          <a:schemeClr val="dk1"/>
                        </a:lnRef>
                        <a:fillRef idx="0">
                          <a:schemeClr val="dk1"/>
                        </a:fillRef>
                        <a:effectRef idx="1">
                          <a:schemeClr val="dk1"/>
                        </a:effectRef>
                        <a:fontRef idx="minor">
                          <a:schemeClr val="tx1"/>
                        </a:fontRef>
                      </p:style>
                    </p:cxnSp>
                  </p:grpSp>
                </p:grpSp>
              </p:grpSp>
            </p:grpSp>
          </p:grpSp>
        </p:grp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59FFBF7E-38DB-6B2F-6BD8-0BFC689861F3}"/>
                </a:ext>
              </a:extLst>
            </p:cNvPr>
            <p:cNvCxnSpPr/>
            <p:nvPr/>
          </p:nvCxnSpPr>
          <p:spPr>
            <a:xfrm flipH="1">
              <a:off x="1781175" y="1343025"/>
              <a:ext cx="361950" cy="6477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02687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C3019-A61C-FE52-AC67-5EAC8A795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NZ" sz="5400" b="1" dirty="0"/>
              <a:t>Cultivar Selection for Year-Round Supply</a:t>
            </a:r>
            <a:endParaRPr lang="en-NZ" sz="5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3AD274-9685-5E7E-767B-DF36CF9B3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806952" cy="39259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NZ" sz="1900" dirty="0"/>
              <a:t>Growers choose suitable cultivars for local microclimates and harvest periods. </a:t>
            </a:r>
          </a:p>
          <a:p>
            <a:pPr lvl="0"/>
            <a:r>
              <a:rPr lang="en-NZ" sz="1900" dirty="0"/>
              <a:t>Key selection factors: </a:t>
            </a:r>
          </a:p>
          <a:p>
            <a:pPr lvl="1"/>
            <a:r>
              <a:rPr lang="en-NZ" sz="1900" dirty="0"/>
              <a:t>Maturity time </a:t>
            </a:r>
          </a:p>
          <a:p>
            <a:pPr lvl="1"/>
            <a:r>
              <a:rPr lang="en-NZ" sz="1900" dirty="0"/>
              <a:t>Tolerance to temperature extremes </a:t>
            </a:r>
          </a:p>
          <a:p>
            <a:pPr lvl="1"/>
            <a:r>
              <a:rPr lang="en-NZ" sz="1900" dirty="0"/>
              <a:t>Resistance to disorders (e.g., </a:t>
            </a:r>
            <a:r>
              <a:rPr lang="en-NZ" sz="1900" dirty="0" err="1"/>
              <a:t>tipburn</a:t>
            </a:r>
            <a:r>
              <a:rPr lang="en-NZ" sz="1900" dirty="0"/>
              <a:t> and bolting)</a:t>
            </a:r>
          </a:p>
          <a:p>
            <a:pPr marL="457200" lvl="1" indent="0">
              <a:buNone/>
            </a:pPr>
            <a:endParaRPr lang="en-NZ" sz="1900" b="1" dirty="0"/>
          </a:p>
          <a:p>
            <a:pPr marL="457200" lvl="1" indent="0">
              <a:buNone/>
            </a:pPr>
            <a:endParaRPr lang="en-NZ" sz="1900" dirty="0"/>
          </a:p>
          <a:p>
            <a:pPr marL="0" indent="0">
              <a:buNone/>
            </a:pPr>
            <a:r>
              <a:rPr lang="en-NZ" sz="1900" b="1" dirty="0"/>
              <a:t>Activity 3: </a:t>
            </a:r>
            <a:r>
              <a:rPr lang="en-NZ" sz="1900" dirty="0"/>
              <a:t>Choosing the right iceberg lettuce cultivar.</a:t>
            </a:r>
          </a:p>
          <a:p>
            <a:pPr marL="0" indent="0">
              <a:buNone/>
            </a:pPr>
            <a:endParaRPr lang="en-NZ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2853E8C-288F-33CB-0F5B-55856BA968B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4125521"/>
              </p:ext>
            </p:extLst>
          </p:nvPr>
        </p:nvGraphicFramePr>
        <p:xfrm>
          <a:off x="4974337" y="2029968"/>
          <a:ext cx="6279069" cy="2295385"/>
        </p:xfrm>
        <a:graphic>
          <a:graphicData uri="http://schemas.openxmlformats.org/drawingml/2006/table">
            <a:tbl>
              <a:tblPr firstRow="1" firstCol="1" bandRow="1">
                <a:tableStyleId>{912C8C85-51F0-491E-9774-3900AFEF0FD7}</a:tableStyleId>
              </a:tblPr>
              <a:tblGrid>
                <a:gridCol w="2093023">
                  <a:extLst>
                    <a:ext uri="{9D8B030D-6E8A-4147-A177-3AD203B41FA5}">
                      <a16:colId xmlns:a16="http://schemas.microsoft.com/office/drawing/2014/main" val="3233186820"/>
                    </a:ext>
                  </a:extLst>
                </a:gridCol>
                <a:gridCol w="2093023">
                  <a:extLst>
                    <a:ext uri="{9D8B030D-6E8A-4147-A177-3AD203B41FA5}">
                      <a16:colId xmlns:a16="http://schemas.microsoft.com/office/drawing/2014/main" val="4123636067"/>
                    </a:ext>
                  </a:extLst>
                </a:gridCol>
                <a:gridCol w="2093023">
                  <a:extLst>
                    <a:ext uri="{9D8B030D-6E8A-4147-A177-3AD203B41FA5}">
                      <a16:colId xmlns:a16="http://schemas.microsoft.com/office/drawing/2014/main" val="3717100337"/>
                    </a:ext>
                  </a:extLst>
                </a:gridCol>
              </a:tblGrid>
              <a:tr h="437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Season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Iceberg Cultivars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Average time to maturity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83061587"/>
                  </a:ext>
                </a:extLst>
              </a:tr>
              <a:tr h="437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b="0" kern="100" dirty="0">
                          <a:effectLst/>
                        </a:rPr>
                        <a:t>Spring</a:t>
                      </a:r>
                      <a:endParaRPr lang="en-NZ" sz="16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Archer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6- 8 weeks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1908219"/>
                  </a:ext>
                </a:extLst>
              </a:tr>
              <a:tr h="437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b="0" kern="100" dirty="0">
                          <a:effectLst/>
                        </a:rPr>
                        <a:t>Summer</a:t>
                      </a:r>
                      <a:endParaRPr lang="en-NZ" sz="16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 err="1">
                          <a:effectLst/>
                        </a:rPr>
                        <a:t>Greenmoon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5 weeks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88678199"/>
                  </a:ext>
                </a:extLst>
              </a:tr>
              <a:tr h="437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b="0" kern="100" dirty="0">
                          <a:effectLst/>
                        </a:rPr>
                        <a:t>Autumn</a:t>
                      </a:r>
                      <a:endParaRPr lang="en-NZ" sz="16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Archer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6-8 weeks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02192975"/>
                  </a:ext>
                </a:extLst>
              </a:tr>
              <a:tr h="43708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b="0" kern="100" dirty="0">
                          <a:effectLst/>
                        </a:rPr>
                        <a:t>Winter</a:t>
                      </a:r>
                      <a:endParaRPr lang="en-NZ" sz="1600" b="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>
                          <a:effectLst/>
                        </a:rPr>
                        <a:t>Winguard</a:t>
                      </a:r>
                      <a:endParaRPr lang="en-NZ" sz="1600" kern="10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00"/>
                        </a:spcBef>
                        <a:spcAft>
                          <a:spcPts val="300"/>
                        </a:spcAft>
                        <a:buNone/>
                      </a:pPr>
                      <a:r>
                        <a:rPr lang="en-NZ" sz="1600" kern="100" dirty="0">
                          <a:effectLst/>
                        </a:rPr>
                        <a:t>10-12 weeks</a:t>
                      </a:r>
                      <a:endParaRPr lang="en-NZ" sz="16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2152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777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3F9D56C-340B-377A-82E7-23F565B14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5D37F4E-DDB4-456B-97E0-9937730A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8DEC33-9CEF-A0AD-D886-39E0FA9F3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6171207" cy="1434415"/>
          </a:xfrm>
        </p:spPr>
        <p:txBody>
          <a:bodyPr anchor="b">
            <a:normAutofit fontScale="90000"/>
          </a:bodyPr>
          <a:lstStyle/>
          <a:p>
            <a:r>
              <a:rPr lang="en-NZ" sz="5400" b="1" dirty="0"/>
              <a:t>Seedbed preparation</a:t>
            </a:r>
            <a:endParaRPr lang="en-NZ" sz="4600" dirty="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B2DD41CD-8F47-4F56-AD12-4E2FF76969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2493" y="1681544"/>
            <a:ext cx="10972800" cy="18288"/>
          </a:xfrm>
          <a:custGeom>
            <a:avLst/>
            <a:gdLst>
              <a:gd name="csX0" fmla="*/ 0 w 10972800"/>
              <a:gd name="csY0" fmla="*/ 0 h 18288"/>
              <a:gd name="csX1" fmla="*/ 356616 w 10972800"/>
              <a:gd name="csY1" fmla="*/ 0 h 18288"/>
              <a:gd name="csX2" fmla="*/ 1042416 w 10972800"/>
              <a:gd name="csY2" fmla="*/ 0 h 18288"/>
              <a:gd name="csX3" fmla="*/ 1947672 w 10972800"/>
              <a:gd name="csY3" fmla="*/ 0 h 18288"/>
              <a:gd name="csX4" fmla="*/ 2633472 w 10972800"/>
              <a:gd name="csY4" fmla="*/ 0 h 18288"/>
              <a:gd name="csX5" fmla="*/ 2990088 w 10972800"/>
              <a:gd name="csY5" fmla="*/ 0 h 18288"/>
              <a:gd name="csX6" fmla="*/ 3456432 w 10972800"/>
              <a:gd name="csY6" fmla="*/ 0 h 18288"/>
              <a:gd name="csX7" fmla="*/ 4361688 w 10972800"/>
              <a:gd name="csY7" fmla="*/ 0 h 18288"/>
              <a:gd name="csX8" fmla="*/ 5266944 w 10972800"/>
              <a:gd name="csY8" fmla="*/ 0 h 18288"/>
              <a:gd name="csX9" fmla="*/ 6172200 w 10972800"/>
              <a:gd name="csY9" fmla="*/ 0 h 18288"/>
              <a:gd name="csX10" fmla="*/ 6528816 w 10972800"/>
              <a:gd name="csY10" fmla="*/ 0 h 18288"/>
              <a:gd name="csX11" fmla="*/ 7214616 w 10972800"/>
              <a:gd name="csY11" fmla="*/ 0 h 18288"/>
              <a:gd name="csX12" fmla="*/ 7790688 w 10972800"/>
              <a:gd name="csY12" fmla="*/ 0 h 18288"/>
              <a:gd name="csX13" fmla="*/ 8147304 w 10972800"/>
              <a:gd name="csY13" fmla="*/ 0 h 18288"/>
              <a:gd name="csX14" fmla="*/ 9052560 w 10972800"/>
              <a:gd name="csY14" fmla="*/ 0 h 18288"/>
              <a:gd name="csX15" fmla="*/ 9409176 w 10972800"/>
              <a:gd name="csY15" fmla="*/ 0 h 18288"/>
              <a:gd name="csX16" fmla="*/ 9765792 w 10972800"/>
              <a:gd name="csY16" fmla="*/ 0 h 18288"/>
              <a:gd name="csX17" fmla="*/ 10341864 w 10972800"/>
              <a:gd name="csY17" fmla="*/ 0 h 18288"/>
              <a:gd name="csX18" fmla="*/ 10972800 w 10972800"/>
              <a:gd name="csY18" fmla="*/ 0 h 18288"/>
              <a:gd name="csX19" fmla="*/ 10972800 w 10972800"/>
              <a:gd name="csY19" fmla="*/ 18288 h 18288"/>
              <a:gd name="csX20" fmla="*/ 10177272 w 10972800"/>
              <a:gd name="csY20" fmla="*/ 18288 h 18288"/>
              <a:gd name="csX21" fmla="*/ 9820656 w 10972800"/>
              <a:gd name="csY21" fmla="*/ 18288 h 18288"/>
              <a:gd name="csX22" fmla="*/ 9464040 w 10972800"/>
              <a:gd name="csY22" fmla="*/ 18288 h 18288"/>
              <a:gd name="csX23" fmla="*/ 8778240 w 10972800"/>
              <a:gd name="csY23" fmla="*/ 18288 h 18288"/>
              <a:gd name="csX24" fmla="*/ 8421624 w 10972800"/>
              <a:gd name="csY24" fmla="*/ 18288 h 18288"/>
              <a:gd name="csX25" fmla="*/ 7735824 w 10972800"/>
              <a:gd name="csY25" fmla="*/ 18288 h 18288"/>
              <a:gd name="csX26" fmla="*/ 6940296 w 10972800"/>
              <a:gd name="csY26" fmla="*/ 18288 h 18288"/>
              <a:gd name="csX27" fmla="*/ 6254496 w 10972800"/>
              <a:gd name="csY27" fmla="*/ 18288 h 18288"/>
              <a:gd name="csX28" fmla="*/ 5458968 w 10972800"/>
              <a:gd name="csY28" fmla="*/ 18288 h 18288"/>
              <a:gd name="csX29" fmla="*/ 4663440 w 10972800"/>
              <a:gd name="csY29" fmla="*/ 18288 h 18288"/>
              <a:gd name="csX30" fmla="*/ 4306824 w 10972800"/>
              <a:gd name="csY30" fmla="*/ 18288 h 18288"/>
              <a:gd name="csX31" fmla="*/ 3840480 w 10972800"/>
              <a:gd name="csY31" fmla="*/ 18288 h 18288"/>
              <a:gd name="csX32" fmla="*/ 3264408 w 10972800"/>
              <a:gd name="csY32" fmla="*/ 18288 h 18288"/>
              <a:gd name="csX33" fmla="*/ 2578608 w 10972800"/>
              <a:gd name="csY33" fmla="*/ 18288 h 18288"/>
              <a:gd name="csX34" fmla="*/ 1673352 w 10972800"/>
              <a:gd name="csY34" fmla="*/ 18288 h 18288"/>
              <a:gd name="csX35" fmla="*/ 877824 w 10972800"/>
              <a:gd name="csY35" fmla="*/ 18288 h 18288"/>
              <a:gd name="csX36" fmla="*/ 0 w 10972800"/>
              <a:gd name="csY36" fmla="*/ 18288 h 18288"/>
              <a:gd name="csX37" fmla="*/ 0 w 10972800"/>
              <a:gd name="csY37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  <a:cxn ang="0">
                <a:pos x="csX36" y="csY36"/>
              </a:cxn>
              <a:cxn ang="0">
                <a:pos x="csX37" y="csY37"/>
              </a:cxn>
            </a:cxnLst>
            <a:rect l="l" t="t" r="r" b="b"/>
            <a:pathLst>
              <a:path w="10972800" h="18288" fill="none" extrusionOk="0">
                <a:moveTo>
                  <a:pt x="0" y="0"/>
                </a:moveTo>
                <a:cubicBezTo>
                  <a:pt x="165916" y="-1866"/>
                  <a:pt x="188720" y="13756"/>
                  <a:pt x="356616" y="0"/>
                </a:cubicBezTo>
                <a:cubicBezTo>
                  <a:pt x="524512" y="-13756"/>
                  <a:pt x="734781" y="8922"/>
                  <a:pt x="1042416" y="0"/>
                </a:cubicBezTo>
                <a:cubicBezTo>
                  <a:pt x="1350051" y="-8922"/>
                  <a:pt x="1595982" y="-26315"/>
                  <a:pt x="1947672" y="0"/>
                </a:cubicBezTo>
                <a:cubicBezTo>
                  <a:pt x="2299362" y="26315"/>
                  <a:pt x="2292691" y="-19526"/>
                  <a:pt x="2633472" y="0"/>
                </a:cubicBezTo>
                <a:cubicBezTo>
                  <a:pt x="2974253" y="19526"/>
                  <a:pt x="2857309" y="10773"/>
                  <a:pt x="2990088" y="0"/>
                </a:cubicBezTo>
                <a:cubicBezTo>
                  <a:pt x="3122867" y="-10773"/>
                  <a:pt x="3359343" y="7194"/>
                  <a:pt x="3456432" y="0"/>
                </a:cubicBezTo>
                <a:cubicBezTo>
                  <a:pt x="3553521" y="-7194"/>
                  <a:pt x="4136258" y="5108"/>
                  <a:pt x="4361688" y="0"/>
                </a:cubicBezTo>
                <a:cubicBezTo>
                  <a:pt x="4587118" y="-5108"/>
                  <a:pt x="4992424" y="-42958"/>
                  <a:pt x="5266944" y="0"/>
                </a:cubicBezTo>
                <a:cubicBezTo>
                  <a:pt x="5541464" y="42958"/>
                  <a:pt x="5882966" y="-3430"/>
                  <a:pt x="6172200" y="0"/>
                </a:cubicBezTo>
                <a:cubicBezTo>
                  <a:pt x="6461434" y="3430"/>
                  <a:pt x="6432127" y="6688"/>
                  <a:pt x="6528816" y="0"/>
                </a:cubicBezTo>
                <a:cubicBezTo>
                  <a:pt x="6625505" y="-6688"/>
                  <a:pt x="6916805" y="-436"/>
                  <a:pt x="7214616" y="0"/>
                </a:cubicBezTo>
                <a:cubicBezTo>
                  <a:pt x="7512427" y="436"/>
                  <a:pt x="7626159" y="-6909"/>
                  <a:pt x="7790688" y="0"/>
                </a:cubicBezTo>
                <a:cubicBezTo>
                  <a:pt x="7955217" y="6909"/>
                  <a:pt x="8048891" y="15307"/>
                  <a:pt x="8147304" y="0"/>
                </a:cubicBezTo>
                <a:cubicBezTo>
                  <a:pt x="8245717" y="-15307"/>
                  <a:pt x="8645618" y="-11734"/>
                  <a:pt x="9052560" y="0"/>
                </a:cubicBezTo>
                <a:cubicBezTo>
                  <a:pt x="9459502" y="11734"/>
                  <a:pt x="9320584" y="8388"/>
                  <a:pt x="9409176" y="0"/>
                </a:cubicBezTo>
                <a:cubicBezTo>
                  <a:pt x="9497768" y="-8388"/>
                  <a:pt x="9644192" y="8379"/>
                  <a:pt x="9765792" y="0"/>
                </a:cubicBezTo>
                <a:cubicBezTo>
                  <a:pt x="9887392" y="-8379"/>
                  <a:pt x="10105220" y="-12663"/>
                  <a:pt x="10341864" y="0"/>
                </a:cubicBezTo>
                <a:cubicBezTo>
                  <a:pt x="10578508" y="12663"/>
                  <a:pt x="10773103" y="-5786"/>
                  <a:pt x="10972800" y="0"/>
                </a:cubicBezTo>
                <a:cubicBezTo>
                  <a:pt x="10972146" y="8818"/>
                  <a:pt x="10972240" y="13823"/>
                  <a:pt x="10972800" y="18288"/>
                </a:cubicBezTo>
                <a:cubicBezTo>
                  <a:pt x="10588778" y="31598"/>
                  <a:pt x="10543381" y="-12698"/>
                  <a:pt x="10177272" y="18288"/>
                </a:cubicBezTo>
                <a:cubicBezTo>
                  <a:pt x="9811163" y="49274"/>
                  <a:pt x="9996817" y="25662"/>
                  <a:pt x="9820656" y="18288"/>
                </a:cubicBezTo>
                <a:cubicBezTo>
                  <a:pt x="9644495" y="10914"/>
                  <a:pt x="9607007" y="31631"/>
                  <a:pt x="9464040" y="18288"/>
                </a:cubicBezTo>
                <a:cubicBezTo>
                  <a:pt x="9321073" y="4945"/>
                  <a:pt x="9114189" y="28940"/>
                  <a:pt x="8778240" y="18288"/>
                </a:cubicBezTo>
                <a:cubicBezTo>
                  <a:pt x="8442291" y="7636"/>
                  <a:pt x="8594763" y="987"/>
                  <a:pt x="8421624" y="18288"/>
                </a:cubicBezTo>
                <a:cubicBezTo>
                  <a:pt x="8248485" y="35589"/>
                  <a:pt x="7929515" y="37573"/>
                  <a:pt x="7735824" y="18288"/>
                </a:cubicBezTo>
                <a:cubicBezTo>
                  <a:pt x="7542133" y="-997"/>
                  <a:pt x="7252504" y="33858"/>
                  <a:pt x="6940296" y="18288"/>
                </a:cubicBezTo>
                <a:cubicBezTo>
                  <a:pt x="6628088" y="2718"/>
                  <a:pt x="6528503" y="48389"/>
                  <a:pt x="6254496" y="18288"/>
                </a:cubicBezTo>
                <a:cubicBezTo>
                  <a:pt x="5980489" y="-11813"/>
                  <a:pt x="5695784" y="-3740"/>
                  <a:pt x="5458968" y="18288"/>
                </a:cubicBezTo>
                <a:cubicBezTo>
                  <a:pt x="5222152" y="40316"/>
                  <a:pt x="5010751" y="19095"/>
                  <a:pt x="4663440" y="18288"/>
                </a:cubicBezTo>
                <a:cubicBezTo>
                  <a:pt x="4316129" y="17481"/>
                  <a:pt x="4425552" y="1606"/>
                  <a:pt x="4306824" y="18288"/>
                </a:cubicBezTo>
                <a:cubicBezTo>
                  <a:pt x="4188096" y="34970"/>
                  <a:pt x="3941535" y="7481"/>
                  <a:pt x="3840480" y="18288"/>
                </a:cubicBezTo>
                <a:cubicBezTo>
                  <a:pt x="3739425" y="29095"/>
                  <a:pt x="3402388" y="17641"/>
                  <a:pt x="3264408" y="18288"/>
                </a:cubicBezTo>
                <a:cubicBezTo>
                  <a:pt x="3126428" y="18935"/>
                  <a:pt x="2776779" y="9983"/>
                  <a:pt x="2578608" y="18288"/>
                </a:cubicBezTo>
                <a:cubicBezTo>
                  <a:pt x="2380437" y="26593"/>
                  <a:pt x="1909468" y="25818"/>
                  <a:pt x="1673352" y="18288"/>
                </a:cubicBezTo>
                <a:cubicBezTo>
                  <a:pt x="1437236" y="10758"/>
                  <a:pt x="1131180" y="49884"/>
                  <a:pt x="877824" y="18288"/>
                </a:cubicBezTo>
                <a:cubicBezTo>
                  <a:pt x="624468" y="-13308"/>
                  <a:pt x="206753" y="2195"/>
                  <a:pt x="0" y="18288"/>
                </a:cubicBezTo>
                <a:cubicBezTo>
                  <a:pt x="313" y="10654"/>
                  <a:pt x="-263" y="4056"/>
                  <a:pt x="0" y="0"/>
                </a:cubicBezTo>
                <a:close/>
              </a:path>
              <a:path w="10972800" h="18288" stroke="0" extrusionOk="0">
                <a:moveTo>
                  <a:pt x="0" y="0"/>
                </a:moveTo>
                <a:cubicBezTo>
                  <a:pt x="164017" y="-17675"/>
                  <a:pt x="309425" y="9913"/>
                  <a:pt x="466344" y="0"/>
                </a:cubicBezTo>
                <a:cubicBezTo>
                  <a:pt x="623263" y="-9913"/>
                  <a:pt x="659300" y="-14524"/>
                  <a:pt x="822960" y="0"/>
                </a:cubicBezTo>
                <a:cubicBezTo>
                  <a:pt x="986620" y="14524"/>
                  <a:pt x="1105222" y="-16481"/>
                  <a:pt x="1289304" y="0"/>
                </a:cubicBezTo>
                <a:cubicBezTo>
                  <a:pt x="1473386" y="16481"/>
                  <a:pt x="1693223" y="26161"/>
                  <a:pt x="1975104" y="0"/>
                </a:cubicBezTo>
                <a:cubicBezTo>
                  <a:pt x="2256985" y="-26161"/>
                  <a:pt x="2435781" y="23061"/>
                  <a:pt x="2770632" y="0"/>
                </a:cubicBezTo>
                <a:cubicBezTo>
                  <a:pt x="3105483" y="-23061"/>
                  <a:pt x="3247479" y="-44011"/>
                  <a:pt x="3675888" y="0"/>
                </a:cubicBezTo>
                <a:cubicBezTo>
                  <a:pt x="4104297" y="44011"/>
                  <a:pt x="4280918" y="4017"/>
                  <a:pt x="4581144" y="0"/>
                </a:cubicBezTo>
                <a:cubicBezTo>
                  <a:pt x="4881370" y="-4017"/>
                  <a:pt x="5021699" y="-11889"/>
                  <a:pt x="5157216" y="0"/>
                </a:cubicBezTo>
                <a:cubicBezTo>
                  <a:pt x="5292733" y="11889"/>
                  <a:pt x="5603398" y="-17698"/>
                  <a:pt x="5952744" y="0"/>
                </a:cubicBezTo>
                <a:cubicBezTo>
                  <a:pt x="6302090" y="17698"/>
                  <a:pt x="6353093" y="-11909"/>
                  <a:pt x="6638544" y="0"/>
                </a:cubicBezTo>
                <a:cubicBezTo>
                  <a:pt x="6923995" y="11909"/>
                  <a:pt x="7053404" y="21630"/>
                  <a:pt x="7214616" y="0"/>
                </a:cubicBezTo>
                <a:cubicBezTo>
                  <a:pt x="7375828" y="-21630"/>
                  <a:pt x="7837963" y="3886"/>
                  <a:pt x="8010144" y="0"/>
                </a:cubicBezTo>
                <a:cubicBezTo>
                  <a:pt x="8182325" y="-3886"/>
                  <a:pt x="8224183" y="16009"/>
                  <a:pt x="8366760" y="0"/>
                </a:cubicBezTo>
                <a:cubicBezTo>
                  <a:pt x="8509337" y="-16009"/>
                  <a:pt x="8687920" y="-5720"/>
                  <a:pt x="8942832" y="0"/>
                </a:cubicBezTo>
                <a:cubicBezTo>
                  <a:pt x="9197744" y="5720"/>
                  <a:pt x="9368437" y="20479"/>
                  <a:pt x="9628632" y="0"/>
                </a:cubicBezTo>
                <a:cubicBezTo>
                  <a:pt x="9888827" y="-20479"/>
                  <a:pt x="10560858" y="-20746"/>
                  <a:pt x="10972800" y="0"/>
                </a:cubicBezTo>
                <a:cubicBezTo>
                  <a:pt x="10972186" y="5722"/>
                  <a:pt x="10972980" y="12495"/>
                  <a:pt x="10972800" y="18288"/>
                </a:cubicBezTo>
                <a:cubicBezTo>
                  <a:pt x="10786146" y="12536"/>
                  <a:pt x="10623717" y="14033"/>
                  <a:pt x="10506456" y="18288"/>
                </a:cubicBezTo>
                <a:cubicBezTo>
                  <a:pt x="10389195" y="22543"/>
                  <a:pt x="10296178" y="20107"/>
                  <a:pt x="10149840" y="18288"/>
                </a:cubicBezTo>
                <a:cubicBezTo>
                  <a:pt x="10003502" y="16469"/>
                  <a:pt x="9767530" y="28891"/>
                  <a:pt x="9464040" y="18288"/>
                </a:cubicBezTo>
                <a:cubicBezTo>
                  <a:pt x="9160550" y="7685"/>
                  <a:pt x="9229050" y="2659"/>
                  <a:pt x="8997696" y="18288"/>
                </a:cubicBezTo>
                <a:cubicBezTo>
                  <a:pt x="8766342" y="33917"/>
                  <a:pt x="8340136" y="34864"/>
                  <a:pt x="8092440" y="18288"/>
                </a:cubicBezTo>
                <a:cubicBezTo>
                  <a:pt x="7844744" y="1712"/>
                  <a:pt x="7863720" y="27405"/>
                  <a:pt x="7735824" y="18288"/>
                </a:cubicBezTo>
                <a:cubicBezTo>
                  <a:pt x="7607928" y="9171"/>
                  <a:pt x="7323619" y="461"/>
                  <a:pt x="7050024" y="18288"/>
                </a:cubicBezTo>
                <a:cubicBezTo>
                  <a:pt x="6776429" y="36115"/>
                  <a:pt x="6787899" y="28206"/>
                  <a:pt x="6693408" y="18288"/>
                </a:cubicBezTo>
                <a:cubicBezTo>
                  <a:pt x="6598917" y="8370"/>
                  <a:pt x="6395231" y="19114"/>
                  <a:pt x="6227064" y="18288"/>
                </a:cubicBezTo>
                <a:cubicBezTo>
                  <a:pt x="6058897" y="17462"/>
                  <a:pt x="5618582" y="1091"/>
                  <a:pt x="5431536" y="18288"/>
                </a:cubicBezTo>
                <a:cubicBezTo>
                  <a:pt x="5244490" y="35485"/>
                  <a:pt x="4729797" y="-9650"/>
                  <a:pt x="4526280" y="18288"/>
                </a:cubicBezTo>
                <a:cubicBezTo>
                  <a:pt x="4322763" y="46226"/>
                  <a:pt x="4216797" y="756"/>
                  <a:pt x="4059936" y="18288"/>
                </a:cubicBezTo>
                <a:cubicBezTo>
                  <a:pt x="3903075" y="35820"/>
                  <a:pt x="3537912" y="42098"/>
                  <a:pt x="3374136" y="18288"/>
                </a:cubicBezTo>
                <a:cubicBezTo>
                  <a:pt x="3210360" y="-5522"/>
                  <a:pt x="3126842" y="39135"/>
                  <a:pt x="2907792" y="18288"/>
                </a:cubicBezTo>
                <a:cubicBezTo>
                  <a:pt x="2688742" y="-2559"/>
                  <a:pt x="2490436" y="34100"/>
                  <a:pt x="2112264" y="18288"/>
                </a:cubicBezTo>
                <a:cubicBezTo>
                  <a:pt x="1734092" y="2476"/>
                  <a:pt x="1744622" y="-7274"/>
                  <a:pt x="1536192" y="18288"/>
                </a:cubicBezTo>
                <a:cubicBezTo>
                  <a:pt x="1327762" y="43850"/>
                  <a:pt x="1189025" y="6435"/>
                  <a:pt x="1069848" y="18288"/>
                </a:cubicBezTo>
                <a:cubicBezTo>
                  <a:pt x="950671" y="30141"/>
                  <a:pt x="858345" y="33684"/>
                  <a:pt x="713232" y="18288"/>
                </a:cubicBezTo>
                <a:cubicBezTo>
                  <a:pt x="568119" y="2892"/>
                  <a:pt x="250292" y="5410"/>
                  <a:pt x="0" y="18288"/>
                </a:cubicBezTo>
                <a:cubicBezTo>
                  <a:pt x="465" y="13062"/>
                  <a:pt x="-894" y="9029"/>
                  <a:pt x="0" y="0"/>
                </a:cubicBezTo>
                <a:close/>
              </a:path>
            </a:pathLst>
          </a:custGeom>
          <a:solidFill>
            <a:schemeClr val="accent2">
              <a:alpha val="75000"/>
            </a:schemeClr>
          </a:solidFill>
          <a:ln w="44450" cap="rnd">
            <a:solidFill>
              <a:schemeClr val="accent2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765CC8-9F6B-9353-9EB5-1892C9063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338" y="2093976"/>
            <a:ext cx="6713552" cy="4119172"/>
          </a:xfrm>
        </p:spPr>
        <p:txBody>
          <a:bodyPr anchor="t">
            <a:normAutofit/>
          </a:bodyPr>
          <a:lstStyle/>
          <a:p>
            <a:r>
              <a:rPr lang="en-NZ" sz="1900" dirty="0"/>
              <a:t>Soil is prepared into fine, firm, raised seedbeds before transplanting. </a:t>
            </a:r>
          </a:p>
          <a:p>
            <a:r>
              <a:rPr lang="en-NZ" sz="1900" dirty="0"/>
              <a:t>Well-prepared seedbeds promote: </a:t>
            </a:r>
          </a:p>
          <a:p>
            <a:pPr lvl="0"/>
            <a:r>
              <a:rPr lang="en-NZ" sz="1900" dirty="0"/>
              <a:t>Rapid seedling establishment  and strong root development </a:t>
            </a:r>
          </a:p>
          <a:p>
            <a:pPr marL="0" indent="0">
              <a:buNone/>
            </a:pPr>
            <a:r>
              <a:rPr lang="en-NZ" sz="1900" dirty="0"/>
              <a:t> </a:t>
            </a:r>
            <a:r>
              <a:rPr lang="en-NZ" sz="1900" b="1" dirty="0"/>
              <a:t>Benefits of raised beds:</a:t>
            </a:r>
            <a:r>
              <a:rPr lang="en-NZ" sz="1900" dirty="0"/>
              <a:t> </a:t>
            </a:r>
          </a:p>
          <a:p>
            <a:pPr lvl="0"/>
            <a:r>
              <a:rPr lang="en-NZ" sz="1900" dirty="0"/>
              <a:t>Improve drainage and prevent waterlogging </a:t>
            </a:r>
          </a:p>
          <a:p>
            <a:pPr lvl="0"/>
            <a:r>
              <a:rPr lang="en-NZ" sz="1900" dirty="0"/>
              <a:t>Increase soil aeration </a:t>
            </a:r>
          </a:p>
          <a:p>
            <a:pPr lvl="0"/>
            <a:r>
              <a:rPr lang="en-NZ" sz="1900" dirty="0"/>
              <a:t>Encourage healthy root growth </a:t>
            </a:r>
          </a:p>
          <a:p>
            <a:pPr lvl="0"/>
            <a:r>
              <a:rPr lang="en-NZ" sz="1900" dirty="0"/>
              <a:t>Enhance water and nutrient uptake </a:t>
            </a:r>
          </a:p>
          <a:p>
            <a:r>
              <a:rPr lang="en-NZ" sz="1900" dirty="0"/>
              <a:t>Raised beds are typically 90–120 cm wide, depending on machinery and production systems. </a:t>
            </a:r>
          </a:p>
          <a:p>
            <a:pPr marL="0" indent="0">
              <a:buNone/>
            </a:pPr>
            <a:endParaRPr lang="en-NZ" sz="1900" dirty="0"/>
          </a:p>
        </p:txBody>
      </p:sp>
      <p:pic>
        <p:nvPicPr>
          <p:cNvPr id="4" name="Picture 3" descr="Iceberg lettuce seedling">
            <a:extLst>
              <a:ext uri="{FF2B5EF4-FFF2-40B4-BE49-F238E27FC236}">
                <a16:creationId xmlns:a16="http://schemas.microsoft.com/office/drawing/2014/main" id="{B4473B1E-F743-4D80-A226-451F2E18759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533" r="20008" b="-3"/>
          <a:stretch>
            <a:fillRect/>
          </a:stretch>
        </p:blipFill>
        <p:spPr>
          <a:xfrm>
            <a:off x="7675658" y="2093976"/>
            <a:ext cx="3941064" cy="4096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115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8C6406-3B21-CC73-601C-F9CD79495F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959C6B72-F8E6-4281-8F3E-93FC0DC98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E3A8B9-EF78-BCA2-CCD0-B5C1A0AD2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365125"/>
            <a:ext cx="5295015" cy="2063808"/>
          </a:xfrm>
        </p:spPr>
        <p:txBody>
          <a:bodyPr anchor="b">
            <a:normAutofit/>
          </a:bodyPr>
          <a:lstStyle/>
          <a:p>
            <a:r>
              <a:rPr lang="en-NZ" sz="5400" b="1" dirty="0"/>
              <a:t>Seedlings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EF0283-3A8A-179A-BA4B-3EEA6A56EF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6813" y="365125"/>
            <a:ext cx="2472743" cy="219456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1F962A3-52E4-FBCB-CF22-C22CB8070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87394" y="516055"/>
            <a:ext cx="2540538" cy="1892700"/>
          </a:xfrm>
          <a:prstGeom prst="rect">
            <a:avLst/>
          </a:prstGeom>
        </p:spPr>
      </p:pic>
      <p:sp>
        <p:nvSpPr>
          <p:cNvPr id="23" name="sketch line">
            <a:extLst>
              <a:ext uri="{FF2B5EF4-FFF2-40B4-BE49-F238E27FC236}">
                <a16:creationId xmlns:a16="http://schemas.microsoft.com/office/drawing/2014/main" id="{490234EE-E0D8-4805-9227-CCEAC60169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2650181"/>
            <a:ext cx="4343400" cy="18288"/>
          </a:xfrm>
          <a:custGeom>
            <a:avLst/>
            <a:gdLst>
              <a:gd name="csX0" fmla="*/ 0 w 4343400"/>
              <a:gd name="csY0" fmla="*/ 0 h 18288"/>
              <a:gd name="csX1" fmla="*/ 577052 w 4343400"/>
              <a:gd name="csY1" fmla="*/ 0 h 18288"/>
              <a:gd name="csX2" fmla="*/ 1067235 w 4343400"/>
              <a:gd name="csY2" fmla="*/ 0 h 18288"/>
              <a:gd name="csX3" fmla="*/ 1600853 w 4343400"/>
              <a:gd name="csY3" fmla="*/ 0 h 18288"/>
              <a:gd name="csX4" fmla="*/ 2264773 w 4343400"/>
              <a:gd name="csY4" fmla="*/ 0 h 18288"/>
              <a:gd name="csX5" fmla="*/ 2841825 w 4343400"/>
              <a:gd name="csY5" fmla="*/ 0 h 18288"/>
              <a:gd name="csX6" fmla="*/ 3375442 w 4343400"/>
              <a:gd name="csY6" fmla="*/ 0 h 18288"/>
              <a:gd name="csX7" fmla="*/ 4343400 w 4343400"/>
              <a:gd name="csY7" fmla="*/ 0 h 18288"/>
              <a:gd name="csX8" fmla="*/ 4343400 w 4343400"/>
              <a:gd name="csY8" fmla="*/ 18288 h 18288"/>
              <a:gd name="csX9" fmla="*/ 3722914 w 4343400"/>
              <a:gd name="csY9" fmla="*/ 18288 h 18288"/>
              <a:gd name="csX10" fmla="*/ 3189297 w 4343400"/>
              <a:gd name="csY10" fmla="*/ 18288 h 18288"/>
              <a:gd name="csX11" fmla="*/ 2481943 w 4343400"/>
              <a:gd name="csY11" fmla="*/ 18288 h 18288"/>
              <a:gd name="csX12" fmla="*/ 1904891 w 4343400"/>
              <a:gd name="csY12" fmla="*/ 18288 h 18288"/>
              <a:gd name="csX13" fmla="*/ 1414707 w 4343400"/>
              <a:gd name="csY13" fmla="*/ 18288 h 18288"/>
              <a:gd name="csX14" fmla="*/ 750788 w 4343400"/>
              <a:gd name="csY14" fmla="*/ 18288 h 18288"/>
              <a:gd name="csX15" fmla="*/ 0 w 4343400"/>
              <a:gd name="csY15" fmla="*/ 18288 h 18288"/>
              <a:gd name="csX16" fmla="*/ 0 w 4343400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343400" h="18288" fill="none" extrusionOk="0">
                <a:moveTo>
                  <a:pt x="0" y="0"/>
                </a:moveTo>
                <a:cubicBezTo>
                  <a:pt x="233209" y="-19550"/>
                  <a:pt x="330816" y="19068"/>
                  <a:pt x="577052" y="0"/>
                </a:cubicBezTo>
                <a:cubicBezTo>
                  <a:pt x="823288" y="-19068"/>
                  <a:pt x="875077" y="10360"/>
                  <a:pt x="1067235" y="0"/>
                </a:cubicBezTo>
                <a:cubicBezTo>
                  <a:pt x="1259393" y="-10360"/>
                  <a:pt x="1410699" y="2939"/>
                  <a:pt x="1600853" y="0"/>
                </a:cubicBezTo>
                <a:cubicBezTo>
                  <a:pt x="1791007" y="-2939"/>
                  <a:pt x="2101644" y="-26225"/>
                  <a:pt x="2264773" y="0"/>
                </a:cubicBezTo>
                <a:cubicBezTo>
                  <a:pt x="2427902" y="26225"/>
                  <a:pt x="2690426" y="-27726"/>
                  <a:pt x="2841825" y="0"/>
                </a:cubicBezTo>
                <a:cubicBezTo>
                  <a:pt x="2993224" y="27726"/>
                  <a:pt x="3172320" y="-18569"/>
                  <a:pt x="3375442" y="0"/>
                </a:cubicBezTo>
                <a:cubicBezTo>
                  <a:pt x="3578564" y="18569"/>
                  <a:pt x="4003119" y="21909"/>
                  <a:pt x="4343400" y="0"/>
                </a:cubicBezTo>
                <a:cubicBezTo>
                  <a:pt x="4343798" y="7429"/>
                  <a:pt x="4343380" y="10822"/>
                  <a:pt x="4343400" y="18288"/>
                </a:cubicBezTo>
                <a:cubicBezTo>
                  <a:pt x="4109047" y="14709"/>
                  <a:pt x="3996986" y="7919"/>
                  <a:pt x="3722914" y="18288"/>
                </a:cubicBezTo>
                <a:cubicBezTo>
                  <a:pt x="3448842" y="28657"/>
                  <a:pt x="3340973" y="29252"/>
                  <a:pt x="3189297" y="18288"/>
                </a:cubicBezTo>
                <a:cubicBezTo>
                  <a:pt x="3037621" y="7324"/>
                  <a:pt x="2636891" y="-9539"/>
                  <a:pt x="2481943" y="18288"/>
                </a:cubicBezTo>
                <a:cubicBezTo>
                  <a:pt x="2326995" y="46115"/>
                  <a:pt x="2131632" y="740"/>
                  <a:pt x="1904891" y="18288"/>
                </a:cubicBezTo>
                <a:cubicBezTo>
                  <a:pt x="1678150" y="35836"/>
                  <a:pt x="1575362" y="-3381"/>
                  <a:pt x="1414707" y="18288"/>
                </a:cubicBezTo>
                <a:cubicBezTo>
                  <a:pt x="1254052" y="39957"/>
                  <a:pt x="1051093" y="-335"/>
                  <a:pt x="750788" y="18288"/>
                </a:cubicBezTo>
                <a:cubicBezTo>
                  <a:pt x="450483" y="36911"/>
                  <a:pt x="293781" y="22900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343400" h="18288" stroke="0" extrusionOk="0">
                <a:moveTo>
                  <a:pt x="0" y="0"/>
                </a:moveTo>
                <a:cubicBezTo>
                  <a:pt x="212719" y="-28531"/>
                  <a:pt x="340561" y="-1164"/>
                  <a:pt x="577052" y="0"/>
                </a:cubicBezTo>
                <a:cubicBezTo>
                  <a:pt x="813543" y="1164"/>
                  <a:pt x="866967" y="-9376"/>
                  <a:pt x="1067235" y="0"/>
                </a:cubicBezTo>
                <a:cubicBezTo>
                  <a:pt x="1267503" y="9376"/>
                  <a:pt x="1485778" y="-20470"/>
                  <a:pt x="1774589" y="0"/>
                </a:cubicBezTo>
                <a:cubicBezTo>
                  <a:pt x="2063400" y="20470"/>
                  <a:pt x="2090152" y="-14502"/>
                  <a:pt x="2351641" y="0"/>
                </a:cubicBezTo>
                <a:cubicBezTo>
                  <a:pt x="2613130" y="14502"/>
                  <a:pt x="2802864" y="19125"/>
                  <a:pt x="2928693" y="0"/>
                </a:cubicBezTo>
                <a:cubicBezTo>
                  <a:pt x="3054522" y="-19125"/>
                  <a:pt x="3482611" y="-2038"/>
                  <a:pt x="3636046" y="0"/>
                </a:cubicBezTo>
                <a:cubicBezTo>
                  <a:pt x="3789481" y="2038"/>
                  <a:pt x="4012363" y="973"/>
                  <a:pt x="4343400" y="0"/>
                </a:cubicBezTo>
                <a:cubicBezTo>
                  <a:pt x="4342514" y="5429"/>
                  <a:pt x="4344221" y="14046"/>
                  <a:pt x="4343400" y="18288"/>
                </a:cubicBezTo>
                <a:cubicBezTo>
                  <a:pt x="4078870" y="-6138"/>
                  <a:pt x="4015967" y="29658"/>
                  <a:pt x="3809782" y="18288"/>
                </a:cubicBezTo>
                <a:cubicBezTo>
                  <a:pt x="3603597" y="6918"/>
                  <a:pt x="3495552" y="24439"/>
                  <a:pt x="3189297" y="18288"/>
                </a:cubicBezTo>
                <a:cubicBezTo>
                  <a:pt x="2883042" y="12137"/>
                  <a:pt x="2850610" y="32583"/>
                  <a:pt x="2568811" y="18288"/>
                </a:cubicBezTo>
                <a:cubicBezTo>
                  <a:pt x="2287012" y="3993"/>
                  <a:pt x="2279820" y="23580"/>
                  <a:pt x="1991759" y="18288"/>
                </a:cubicBezTo>
                <a:cubicBezTo>
                  <a:pt x="1703698" y="12996"/>
                  <a:pt x="1616455" y="23157"/>
                  <a:pt x="1284405" y="18288"/>
                </a:cubicBezTo>
                <a:cubicBezTo>
                  <a:pt x="952355" y="13419"/>
                  <a:pt x="783530" y="16053"/>
                  <a:pt x="577052" y="18288"/>
                </a:cubicBezTo>
                <a:cubicBezTo>
                  <a:pt x="370574" y="20523"/>
                  <a:pt x="173929" y="519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576CC0-0B80-3AB1-45F4-3D09E25BFF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2648" y="2908005"/>
            <a:ext cx="5295015" cy="3268957"/>
          </a:xfrm>
        </p:spPr>
        <p:txBody>
          <a:bodyPr>
            <a:normAutofit/>
          </a:bodyPr>
          <a:lstStyle/>
          <a:p>
            <a:r>
              <a:rPr lang="en-NZ" sz="2200" dirty="0"/>
              <a:t>Lettuce is grown from seedlings, not direct seeding. </a:t>
            </a:r>
          </a:p>
          <a:p>
            <a:r>
              <a:rPr lang="en-NZ" sz="2200" dirty="0"/>
              <a:t>Seedlings are raised in trays using disease-free seed by commercial nurseries or growers. </a:t>
            </a:r>
          </a:p>
          <a:p>
            <a:endParaRPr lang="en-NZ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28AC3E-55FB-FD9F-ADB7-5AED090AAF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2916" y="2942671"/>
            <a:ext cx="5295016" cy="3057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619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BC8B36-D776-9E77-324D-75603D76E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9BDEDD-025E-6C85-9D1A-7942F75F5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en-NZ" sz="5400" b="1" dirty="0"/>
              <a:t>Transplanting seedlings</a:t>
            </a:r>
          </a:p>
        </p:txBody>
      </p:sp>
      <p:sp>
        <p:nvSpPr>
          <p:cNvPr id="19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9A68C4-5B88-AD87-E0A6-FE8875D039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" y="2706624"/>
            <a:ext cx="6894576" cy="3483864"/>
          </a:xfrm>
        </p:spPr>
        <p:txBody>
          <a:bodyPr>
            <a:normAutofit/>
          </a:bodyPr>
          <a:lstStyle/>
          <a:p>
            <a:r>
              <a:rPr lang="en-NZ" sz="1400" dirty="0"/>
              <a:t>Transplanted into the field using a mechanical transplanter. </a:t>
            </a:r>
          </a:p>
          <a:p>
            <a:pPr marL="0" indent="0">
              <a:buNone/>
            </a:pPr>
            <a:r>
              <a:rPr lang="en-NZ" sz="1400" dirty="0"/>
              <a:t>Transplanting age: </a:t>
            </a:r>
          </a:p>
          <a:p>
            <a:pPr lvl="0"/>
            <a:r>
              <a:rPr lang="en-NZ" sz="1400" dirty="0"/>
              <a:t>Summer: ~5 weeks old </a:t>
            </a:r>
          </a:p>
          <a:p>
            <a:pPr lvl="0"/>
            <a:r>
              <a:rPr lang="en-NZ" sz="1400" dirty="0"/>
              <a:t>Winter: ~8 weeks old (slower growth in cooler conditions) </a:t>
            </a:r>
          </a:p>
          <a:p>
            <a:pPr marL="0" indent="0">
              <a:buNone/>
            </a:pPr>
            <a:r>
              <a:rPr lang="en-NZ" sz="1400" dirty="0"/>
              <a:t> Plant spacing: </a:t>
            </a:r>
          </a:p>
          <a:p>
            <a:pPr lvl="0"/>
            <a:r>
              <a:rPr lang="en-NZ" sz="1400" dirty="0"/>
              <a:t>Three rows per raised bed </a:t>
            </a:r>
          </a:p>
          <a:p>
            <a:pPr lvl="0"/>
            <a:r>
              <a:rPr lang="en-NZ" sz="1400" dirty="0"/>
              <a:t>40 cm between plants </a:t>
            </a:r>
          </a:p>
          <a:p>
            <a:pPr marL="0" indent="0">
              <a:buNone/>
            </a:pPr>
            <a:r>
              <a:rPr lang="en-NZ" sz="1400" dirty="0"/>
              <a:t> Proper spacing: </a:t>
            </a:r>
          </a:p>
          <a:p>
            <a:pPr lvl="0"/>
            <a:r>
              <a:rPr lang="en-NZ" sz="1400" dirty="0"/>
              <a:t>Allows development of large, healthy heads </a:t>
            </a:r>
          </a:p>
          <a:p>
            <a:pPr lvl="0"/>
            <a:r>
              <a:rPr lang="en-NZ" sz="1400" dirty="0"/>
              <a:t>Improves airflow </a:t>
            </a:r>
          </a:p>
          <a:p>
            <a:pPr lvl="0"/>
            <a:r>
              <a:rPr lang="en-NZ" sz="1400" dirty="0"/>
              <a:t>Reduces humidity and disease risk</a:t>
            </a:r>
          </a:p>
          <a:p>
            <a:endParaRPr lang="en-NZ" sz="1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023B41-A9C0-101C-31DE-2159F9D86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8115" y="3855248"/>
            <a:ext cx="4014216" cy="28701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51633E3-B0F2-D68E-5360-4300B5849E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8114" y="839488"/>
            <a:ext cx="4023251" cy="2534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02073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555</TotalTime>
  <Words>1097</Words>
  <Application>Microsoft Office PowerPoint</Application>
  <PresentationFormat>Widescreen</PresentationFormat>
  <Paragraphs>201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Aptos</vt:lpstr>
      <vt:lpstr>Aptos Display</vt:lpstr>
      <vt:lpstr>Arial</vt:lpstr>
      <vt:lpstr>Office Theme</vt:lpstr>
      <vt:lpstr>PowerPoint Presentation</vt:lpstr>
      <vt:lpstr>Growing lettuce</vt:lpstr>
      <vt:lpstr>Growing Lettuce</vt:lpstr>
      <vt:lpstr>Calendar of Operations:  Site Selection to Harvest</vt:lpstr>
      <vt:lpstr>Growing Iceberg Lettuce Outdoors  Crop Calendar of Operations (Repeated weekly) </vt:lpstr>
      <vt:lpstr>Cultivar Selection for Year-Round Supply</vt:lpstr>
      <vt:lpstr>Seedbed preparation</vt:lpstr>
      <vt:lpstr>Seedlings</vt:lpstr>
      <vt:lpstr>Transplanting seedlings</vt:lpstr>
      <vt:lpstr>Activity 4: Grow Lettuce</vt:lpstr>
      <vt:lpstr> Fertiliser and Crop Nutrition</vt:lpstr>
      <vt:lpstr>Irrigation</vt:lpstr>
      <vt:lpstr>Pest, disease and disorders</vt:lpstr>
      <vt:lpstr>  Integrated Pest and Disease Management (IPM/IDM)</vt:lpstr>
      <vt:lpstr>Harvesting </vt:lpstr>
      <vt:lpstr>Post-Harvest Handling</vt:lpstr>
      <vt:lpstr>Do:</vt:lpstr>
      <vt:lpstr>Activity 7: Investigating lettuce prices </vt:lpstr>
      <vt:lpstr>Science for Kids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Stokes</dc:creator>
  <cp:lastModifiedBy>Kerry Allen</cp:lastModifiedBy>
  <cp:revision>12</cp:revision>
  <dcterms:created xsi:type="dcterms:W3CDTF">2026-05-13T21:57:54Z</dcterms:created>
  <dcterms:modified xsi:type="dcterms:W3CDTF">2026-07-28T21:42:37Z</dcterms:modified>
</cp:coreProperties>
</file>