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56" r:id="rId3"/>
    <p:sldId id="265" r:id="rId4"/>
    <p:sldId id="259" r:id="rId5"/>
    <p:sldId id="257" r:id="rId6"/>
    <p:sldId id="262" r:id="rId7"/>
    <p:sldId id="261" r:id="rId8"/>
    <p:sldId id="266" r:id="rId9"/>
    <p:sldId id="258" r:id="rId10"/>
    <p:sldId id="29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1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Relationship Id="rId4" Type="http://schemas.openxmlformats.org/officeDocument/2006/relationships/image" Target="../media/image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95A462-55F8-4B1B-996D-73FEBDB3C64E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40266F8A-D9D1-43E2-A28A-D488E64ADD95}">
      <dgm:prSet custT="1"/>
      <dgm:spPr/>
      <dgm:t>
        <a:bodyPr/>
        <a:lstStyle/>
        <a:p>
          <a:r>
            <a:rPr lang="en-NZ" sz="1800" dirty="0"/>
            <a:t>Lettuce in New Zealand is grown using a range of systems to ensure a consistent, high-quality year-round supply </a:t>
          </a:r>
          <a:endParaRPr lang="en-US" sz="1800" dirty="0"/>
        </a:p>
      </dgm:t>
    </dgm:pt>
    <dgm:pt modelId="{6BB88AA8-84DB-4E63-A867-C31F759938D6}" type="parTrans" cxnId="{A3160D60-FF5A-49E1-B6A3-CCF693B3D419}">
      <dgm:prSet/>
      <dgm:spPr/>
      <dgm:t>
        <a:bodyPr/>
        <a:lstStyle/>
        <a:p>
          <a:endParaRPr lang="en-US"/>
        </a:p>
      </dgm:t>
    </dgm:pt>
    <dgm:pt modelId="{2C0D75B4-D19D-4782-97D4-A4F64D599808}" type="sibTrans" cxnId="{A3160D60-FF5A-49E1-B6A3-CCF693B3D419}">
      <dgm:prSet/>
      <dgm:spPr/>
      <dgm:t>
        <a:bodyPr/>
        <a:lstStyle/>
        <a:p>
          <a:endParaRPr lang="en-US"/>
        </a:p>
      </dgm:t>
    </dgm:pt>
    <dgm:pt modelId="{98BEDE33-26EA-45C3-93A3-511E1B293EDD}">
      <dgm:prSet/>
      <dgm:spPr/>
      <dgm:t>
        <a:bodyPr/>
        <a:lstStyle/>
        <a:p>
          <a:r>
            <a:rPr lang="en-NZ" dirty="0"/>
            <a:t>Growers choose methods based on climate, location, and market demand </a:t>
          </a:r>
          <a:endParaRPr lang="en-US" dirty="0"/>
        </a:p>
      </dgm:t>
    </dgm:pt>
    <dgm:pt modelId="{46B30ED7-7D98-4301-BD12-7FECFB25FF27}" type="parTrans" cxnId="{486D35FA-5702-4DCF-BA98-A3A6D3A6DCE0}">
      <dgm:prSet/>
      <dgm:spPr/>
      <dgm:t>
        <a:bodyPr/>
        <a:lstStyle/>
        <a:p>
          <a:endParaRPr lang="en-US"/>
        </a:p>
      </dgm:t>
    </dgm:pt>
    <dgm:pt modelId="{19B2F950-C203-4118-A83D-4234D74618EB}" type="sibTrans" cxnId="{486D35FA-5702-4DCF-BA98-A3A6D3A6DCE0}">
      <dgm:prSet/>
      <dgm:spPr/>
      <dgm:t>
        <a:bodyPr/>
        <a:lstStyle/>
        <a:p>
          <a:endParaRPr lang="en-US"/>
        </a:p>
      </dgm:t>
    </dgm:pt>
    <dgm:pt modelId="{1DFD51A4-E9F7-4182-A711-BB71CE0C15D9}">
      <dgm:prSet/>
      <dgm:spPr/>
      <dgm:t>
        <a:bodyPr/>
        <a:lstStyle/>
        <a:p>
          <a:r>
            <a:rPr lang="en-NZ"/>
            <a:t>Main systems: field production, hydroponics, and protected in ground cropping </a:t>
          </a:r>
          <a:endParaRPr lang="en-US"/>
        </a:p>
      </dgm:t>
    </dgm:pt>
    <dgm:pt modelId="{98A022DB-C661-4842-BEEA-8089425E2ABD}" type="parTrans" cxnId="{9ED4608F-3AC3-4E08-974F-4EDC8023E43F}">
      <dgm:prSet/>
      <dgm:spPr/>
      <dgm:t>
        <a:bodyPr/>
        <a:lstStyle/>
        <a:p>
          <a:endParaRPr lang="en-US"/>
        </a:p>
      </dgm:t>
    </dgm:pt>
    <dgm:pt modelId="{16ADA006-FE61-43FA-AC50-9CF116860792}" type="sibTrans" cxnId="{9ED4608F-3AC3-4E08-974F-4EDC8023E43F}">
      <dgm:prSet/>
      <dgm:spPr/>
      <dgm:t>
        <a:bodyPr/>
        <a:lstStyle/>
        <a:p>
          <a:endParaRPr lang="en-US"/>
        </a:p>
      </dgm:t>
    </dgm:pt>
    <dgm:pt modelId="{FE941CE6-E51F-4852-B5D8-EB244F0ADE58}">
      <dgm:prSet/>
      <dgm:spPr/>
      <dgm:t>
        <a:bodyPr/>
        <a:lstStyle/>
        <a:p>
          <a:r>
            <a:rPr lang="en-NZ"/>
            <a:t>Each system has different advantages in efficiency, cost, and environmental control </a:t>
          </a:r>
          <a:endParaRPr lang="en-US"/>
        </a:p>
      </dgm:t>
    </dgm:pt>
    <dgm:pt modelId="{02270660-CB0B-4154-AFC2-05FF65838BD1}" type="parTrans" cxnId="{B40B0B46-33ED-47F8-813A-5F232AFDF400}">
      <dgm:prSet/>
      <dgm:spPr/>
      <dgm:t>
        <a:bodyPr/>
        <a:lstStyle/>
        <a:p>
          <a:endParaRPr lang="en-US"/>
        </a:p>
      </dgm:t>
    </dgm:pt>
    <dgm:pt modelId="{F63EF1A8-1E97-4F12-9E21-C491534768BF}" type="sibTrans" cxnId="{B40B0B46-33ED-47F8-813A-5F232AFDF400}">
      <dgm:prSet/>
      <dgm:spPr/>
      <dgm:t>
        <a:bodyPr/>
        <a:lstStyle/>
        <a:p>
          <a:endParaRPr lang="en-US"/>
        </a:p>
      </dgm:t>
    </dgm:pt>
    <dgm:pt modelId="{A0F9845F-D9B4-423A-BC71-E14457446D36}" type="pres">
      <dgm:prSet presAssocID="{8695A462-55F8-4B1B-996D-73FEBDB3C64E}" presName="root" presStyleCnt="0">
        <dgm:presLayoutVars>
          <dgm:dir/>
          <dgm:resizeHandles val="exact"/>
        </dgm:presLayoutVars>
      </dgm:prSet>
      <dgm:spPr/>
    </dgm:pt>
    <dgm:pt modelId="{C7BBF1F3-FADB-4180-827D-17C7E42C7B09}" type="pres">
      <dgm:prSet presAssocID="{40266F8A-D9D1-43E2-A28A-D488E64ADD95}" presName="compNode" presStyleCnt="0"/>
      <dgm:spPr/>
    </dgm:pt>
    <dgm:pt modelId="{63E14F37-8B73-417D-88CB-C06DC29B64A3}" type="pres">
      <dgm:prSet presAssocID="{40266F8A-D9D1-43E2-A28A-D488E64ADD95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stle scene"/>
        </a:ext>
      </dgm:extLst>
    </dgm:pt>
    <dgm:pt modelId="{65AA8D9D-4821-46E8-BEB3-45A2E713E180}" type="pres">
      <dgm:prSet presAssocID="{40266F8A-D9D1-43E2-A28A-D488E64ADD95}" presName="spaceRect" presStyleCnt="0"/>
      <dgm:spPr/>
    </dgm:pt>
    <dgm:pt modelId="{0F12C7A9-F3E0-411E-8C88-49893436887D}" type="pres">
      <dgm:prSet presAssocID="{40266F8A-D9D1-43E2-A28A-D488E64ADD95}" presName="textRect" presStyleLbl="revTx" presStyleIdx="0" presStyleCnt="4">
        <dgm:presLayoutVars>
          <dgm:chMax val="1"/>
          <dgm:chPref val="1"/>
        </dgm:presLayoutVars>
      </dgm:prSet>
      <dgm:spPr/>
    </dgm:pt>
    <dgm:pt modelId="{F6381269-5C80-4485-8833-AE93E3D093E5}" type="pres">
      <dgm:prSet presAssocID="{2C0D75B4-D19D-4782-97D4-A4F64D599808}" presName="sibTrans" presStyleCnt="0"/>
      <dgm:spPr/>
    </dgm:pt>
    <dgm:pt modelId="{3F6A8F40-3714-417C-8655-A4A49585DB22}" type="pres">
      <dgm:prSet presAssocID="{98BEDE33-26EA-45C3-93A3-511E1B293EDD}" presName="compNode" presStyleCnt="0"/>
      <dgm:spPr/>
    </dgm:pt>
    <dgm:pt modelId="{78768711-0258-49D4-806D-81467A8187C2}" type="pres">
      <dgm:prSet presAssocID="{98BEDE33-26EA-45C3-93A3-511E1B293EDD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lant"/>
        </a:ext>
      </dgm:extLst>
    </dgm:pt>
    <dgm:pt modelId="{BF710209-2D98-4C0B-B270-DCCFF803C242}" type="pres">
      <dgm:prSet presAssocID="{98BEDE33-26EA-45C3-93A3-511E1B293EDD}" presName="spaceRect" presStyleCnt="0"/>
      <dgm:spPr/>
    </dgm:pt>
    <dgm:pt modelId="{39576CA1-C027-4CB5-93B5-3BC02CCCA1C4}" type="pres">
      <dgm:prSet presAssocID="{98BEDE33-26EA-45C3-93A3-511E1B293EDD}" presName="textRect" presStyleLbl="revTx" presStyleIdx="1" presStyleCnt="4">
        <dgm:presLayoutVars>
          <dgm:chMax val="1"/>
          <dgm:chPref val="1"/>
        </dgm:presLayoutVars>
      </dgm:prSet>
      <dgm:spPr/>
    </dgm:pt>
    <dgm:pt modelId="{64C335DB-28E7-410B-871E-41AF21D35BEC}" type="pres">
      <dgm:prSet presAssocID="{19B2F950-C203-4118-A83D-4234D74618EB}" presName="sibTrans" presStyleCnt="0"/>
      <dgm:spPr/>
    </dgm:pt>
    <dgm:pt modelId="{AD931922-AEA9-4FBF-BFE0-DAC9E58AB5C2}" type="pres">
      <dgm:prSet presAssocID="{1DFD51A4-E9F7-4182-A711-BB71CE0C15D9}" presName="compNode" presStyleCnt="0"/>
      <dgm:spPr/>
    </dgm:pt>
    <dgm:pt modelId="{65C455DF-0A8E-4FB4-ADD0-F68BD25E8134}" type="pres">
      <dgm:prSet presAssocID="{1DFD51A4-E9F7-4182-A711-BB71CE0C15D9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actor"/>
        </a:ext>
      </dgm:extLst>
    </dgm:pt>
    <dgm:pt modelId="{91305F68-E9A2-4792-9B2A-9E68F1B8B30D}" type="pres">
      <dgm:prSet presAssocID="{1DFD51A4-E9F7-4182-A711-BB71CE0C15D9}" presName="spaceRect" presStyleCnt="0"/>
      <dgm:spPr/>
    </dgm:pt>
    <dgm:pt modelId="{C4B2C3F8-4DD6-4014-8F4D-E482DCF4F06F}" type="pres">
      <dgm:prSet presAssocID="{1DFD51A4-E9F7-4182-A711-BB71CE0C15D9}" presName="textRect" presStyleLbl="revTx" presStyleIdx="2" presStyleCnt="4">
        <dgm:presLayoutVars>
          <dgm:chMax val="1"/>
          <dgm:chPref val="1"/>
        </dgm:presLayoutVars>
      </dgm:prSet>
      <dgm:spPr/>
    </dgm:pt>
    <dgm:pt modelId="{8662160A-A187-4FC9-BB95-2AFCF0041E44}" type="pres">
      <dgm:prSet presAssocID="{16ADA006-FE61-43FA-AC50-9CF116860792}" presName="sibTrans" presStyleCnt="0"/>
      <dgm:spPr/>
    </dgm:pt>
    <dgm:pt modelId="{176FB456-665A-43EF-8F9F-912606A3C724}" type="pres">
      <dgm:prSet presAssocID="{FE941CE6-E51F-4852-B5D8-EB244F0ADE58}" presName="compNode" presStyleCnt="0"/>
      <dgm:spPr/>
    </dgm:pt>
    <dgm:pt modelId="{546305BE-8B61-49C1-BD17-9DF682913AB6}" type="pres">
      <dgm:prSet presAssocID="{FE941CE6-E51F-4852-B5D8-EB244F0ADE58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ED590CD0-C8CF-478A-9AA4-1EE228981C88}" type="pres">
      <dgm:prSet presAssocID="{FE941CE6-E51F-4852-B5D8-EB244F0ADE58}" presName="spaceRect" presStyleCnt="0"/>
      <dgm:spPr/>
    </dgm:pt>
    <dgm:pt modelId="{FCD6BD1D-455D-48C0-9BC0-D21AB092BED6}" type="pres">
      <dgm:prSet presAssocID="{FE941CE6-E51F-4852-B5D8-EB244F0ADE58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5D452F12-9925-4011-A8F2-90EE168CA64C}" type="presOf" srcId="{8695A462-55F8-4B1B-996D-73FEBDB3C64E}" destId="{A0F9845F-D9B4-423A-BC71-E14457446D36}" srcOrd="0" destOrd="0" presId="urn:microsoft.com/office/officeart/2018/2/layout/IconLabelList"/>
    <dgm:cxn modelId="{A3160D60-FF5A-49E1-B6A3-CCF693B3D419}" srcId="{8695A462-55F8-4B1B-996D-73FEBDB3C64E}" destId="{40266F8A-D9D1-43E2-A28A-D488E64ADD95}" srcOrd="0" destOrd="0" parTransId="{6BB88AA8-84DB-4E63-A867-C31F759938D6}" sibTransId="{2C0D75B4-D19D-4782-97D4-A4F64D599808}"/>
    <dgm:cxn modelId="{B40B0B46-33ED-47F8-813A-5F232AFDF400}" srcId="{8695A462-55F8-4B1B-996D-73FEBDB3C64E}" destId="{FE941CE6-E51F-4852-B5D8-EB244F0ADE58}" srcOrd="3" destOrd="0" parTransId="{02270660-CB0B-4154-AFC2-05FF65838BD1}" sibTransId="{F63EF1A8-1E97-4F12-9E21-C491534768BF}"/>
    <dgm:cxn modelId="{DBD0414E-E775-48D9-9601-CDEDECB84EB7}" type="presOf" srcId="{98BEDE33-26EA-45C3-93A3-511E1B293EDD}" destId="{39576CA1-C027-4CB5-93B5-3BC02CCCA1C4}" srcOrd="0" destOrd="0" presId="urn:microsoft.com/office/officeart/2018/2/layout/IconLabelList"/>
    <dgm:cxn modelId="{9ED4608F-3AC3-4E08-974F-4EDC8023E43F}" srcId="{8695A462-55F8-4B1B-996D-73FEBDB3C64E}" destId="{1DFD51A4-E9F7-4182-A711-BB71CE0C15D9}" srcOrd="2" destOrd="0" parTransId="{98A022DB-C661-4842-BEEA-8089425E2ABD}" sibTransId="{16ADA006-FE61-43FA-AC50-9CF116860792}"/>
    <dgm:cxn modelId="{2FA944AD-B652-4BDD-B1C1-6E66BE80C4DA}" type="presOf" srcId="{FE941CE6-E51F-4852-B5D8-EB244F0ADE58}" destId="{FCD6BD1D-455D-48C0-9BC0-D21AB092BED6}" srcOrd="0" destOrd="0" presId="urn:microsoft.com/office/officeart/2018/2/layout/IconLabelList"/>
    <dgm:cxn modelId="{7F8844D1-5736-493A-8336-6D640C1A592D}" type="presOf" srcId="{1DFD51A4-E9F7-4182-A711-BB71CE0C15D9}" destId="{C4B2C3F8-4DD6-4014-8F4D-E482DCF4F06F}" srcOrd="0" destOrd="0" presId="urn:microsoft.com/office/officeart/2018/2/layout/IconLabelList"/>
    <dgm:cxn modelId="{E4D2A6F0-3CCD-4436-A87B-36D1DFC6D299}" type="presOf" srcId="{40266F8A-D9D1-43E2-A28A-D488E64ADD95}" destId="{0F12C7A9-F3E0-411E-8C88-49893436887D}" srcOrd="0" destOrd="0" presId="urn:microsoft.com/office/officeart/2018/2/layout/IconLabelList"/>
    <dgm:cxn modelId="{486D35FA-5702-4DCF-BA98-A3A6D3A6DCE0}" srcId="{8695A462-55F8-4B1B-996D-73FEBDB3C64E}" destId="{98BEDE33-26EA-45C3-93A3-511E1B293EDD}" srcOrd="1" destOrd="0" parTransId="{46B30ED7-7D98-4301-BD12-7FECFB25FF27}" sibTransId="{19B2F950-C203-4118-A83D-4234D74618EB}"/>
    <dgm:cxn modelId="{142D9051-EFFD-47D2-B789-13EC5A90E5DC}" type="presParOf" srcId="{A0F9845F-D9B4-423A-BC71-E14457446D36}" destId="{C7BBF1F3-FADB-4180-827D-17C7E42C7B09}" srcOrd="0" destOrd="0" presId="urn:microsoft.com/office/officeart/2018/2/layout/IconLabelList"/>
    <dgm:cxn modelId="{6789FF35-6472-4395-838C-88291ABA0D61}" type="presParOf" srcId="{C7BBF1F3-FADB-4180-827D-17C7E42C7B09}" destId="{63E14F37-8B73-417D-88CB-C06DC29B64A3}" srcOrd="0" destOrd="0" presId="urn:microsoft.com/office/officeart/2018/2/layout/IconLabelList"/>
    <dgm:cxn modelId="{5B5D63CD-4DD8-4501-918E-5FACAC713F56}" type="presParOf" srcId="{C7BBF1F3-FADB-4180-827D-17C7E42C7B09}" destId="{65AA8D9D-4821-46E8-BEB3-45A2E713E180}" srcOrd="1" destOrd="0" presId="urn:microsoft.com/office/officeart/2018/2/layout/IconLabelList"/>
    <dgm:cxn modelId="{7653BAC6-1153-484E-934E-0EDC8BEA7520}" type="presParOf" srcId="{C7BBF1F3-FADB-4180-827D-17C7E42C7B09}" destId="{0F12C7A9-F3E0-411E-8C88-49893436887D}" srcOrd="2" destOrd="0" presId="urn:microsoft.com/office/officeart/2018/2/layout/IconLabelList"/>
    <dgm:cxn modelId="{F3BBDDC7-2A92-4B13-B7DC-C92005ED42B6}" type="presParOf" srcId="{A0F9845F-D9B4-423A-BC71-E14457446D36}" destId="{F6381269-5C80-4485-8833-AE93E3D093E5}" srcOrd="1" destOrd="0" presId="urn:microsoft.com/office/officeart/2018/2/layout/IconLabelList"/>
    <dgm:cxn modelId="{A7FBC75B-4BAC-4137-A31B-B8112920DB3D}" type="presParOf" srcId="{A0F9845F-D9B4-423A-BC71-E14457446D36}" destId="{3F6A8F40-3714-417C-8655-A4A49585DB22}" srcOrd="2" destOrd="0" presId="urn:microsoft.com/office/officeart/2018/2/layout/IconLabelList"/>
    <dgm:cxn modelId="{4DAB99E6-0EA0-4324-A26F-EBFEBE4083E8}" type="presParOf" srcId="{3F6A8F40-3714-417C-8655-A4A49585DB22}" destId="{78768711-0258-49D4-806D-81467A8187C2}" srcOrd="0" destOrd="0" presId="urn:microsoft.com/office/officeart/2018/2/layout/IconLabelList"/>
    <dgm:cxn modelId="{4E706240-2DB6-4857-9936-AD1ED52C409D}" type="presParOf" srcId="{3F6A8F40-3714-417C-8655-A4A49585DB22}" destId="{BF710209-2D98-4C0B-B270-DCCFF803C242}" srcOrd="1" destOrd="0" presId="urn:microsoft.com/office/officeart/2018/2/layout/IconLabelList"/>
    <dgm:cxn modelId="{8580D90F-01C7-4CB6-B5E9-F0D8A6034003}" type="presParOf" srcId="{3F6A8F40-3714-417C-8655-A4A49585DB22}" destId="{39576CA1-C027-4CB5-93B5-3BC02CCCA1C4}" srcOrd="2" destOrd="0" presId="urn:microsoft.com/office/officeart/2018/2/layout/IconLabelList"/>
    <dgm:cxn modelId="{6DB323BF-995C-4FAB-B3CC-2134C887E1F0}" type="presParOf" srcId="{A0F9845F-D9B4-423A-BC71-E14457446D36}" destId="{64C335DB-28E7-410B-871E-41AF21D35BEC}" srcOrd="3" destOrd="0" presId="urn:microsoft.com/office/officeart/2018/2/layout/IconLabelList"/>
    <dgm:cxn modelId="{E67A0EBE-1E36-465C-A33C-48E0CEBA96AC}" type="presParOf" srcId="{A0F9845F-D9B4-423A-BC71-E14457446D36}" destId="{AD931922-AEA9-4FBF-BFE0-DAC9E58AB5C2}" srcOrd="4" destOrd="0" presId="urn:microsoft.com/office/officeart/2018/2/layout/IconLabelList"/>
    <dgm:cxn modelId="{F1C84A3C-12ED-4C11-8BB9-E0286003238F}" type="presParOf" srcId="{AD931922-AEA9-4FBF-BFE0-DAC9E58AB5C2}" destId="{65C455DF-0A8E-4FB4-ADD0-F68BD25E8134}" srcOrd="0" destOrd="0" presId="urn:microsoft.com/office/officeart/2018/2/layout/IconLabelList"/>
    <dgm:cxn modelId="{B9B46F3C-C95F-4D92-8B69-F7BA63464CA8}" type="presParOf" srcId="{AD931922-AEA9-4FBF-BFE0-DAC9E58AB5C2}" destId="{91305F68-E9A2-4792-9B2A-9E68F1B8B30D}" srcOrd="1" destOrd="0" presId="urn:microsoft.com/office/officeart/2018/2/layout/IconLabelList"/>
    <dgm:cxn modelId="{4B8C6468-ED88-473C-937E-DC0D35B488D9}" type="presParOf" srcId="{AD931922-AEA9-4FBF-BFE0-DAC9E58AB5C2}" destId="{C4B2C3F8-4DD6-4014-8F4D-E482DCF4F06F}" srcOrd="2" destOrd="0" presId="urn:microsoft.com/office/officeart/2018/2/layout/IconLabelList"/>
    <dgm:cxn modelId="{9841B57E-A483-40A2-A020-552B7B7AA7A6}" type="presParOf" srcId="{A0F9845F-D9B4-423A-BC71-E14457446D36}" destId="{8662160A-A187-4FC9-BB95-2AFCF0041E44}" srcOrd="5" destOrd="0" presId="urn:microsoft.com/office/officeart/2018/2/layout/IconLabelList"/>
    <dgm:cxn modelId="{9B0AB04C-7B81-48D2-8D89-073BB1E600A6}" type="presParOf" srcId="{A0F9845F-D9B4-423A-BC71-E14457446D36}" destId="{176FB456-665A-43EF-8F9F-912606A3C724}" srcOrd="6" destOrd="0" presId="urn:microsoft.com/office/officeart/2018/2/layout/IconLabelList"/>
    <dgm:cxn modelId="{E8B49F18-77F9-40AD-82AC-287152609E6A}" type="presParOf" srcId="{176FB456-665A-43EF-8F9F-912606A3C724}" destId="{546305BE-8B61-49C1-BD17-9DF682913AB6}" srcOrd="0" destOrd="0" presId="urn:microsoft.com/office/officeart/2018/2/layout/IconLabelList"/>
    <dgm:cxn modelId="{4E13CC57-84B1-43A2-ABD2-2904FAD9370D}" type="presParOf" srcId="{176FB456-665A-43EF-8F9F-912606A3C724}" destId="{ED590CD0-C8CF-478A-9AA4-1EE228981C88}" srcOrd="1" destOrd="0" presId="urn:microsoft.com/office/officeart/2018/2/layout/IconLabelList"/>
    <dgm:cxn modelId="{4C3F5C71-CFFC-40B0-8C20-5E283F51346E}" type="presParOf" srcId="{176FB456-665A-43EF-8F9F-912606A3C724}" destId="{FCD6BD1D-455D-48C0-9BC0-D21AB092BED6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E14F37-8B73-417D-88CB-C06DC29B64A3}">
      <dsp:nvSpPr>
        <dsp:cNvPr id="0" name=""/>
        <dsp:cNvSpPr/>
      </dsp:nvSpPr>
      <dsp:spPr>
        <a:xfrm>
          <a:off x="752566" y="727660"/>
          <a:ext cx="1066720" cy="10667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12C7A9-F3E0-411E-8C88-49893436887D}">
      <dsp:nvSpPr>
        <dsp:cNvPr id="0" name=""/>
        <dsp:cNvSpPr/>
      </dsp:nvSpPr>
      <dsp:spPr>
        <a:xfrm>
          <a:off x="100682" y="2205144"/>
          <a:ext cx="2370489" cy="126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kern="1200" dirty="0"/>
            <a:t>Lettuce in New Zealand is grown using a range of systems to ensure a consistent, high-quality year-round supply </a:t>
          </a:r>
          <a:endParaRPr lang="en-US" sz="1800" kern="1200" dirty="0"/>
        </a:p>
      </dsp:txBody>
      <dsp:txXfrm>
        <a:off x="100682" y="2205144"/>
        <a:ext cx="2370489" cy="1260000"/>
      </dsp:txXfrm>
    </dsp:sp>
    <dsp:sp modelId="{78768711-0258-49D4-806D-81467A8187C2}">
      <dsp:nvSpPr>
        <dsp:cNvPr id="0" name=""/>
        <dsp:cNvSpPr/>
      </dsp:nvSpPr>
      <dsp:spPr>
        <a:xfrm>
          <a:off x="3537891" y="727660"/>
          <a:ext cx="1066720" cy="10667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576CA1-C027-4CB5-93B5-3BC02CCCA1C4}">
      <dsp:nvSpPr>
        <dsp:cNvPr id="0" name=""/>
        <dsp:cNvSpPr/>
      </dsp:nvSpPr>
      <dsp:spPr>
        <a:xfrm>
          <a:off x="2886007" y="2205144"/>
          <a:ext cx="2370489" cy="126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kern="1200" dirty="0"/>
            <a:t>Growers choose methods based on climate, location, and market demand </a:t>
          </a:r>
          <a:endParaRPr lang="en-US" sz="1800" kern="1200" dirty="0"/>
        </a:p>
      </dsp:txBody>
      <dsp:txXfrm>
        <a:off x="2886007" y="2205144"/>
        <a:ext cx="2370489" cy="1260000"/>
      </dsp:txXfrm>
    </dsp:sp>
    <dsp:sp modelId="{65C455DF-0A8E-4FB4-ADD0-F68BD25E8134}">
      <dsp:nvSpPr>
        <dsp:cNvPr id="0" name=""/>
        <dsp:cNvSpPr/>
      </dsp:nvSpPr>
      <dsp:spPr>
        <a:xfrm>
          <a:off x="6323216" y="727660"/>
          <a:ext cx="1066720" cy="10667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2C3F8-4DD6-4014-8F4D-E482DCF4F06F}">
      <dsp:nvSpPr>
        <dsp:cNvPr id="0" name=""/>
        <dsp:cNvSpPr/>
      </dsp:nvSpPr>
      <dsp:spPr>
        <a:xfrm>
          <a:off x="5671332" y="2205144"/>
          <a:ext cx="2370489" cy="126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kern="1200"/>
            <a:t>Main systems: field production, hydroponics, and protected in ground cropping </a:t>
          </a:r>
          <a:endParaRPr lang="en-US" sz="1800" kern="1200"/>
        </a:p>
      </dsp:txBody>
      <dsp:txXfrm>
        <a:off x="5671332" y="2205144"/>
        <a:ext cx="2370489" cy="1260000"/>
      </dsp:txXfrm>
    </dsp:sp>
    <dsp:sp modelId="{546305BE-8B61-49C1-BD17-9DF682913AB6}">
      <dsp:nvSpPr>
        <dsp:cNvPr id="0" name=""/>
        <dsp:cNvSpPr/>
      </dsp:nvSpPr>
      <dsp:spPr>
        <a:xfrm>
          <a:off x="9108541" y="727660"/>
          <a:ext cx="1066720" cy="10667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D6BD1D-455D-48C0-9BC0-D21AB092BED6}">
      <dsp:nvSpPr>
        <dsp:cNvPr id="0" name=""/>
        <dsp:cNvSpPr/>
      </dsp:nvSpPr>
      <dsp:spPr>
        <a:xfrm>
          <a:off x="8456657" y="2205144"/>
          <a:ext cx="2370489" cy="126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kern="1200"/>
            <a:t>Each system has different advantages in efficiency, cost, and environmental control </a:t>
          </a:r>
          <a:endParaRPr lang="en-US" sz="1800" kern="1200"/>
        </a:p>
      </dsp:txBody>
      <dsp:txXfrm>
        <a:off x="8456657" y="2205144"/>
        <a:ext cx="2370489" cy="12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59C46-FD14-F93B-94F7-A6882CE339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9F0D79-355F-D8E6-F5C3-2ADA9BE9AB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8BFC32-7DC2-B07C-D1CC-A4DC73D2B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782A-F760-4E4C-986F-9620DF89669E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1E9E9-1BE0-837E-43FF-5980BB261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0D4323-A243-3B17-FECF-516B211F6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B29A-B923-47ED-89D1-8373992A70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43554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DCEEC-35F5-3F3D-3909-052739348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17B3FD-1B95-696A-71F3-3034E402E9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F147F7-8464-5CC2-6A1A-0C12147C9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782A-F760-4E4C-986F-9620DF89669E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12DB1-62CA-CE7C-DCAF-BF7B0D352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B9B88-D067-8710-7D50-A18FFD531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B29A-B923-47ED-89D1-8373992A70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93189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3C9168-6D6D-7BD8-C862-89D561F90F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13DB5E-185F-6B40-6B1C-C90EFB7F6E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4C8B63-AE07-55D2-C261-363A8F459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782A-F760-4E4C-986F-9620DF89669E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3FCE19-7D97-AA99-8967-39281CE3C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AA93E4-F397-6E70-1510-5E9B60C0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B29A-B923-47ED-89D1-8373992A70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5729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CE33A-5D0C-BD01-798C-05FE7E293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86AFB-9EC8-235F-B475-A095A2F0C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FD1FBB-6907-887B-E8E1-73321694A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782A-F760-4E4C-986F-9620DF89669E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FC620D-9407-670A-77A0-D03F2C1C1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FC9987-5044-FD62-7689-09F51AB9D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B29A-B923-47ED-89D1-8373992A70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03505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BABC7-C34E-6FD4-8462-94F38A5E9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220D3-BCEA-D9BF-C386-BEFDC446CA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5B1A01-B9DD-51CD-5F5B-43C810C3A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782A-F760-4E4C-986F-9620DF89669E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9F38D1-060D-1966-03AA-C56C4AFDC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7A87F3-33FC-1B25-EBEF-48AFC83DA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B29A-B923-47ED-89D1-8373992A70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27877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55084-5193-AC3F-467E-26DBD4A09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0B5F29-6F11-F828-6DB7-B730F8E6F9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462FC9-5E73-8870-9EAD-1F3AFFB19C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E05B08-9C49-EED2-D31A-D8A793C59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782A-F760-4E4C-986F-9620DF89669E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2767F7-E71C-8F9E-FA30-5D35C2AAF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33507C-A725-AF0E-4A58-48397F763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B29A-B923-47ED-89D1-8373992A70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33535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1B3E7-F4F2-1A5C-46FA-88FDAB96A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D36BB9-64B5-9C78-101D-543BC9B9C9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BDAC17-D770-02E4-3939-44E12EB366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4DA59F-4E68-A4BE-2D5F-99F5118A6B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0429BB-25B0-16A4-1850-040AAD780A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1E1ACE-EDAE-7624-FDB1-810F5CA84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782A-F760-4E4C-986F-9620DF89669E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ACB166-97C4-8068-BAB8-70CD4DAE3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5FC906-7E3B-E7A6-D64D-5876302C8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B29A-B923-47ED-89D1-8373992A70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44138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AEE71-CC25-5464-A828-0B4069343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ACC16D-5D7C-538D-F8D3-29275A984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782A-F760-4E4C-986F-9620DF89669E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DD5339-9CDD-FB6D-3F48-E546558B6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D35255-DA96-FD3A-F964-E5BF540A8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B29A-B923-47ED-89D1-8373992A70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34082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AEE0A4-605B-BDD2-CA94-D30EFB81C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782A-F760-4E4C-986F-9620DF89669E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5554DE-B9E9-3714-3597-C41A6A459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DA4FDB-59C9-8056-772A-7E4732C68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B29A-B923-47ED-89D1-8373992A70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1327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C84F7-EAF1-4652-5489-74A05DAAE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2B1754-AAE6-C006-091F-41B828544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E16195-C01A-F913-8852-801F0A7D7B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A97C7F-04D7-60CB-66A4-619FFF169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782A-F760-4E4C-986F-9620DF89669E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D379A7-5913-5330-A0D5-B3828C30E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826A4B-3CB2-979A-0792-39274D13D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B29A-B923-47ED-89D1-8373992A70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86598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E86BD-E800-2B8B-6B54-5069C4F92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F438A5-8102-4AB9-DB63-40793BB600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0D2B82-50DD-3C3D-885D-E83D279A45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16BAF3-2369-4789-ED59-6C170E7A7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782A-F760-4E4C-986F-9620DF89669E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79BCA3-577E-0FB7-42A9-BE3BEE9EE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6CC37F-1401-7D69-0CD8-6AA9BD82E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B29A-B923-47ED-89D1-8373992A70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16110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A5C9A8-FFCD-D83F-91BB-8CBEF16F0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C0101A-642F-E609-2353-8A0614C0B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046597-927F-5B10-E3A3-A66FDA4713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41782A-F760-4E4C-986F-9620DF89669E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4636DC-3BB8-7272-01F4-37F48F0144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205B0C-18E3-9A67-C1A3-F15407A99F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09B29A-B923-47ED-89D1-8373992A70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84196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youtube.com/watch?v=Om6QyUwXcXs&amp;t=11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youtube.com/watch?v=IXHHeqlH0C4&amp;t=91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2DFD8EA3-497F-3A08-A52F-F14366009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047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F86E0F-B98A-16B6-6FF8-0B6A149F6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B698862D-213F-3419-E54F-77220884A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6014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C35A348-C5D6-4112-9FDD-93A493B01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B339C6-EA5D-52D0-6C5D-ED54BB06C2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4428000"/>
            <a:ext cx="6143626" cy="1400400"/>
          </a:xfrm>
        </p:spPr>
        <p:txBody>
          <a:bodyPr wrap="square" anchor="b">
            <a:normAutofit/>
          </a:bodyPr>
          <a:lstStyle/>
          <a:p>
            <a:pPr algn="l"/>
            <a:r>
              <a:rPr lang="en-NZ" sz="4300">
                <a:solidFill>
                  <a:schemeClr val="bg1"/>
                </a:solidFill>
              </a:rPr>
              <a:t>Lettuce Growing Systems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25143C-3086-C950-66AF-D806365BA3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59713" y="4716472"/>
            <a:ext cx="3494088" cy="1017896"/>
          </a:xfrm>
        </p:spPr>
        <p:txBody>
          <a:bodyPr anchor="b">
            <a:normAutofit/>
          </a:bodyPr>
          <a:lstStyle/>
          <a:p>
            <a:pPr algn="l"/>
            <a:r>
              <a:rPr lang="en-NZ">
                <a:solidFill>
                  <a:schemeClr val="bg1"/>
                </a:solidFill>
              </a:rPr>
              <a:t>Field, Hydroponic, Inground Covered</a:t>
            </a:r>
          </a:p>
        </p:txBody>
      </p:sp>
      <p:pic>
        <p:nvPicPr>
          <p:cNvPr id="4" name="Content Placeholder 3" descr="Iceberg Lettuce: Crisp, Fresh, and Delicious (Content) - Growers of lettuce,  broccoli and baby leaf greens | Home">
            <a:extLst>
              <a:ext uri="{FF2B5EF4-FFF2-40B4-BE49-F238E27FC236}">
                <a16:creationId xmlns:a16="http://schemas.microsoft.com/office/drawing/2014/main" id="{45C8679D-F38F-05DD-15D6-FD18EB772D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145" r="20193" b="-3"/>
          <a:stretch>
            <a:fillRect/>
          </a:stretch>
        </p:blipFill>
        <p:spPr>
          <a:xfrm>
            <a:off x="20" y="10"/>
            <a:ext cx="4000480" cy="4005933"/>
          </a:xfrm>
          <a:custGeom>
            <a:avLst/>
            <a:gdLst/>
            <a:ahLst/>
            <a:cxnLst/>
            <a:rect l="l" t="t" r="r" b="b"/>
            <a:pathLst>
              <a:path w="4000500" h="4005943">
                <a:moveTo>
                  <a:pt x="0" y="0"/>
                </a:moveTo>
                <a:lnTo>
                  <a:pt x="4000500" y="0"/>
                </a:lnTo>
                <a:lnTo>
                  <a:pt x="4000500" y="3936797"/>
                </a:lnTo>
                <a:lnTo>
                  <a:pt x="3316514" y="4005943"/>
                </a:lnTo>
                <a:lnTo>
                  <a:pt x="0" y="3964175"/>
                </a:lnTo>
                <a:close/>
              </a:path>
            </a:pathLst>
          </a:cu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7A6626A-98FC-D242-3574-70F613C8A8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054" r="16192" b="-2"/>
          <a:stretch>
            <a:fillRect/>
          </a:stretch>
        </p:blipFill>
        <p:spPr>
          <a:xfrm>
            <a:off x="4191002" y="10"/>
            <a:ext cx="3809998" cy="3917529"/>
          </a:xfrm>
          <a:custGeom>
            <a:avLst/>
            <a:gdLst/>
            <a:ahLst/>
            <a:cxnLst/>
            <a:rect l="l" t="t" r="r" b="b"/>
            <a:pathLst>
              <a:path w="3809998" h="3917539">
                <a:moveTo>
                  <a:pt x="0" y="0"/>
                </a:moveTo>
                <a:lnTo>
                  <a:pt x="3809998" y="0"/>
                </a:lnTo>
                <a:lnTo>
                  <a:pt x="3809998" y="3909212"/>
                </a:lnTo>
                <a:lnTo>
                  <a:pt x="1781628" y="3737429"/>
                </a:lnTo>
                <a:lnTo>
                  <a:pt x="0" y="3917539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658569-11A8-DBF3-CCC6-6F562D658A5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288" r="9264" b="1"/>
          <a:stretch>
            <a:fillRect/>
          </a:stretch>
        </p:blipFill>
        <p:spPr>
          <a:xfrm>
            <a:off x="8191500" y="10"/>
            <a:ext cx="4000500" cy="3959022"/>
          </a:xfrm>
          <a:custGeom>
            <a:avLst/>
            <a:gdLst/>
            <a:ahLst/>
            <a:cxnLst/>
            <a:rect l="l" t="t" r="r" b="b"/>
            <a:pathLst>
              <a:path w="4000500" h="3959032">
                <a:moveTo>
                  <a:pt x="0" y="0"/>
                </a:moveTo>
                <a:lnTo>
                  <a:pt x="4000500" y="0"/>
                </a:lnTo>
                <a:lnTo>
                  <a:pt x="4000500" y="3959032"/>
                </a:lnTo>
                <a:lnTo>
                  <a:pt x="9072" y="3926114"/>
                </a:lnTo>
                <a:lnTo>
                  <a:pt x="0" y="3925346"/>
                </a:lnTo>
                <a:close/>
              </a:path>
            </a:pathLst>
          </a:cu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C0B7807-0C83-4963-821A-69B172722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B027EC7-3252-48A2-A7A4-1741F72E47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EBC51E4-7477-4290-BBD0-18AD942C3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5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43291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6121CB-5E75-059B-B9A2-FD1186E92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pPr algn="ctr"/>
            <a:r>
              <a:rPr lang="en-NZ" sz="5400" b="1" dirty="0">
                <a:solidFill>
                  <a:srgbClr val="FFFFFF"/>
                </a:solidFill>
              </a:rPr>
              <a:t>Growing Systems for Lettuce</a:t>
            </a:r>
            <a:endParaRPr lang="en-NZ" sz="2800" dirty="0">
              <a:solidFill>
                <a:srgbClr val="FFFFFF"/>
              </a:solidFill>
            </a:endParaRP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16AF9D73-DA3A-85CF-BFE6-5749109DA1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0914072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3966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C5C664-F2CB-D343-5A55-6E79DB300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4F2FC05-7D27-410F-BDA9-ADF4831368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080D120-BD54-46E1-BA37-82F5E8089E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3" y="633619"/>
            <a:ext cx="5457817" cy="5495925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0F5ED5-5D62-AC4C-1DE9-AE75B7B5A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984" y="1261872"/>
            <a:ext cx="5114925" cy="1106424"/>
          </a:xfrm>
        </p:spPr>
        <p:txBody>
          <a:bodyPr>
            <a:normAutofit fontScale="90000"/>
          </a:bodyPr>
          <a:lstStyle/>
          <a:p>
            <a:r>
              <a:rPr lang="en-NZ" sz="6000" b="1"/>
              <a:t>Field Production</a:t>
            </a:r>
            <a:br>
              <a:rPr lang="en-NZ" sz="2900" b="1"/>
            </a:br>
            <a:r>
              <a:rPr lang="en-NZ" sz="1600"/>
              <a:t>Watch:</a:t>
            </a:r>
            <a:r>
              <a:rPr lang="en-US" sz="1600"/>
              <a:t> Growing leafy greens in NZ</a:t>
            </a:r>
            <a:br>
              <a:rPr lang="en-US" sz="1600"/>
            </a:br>
            <a:r>
              <a:rPr lang="en-NZ" sz="1600"/>
              <a:t> </a:t>
            </a:r>
            <a:r>
              <a:rPr lang="en-NZ" sz="1600">
                <a:hlinkClick r:id="rId2"/>
              </a:rPr>
              <a:t>https://www.youtube.com/watch?v=Om6QyUwXcXs&amp;t=11s</a:t>
            </a:r>
            <a:r>
              <a:rPr lang="en-NZ" sz="1600"/>
              <a:t> </a:t>
            </a:r>
            <a:endParaRPr lang="en-NZ" sz="1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1D83946-74FA-498A-AC80-9926F041B5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5" y="1181536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60D983-8B52-443A-8183-2A1DE0561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6" y="2185416"/>
            <a:ext cx="4446484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8DF2B4-EF39-A383-B7E7-929CC0D11C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5" y="2828178"/>
            <a:ext cx="5114925" cy="3301365"/>
          </a:xfrm>
        </p:spPr>
        <p:txBody>
          <a:bodyPr>
            <a:normAutofit/>
          </a:bodyPr>
          <a:lstStyle/>
          <a:p>
            <a:pPr lvl="0"/>
            <a:r>
              <a:rPr lang="en-NZ" sz="1600"/>
              <a:t>Traditional method used for large-scale commercial lettuce growing </a:t>
            </a:r>
          </a:p>
          <a:p>
            <a:pPr lvl="0"/>
            <a:r>
              <a:rPr lang="en-NZ" sz="1600"/>
              <a:t>Uses raised beds to improve soil drainage and growing conditions </a:t>
            </a:r>
          </a:p>
          <a:p>
            <a:pPr lvl="0"/>
            <a:r>
              <a:rPr lang="en-NZ" sz="1600"/>
              <a:t>Row spacing is adjusted depending on lettuce variety </a:t>
            </a:r>
          </a:p>
          <a:p>
            <a:pPr lvl="0"/>
            <a:r>
              <a:rPr lang="en-NZ" sz="1600"/>
              <a:t>Cost-effective and widely used across New Zealand </a:t>
            </a:r>
          </a:p>
          <a:p>
            <a:pPr marL="0" indent="0">
              <a:buNone/>
            </a:pPr>
            <a:r>
              <a:rPr lang="en-NZ" sz="1600" b="1"/>
              <a:t>Limitations:</a:t>
            </a:r>
            <a:endParaRPr lang="en-NZ" sz="1600"/>
          </a:p>
          <a:p>
            <a:pPr lvl="0"/>
            <a:r>
              <a:rPr lang="en-NZ" sz="1600"/>
              <a:t>More exposed to weather changes and seasonal variation </a:t>
            </a:r>
          </a:p>
          <a:p>
            <a:pPr lvl="0"/>
            <a:r>
              <a:rPr lang="en-NZ" sz="1600"/>
              <a:t>Higher risk of pests and diseases compared to controlled systems </a:t>
            </a:r>
            <a:endParaRPr lang="en-NZ" sz="1600" dirty="0"/>
          </a:p>
        </p:txBody>
      </p:sp>
      <p:pic>
        <p:nvPicPr>
          <p:cNvPr id="4" name="Content Placeholder 3" descr="Iceberg Lettuce: Crisp, Fresh, and Delicious (Content) - Growers of lettuce,  broccoli and baby leaf greens | Home">
            <a:extLst>
              <a:ext uri="{FF2B5EF4-FFF2-40B4-BE49-F238E27FC236}">
                <a16:creationId xmlns:a16="http://schemas.microsoft.com/office/drawing/2014/main" id="{8FEC99F3-A398-9C70-14BB-87C4F4E227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06" r="3" b="7384"/>
          <a:stretch>
            <a:fillRect/>
          </a:stretch>
        </p:blipFill>
        <p:spPr>
          <a:xfrm>
            <a:off x="6324599" y="10"/>
            <a:ext cx="5457817" cy="33375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45D248-5616-B612-3EA5-9F8FB180A2B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027" r="22520" b="2"/>
          <a:stretch>
            <a:fillRect/>
          </a:stretch>
        </p:blipFill>
        <p:spPr>
          <a:xfrm>
            <a:off x="6324590" y="3520439"/>
            <a:ext cx="5457817" cy="333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730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89132370-92C4-CE60-6216-097561A25B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12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C71735-B4F3-BB84-8EAF-13576A104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NZ" sz="5400" dirty="0"/>
              <a:t>Hydroponic system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FF60F8B-995E-AC7E-F694-9198806B6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9776" y="2473377"/>
            <a:ext cx="3822189" cy="3852472"/>
          </a:xfrm>
        </p:spPr>
        <p:txBody>
          <a:bodyPr>
            <a:noAutofit/>
          </a:bodyPr>
          <a:lstStyle/>
          <a:p>
            <a:pPr lvl="0"/>
            <a:r>
              <a:rPr lang="en-NZ" sz="1600" dirty="0"/>
              <a:t>Lettuce grown without soil using nutrient-rich water solutions </a:t>
            </a:r>
          </a:p>
          <a:p>
            <a:pPr lvl="0"/>
            <a:r>
              <a:rPr lang="en-NZ" sz="1600" dirty="0"/>
              <a:t>Common in regions near major cities</a:t>
            </a:r>
          </a:p>
          <a:p>
            <a:pPr lvl="0"/>
            <a:r>
              <a:rPr lang="en-NZ" sz="1600" dirty="0"/>
              <a:t>A 1hectare system can produce the same yield as 40 hectares of field cropping ~70,000 lettuce plants (varies by system and variety) </a:t>
            </a:r>
          </a:p>
          <a:p>
            <a:pPr marL="0" indent="0">
              <a:buNone/>
            </a:pPr>
            <a:r>
              <a:rPr lang="en-NZ" sz="1600" b="1" dirty="0"/>
              <a:t>Advantages:</a:t>
            </a:r>
            <a:endParaRPr lang="en-NZ" sz="1600" dirty="0"/>
          </a:p>
          <a:p>
            <a:r>
              <a:rPr lang="en-NZ" sz="1600" dirty="0"/>
              <a:t>Clean consistent product (quality, size, and yield) </a:t>
            </a:r>
          </a:p>
          <a:p>
            <a:pPr lvl="0"/>
            <a:r>
              <a:rPr lang="en-NZ" sz="1600" dirty="0"/>
              <a:t>Year-round production </a:t>
            </a:r>
          </a:p>
          <a:p>
            <a:pPr lvl="0"/>
            <a:r>
              <a:rPr lang="en-NZ" sz="1600" dirty="0"/>
              <a:t>Efficient use of water and nutrients </a:t>
            </a:r>
          </a:p>
          <a:p>
            <a:pPr lvl="0"/>
            <a:r>
              <a:rPr lang="en-NZ" sz="1600" dirty="0"/>
              <a:t>Lower pest and disease risk </a:t>
            </a:r>
          </a:p>
        </p:txBody>
      </p:sp>
    </p:spTree>
    <p:extLst>
      <p:ext uri="{BB962C8B-B14F-4D97-AF65-F5344CB8AC3E}">
        <p14:creationId xmlns:p14="http://schemas.microsoft.com/office/powerpoint/2010/main" val="609838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8446B12-7391-4711-8B31-112A0B896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4C9E64-B398-F248-F3A3-DF1E390EC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428000"/>
            <a:ext cx="6143626" cy="1400400"/>
          </a:xfrm>
        </p:spPr>
        <p:txBody>
          <a:bodyPr vert="horz" wrap="square" lIns="91440" tIns="45720" rIns="91440" bIns="45720" rtlCol="0" anchor="b">
            <a:normAutofit/>
          </a:bodyPr>
          <a:lstStyle/>
          <a:p>
            <a:r>
              <a:rPr lang="en-US" sz="43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Indoor hydroponics lettuce production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98B301A-4291-B214-A6B1-EC37224FF5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6539" r="1" b="1"/>
          <a:stretch>
            <a:fillRect/>
          </a:stretch>
        </p:blipFill>
        <p:spPr>
          <a:xfrm>
            <a:off x="6" y="-1"/>
            <a:ext cx="6000749" cy="3911828"/>
          </a:xfrm>
          <a:custGeom>
            <a:avLst/>
            <a:gdLst/>
            <a:ahLst/>
            <a:cxnLst/>
            <a:rect l="l" t="t" r="r" b="b"/>
            <a:pathLst>
              <a:path w="6000749" h="3911828">
                <a:moveTo>
                  <a:pt x="0" y="0"/>
                </a:moveTo>
                <a:lnTo>
                  <a:pt x="6000749" y="0"/>
                </a:lnTo>
                <a:lnTo>
                  <a:pt x="6000749" y="3767827"/>
                </a:lnTo>
                <a:lnTo>
                  <a:pt x="5572124" y="3740378"/>
                </a:lnTo>
                <a:lnTo>
                  <a:pt x="0" y="3911828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A373FB-15B0-96CF-8B21-7EC568E7A1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69" r="7952" b="-3"/>
          <a:stretch>
            <a:fillRect/>
          </a:stretch>
        </p:blipFill>
        <p:spPr>
          <a:xfrm>
            <a:off x="6191245" y="-1"/>
            <a:ext cx="6000750" cy="3988028"/>
          </a:xfrm>
          <a:custGeom>
            <a:avLst/>
            <a:gdLst/>
            <a:ahLst/>
            <a:cxnLst/>
            <a:rect l="l" t="t" r="r" b="b"/>
            <a:pathLst>
              <a:path w="6000750" h="3988028">
                <a:moveTo>
                  <a:pt x="0" y="0"/>
                </a:moveTo>
                <a:lnTo>
                  <a:pt x="6000750" y="0"/>
                </a:lnTo>
                <a:lnTo>
                  <a:pt x="6000750" y="797153"/>
                </a:lnTo>
                <a:lnTo>
                  <a:pt x="6000750" y="2634343"/>
                </a:lnTo>
                <a:lnTo>
                  <a:pt x="6000750" y="3911828"/>
                </a:lnTo>
                <a:lnTo>
                  <a:pt x="3248025" y="3988028"/>
                </a:lnTo>
                <a:lnTo>
                  <a:pt x="0" y="3780026"/>
                </a:lnTo>
                <a:close/>
              </a:path>
            </a:pathLst>
          </a:cu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C0B7807-0C83-4963-821A-69B172722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B027EC7-3252-48A2-A7A4-1741F72E47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EBC51E4-7477-4290-BBD0-18AD942C3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4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9955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B47313-09B2-04BB-4388-94D87127A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26520A-129F-697D-173E-48B1C496F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3600" dirty="0"/>
              <a:t>Outdoor and Hydroponic Lettuce and Leafy Crop Production</a:t>
            </a:r>
            <a:br>
              <a:rPr lang="en-US" sz="1700" dirty="0"/>
            </a:br>
            <a:br>
              <a:rPr lang="en-US" sz="1700" dirty="0"/>
            </a:br>
            <a:r>
              <a:rPr lang="en-US" sz="1800" dirty="0"/>
              <a:t>Watch video:  Southern Fresh - leafy green growing and processing</a:t>
            </a:r>
            <a:br>
              <a:rPr lang="en-US" sz="1800" dirty="0"/>
            </a:br>
            <a:r>
              <a:rPr lang="en-US" sz="1800" dirty="0"/>
              <a:t>https://southernfresh.co.nz/ </a:t>
            </a:r>
            <a:br>
              <a:rPr lang="en-US" sz="1700" dirty="0"/>
            </a:br>
            <a:endParaRPr lang="en-US" sz="1700" dirty="0"/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sX0" fmla="*/ 0 w 3291840"/>
              <a:gd name="csY0" fmla="*/ 0 h 18288"/>
              <a:gd name="csX1" fmla="*/ 658368 w 3291840"/>
              <a:gd name="csY1" fmla="*/ 0 h 18288"/>
              <a:gd name="csX2" fmla="*/ 1283818 w 3291840"/>
              <a:gd name="csY2" fmla="*/ 0 h 18288"/>
              <a:gd name="csX3" fmla="*/ 1909267 w 3291840"/>
              <a:gd name="csY3" fmla="*/ 0 h 18288"/>
              <a:gd name="csX4" fmla="*/ 2633472 w 3291840"/>
              <a:gd name="csY4" fmla="*/ 0 h 18288"/>
              <a:gd name="csX5" fmla="*/ 3291840 w 3291840"/>
              <a:gd name="csY5" fmla="*/ 0 h 18288"/>
              <a:gd name="csX6" fmla="*/ 3291840 w 3291840"/>
              <a:gd name="csY6" fmla="*/ 18288 h 18288"/>
              <a:gd name="csX7" fmla="*/ 2633472 w 3291840"/>
              <a:gd name="csY7" fmla="*/ 18288 h 18288"/>
              <a:gd name="csX8" fmla="*/ 2073859 w 3291840"/>
              <a:gd name="csY8" fmla="*/ 18288 h 18288"/>
              <a:gd name="csX9" fmla="*/ 1448410 w 3291840"/>
              <a:gd name="csY9" fmla="*/ 18288 h 18288"/>
              <a:gd name="csX10" fmla="*/ 822960 w 3291840"/>
              <a:gd name="csY10" fmla="*/ 18288 h 18288"/>
              <a:gd name="csX11" fmla="*/ 0 w 3291840"/>
              <a:gd name="csY11" fmla="*/ 18288 h 18288"/>
              <a:gd name="csX12" fmla="*/ 0 w 329184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15FC94C3-0373-7FE1-7F02-C30CDD8115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512" r="-2" b="-2"/>
          <a:stretch>
            <a:fillRect/>
          </a:stretch>
        </p:blipFill>
        <p:spPr>
          <a:xfrm>
            <a:off x="448377" y="2642616"/>
            <a:ext cx="5357741" cy="3605784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2BEC390-6078-434D-2368-BF34CD22A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10540" r="18417" b="1"/>
          <a:stretch>
            <a:fillRect/>
          </a:stretch>
        </p:blipFill>
        <p:spPr>
          <a:xfrm>
            <a:off x="6393283" y="2642616"/>
            <a:ext cx="5336841" cy="360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666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7EED11-0871-43D0-D8B7-4F59B46F1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he first stage of LeaderBrands mega greenhouse construction nears completion">
            <a:extLst>
              <a:ext uri="{FF2B5EF4-FFF2-40B4-BE49-F238E27FC236}">
                <a16:creationId xmlns:a16="http://schemas.microsoft.com/office/drawing/2014/main" id="{FDB6DA72-543F-D3CE-9123-894B2A6769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307" r="21506" b="-2"/>
          <a:stretch>
            <a:fillRect/>
          </a:stretch>
        </p:blipFill>
        <p:spPr>
          <a:xfrm>
            <a:off x="3306519" y="1587"/>
            <a:ext cx="4846882" cy="6856413"/>
          </a:xfrm>
          <a:custGeom>
            <a:avLst/>
            <a:gdLst/>
            <a:ahLst/>
            <a:cxnLst/>
            <a:rect l="l" t="t" r="r" b="b"/>
            <a:pathLst>
              <a:path w="5110407" h="6856413">
                <a:moveTo>
                  <a:pt x="121782" y="0"/>
                </a:moveTo>
                <a:lnTo>
                  <a:pt x="4731440" y="0"/>
                </a:lnTo>
                <a:lnTo>
                  <a:pt x="4775629" y="179775"/>
                </a:lnTo>
                <a:cubicBezTo>
                  <a:pt x="5052916" y="1415453"/>
                  <a:pt x="5165791" y="2739148"/>
                  <a:pt x="5084710" y="4108260"/>
                </a:cubicBezTo>
                <a:cubicBezTo>
                  <a:pt x="5038379" y="4890611"/>
                  <a:pt x="4930907" y="5650759"/>
                  <a:pt x="4768709" y="6381464"/>
                </a:cubicBezTo>
                <a:lnTo>
                  <a:pt x="4653290" y="6856413"/>
                </a:lnTo>
                <a:lnTo>
                  <a:pt x="0" y="6856413"/>
                </a:lnTo>
                <a:lnTo>
                  <a:pt x="21062" y="6803488"/>
                </a:lnTo>
                <a:cubicBezTo>
                  <a:pt x="355644" y="5917239"/>
                  <a:pt x="573134" y="4914171"/>
                  <a:pt x="636462" y="3844830"/>
                </a:cubicBezTo>
                <a:cubicBezTo>
                  <a:pt x="713862" y="2537857"/>
                  <a:pt x="550895" y="1302013"/>
                  <a:pt x="203879" y="236924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8B2495-3760-4E7B-C043-0980F31A2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1" y="485775"/>
            <a:ext cx="3071657" cy="5719762"/>
          </a:xfrm>
        </p:spPr>
        <p:txBody>
          <a:bodyPr>
            <a:normAutofit/>
          </a:bodyPr>
          <a:lstStyle/>
          <a:p>
            <a:r>
              <a:rPr lang="en-NZ" sz="5400" b="1" dirty="0"/>
              <a:t>Protected in ground cropping</a:t>
            </a:r>
            <a:endParaRPr lang="en-NZ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E27BA9-80CA-7F0B-67AC-61350197D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6925" y="485774"/>
            <a:ext cx="3292475" cy="5719763"/>
          </a:xfrm>
        </p:spPr>
        <p:txBody>
          <a:bodyPr anchor="ctr">
            <a:normAutofit/>
          </a:bodyPr>
          <a:lstStyle/>
          <a:p>
            <a:pPr lvl="0"/>
            <a:r>
              <a:rPr lang="en-NZ" sz="1500"/>
              <a:t>Uses polytunnels with soil-based growing systems </a:t>
            </a:r>
          </a:p>
          <a:p>
            <a:pPr lvl="0"/>
            <a:r>
              <a:rPr lang="en-NZ" sz="1500"/>
              <a:t>Protects crops from extreme weather conditions </a:t>
            </a:r>
          </a:p>
          <a:p>
            <a:pPr lvl="0"/>
            <a:r>
              <a:rPr lang="en-NZ" sz="1500"/>
              <a:t>Creates a more stable and controlled growing environment </a:t>
            </a:r>
          </a:p>
          <a:p>
            <a:pPr marL="0" indent="0">
              <a:buNone/>
            </a:pPr>
            <a:r>
              <a:rPr lang="en-NZ" sz="1500" b="1"/>
              <a:t>Benefits:</a:t>
            </a:r>
            <a:endParaRPr lang="en-NZ" sz="1500"/>
          </a:p>
          <a:p>
            <a:pPr lvl="0"/>
            <a:r>
              <a:rPr lang="en-NZ" sz="1500"/>
              <a:t>Year-round production </a:t>
            </a:r>
          </a:p>
          <a:p>
            <a:pPr lvl="0"/>
            <a:r>
              <a:rPr lang="en-NZ" sz="1500"/>
              <a:t>Better control of temperature, humidity, and pests </a:t>
            </a:r>
          </a:p>
          <a:p>
            <a:pPr lvl="0"/>
            <a:r>
              <a:rPr lang="en-NZ" sz="1500"/>
              <a:t>Improved consistency, quality, and supply reliability</a:t>
            </a:r>
          </a:p>
          <a:p>
            <a:pPr lvl="0"/>
            <a:r>
              <a:rPr lang="en-NZ" sz="1500"/>
              <a:t>More consistent crop supply, helping ensure a steady supply of fresh, healthy vegetables at stable prices in New Zealand </a:t>
            </a:r>
          </a:p>
          <a:p>
            <a:pPr lvl="0"/>
            <a:r>
              <a:rPr lang="en-NZ" sz="1500"/>
              <a:t>Reduces the impact of weather variability and supply disruptions </a:t>
            </a:r>
          </a:p>
          <a:p>
            <a:pPr lvl="0"/>
            <a:r>
              <a:rPr lang="en-NZ" sz="1500"/>
              <a:t>Supports more sustainable farming and the adoption of advanced growing technologies</a:t>
            </a:r>
          </a:p>
          <a:p>
            <a:endParaRPr lang="en-NZ" sz="1500"/>
          </a:p>
        </p:txBody>
      </p:sp>
    </p:spTree>
    <p:extLst>
      <p:ext uri="{BB962C8B-B14F-4D97-AF65-F5344CB8AC3E}">
        <p14:creationId xmlns:p14="http://schemas.microsoft.com/office/powerpoint/2010/main" val="183944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CC2694-74FE-CDA4-1B0E-8E4ECDF77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C98A213-5994-475E-B327-DC6EC27FB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85ACF9-83BA-3298-B045-CBFA1FB6E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670218"/>
            <a:ext cx="10909640" cy="106583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5400" b="1" dirty="0"/>
              <a:t>In ground covered salad production</a:t>
            </a:r>
            <a:br>
              <a:rPr lang="en-US" sz="2600" dirty="0"/>
            </a:br>
            <a:br>
              <a:rPr lang="en-US" sz="2600" dirty="0"/>
            </a:br>
            <a:r>
              <a:rPr lang="en-US" sz="1800" dirty="0"/>
              <a:t>watch video </a:t>
            </a:r>
            <a:r>
              <a:rPr lang="en-US" sz="1800" dirty="0">
                <a:hlinkClick r:id="rId2"/>
              </a:rPr>
              <a:t>https://www.youtube.com/watch?v=IXHHeqlH0C4&amp;t=91s</a:t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4B030A0D-0DAD-4A99-89BB-419527D6A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1800088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75D00A-1E5B-E0C4-3DC9-B2B21162E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1210" y="2808029"/>
            <a:ext cx="3758184" cy="2508587"/>
          </a:xfrm>
          <a:prstGeom prst="rect">
            <a:avLst/>
          </a:prstGeom>
        </p:spPr>
      </p:pic>
      <p:pic>
        <p:nvPicPr>
          <p:cNvPr id="5" name="Picture 4" descr="MINISTER FOR REGIONAL DEVELOPMENT ...">
            <a:extLst>
              <a:ext uri="{FF2B5EF4-FFF2-40B4-BE49-F238E27FC236}">
                <a16:creationId xmlns:a16="http://schemas.microsoft.com/office/drawing/2014/main" id="{6CA76420-3AC3-72A4-AB9E-0B9DC02B52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608" y="3001572"/>
            <a:ext cx="3758184" cy="2342248"/>
          </a:xfrm>
          <a:prstGeom prst="rect">
            <a:avLst/>
          </a:prstGeom>
        </p:spPr>
      </p:pic>
      <p:pic>
        <p:nvPicPr>
          <p:cNvPr id="4" name="Content Placeholder 3" descr="MAJOR MILESTONE - LeaderBrand">
            <a:extLst>
              <a:ext uri="{FF2B5EF4-FFF2-40B4-BE49-F238E27FC236}">
                <a16:creationId xmlns:a16="http://schemas.microsoft.com/office/drawing/2014/main" id="{139D88D3-4263-45F6-9D6B-329C38AB42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4216909" y="3226396"/>
            <a:ext cx="3758184" cy="205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22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367</Words>
  <Application>Microsoft Office PowerPoint</Application>
  <PresentationFormat>Widescreen</PresentationFormat>
  <Paragraphs>38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Office Theme</vt:lpstr>
      <vt:lpstr>PowerPoint Presentation</vt:lpstr>
      <vt:lpstr>Lettuce Growing Systems</vt:lpstr>
      <vt:lpstr>Growing Systems for Lettuce</vt:lpstr>
      <vt:lpstr>Field Production Watch: Growing leafy greens in NZ  https://www.youtube.com/watch?v=Om6QyUwXcXs&amp;t=11s </vt:lpstr>
      <vt:lpstr>Hydroponic system</vt:lpstr>
      <vt:lpstr>Indoor hydroponics lettuce production</vt:lpstr>
      <vt:lpstr>Outdoor and Hydroponic Lettuce and Leafy Crop Production  Watch video:  Southern Fresh - leafy green growing and processing https://southernfresh.co.nz/  </vt:lpstr>
      <vt:lpstr>Protected in ground cropping</vt:lpstr>
      <vt:lpstr>In ground covered salad production  watch video https://www.youtube.com/watch?v=IXHHeqlH0C4&amp;t=91s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Susan Stokes</dc:creator>
  <cp:lastModifiedBy>Kerry Allen</cp:lastModifiedBy>
  <cp:revision>8</cp:revision>
  <dcterms:created xsi:type="dcterms:W3CDTF">2026-05-12T23:16:21Z</dcterms:created>
  <dcterms:modified xsi:type="dcterms:W3CDTF">2026-07-28T22:09:04Z</dcterms:modified>
</cp:coreProperties>
</file>