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62" r:id="rId4"/>
    <p:sldId id="261" r:id="rId5"/>
    <p:sldId id="260" r:id="rId6"/>
    <p:sldId id="263" r:id="rId7"/>
    <p:sldId id="276" r:id="rId8"/>
    <p:sldId id="259" r:id="rId9"/>
    <p:sldId id="258" r:id="rId10"/>
    <p:sldId id="292" r:id="rId11"/>
    <p:sldId id="294" r:id="rId12"/>
    <p:sldId id="265" r:id="rId13"/>
    <p:sldId id="274" r:id="rId14"/>
    <p:sldId id="275" r:id="rId15"/>
    <p:sldId id="270" r:id="rId16"/>
    <p:sldId id="273" r:id="rId17"/>
    <p:sldId id="271" r:id="rId18"/>
    <p:sldId id="272" r:id="rId19"/>
    <p:sldId id="296" r:id="rId20"/>
    <p:sldId id="264" r:id="rId21"/>
    <p:sldId id="2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A93BD-69B4-91F4-DEE1-08D974BC7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F64578-170E-262C-D67A-E98057E43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47982-4B80-BBBA-8FE1-E5D55B0A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CBF35-E61B-2CC8-B68E-3AE65D898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450F9-95C2-1D61-CA71-7C862344C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8039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9982A-127F-FDE3-ECB0-DA1C6B882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A9FD3-86C8-1259-4641-8D5F11E674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20128-B8B9-8CF2-696D-C4E5BAECE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367BB-A1EA-75F3-CCB1-A2BFBE288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6A8FE-937A-39A2-1F98-77E3349A6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2252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789F4D-2DDA-60D0-9644-EFEFDE9FBB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A93EB-65E5-E06A-D372-A570B2E7F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BDA77-2ADC-90D4-2966-81B505822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863E5-6119-E0CB-5B2D-1D91B4EB1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7A162-4720-0DE7-91C4-F61749CA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971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FD15-63F2-5640-3992-052211BC4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A45C9-FAED-C5CB-17B8-423FA4C58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DAA0F-1B8C-90C9-83A3-4AB5DD3DA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7590C-8FFF-9A5E-462F-997CE3422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D3D34-D02B-D70E-D2E8-CCC28938F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90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60195-0877-14A8-821B-36F0A01E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23A96-5D9D-8BBE-97FA-95A42A6C2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24358-7088-8D78-2F47-A089A93CD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FADD8-594D-75FC-974F-189ACAE2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AB546-7222-CE4C-38BF-A1B3330C2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8391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53AC5-376A-A00A-C1B3-471689204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ACA92-0A24-BB06-C948-ECAEE4E1AD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494A07-AF43-551B-203A-F835A87D2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99662-9363-83B9-9BCF-2B9A9FE7E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F933CE-65C2-BEB2-2B23-1679ABCA8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1ADE4-9EEB-146A-50D1-A2ABFA4CB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0233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8AA03-3625-AAA2-6A08-35CEC5010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DC58A-20E1-CB2D-0A5E-CC6C5FC3C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23EB9-68AD-4B46-97B1-34DB0A807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D4E9B7-7D69-81D1-B4C1-8739E2BF5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13AABB-9097-2BC0-86A3-2371EE4AC1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B21FB2-EDBD-9C7C-E165-623378D51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C4318F-49DD-D950-86C8-F873EFB88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5A7A59-5937-A7FD-AD8A-E4D3E9A33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6146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AEF9D-E87F-07B0-9C05-78C2CFB72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D1EFA5-8BBE-1B9E-205D-D29374404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2D0269-5AB4-A48E-4C7D-F8C829D86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BE0FA-DE2E-A98C-F961-221EA6684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6796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2E0C33-9E50-5E06-AE03-2D883DF97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8A6079-F8AF-E4CA-952E-E91B2C4B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1017E-1A73-293C-72F0-A5EE6D87B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57645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75DFF-B677-88AC-B523-A7E6E672B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B7934-8C29-DCB4-22EF-E0A3AEDF0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A0091-E248-5233-7F12-EE566732A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5AB935-5F8C-022E-9012-B77EED8CC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150DD-C32C-1A9E-20AE-40BC67035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4008E-F238-665D-37E2-E9AD9E889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726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4369-8A88-F708-CFD2-C3D1EFD13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C3CC6D-E7EB-2F84-0F7F-ECB381008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3152C-0E6B-C6A0-670A-FDA0D1D06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2D6BA5-66FE-56B5-BA59-3F5DAE19F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CF04A-12D0-6512-E40E-5EF4BACEF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9D65E-4A33-5ADC-C73E-FBAED1C0C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30614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27F3A1-E8F3-B392-8220-73F038074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413C9-CD10-4743-3215-CCA029303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9455A-5743-76A8-30DA-2C7A87F59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C5600C-E604-4379-9367-4384B4A1B59D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2F88F-EE81-E08C-DA26-38AD4A353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B8976-EAFD-01E7-7926-E6F880271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83A269-5346-4888-B8DC-8C5252A7A0B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0692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8.jpeg"/><Relationship Id="rId7" Type="http://schemas.openxmlformats.org/officeDocument/2006/relationships/image" Target="../media/image20.emf"/><Relationship Id="rId12" Type="http://schemas.openxmlformats.org/officeDocument/2006/relationships/image" Target="../media/image2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24.emf"/><Relationship Id="rId5" Type="http://schemas.openxmlformats.org/officeDocument/2006/relationships/image" Target="../media/image7.jpeg"/><Relationship Id="rId10" Type="http://schemas.openxmlformats.org/officeDocument/2006/relationships/image" Target="../media/image23.emf"/><Relationship Id="rId4" Type="http://schemas.openxmlformats.org/officeDocument/2006/relationships/image" Target="../media/image19.jpeg"/><Relationship Id="rId9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8.jpeg"/><Relationship Id="rId7" Type="http://schemas.openxmlformats.org/officeDocument/2006/relationships/image" Target="../media/image20.emf"/><Relationship Id="rId12" Type="http://schemas.openxmlformats.org/officeDocument/2006/relationships/image" Target="../media/image2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24.emf"/><Relationship Id="rId5" Type="http://schemas.openxmlformats.org/officeDocument/2006/relationships/image" Target="../media/image7.jpeg"/><Relationship Id="rId10" Type="http://schemas.openxmlformats.org/officeDocument/2006/relationships/image" Target="../media/image23.emf"/><Relationship Id="rId4" Type="http://schemas.openxmlformats.org/officeDocument/2006/relationships/image" Target="../media/image19.jpeg"/><Relationship Id="rId9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8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20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04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175836-8758-C057-7071-807BB07E2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3700" b="1">
                <a:solidFill>
                  <a:srgbClr val="FFFFFF"/>
                </a:solidFill>
              </a:rPr>
              <a:t>Sclerotinia </a:t>
            </a:r>
            <a:r>
              <a:rPr lang="en-NZ" sz="3700">
                <a:solidFill>
                  <a:srgbClr val="FFFFFF"/>
                </a:solidFill>
              </a:rPr>
              <a:t>(White Mould)</a:t>
            </a:r>
            <a:br>
              <a:rPr lang="en-NZ" sz="3700">
                <a:solidFill>
                  <a:srgbClr val="FFFFFF"/>
                </a:solidFill>
              </a:rPr>
            </a:br>
            <a:r>
              <a:rPr lang="en-NZ" sz="3700" i="1">
                <a:solidFill>
                  <a:srgbClr val="FFFFFF"/>
                </a:solidFill>
              </a:rPr>
              <a:t>Sclerotinia sclerotiorum</a:t>
            </a:r>
            <a:r>
              <a:rPr lang="en-NZ" sz="3700">
                <a:solidFill>
                  <a:srgbClr val="FFFFFF"/>
                </a:solidFill>
              </a:rPr>
              <a:t> and </a:t>
            </a:r>
            <a:r>
              <a:rPr lang="en-NZ" sz="3700" i="1">
                <a:solidFill>
                  <a:srgbClr val="FFFFFF"/>
                </a:solidFill>
              </a:rPr>
              <a:t>Sclerotinia minor</a:t>
            </a:r>
            <a:endParaRPr lang="en-NZ" sz="37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A8219-0067-69E5-965C-ABBD46AD8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695" y="649480"/>
            <a:ext cx="3604946" cy="5546047"/>
          </a:xfrm>
        </p:spPr>
        <p:txBody>
          <a:bodyPr anchor="ctr">
            <a:normAutofit fontScale="92500" lnSpcReduction="10000"/>
          </a:bodyPr>
          <a:lstStyle/>
          <a:p>
            <a:pPr marL="0" lvl="0" indent="0">
              <a:buNone/>
            </a:pPr>
            <a:r>
              <a:rPr lang="en-NZ" sz="1600" b="1" dirty="0"/>
              <a:t>Sclerotinia </a:t>
            </a:r>
            <a:r>
              <a:rPr lang="en-NZ" sz="1600" dirty="0"/>
              <a:t>(White Mould) is; </a:t>
            </a:r>
          </a:p>
          <a:p>
            <a:pPr lvl="0"/>
            <a:r>
              <a:rPr lang="en-NZ" sz="1600" dirty="0"/>
              <a:t>A soil-borne fungal disease which thrives in cool, wet, and humid conditions. </a:t>
            </a:r>
          </a:p>
          <a:p>
            <a:pPr marL="0" indent="0">
              <a:buNone/>
            </a:pPr>
            <a:r>
              <a:rPr lang="en-NZ" sz="1600" b="1" dirty="0"/>
              <a:t>Symptoms</a:t>
            </a:r>
          </a:p>
          <a:p>
            <a:pPr lvl="0"/>
            <a:r>
              <a:rPr lang="en-NZ" sz="1600" dirty="0"/>
              <a:t>Soft, watery rot on stems and lower leaves. </a:t>
            </a:r>
          </a:p>
          <a:p>
            <a:pPr lvl="0"/>
            <a:r>
              <a:rPr lang="en-NZ" sz="1600" dirty="0"/>
              <a:t>White, fluffy fungal growth on infected plants. </a:t>
            </a:r>
          </a:p>
          <a:p>
            <a:pPr lvl="0"/>
            <a:r>
              <a:rPr lang="en-NZ" sz="1600" dirty="0"/>
              <a:t>Produces hard, black survival structures called sclerotia. </a:t>
            </a:r>
          </a:p>
          <a:p>
            <a:pPr lvl="0"/>
            <a:r>
              <a:rPr lang="en-NZ" sz="1600" dirty="0"/>
              <a:t>Sclerotia can survive in soil for 5–7 years. </a:t>
            </a:r>
          </a:p>
          <a:p>
            <a:pPr marL="0" indent="0">
              <a:buNone/>
            </a:pPr>
            <a:r>
              <a:rPr lang="en-NZ" sz="1600" b="1" dirty="0"/>
              <a:t>Growers</a:t>
            </a:r>
          </a:p>
          <a:p>
            <a:pPr lvl="0"/>
            <a:r>
              <a:rPr lang="en-NZ" sz="1600" dirty="0"/>
              <a:t>Space plants to improve airflow so leaves dry quickly. </a:t>
            </a:r>
          </a:p>
          <a:p>
            <a:pPr lvl="0"/>
            <a:r>
              <a:rPr lang="en-NZ" sz="1600" dirty="0"/>
              <a:t>Rotate crops each season. </a:t>
            </a:r>
          </a:p>
          <a:p>
            <a:pPr lvl="0"/>
            <a:r>
              <a:rPr lang="en-NZ" sz="1600" dirty="0"/>
              <a:t>Carefully manage irrigation to keep leaves dry and help stop bacterial leaf spot from spreading. </a:t>
            </a:r>
          </a:p>
          <a:p>
            <a:pPr lvl="0"/>
            <a:r>
              <a:rPr lang="en-NZ" sz="1600" dirty="0"/>
              <a:t>Use approved fungicides only when required.</a:t>
            </a:r>
            <a:r>
              <a:rPr lang="en-NZ" sz="1300" dirty="0"/>
              <a:t> </a:t>
            </a:r>
          </a:p>
          <a:p>
            <a:endParaRPr lang="en-NZ" sz="1300" dirty="0"/>
          </a:p>
        </p:txBody>
      </p:sp>
      <p:pic>
        <p:nvPicPr>
          <p:cNvPr id="5" name="Picture 4" descr="Symptoms caused by infection of Sclerotinia sclerotiorum on protected lettuce crop.">
            <a:extLst>
              <a:ext uri="{FF2B5EF4-FFF2-40B4-BE49-F238E27FC236}">
                <a16:creationId xmlns:a16="http://schemas.microsoft.com/office/drawing/2014/main" id="{F79A5694-84CF-BA4B-B421-385867BA01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003" r="20350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642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633B4-4B41-8AD1-0249-C37979185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NZ" b="1" dirty="0"/>
            </a:br>
            <a:r>
              <a:rPr lang="en-NZ" b="1" dirty="0"/>
              <a:t>Physiological Disorders</a:t>
            </a:r>
            <a:br>
              <a:rPr lang="en-NZ" b="1" dirty="0"/>
            </a:br>
            <a:r>
              <a:rPr lang="en-NZ" sz="2700" b="1" dirty="0" err="1"/>
              <a:t>Tipburn</a:t>
            </a:r>
            <a:r>
              <a:rPr lang="en-NZ" sz="2700" b="1" dirty="0"/>
              <a:t> and Bolting</a:t>
            </a:r>
            <a:br>
              <a:rPr lang="en-NZ" dirty="0"/>
            </a:br>
            <a:endParaRPr lang="en-NZ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AEAF2-12DF-1639-24D7-D35BD54ECC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2949" y="2783454"/>
            <a:ext cx="4752975" cy="374079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NZ" sz="2600" dirty="0"/>
              <a:t>Tip burn is a physiological disorder) that affects young, inner lettuce leaves. </a:t>
            </a:r>
          </a:p>
          <a:p>
            <a:pPr lvl="0"/>
            <a:r>
              <a:rPr lang="en-NZ" sz="2600" dirty="0"/>
              <a:t>It appears as brown, dry, dead areas along the leaf edges. </a:t>
            </a:r>
          </a:p>
          <a:p>
            <a:pPr marL="0" indent="0">
              <a:buNone/>
            </a:pPr>
            <a:r>
              <a:rPr lang="en-NZ" sz="2600" dirty="0"/>
              <a:t>Cause</a:t>
            </a:r>
          </a:p>
          <a:p>
            <a:pPr lvl="0"/>
            <a:r>
              <a:rPr lang="en-NZ" sz="2600" dirty="0"/>
              <a:t>Caused by a calcium deficiency in rapidly growing leaves. </a:t>
            </a:r>
          </a:p>
          <a:p>
            <a:pPr lvl="0"/>
            <a:r>
              <a:rPr lang="en-NZ" sz="2600" dirty="0"/>
              <a:t>Calcium does not move quickly enough to the new leaf tissue when plants are growing fast. </a:t>
            </a:r>
          </a:p>
          <a:p>
            <a:pPr lvl="0"/>
            <a:r>
              <a:rPr lang="en-NZ" sz="2600" dirty="0"/>
              <a:t>Often occurs during hot weather, rapid growth, or periods of water stress. </a:t>
            </a:r>
          </a:p>
          <a:p>
            <a:pPr marL="0" indent="0">
              <a:buNone/>
            </a:pPr>
            <a:r>
              <a:rPr lang="en-NZ" sz="2600" dirty="0"/>
              <a:t>Management Strategies</a:t>
            </a:r>
          </a:p>
          <a:p>
            <a:r>
              <a:rPr lang="en-NZ" sz="2600" dirty="0"/>
              <a:t>Good cultivar selection, balanced nutrition, and consistent water supply help reduce tip burn and produce high-quality iceberg lettuce.</a:t>
            </a:r>
          </a:p>
          <a:p>
            <a:endParaRPr lang="en-N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06CA9-624C-7EB4-90F9-F47D458C5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1251" y="2847666"/>
            <a:ext cx="5257800" cy="363741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NZ" sz="2600" dirty="0"/>
              <a:t>Bolting occurs when lettuce prematurely produces a tall flower stalk instead of forming a quality head. </a:t>
            </a:r>
          </a:p>
          <a:p>
            <a:pPr marL="0" indent="0">
              <a:buNone/>
            </a:pPr>
            <a:r>
              <a:rPr lang="en-NZ" sz="2600" dirty="0"/>
              <a:t>Causes </a:t>
            </a:r>
          </a:p>
          <a:p>
            <a:pPr lvl="0"/>
            <a:r>
              <a:rPr lang="en-NZ" sz="2600" dirty="0"/>
              <a:t>Rapid changes in temperature and long daylight hours </a:t>
            </a:r>
          </a:p>
          <a:p>
            <a:pPr lvl="0"/>
            <a:r>
              <a:rPr lang="en-NZ" sz="2600" dirty="0"/>
              <a:t>Stress caused by unsuitable growing conditions </a:t>
            </a:r>
          </a:p>
          <a:p>
            <a:pPr marL="0" indent="0">
              <a:buNone/>
            </a:pPr>
            <a:r>
              <a:rPr lang="en-NZ" sz="2600" dirty="0"/>
              <a:t>Signs </a:t>
            </a:r>
          </a:p>
          <a:p>
            <a:r>
              <a:rPr lang="en-NZ" sz="2600" dirty="0"/>
              <a:t>Lettuce head starts stretching upwards as a flower stalk develops. </a:t>
            </a:r>
          </a:p>
          <a:p>
            <a:pPr lvl="0"/>
            <a:r>
              <a:rPr lang="en-NZ" sz="2600" dirty="0"/>
              <a:t>Leaves become tougher and develop a bitter taste due to increased plant sap production. </a:t>
            </a:r>
          </a:p>
          <a:p>
            <a:pPr marL="0" indent="0">
              <a:buNone/>
            </a:pPr>
            <a:r>
              <a:rPr lang="en-NZ" sz="2600" dirty="0"/>
              <a:t>Management Strategies</a:t>
            </a:r>
          </a:p>
          <a:p>
            <a:r>
              <a:rPr lang="en-NZ" sz="2600" dirty="0"/>
              <a:t>Selecting the right cultivar for the season helps prevent bolting </a:t>
            </a:r>
          </a:p>
          <a:p>
            <a:endParaRPr lang="en-NZ" dirty="0"/>
          </a:p>
        </p:txBody>
      </p:sp>
      <p:pic>
        <p:nvPicPr>
          <p:cNvPr id="5" name="Picture 4" descr="Reducing tipburn in lettuce | Yara United States">
            <a:extLst>
              <a:ext uri="{FF2B5EF4-FFF2-40B4-BE49-F238E27FC236}">
                <a16:creationId xmlns:a16="http://schemas.microsoft.com/office/drawing/2014/main" id="{64252C0A-0DA3-9466-15E8-D88A1418F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83920"/>
            <a:ext cx="2352675" cy="1753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49832B-9C16-D33E-6369-288D36CDC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7436" y="365125"/>
            <a:ext cx="1562514" cy="235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6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FBE971-17DD-E916-DADC-1A98667C7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F6537E-8ABB-8F79-9FDB-AD6ACEFD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3400" b="1">
                <a:solidFill>
                  <a:srgbClr val="FFFFFF"/>
                </a:solidFill>
              </a:rPr>
              <a:t>Managing Lettuce Diseases</a:t>
            </a:r>
            <a:br>
              <a:rPr lang="en-NZ" sz="3400" b="1">
                <a:solidFill>
                  <a:srgbClr val="FFFFFF"/>
                </a:solidFill>
              </a:rPr>
            </a:br>
            <a:r>
              <a:rPr lang="en-NZ" sz="3400" b="1">
                <a:solidFill>
                  <a:srgbClr val="FFFFFF"/>
                </a:solidFill>
              </a:rPr>
              <a:t>Integrated Disease Management (IDM)</a:t>
            </a:r>
            <a:endParaRPr lang="en-NZ" sz="34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83460-5A13-C496-A9FD-0F06A0C36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811" y="374754"/>
            <a:ext cx="3837830" cy="63708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1400" dirty="0"/>
              <a:t>The best way to protect lettuce is to prevent diseases before they spread. Farmers use Integrated Disease Management (IDM), which combines several methods instead of relying on just one.</a:t>
            </a:r>
          </a:p>
          <a:p>
            <a:pPr marL="0" indent="0">
              <a:buNone/>
            </a:pPr>
            <a:r>
              <a:rPr lang="en-NZ" sz="1400" dirty="0"/>
              <a:t>Key strategies include:</a:t>
            </a:r>
          </a:p>
          <a:p>
            <a:pPr lvl="0"/>
            <a:r>
              <a:rPr lang="en-NZ" sz="1400" dirty="0"/>
              <a:t>Choose resistant varieties – Some lettuce varieties are naturally resistant to certain diseases. </a:t>
            </a:r>
          </a:p>
          <a:p>
            <a:pPr lvl="0"/>
            <a:r>
              <a:rPr lang="en-NZ" sz="1400" dirty="0"/>
              <a:t>Use healthy seeds – Plant disease-free seeds to stop diseases before they start. </a:t>
            </a:r>
          </a:p>
          <a:p>
            <a:pPr lvl="0"/>
            <a:r>
              <a:rPr lang="en-NZ" sz="1400" dirty="0"/>
              <a:t>Keep fields clean – Remove weeds, old plants, and crop debris that can spread disease. </a:t>
            </a:r>
          </a:p>
          <a:p>
            <a:pPr lvl="0"/>
            <a:r>
              <a:rPr lang="en-NZ" sz="1400" dirty="0"/>
              <a:t>Manage water carefully – Use drip irrigation instead of overhead sprinklers to keep leaves dry. </a:t>
            </a:r>
          </a:p>
          <a:p>
            <a:pPr lvl="0"/>
            <a:r>
              <a:rPr lang="en-NZ" sz="1400" dirty="0"/>
              <a:t>Improve airflow – Leave enough space between plants so leaves dry quickly after rain or watering. </a:t>
            </a:r>
          </a:p>
          <a:p>
            <a:pPr lvl="0"/>
            <a:r>
              <a:rPr lang="en-NZ" sz="1400" dirty="0"/>
              <a:t>Rotate crops – Grow different crops each season to reduce disease build-up in the soil. </a:t>
            </a:r>
          </a:p>
          <a:p>
            <a:pPr lvl="0"/>
            <a:r>
              <a:rPr lang="en-NZ" sz="1400" dirty="0"/>
              <a:t>Use pesticides only when needed – Fungicides and other products are used carefully as part of the overall management plan.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C66EC67-10BE-4FCD-99D5-96D43345F9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682" r="30833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55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2A4EB7-AA5C-158E-F054-3C7229881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Beneficial Insects</a:t>
            </a:r>
            <a:endParaRPr lang="en-NZ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6FFF4-8CE2-FBBE-793F-BFB34C5A1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1400" dirty="0"/>
              <a:t>Healthy populations of beneficial insects help keep pest numbers low, reduce the need for insecticides, and make vegetable crops more resilient.</a:t>
            </a:r>
          </a:p>
          <a:p>
            <a:pPr marL="0" indent="0">
              <a:buNone/>
            </a:pPr>
            <a:r>
              <a:rPr lang="en-NZ" sz="1400" b="1" dirty="0"/>
              <a:t>Beneficial insects help growers by:</a:t>
            </a:r>
          </a:p>
          <a:p>
            <a:r>
              <a:rPr lang="en-NZ" sz="1400" dirty="0"/>
              <a:t>Pollinating flowers.</a:t>
            </a:r>
          </a:p>
          <a:p>
            <a:r>
              <a:rPr lang="en-NZ" sz="1400" dirty="0"/>
              <a:t>Breaking down dead plant material.</a:t>
            </a:r>
          </a:p>
          <a:p>
            <a:r>
              <a:rPr lang="en-NZ" sz="1400" dirty="0"/>
              <a:t>Controlling crop pests as part of Integrated Pest Management (IPM).</a:t>
            </a:r>
          </a:p>
          <a:p>
            <a:pPr marL="0" indent="0">
              <a:buNone/>
            </a:pPr>
            <a:r>
              <a:rPr lang="en-NZ" sz="1400" b="1" dirty="0"/>
              <a:t>Beneficial insects </a:t>
            </a:r>
          </a:p>
          <a:p>
            <a:r>
              <a:rPr lang="en-NZ" sz="1400" dirty="0"/>
              <a:t>Many beneficial insects live in New Zealand vegetable crops, including lettuce.</a:t>
            </a:r>
          </a:p>
          <a:p>
            <a:pPr lvl="0"/>
            <a:r>
              <a:rPr lang="en-NZ" sz="1400" dirty="0"/>
              <a:t>They include predators (which eat pests) and </a:t>
            </a:r>
            <a:r>
              <a:rPr lang="en-NZ" sz="1400" dirty="0" err="1"/>
              <a:t>parasitoids</a:t>
            </a:r>
            <a:r>
              <a:rPr lang="en-NZ" sz="1400" dirty="0"/>
              <a:t> (which lay eggs in or on pests, eventually killing them).</a:t>
            </a:r>
          </a:p>
          <a:p>
            <a:pPr marL="0" indent="0">
              <a:buNone/>
            </a:pPr>
            <a:r>
              <a:rPr lang="en-NZ" sz="1400" b="1" dirty="0"/>
              <a:t>Growers can protect them by?</a:t>
            </a:r>
            <a:endParaRPr lang="en-NZ" sz="1400" dirty="0"/>
          </a:p>
          <a:p>
            <a:pPr lvl="0"/>
            <a:r>
              <a:rPr lang="en-NZ" sz="1400" dirty="0"/>
              <a:t>Learning to identify and monitor beneficial insects in crops.</a:t>
            </a:r>
          </a:p>
          <a:p>
            <a:pPr lvl="0"/>
            <a:r>
              <a:rPr lang="en-NZ" sz="1400" dirty="0"/>
              <a:t>Using selective insecticides that are less harmful to beneficial insects.</a:t>
            </a:r>
          </a:p>
          <a:p>
            <a:pPr lvl="0"/>
            <a:r>
              <a:rPr lang="en-NZ" sz="1400" dirty="0"/>
              <a:t>Planting  biodiverse habitats that provide (SNAP):</a:t>
            </a:r>
          </a:p>
          <a:p>
            <a:pPr lvl="1"/>
            <a:r>
              <a:rPr lang="en-NZ" sz="1400" b="1" dirty="0"/>
              <a:t>S</a:t>
            </a:r>
            <a:r>
              <a:rPr lang="en-NZ" sz="1400" dirty="0"/>
              <a:t>helter</a:t>
            </a:r>
          </a:p>
          <a:p>
            <a:pPr lvl="1"/>
            <a:r>
              <a:rPr lang="en-NZ" sz="1400" b="1" dirty="0"/>
              <a:t>N</a:t>
            </a:r>
            <a:r>
              <a:rPr lang="en-NZ" sz="1400" dirty="0"/>
              <a:t>ectar</a:t>
            </a:r>
          </a:p>
          <a:p>
            <a:pPr lvl="1"/>
            <a:r>
              <a:rPr lang="en-NZ" sz="1400" b="1" dirty="0"/>
              <a:t>A</a:t>
            </a:r>
            <a:r>
              <a:rPr lang="en-NZ" sz="1400" dirty="0"/>
              <a:t>lternative food</a:t>
            </a:r>
          </a:p>
          <a:p>
            <a:pPr lvl="1"/>
            <a:r>
              <a:rPr lang="en-NZ" sz="1400" b="1" dirty="0"/>
              <a:t>P</a:t>
            </a:r>
            <a:r>
              <a:rPr lang="en-NZ" sz="1400" dirty="0"/>
              <a:t>ollen</a:t>
            </a:r>
          </a:p>
          <a:p>
            <a:pPr marL="0" indent="0">
              <a:buNone/>
            </a:pP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182378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BBC1B6-FEDA-5678-D48B-67E8760ED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Biodiversity and </a:t>
            </a:r>
            <a:br>
              <a:rPr lang="en-NZ" sz="4000" b="1">
                <a:solidFill>
                  <a:srgbClr val="FFFFFF"/>
                </a:solidFill>
              </a:rPr>
            </a:br>
            <a:r>
              <a:rPr lang="en-NZ" sz="4000" b="1">
                <a:solidFill>
                  <a:srgbClr val="FFFFFF"/>
                </a:solidFill>
              </a:rPr>
              <a:t>Pest Management</a:t>
            </a:r>
            <a:endParaRPr lang="en-NZ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97296-0276-6FE2-4A13-CA4DA60BA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NZ" sz="1600" dirty="0"/>
              <a:t>Biodiversity means having a variety of plants, insects, and other living things on a market gardens, farms and orchards. Biodiversity works best as part of Integrated Pest Management (IPM), helping growers, grow high quality crops</a:t>
            </a:r>
            <a:r>
              <a:rPr lang="en-NZ" sz="1600" b="1" dirty="0"/>
              <a:t> </a:t>
            </a:r>
            <a:r>
              <a:rPr lang="en-NZ" sz="1600" dirty="0"/>
              <a:t>while reducing the need for pesticides</a:t>
            </a:r>
          </a:p>
          <a:p>
            <a:pPr marL="0" indent="0">
              <a:buNone/>
            </a:pPr>
            <a:r>
              <a:rPr lang="en-NZ" sz="1600" dirty="0"/>
              <a:t>Growers use Integrated Pest Management (IPM) to:</a:t>
            </a:r>
          </a:p>
          <a:p>
            <a:pPr lvl="0"/>
            <a:r>
              <a:rPr lang="en-NZ" sz="1600" dirty="0"/>
              <a:t> Grow pest-resistant lettuce and other plant varieties. </a:t>
            </a:r>
          </a:p>
          <a:p>
            <a:pPr lvl="0"/>
            <a:r>
              <a:rPr lang="en-NZ" sz="1600" dirty="0"/>
              <a:t>Encourage beneficial insects such as ladybirds, lacewings, and </a:t>
            </a:r>
            <a:r>
              <a:rPr lang="en-NZ" sz="1600" dirty="0" err="1"/>
              <a:t>parasitoid</a:t>
            </a:r>
            <a:r>
              <a:rPr lang="en-NZ" sz="1600" dirty="0"/>
              <a:t> wasps that eat or attack pests. </a:t>
            </a:r>
          </a:p>
          <a:p>
            <a:pPr lvl="0"/>
            <a:r>
              <a:rPr lang="en-NZ" sz="1600" dirty="0"/>
              <a:t> Use targeted pesticides only when needed, instead of spraying all the time. </a:t>
            </a:r>
          </a:p>
          <a:p>
            <a:pPr lvl="0"/>
            <a:r>
              <a:rPr lang="en-NZ" sz="1600" dirty="0"/>
              <a:t>Regularly monitor crops for both pests and helpful insects. </a:t>
            </a:r>
          </a:p>
          <a:p>
            <a:pPr marL="0" indent="0">
              <a:buNone/>
            </a:pPr>
            <a:r>
              <a:rPr lang="en-NZ" sz="1600" dirty="0"/>
              <a:t>Why is biodiversity important?</a:t>
            </a:r>
          </a:p>
          <a:p>
            <a:pPr lvl="0"/>
            <a:r>
              <a:rPr lang="en-NZ" sz="1600" dirty="0"/>
              <a:t>Beneficial insects naturally reduce pest numbers. </a:t>
            </a:r>
          </a:p>
          <a:p>
            <a:pPr lvl="0"/>
            <a:r>
              <a:rPr lang="en-NZ" sz="1600" dirty="0"/>
              <a:t>Fewer pesticide sprays help protect pollinators and other useful insects. </a:t>
            </a:r>
          </a:p>
          <a:p>
            <a:pPr lvl="0"/>
            <a:r>
              <a:rPr lang="en-NZ" sz="1600" dirty="0"/>
              <a:t>Using several methods together creates a healthier, more sustainable growing system. </a:t>
            </a:r>
          </a:p>
          <a:p>
            <a:pPr lvl="0"/>
            <a:r>
              <a:rPr lang="en-NZ" sz="1600" dirty="0"/>
              <a:t>Healthy biodiversity makes crops more resilient to future pest outbreaks. </a:t>
            </a:r>
          </a:p>
          <a:p>
            <a:pPr marL="0" lvl="0" indent="0">
              <a:buNone/>
            </a:pPr>
            <a:r>
              <a:rPr lang="en-NZ" sz="1600" i="1" dirty="0"/>
              <a:t>Do: Biodiversity (WS)</a:t>
            </a:r>
          </a:p>
          <a:p>
            <a:pPr marL="0" indent="0">
              <a:buNone/>
            </a:pP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2269524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0EB80-FA28-41C1-13F2-B36E9AD9B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9409"/>
          </a:xfrm>
        </p:spPr>
        <p:txBody>
          <a:bodyPr>
            <a:normAutofit fontScale="90000"/>
          </a:bodyPr>
          <a:lstStyle/>
          <a:p>
            <a:pPr algn="ctr"/>
            <a:r>
              <a:rPr lang="en-NZ" b="1" dirty="0"/>
              <a:t>Activity 5: Am I a friend or foe?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FB6CD3-091E-3D5A-DE6D-336AC5F18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74" y="1116503"/>
            <a:ext cx="2487396" cy="1657228"/>
          </a:xfrm>
          <a:prstGeom prst="rect">
            <a:avLst/>
          </a:prstGeom>
        </p:spPr>
      </p:pic>
      <p:pic>
        <p:nvPicPr>
          <p:cNvPr id="5" name="Picture 4" descr="Winged-adult-and-wingless-nymphs-green-peach-aphids">
            <a:extLst>
              <a:ext uri="{FF2B5EF4-FFF2-40B4-BE49-F238E27FC236}">
                <a16:creationId xmlns:a16="http://schemas.microsoft.com/office/drawing/2014/main" id="{199E62F6-90C7-7DCA-2E58-BC2C9E52B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514" y="2983988"/>
            <a:ext cx="2487396" cy="1665667"/>
          </a:xfrm>
          <a:prstGeom prst="rect">
            <a:avLst/>
          </a:prstGeom>
        </p:spPr>
      </p:pic>
      <p:pic>
        <p:nvPicPr>
          <p:cNvPr id="6" name="Picture 5" descr="How to recognize and combat heliothis in lettuce and similar | idMicrobe">
            <a:extLst>
              <a:ext uri="{FF2B5EF4-FFF2-40B4-BE49-F238E27FC236}">
                <a16:creationId xmlns:a16="http://schemas.microsoft.com/office/drawing/2014/main" id="{B167BB08-D6F1-B534-0BB0-EA220A15C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526" y="1112284"/>
            <a:ext cx="2665067" cy="1665667"/>
          </a:xfrm>
          <a:prstGeom prst="rect">
            <a:avLst/>
          </a:prstGeom>
        </p:spPr>
      </p:pic>
      <p:pic>
        <p:nvPicPr>
          <p:cNvPr id="7" name="Picture 6" descr="slugs in my greenhouse ...">
            <a:extLst>
              <a:ext uri="{FF2B5EF4-FFF2-40B4-BE49-F238E27FC236}">
                <a16:creationId xmlns:a16="http://schemas.microsoft.com/office/drawing/2014/main" id="{EB1D5F95-FE36-F3E8-B17C-B890126DFE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8054" y="2994560"/>
            <a:ext cx="2467829" cy="1657228"/>
          </a:xfrm>
          <a:prstGeom prst="rect">
            <a:avLst/>
          </a:prstGeom>
        </p:spPr>
      </p:pic>
      <p:pic>
        <p:nvPicPr>
          <p:cNvPr id="8" name="Picture 7" descr="How to keep slugs from turning your ...">
            <a:extLst>
              <a:ext uri="{FF2B5EF4-FFF2-40B4-BE49-F238E27FC236}">
                <a16:creationId xmlns:a16="http://schemas.microsoft.com/office/drawing/2014/main" id="{1C5E85ED-D82E-26F2-3637-80E4C5BD7E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5003" y="1112284"/>
            <a:ext cx="2619375" cy="1743075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08CDC92F-E215-193D-1435-230AA683C4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7606240" y="2994560"/>
            <a:ext cx="2317133" cy="16550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637E38-D594-CB30-EB6A-5B4BEF4E66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974" y="4753826"/>
            <a:ext cx="2087813" cy="1765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2065A4-840A-7353-A12F-D223D67E2C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8549" y="4806186"/>
            <a:ext cx="2087813" cy="18299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2445DF-E9C0-122F-6CFE-077D0BD46E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2862" y="1112407"/>
            <a:ext cx="2207180" cy="17604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B3CE63-3AB8-30FA-0979-2F6444102A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5842" y="4822079"/>
            <a:ext cx="2387428" cy="18607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586BFE-BB69-3B0D-2A54-9FC6B012B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13452" y="4844748"/>
            <a:ext cx="2207180" cy="185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09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BEEF9-662D-0B43-ADC6-738AE5A4E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A847C-8846-B6C5-6682-CAC2D13B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9409"/>
          </a:xfrm>
        </p:spPr>
        <p:txBody>
          <a:bodyPr>
            <a:normAutofit fontScale="90000"/>
          </a:bodyPr>
          <a:lstStyle/>
          <a:p>
            <a:r>
              <a:rPr lang="en-NZ" dirty="0"/>
              <a:t>Answers: Am I a friend or foe?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7B313-7AA5-D2EF-21EC-CA2E880DE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74" y="1116503"/>
            <a:ext cx="2487396" cy="1657228"/>
          </a:xfrm>
          <a:prstGeom prst="rect">
            <a:avLst/>
          </a:prstGeom>
        </p:spPr>
      </p:pic>
      <p:pic>
        <p:nvPicPr>
          <p:cNvPr id="5" name="Picture 4" descr="Winged-adult-and-wingless-nymphs-green-peach-aphids">
            <a:extLst>
              <a:ext uri="{FF2B5EF4-FFF2-40B4-BE49-F238E27FC236}">
                <a16:creationId xmlns:a16="http://schemas.microsoft.com/office/drawing/2014/main" id="{7FE125F2-B711-65B4-EE11-BDADE7132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514" y="2983988"/>
            <a:ext cx="2487396" cy="1665667"/>
          </a:xfrm>
          <a:prstGeom prst="rect">
            <a:avLst/>
          </a:prstGeom>
        </p:spPr>
      </p:pic>
      <p:pic>
        <p:nvPicPr>
          <p:cNvPr id="6" name="Picture 5" descr="How to recognize and combat heliothis in lettuce and similar | idMicrobe">
            <a:extLst>
              <a:ext uri="{FF2B5EF4-FFF2-40B4-BE49-F238E27FC236}">
                <a16:creationId xmlns:a16="http://schemas.microsoft.com/office/drawing/2014/main" id="{946289C4-258D-ED2E-D2DC-5CBD6E52E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526" y="1112284"/>
            <a:ext cx="2665067" cy="1665667"/>
          </a:xfrm>
          <a:prstGeom prst="rect">
            <a:avLst/>
          </a:prstGeom>
        </p:spPr>
      </p:pic>
      <p:pic>
        <p:nvPicPr>
          <p:cNvPr id="7" name="Picture 6" descr="slugs in my greenhouse ...">
            <a:extLst>
              <a:ext uri="{FF2B5EF4-FFF2-40B4-BE49-F238E27FC236}">
                <a16:creationId xmlns:a16="http://schemas.microsoft.com/office/drawing/2014/main" id="{59DAE154-F83C-9ED0-4D54-2631DE5E69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8054" y="2994560"/>
            <a:ext cx="2467829" cy="1657228"/>
          </a:xfrm>
          <a:prstGeom prst="rect">
            <a:avLst/>
          </a:prstGeom>
        </p:spPr>
      </p:pic>
      <p:pic>
        <p:nvPicPr>
          <p:cNvPr id="8" name="Picture 7" descr="How to keep slugs from turning your ...">
            <a:extLst>
              <a:ext uri="{FF2B5EF4-FFF2-40B4-BE49-F238E27FC236}">
                <a16:creationId xmlns:a16="http://schemas.microsoft.com/office/drawing/2014/main" id="{248343D6-DF4D-63B5-1159-75F634C1B4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5003" y="1112284"/>
            <a:ext cx="2619375" cy="1743075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4D8E44AE-CB8A-14B7-77C7-451C30F824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7606240" y="2994560"/>
            <a:ext cx="2317133" cy="16550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1F02D2-CE4E-6695-9039-9DA7B8427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974" y="4753826"/>
            <a:ext cx="2087813" cy="1765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EFB2DA-EFDF-2F75-76D1-1AB98DA3C0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8549" y="4806186"/>
            <a:ext cx="2087813" cy="18299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B01CB1-F58B-99B9-B3F3-806D6C1A80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2862" y="1112407"/>
            <a:ext cx="2207180" cy="17604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D80F74-2C37-3F6A-6D15-D9592F7195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5842" y="4822079"/>
            <a:ext cx="2387428" cy="18607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D644D2-523D-D866-F941-140151413B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13452" y="4844748"/>
            <a:ext cx="2207180" cy="18554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BF50A4-47EC-A34A-E984-04FC33FA9F95}"/>
              </a:ext>
            </a:extLst>
          </p:cNvPr>
          <p:cNvSpPr txBox="1"/>
          <p:nvPr/>
        </p:nvSpPr>
        <p:spPr>
          <a:xfrm>
            <a:off x="7606240" y="3059668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Friend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3B8E57-6621-C69E-3D53-0FA326C72D21}"/>
              </a:ext>
            </a:extLst>
          </p:cNvPr>
          <p:cNvSpPr txBox="1"/>
          <p:nvPr/>
        </p:nvSpPr>
        <p:spPr>
          <a:xfrm>
            <a:off x="3493854" y="1145418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Foe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0B1C53-7204-65AE-3E7C-95753B34CFE1}"/>
              </a:ext>
            </a:extLst>
          </p:cNvPr>
          <p:cNvSpPr txBox="1"/>
          <p:nvPr/>
        </p:nvSpPr>
        <p:spPr>
          <a:xfrm>
            <a:off x="6332862" y="1197572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Friend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6687DF-6D98-28CA-4404-7529BDC5D46D}"/>
              </a:ext>
            </a:extLst>
          </p:cNvPr>
          <p:cNvSpPr txBox="1"/>
          <p:nvPr/>
        </p:nvSpPr>
        <p:spPr>
          <a:xfrm>
            <a:off x="613362" y="4832883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Friend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297926-826A-AC0F-202B-D9CFB8E4D6BF}"/>
              </a:ext>
            </a:extLst>
          </p:cNvPr>
          <p:cNvSpPr txBox="1"/>
          <p:nvPr/>
        </p:nvSpPr>
        <p:spPr>
          <a:xfrm>
            <a:off x="3468487" y="4844748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Friend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C733E9-D103-A6A2-D39E-8CEDBDBD7AD7}"/>
              </a:ext>
            </a:extLst>
          </p:cNvPr>
          <p:cNvSpPr txBox="1"/>
          <p:nvPr/>
        </p:nvSpPr>
        <p:spPr>
          <a:xfrm>
            <a:off x="8731278" y="4866264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Friend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37A2A3-6AA5-8594-3B60-347CD8D7A00D}"/>
              </a:ext>
            </a:extLst>
          </p:cNvPr>
          <p:cNvSpPr txBox="1"/>
          <p:nvPr/>
        </p:nvSpPr>
        <p:spPr>
          <a:xfrm>
            <a:off x="6103819" y="4844748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Friend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56029A-5CB4-3CFC-1C19-5A9FE98297FA}"/>
              </a:ext>
            </a:extLst>
          </p:cNvPr>
          <p:cNvSpPr txBox="1"/>
          <p:nvPr/>
        </p:nvSpPr>
        <p:spPr>
          <a:xfrm>
            <a:off x="8878623" y="1191914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Foe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E41E61-D66F-F82D-4982-FCC258F78B89}"/>
              </a:ext>
            </a:extLst>
          </p:cNvPr>
          <p:cNvSpPr txBox="1"/>
          <p:nvPr/>
        </p:nvSpPr>
        <p:spPr>
          <a:xfrm>
            <a:off x="4316589" y="3016042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Foe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87C6D5-8A26-95F5-0A81-B3A74625BEB6}"/>
              </a:ext>
            </a:extLst>
          </p:cNvPr>
          <p:cNvSpPr txBox="1"/>
          <p:nvPr/>
        </p:nvSpPr>
        <p:spPr>
          <a:xfrm>
            <a:off x="815679" y="1145418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Foe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B10215-E181-C7C0-62FA-3D28475D41AA}"/>
              </a:ext>
            </a:extLst>
          </p:cNvPr>
          <p:cNvSpPr txBox="1"/>
          <p:nvPr/>
        </p:nvSpPr>
        <p:spPr>
          <a:xfrm>
            <a:off x="1419297" y="2983988"/>
            <a:ext cx="1044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Foe</a:t>
            </a:r>
          </a:p>
        </p:txBody>
      </p:sp>
    </p:spTree>
    <p:extLst>
      <p:ext uri="{BB962C8B-B14F-4D97-AF65-F5344CB8AC3E}">
        <p14:creationId xmlns:p14="http://schemas.microsoft.com/office/powerpoint/2010/main" val="2397093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55EB1-8A61-4F16-8C63-741F9CB12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73BBE33-B533-4661-8A6A-6BD8D05EB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DE1016-E96C-7AC7-40F2-F89228551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20" y="557189"/>
            <a:ext cx="3357159" cy="27859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 am a foe</a:t>
            </a:r>
          </a:p>
        </p:txBody>
      </p:sp>
      <p:pic>
        <p:nvPicPr>
          <p:cNvPr id="7" name="Picture 6" descr="How to keep slugs from turning your ...">
            <a:extLst>
              <a:ext uri="{FF2B5EF4-FFF2-40B4-BE49-F238E27FC236}">
                <a16:creationId xmlns:a16="http://schemas.microsoft.com/office/drawing/2014/main" id="{A985D98A-0C2D-AB46-C50C-CFB89DE9C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8"/>
          <a:stretch>
            <a:fillRect/>
          </a:stretch>
        </p:blipFill>
        <p:spPr>
          <a:xfrm>
            <a:off x="4657343" y="-2"/>
            <a:ext cx="2745766" cy="2228757"/>
          </a:xfrm>
          <a:prstGeom prst="rect">
            <a:avLst/>
          </a:prstGeom>
        </p:spPr>
      </p:pic>
      <p:pic>
        <p:nvPicPr>
          <p:cNvPr id="5" name="Picture 4" descr="slugs in my greenhouse ...">
            <a:extLst>
              <a:ext uri="{FF2B5EF4-FFF2-40B4-BE49-F238E27FC236}">
                <a16:creationId xmlns:a16="http://schemas.microsoft.com/office/drawing/2014/main" id="{AD3273F6-D5C2-967B-4669-78C62AEFE4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4" r="9910" b="4"/>
          <a:stretch>
            <a:fillRect/>
          </a:stretch>
        </p:blipFill>
        <p:spPr>
          <a:xfrm>
            <a:off x="4657343" y="2400474"/>
            <a:ext cx="2742158" cy="2057043"/>
          </a:xfrm>
          <a:prstGeom prst="rect">
            <a:avLst/>
          </a:prstGeom>
        </p:spPr>
      </p:pic>
      <p:pic>
        <p:nvPicPr>
          <p:cNvPr id="8" name="Picture 7" descr="How to recognize and combat heliothis in lettuce and similar | idMicrobe">
            <a:extLst>
              <a:ext uri="{FF2B5EF4-FFF2-40B4-BE49-F238E27FC236}">
                <a16:creationId xmlns:a16="http://schemas.microsoft.com/office/drawing/2014/main" id="{B30D9B6B-B33F-72CE-DA8C-5CBC69757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3595" b="-1"/>
          <a:stretch>
            <a:fillRect/>
          </a:stretch>
        </p:blipFill>
        <p:spPr>
          <a:xfrm>
            <a:off x="7570565" y="10"/>
            <a:ext cx="4614002" cy="3337539"/>
          </a:xfrm>
          <a:prstGeom prst="rect">
            <a:avLst/>
          </a:prstGeom>
        </p:spPr>
      </p:pic>
      <p:pic>
        <p:nvPicPr>
          <p:cNvPr id="6" name="Picture 5" descr="Winged-adult-and-wingless-nymphs-green-peach-aphids">
            <a:extLst>
              <a:ext uri="{FF2B5EF4-FFF2-40B4-BE49-F238E27FC236}">
                <a16:creationId xmlns:a16="http://schemas.microsoft.com/office/drawing/2014/main" id="{55AFB97E-2E85-796B-55EA-D36B4D1E7C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7455" b="-3"/>
          <a:stretch>
            <a:fillRect/>
          </a:stretch>
        </p:blipFill>
        <p:spPr>
          <a:xfrm>
            <a:off x="4653627" y="4629236"/>
            <a:ext cx="2745764" cy="22287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4DB92A-DC9F-3D92-839F-DF2BF33EEB8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844" r="185" b="-1"/>
          <a:stretch>
            <a:fillRect/>
          </a:stretch>
        </p:blipFill>
        <p:spPr>
          <a:xfrm>
            <a:off x="7570565" y="3509264"/>
            <a:ext cx="4614002" cy="33487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07CC09-B75C-6C02-BD94-ADE2A470BF1D}"/>
              </a:ext>
            </a:extLst>
          </p:cNvPr>
          <p:cNvSpPr txBox="1"/>
          <p:nvPr/>
        </p:nvSpPr>
        <p:spPr>
          <a:xfrm>
            <a:off x="7615052" y="187857"/>
            <a:ext cx="1947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Tomato </a:t>
            </a:r>
            <a:r>
              <a:rPr lang="en-NZ" dirty="0" err="1">
                <a:solidFill>
                  <a:schemeClr val="bg1"/>
                </a:solidFill>
              </a:rPr>
              <a:t>fruitworm</a:t>
            </a:r>
            <a:endParaRPr lang="en-NZ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A189DA-5B7F-E587-5AE1-AB95F4A26049}"/>
              </a:ext>
            </a:extLst>
          </p:cNvPr>
          <p:cNvSpPr txBox="1"/>
          <p:nvPr/>
        </p:nvSpPr>
        <p:spPr>
          <a:xfrm>
            <a:off x="7615052" y="3613435"/>
            <a:ext cx="2179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Looper caterpillar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38D892-E72D-9820-36B6-DACF43E845C4}"/>
              </a:ext>
            </a:extLst>
          </p:cNvPr>
          <p:cNvSpPr txBox="1"/>
          <p:nvPr/>
        </p:nvSpPr>
        <p:spPr>
          <a:xfrm>
            <a:off x="4748784" y="4663658"/>
            <a:ext cx="123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Aphids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19FDDC-70A8-B5C5-E34B-134517B2F882}"/>
              </a:ext>
            </a:extLst>
          </p:cNvPr>
          <p:cNvSpPr txBox="1"/>
          <p:nvPr/>
        </p:nvSpPr>
        <p:spPr>
          <a:xfrm>
            <a:off x="4652959" y="2432740"/>
            <a:ext cx="1499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Snail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F9704B-D4DA-CD26-A93E-A41382EE0BD8}"/>
              </a:ext>
            </a:extLst>
          </p:cNvPr>
          <p:cNvSpPr txBox="1"/>
          <p:nvPr/>
        </p:nvSpPr>
        <p:spPr>
          <a:xfrm>
            <a:off x="4770120" y="97536"/>
            <a:ext cx="1499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Slug</a:t>
            </a:r>
          </a:p>
        </p:txBody>
      </p:sp>
    </p:spTree>
    <p:extLst>
      <p:ext uri="{BB962C8B-B14F-4D97-AF65-F5344CB8AC3E}">
        <p14:creationId xmlns:p14="http://schemas.microsoft.com/office/powerpoint/2010/main" val="2378083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1FE2E9-3E62-1B63-5E21-4E1CAF3B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080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1A83E0-8439-2852-54FA-CCA1C3AAE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10515600" cy="11105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 am a friend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2140910-D837-8174-8C8E-6AD706E1D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73" y="1667726"/>
            <a:ext cx="2346885" cy="205697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778391C-4BD8-A8D2-0C44-1121CED68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999" y="1667726"/>
            <a:ext cx="2432147" cy="20569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71F9A45-5DC9-FE94-C7BF-A2C906849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667" y="1667726"/>
            <a:ext cx="2446960" cy="20569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A64157-003D-EA75-78BC-C4268BF684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691" y="4063630"/>
            <a:ext cx="2578895" cy="2056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FFCA61-5C09-D7B0-5256-CDFB36CDAA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105" y="4118278"/>
            <a:ext cx="2639139" cy="2056976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B9AB43-B516-49D4-D4FC-E0B54449C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8797561" y="4172926"/>
            <a:ext cx="2726752" cy="19476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44B9E1-9F54-A398-F817-4578A08FBBF8}"/>
              </a:ext>
            </a:extLst>
          </p:cNvPr>
          <p:cNvSpPr txBox="1"/>
          <p:nvPr/>
        </p:nvSpPr>
        <p:spPr>
          <a:xfrm>
            <a:off x="8704702" y="6089828"/>
            <a:ext cx="29124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800" b="0" i="0" u="none" strike="noStrike" baseline="0" dirty="0">
                <a:solidFill>
                  <a:srgbClr val="000000"/>
                </a:solidFill>
              </a:rPr>
              <a:t>Tasmanian brown lacewing 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4C2C06-5AA3-A9FF-D3AD-02D465B239E5}"/>
              </a:ext>
            </a:extLst>
          </p:cNvPr>
          <p:cNvSpPr txBox="1"/>
          <p:nvPr/>
        </p:nvSpPr>
        <p:spPr>
          <a:xfrm>
            <a:off x="4952739" y="3694298"/>
            <a:ext cx="2422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 err="1">
                <a:solidFill>
                  <a:srgbClr val="000000"/>
                </a:solidFill>
              </a:rPr>
              <a:t>P</a:t>
            </a:r>
            <a:r>
              <a:rPr lang="en-NZ" sz="1800" b="0" i="0" u="none" strike="noStrike" baseline="0" dirty="0" err="1">
                <a:solidFill>
                  <a:srgbClr val="000000"/>
                </a:solidFill>
              </a:rPr>
              <a:t>arasitoid</a:t>
            </a:r>
            <a:r>
              <a:rPr lang="en-NZ" sz="1800" b="0" i="0" u="none" strike="noStrike" baseline="0" dirty="0">
                <a:solidFill>
                  <a:srgbClr val="000000"/>
                </a:solidFill>
              </a:rPr>
              <a:t> wasp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EE1CE-F868-859B-D08D-126693024B0C}"/>
              </a:ext>
            </a:extLst>
          </p:cNvPr>
          <p:cNvSpPr txBox="1"/>
          <p:nvPr/>
        </p:nvSpPr>
        <p:spPr>
          <a:xfrm>
            <a:off x="4702327" y="6120606"/>
            <a:ext cx="27774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>
                <a:solidFill>
                  <a:srgbClr val="000000"/>
                </a:solidFill>
              </a:rPr>
              <a:t>E</a:t>
            </a:r>
            <a:r>
              <a:rPr lang="en-NZ" i="0" u="none" strike="noStrike" baseline="0" dirty="0">
                <a:solidFill>
                  <a:srgbClr val="000000"/>
                </a:solidFill>
              </a:rPr>
              <a:t>leven-spotted ladybird </a:t>
            </a:r>
            <a:r>
              <a:rPr lang="en-N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2BE2E1-4DCF-1B18-ACB7-2008A28F7A04}"/>
              </a:ext>
            </a:extLst>
          </p:cNvPr>
          <p:cNvSpPr txBox="1"/>
          <p:nvPr/>
        </p:nvSpPr>
        <p:spPr>
          <a:xfrm>
            <a:off x="1145346" y="3694111"/>
            <a:ext cx="1890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800" i="0" u="none" strike="noStrike" baseline="0" dirty="0">
                <a:solidFill>
                  <a:srgbClr val="000000"/>
                </a:solidFill>
              </a:rPr>
              <a:t>Hover fly larvae </a:t>
            </a:r>
            <a:endParaRPr lang="en-N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FF26B9-6E52-397F-F096-34E2DE27C759}"/>
              </a:ext>
            </a:extLst>
          </p:cNvPr>
          <p:cNvSpPr txBox="1"/>
          <p:nvPr/>
        </p:nvSpPr>
        <p:spPr>
          <a:xfrm>
            <a:off x="838200" y="6175254"/>
            <a:ext cx="2256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/>
              <a:t>Harvestman spiders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23DBA-8824-4163-EACA-A5E4EC9BC009}"/>
              </a:ext>
            </a:extLst>
          </p:cNvPr>
          <p:cNvSpPr txBox="1"/>
          <p:nvPr/>
        </p:nvSpPr>
        <p:spPr>
          <a:xfrm>
            <a:off x="9453420" y="3694111"/>
            <a:ext cx="1415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>
                <a:solidFill>
                  <a:srgbClr val="000000"/>
                </a:solidFill>
              </a:rPr>
              <a:t>D</a:t>
            </a:r>
            <a:r>
              <a:rPr lang="en-NZ" sz="1800" b="0" i="0" u="none" strike="noStrike" baseline="0" dirty="0">
                <a:solidFill>
                  <a:srgbClr val="000000"/>
                </a:solidFill>
              </a:rPr>
              <a:t>amsel bug </a:t>
            </a:r>
          </a:p>
        </p:txBody>
      </p:sp>
    </p:spTree>
    <p:extLst>
      <p:ext uri="{BB962C8B-B14F-4D97-AF65-F5344CB8AC3E}">
        <p14:creationId xmlns:p14="http://schemas.microsoft.com/office/powerpoint/2010/main" val="196818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hrips246">
            <a:extLst>
              <a:ext uri="{FF2B5EF4-FFF2-40B4-BE49-F238E27FC236}">
                <a16:creationId xmlns:a16="http://schemas.microsoft.com/office/drawing/2014/main" id="{D2BB7E04-41F0-85C5-AF7A-A4230BF143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918" r="9441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E406B-1A85-F6BF-0F89-BE6435E65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Activity 6:</a:t>
            </a:r>
            <a:endParaRPr lang="en-NZ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A29EB-C6FA-5593-DB0E-45FFD2771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6" y="669363"/>
            <a:ext cx="3142472" cy="553421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000" dirty="0"/>
              <a:t>Research thrips in lettuce</a:t>
            </a:r>
          </a:p>
          <a:p>
            <a:endParaRPr lang="en-NZ" sz="2000" dirty="0"/>
          </a:p>
        </p:txBody>
      </p:sp>
      <p:pic>
        <p:nvPicPr>
          <p:cNvPr id="6" name="Picture 5" descr="New Zealand Flower thrip - New Zealand Avocado">
            <a:extLst>
              <a:ext uri="{FF2B5EF4-FFF2-40B4-BE49-F238E27FC236}">
                <a16:creationId xmlns:a16="http://schemas.microsoft.com/office/drawing/2014/main" id="{D9AAC222-BA2B-3450-5F9F-489D8D1E31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928" r="4" b="4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3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A0BB90-8D47-F893-001D-E6D2CF56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5" y="288404"/>
            <a:ext cx="7170656" cy="977442"/>
          </a:xfrm>
        </p:spPr>
        <p:txBody>
          <a:bodyPr anchor="ctr">
            <a:normAutofit/>
          </a:bodyPr>
          <a:lstStyle/>
          <a:p>
            <a:pPr algn="l"/>
            <a:r>
              <a:rPr lang="en-NZ" sz="5400" dirty="0">
                <a:solidFill>
                  <a:srgbClr val="FFFFFF"/>
                </a:solidFill>
              </a:rPr>
              <a:t>Lettuce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2B796-31E5-54F2-50EA-D542425F0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8111" y="199287"/>
            <a:ext cx="8884992" cy="1155677"/>
          </a:xfrm>
        </p:spPr>
        <p:txBody>
          <a:bodyPr anchor="ctr">
            <a:noAutofit/>
          </a:bodyPr>
          <a:lstStyle/>
          <a:p>
            <a:pPr algn="l"/>
            <a:r>
              <a:rPr lang="en-NZ" sz="5400" dirty="0">
                <a:solidFill>
                  <a:srgbClr val="FFFFFF"/>
                </a:solidFill>
              </a:rPr>
              <a:t>Pest &amp; Disease Management</a:t>
            </a:r>
          </a:p>
        </p:txBody>
      </p:sp>
      <p:pic>
        <p:nvPicPr>
          <p:cNvPr id="9" name="Picture 8" descr="Symptoms caused by infection of Sclerotinia sclerotiorum on protected lettuce crop.">
            <a:extLst>
              <a:ext uri="{FF2B5EF4-FFF2-40B4-BE49-F238E27FC236}">
                <a16:creationId xmlns:a16="http://schemas.microsoft.com/office/drawing/2014/main" id="{93513976-C464-2F61-2035-3F8EED083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5" y="2398426"/>
            <a:ext cx="4038475" cy="30288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2367AB-74ED-50DC-B1D5-697376FB0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045" y="2398426"/>
            <a:ext cx="4127305" cy="30288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5612DB-608D-7239-F35B-7E764F569C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054" r="12339" b="1"/>
          <a:stretch>
            <a:fillRect/>
          </a:stretch>
        </p:blipFill>
        <p:spPr>
          <a:xfrm>
            <a:off x="7961910" y="2398426"/>
            <a:ext cx="4127305" cy="302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66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DE1671-089C-071F-3CB3-ACE935D3E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7EDCF1-7121-A6FE-9E02-24FA9721B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>
                <a:solidFill>
                  <a:srgbClr val="FFFFFF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F1065-F1A3-DD9E-22C5-2E3AB1A11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r>
              <a:rPr lang="en-NZ" sz="2000"/>
              <a:t>2024-07-18-Bacterial-Diseases-of-Lettuce-Factsheet.pdf</a:t>
            </a:r>
          </a:p>
          <a:p>
            <a:r>
              <a:rPr lang="en-NZ" sz="2000"/>
              <a:t>Managing-Lettuce-Diseases-Seminis</a:t>
            </a:r>
          </a:p>
          <a:p>
            <a:r>
              <a:rPr lang="en-NZ" sz="2000"/>
              <a:t>2024-07-18-Beneficial-insects-in-NZ-Lettuce-Crops.pdf</a:t>
            </a:r>
          </a:p>
          <a:p>
            <a:r>
              <a:rPr lang="en-NZ" sz="2000"/>
              <a:t>Spring-lettuce-fact-sheet-v1-revised</a:t>
            </a:r>
          </a:p>
        </p:txBody>
      </p:sp>
      <p:pic>
        <p:nvPicPr>
          <p:cNvPr id="4" name="Picture 3" descr="Lettuce Iceberg Pack">
            <a:extLst>
              <a:ext uri="{FF2B5EF4-FFF2-40B4-BE49-F238E27FC236}">
                <a16:creationId xmlns:a16="http://schemas.microsoft.com/office/drawing/2014/main" id="{4ED62A3F-43ED-F55D-B5C2-60BB15F74E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67" r="12361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54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8FC47F-1E19-6C89-DA2E-628387CE3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C2FEE46A-4B1B-F589-5A50-87017D37B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619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3E3EDB-314B-0DC0-472C-FBFA214B7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Romaine-heart-contaminated-with-lettuce-aphids-FEATURE">
            <a:extLst>
              <a:ext uri="{FF2B5EF4-FFF2-40B4-BE49-F238E27FC236}">
                <a16:creationId xmlns:a16="http://schemas.microsoft.com/office/drawing/2014/main" id="{BB0155CD-876B-4427-1664-A879CCC977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88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70A9D8-E55F-6D54-0AF9-5A87749EB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NZ" sz="5400" b="1" dirty="0"/>
              <a:t>Aphids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30C3E-9262-6719-E7BF-C55E936EE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963711"/>
            <a:ext cx="4385570" cy="47368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NZ" sz="1600" b="1" dirty="0"/>
              <a:t>Aphids are:</a:t>
            </a:r>
            <a:endParaRPr lang="en-NZ" sz="1600" dirty="0"/>
          </a:p>
          <a:p>
            <a:pPr lvl="0"/>
            <a:r>
              <a:rPr lang="en-NZ" sz="1600" dirty="0"/>
              <a:t>Tiny insects that suck sap from plants.</a:t>
            </a:r>
          </a:p>
          <a:p>
            <a:pPr lvl="0"/>
            <a:r>
              <a:rPr lang="en-NZ" sz="1600" dirty="0"/>
              <a:t>They use needle-like mouthparts to feed on plant juices.</a:t>
            </a:r>
            <a:endParaRPr lang="en-NZ" sz="1600" b="1" dirty="0"/>
          </a:p>
          <a:p>
            <a:pPr marL="0" indent="0">
              <a:buNone/>
            </a:pPr>
            <a:r>
              <a:rPr lang="en-NZ" sz="1600" b="1" dirty="0"/>
              <a:t>Damage </a:t>
            </a:r>
            <a:endParaRPr lang="en-NZ" sz="1600" dirty="0"/>
          </a:p>
          <a:p>
            <a:pPr lvl="0"/>
            <a:r>
              <a:rPr lang="en-NZ" sz="1600" dirty="0"/>
              <a:t>Cause leaves to curl and plants to grow poorly.</a:t>
            </a:r>
          </a:p>
          <a:p>
            <a:pPr lvl="0"/>
            <a:r>
              <a:rPr lang="en-NZ" sz="1600" dirty="0"/>
              <a:t>Leave behind a sticky liquid called </a:t>
            </a:r>
            <a:r>
              <a:rPr lang="en-NZ" sz="1600" b="1" dirty="0"/>
              <a:t>honeydew</a:t>
            </a:r>
            <a:r>
              <a:rPr lang="en-NZ" sz="1600" dirty="0"/>
              <a:t>.</a:t>
            </a:r>
          </a:p>
          <a:p>
            <a:pPr lvl="0"/>
            <a:r>
              <a:rPr lang="en-NZ" sz="1600" dirty="0"/>
              <a:t>Some aphids can spread plant diseases (viruses).</a:t>
            </a:r>
          </a:p>
          <a:p>
            <a:pPr lvl="0"/>
            <a:r>
              <a:rPr lang="en-NZ" sz="1600" dirty="0"/>
              <a:t>Even a few aphids on lettuce or other leafy vegetables can make the crop difficult or impossible to sell.</a:t>
            </a:r>
          </a:p>
          <a:p>
            <a:pPr marL="0" indent="0">
              <a:buNone/>
            </a:pPr>
            <a:r>
              <a:rPr lang="en-NZ" sz="1600" dirty="0"/>
              <a:t>Growers monitor aphids carefully because they can reduce crop quality, lower profits, and increase the need for pest management.</a:t>
            </a:r>
          </a:p>
        </p:txBody>
      </p:sp>
    </p:spTree>
    <p:extLst>
      <p:ext uri="{BB962C8B-B14F-4D97-AF65-F5344CB8AC3E}">
        <p14:creationId xmlns:p14="http://schemas.microsoft.com/office/powerpoint/2010/main" val="113078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2007EC-4E60-5AB0-F92B-C50475DEC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How to keep slugs from turning your ...">
            <a:extLst>
              <a:ext uri="{FF2B5EF4-FFF2-40B4-BE49-F238E27FC236}">
                <a16:creationId xmlns:a16="http://schemas.microsoft.com/office/drawing/2014/main" id="{6EF9CF53-AC78-39AF-4C16-AF24B67FDE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735" r="971" b="1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1ABD8-5B9E-1F91-8FAA-094C3D4D1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 dirty="0">
                <a:solidFill>
                  <a:srgbClr val="FFFFFF"/>
                </a:solidFill>
              </a:rPr>
              <a:t>Slugs and snails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1B035-5806-116E-AA33-50C6E50D9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2692" y="669363"/>
            <a:ext cx="3912404" cy="5534211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NZ" sz="1600" b="1" dirty="0"/>
              <a:t>Slugs and snails are </a:t>
            </a:r>
            <a:r>
              <a:rPr lang="en-NZ" sz="1600" dirty="0"/>
              <a:t>night time plant eaters that can quickly damage young vegetable crops, so growers monitor them and manage them before they become a serious problem.</a:t>
            </a:r>
          </a:p>
          <a:p>
            <a:pPr lvl="0"/>
            <a:r>
              <a:rPr lang="en-NZ" sz="1600" dirty="0"/>
              <a:t>They are soft-bodied animals called molluscs.</a:t>
            </a:r>
          </a:p>
          <a:p>
            <a:pPr lvl="0"/>
            <a:r>
              <a:rPr lang="en-NZ" sz="1600" dirty="0"/>
              <a:t>They have a muscular foot to move and rough mouthparts that scrape plant leaves.</a:t>
            </a:r>
          </a:p>
          <a:p>
            <a:pPr lvl="0"/>
            <a:r>
              <a:rPr lang="en-NZ" sz="1600" dirty="0"/>
              <a:t>Snails have a shell, while slugs do not.</a:t>
            </a:r>
          </a:p>
          <a:p>
            <a:pPr marL="0" indent="0">
              <a:buNone/>
            </a:pPr>
            <a:r>
              <a:rPr lang="en-NZ" sz="1600" b="1" dirty="0"/>
              <a:t>Damage </a:t>
            </a:r>
            <a:endParaRPr lang="en-NZ" sz="1600" dirty="0"/>
          </a:p>
          <a:p>
            <a:pPr lvl="0"/>
            <a:r>
              <a:rPr lang="en-NZ" sz="1600" dirty="0"/>
              <a:t>Eat young lettuce leaves and seedlings.</a:t>
            </a:r>
          </a:p>
          <a:p>
            <a:pPr lvl="0"/>
            <a:r>
              <a:rPr lang="en-NZ" sz="1600" dirty="0"/>
              <a:t>Leave holes in leaves and can chew through young stems.</a:t>
            </a:r>
          </a:p>
          <a:p>
            <a:pPr lvl="0"/>
            <a:r>
              <a:rPr lang="en-NZ" sz="1600" dirty="0"/>
              <a:t> Are most active on cool, wet nights and in damp, shady places.</a:t>
            </a:r>
          </a:p>
          <a:p>
            <a:pPr marL="0" indent="0">
              <a:buNone/>
            </a:pPr>
            <a:r>
              <a:rPr lang="en-NZ" sz="1600" b="1" dirty="0"/>
              <a:t>Signs to look for</a:t>
            </a:r>
            <a:endParaRPr lang="en-NZ" sz="1600" dirty="0"/>
          </a:p>
          <a:p>
            <a:pPr lvl="0"/>
            <a:r>
              <a:rPr lang="en-NZ" sz="1600" dirty="0"/>
              <a:t> Silvery slime trails on leaves or soil.</a:t>
            </a:r>
          </a:p>
          <a:p>
            <a:pPr lvl="0"/>
            <a:r>
              <a:rPr lang="en-NZ" sz="1600" dirty="0"/>
              <a:t>Holes chewed in leaves.</a:t>
            </a:r>
          </a:p>
          <a:p>
            <a:pPr lvl="0"/>
            <a:r>
              <a:rPr lang="en-NZ" sz="1600" dirty="0"/>
              <a:t>Young seedlings damaged or cut off near the base.</a:t>
            </a:r>
          </a:p>
        </p:txBody>
      </p:sp>
      <p:pic>
        <p:nvPicPr>
          <p:cNvPr id="4" name="Picture 3" descr="slugs in my greenhouse ...">
            <a:extLst>
              <a:ext uri="{FF2B5EF4-FFF2-40B4-BE49-F238E27FC236}">
                <a16:creationId xmlns:a16="http://schemas.microsoft.com/office/drawing/2014/main" id="{4640A1D7-A407-B59A-AF78-D366E67DB8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25" r="16959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1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C4B724-31CD-3454-71E0-5FAF6BA10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90EC76-03D0-B3A6-755B-72865A356D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932C0-8634-9E6F-65B7-48A00ECAF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NZ" sz="4000" b="1"/>
              <a:t>Lopper caterpillars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756C9-6F34-1730-FD1F-3C1021ED7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008682"/>
            <a:ext cx="4325610" cy="41682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1600" b="1"/>
              <a:t>Looper caterpillars are:</a:t>
            </a:r>
          </a:p>
          <a:p>
            <a:pPr lvl="0"/>
            <a:r>
              <a:rPr lang="en-NZ" sz="1600"/>
              <a:t>A common pest of lettuce and other vegetable crops.</a:t>
            </a:r>
          </a:p>
          <a:p>
            <a:pPr lvl="0"/>
            <a:r>
              <a:rPr lang="en-NZ" sz="1600"/>
              <a:t>They are named for their looping or inchworm-like movement as they crawl.</a:t>
            </a:r>
          </a:p>
          <a:p>
            <a:pPr marL="0" indent="0">
              <a:buNone/>
            </a:pPr>
            <a:r>
              <a:rPr lang="en-NZ" sz="1600" b="1"/>
              <a:t>Damage</a:t>
            </a:r>
            <a:r>
              <a:rPr lang="en-NZ" sz="1600"/>
              <a:t> </a:t>
            </a:r>
          </a:p>
          <a:p>
            <a:pPr lvl="0"/>
            <a:r>
              <a:rPr lang="en-NZ" sz="1600"/>
              <a:t>Chew large, ragged holes in lettuce leaves.</a:t>
            </a:r>
          </a:p>
          <a:p>
            <a:pPr lvl="0"/>
            <a:r>
              <a:rPr lang="en-NZ" sz="1600"/>
              <a:t>Can quickly damage crops if their numbers become too high.</a:t>
            </a:r>
          </a:p>
          <a:p>
            <a:pPr lvl="0"/>
            <a:r>
              <a:rPr lang="en-NZ" sz="1600"/>
              <a:t>Leave behind small, dark droppings (frass) on the leaves.</a:t>
            </a:r>
          </a:p>
          <a:p>
            <a:pPr marL="0" indent="0">
              <a:buNone/>
            </a:pPr>
            <a:r>
              <a:rPr lang="en-NZ" sz="1600"/>
              <a:t>Growers regularly monitor for looper caterpillars because early detection helps prevent serious crop damage and reduces the need for insecticide sprays.</a:t>
            </a:r>
            <a:endParaRPr lang="en-NZ" sz="1600" dirty="0"/>
          </a:p>
        </p:txBody>
      </p:sp>
    </p:spTree>
    <p:extLst>
      <p:ext uri="{BB962C8B-B14F-4D97-AF65-F5344CB8AC3E}">
        <p14:creationId xmlns:p14="http://schemas.microsoft.com/office/powerpoint/2010/main" val="1700592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7B898-38C9-C423-8D1A-97A1E340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elicoverpa zea (bollworm) | CABI Compendium">
            <a:extLst>
              <a:ext uri="{FF2B5EF4-FFF2-40B4-BE49-F238E27FC236}">
                <a16:creationId xmlns:a16="http://schemas.microsoft.com/office/drawing/2014/main" id="{2E7AE782-3294-1C34-D1F8-1B9ABBFF5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27" r="4349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C789F7-4BDF-65A4-0535-BF5B69F9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br>
              <a:rPr lang="en-NZ" sz="4000" b="1" dirty="0">
                <a:solidFill>
                  <a:srgbClr val="FFFFFF"/>
                </a:solidFill>
              </a:rPr>
            </a:br>
            <a:r>
              <a:rPr lang="en-NZ" sz="4000" b="1" dirty="0">
                <a:solidFill>
                  <a:srgbClr val="FFFFFF"/>
                </a:solidFill>
              </a:rPr>
              <a:t>Tomato </a:t>
            </a:r>
            <a:r>
              <a:rPr lang="en-NZ" sz="4000" b="1" dirty="0" err="1">
                <a:solidFill>
                  <a:srgbClr val="FFFFFF"/>
                </a:solidFill>
              </a:rPr>
              <a:t>fruitworm</a:t>
            </a:r>
            <a:br>
              <a:rPr lang="en-NZ" sz="4000" dirty="0">
                <a:solidFill>
                  <a:srgbClr val="FFFFFF"/>
                </a:solidFill>
              </a:rPr>
            </a:br>
            <a:r>
              <a:rPr lang="en-NZ" sz="4000" i="1" dirty="0">
                <a:solidFill>
                  <a:srgbClr val="FFFFFF"/>
                </a:solidFill>
              </a:rPr>
              <a:t>Heliothis </a:t>
            </a:r>
            <a:r>
              <a:rPr lang="en-NZ" sz="4000" dirty="0">
                <a:solidFill>
                  <a:srgbClr val="FFFFFF"/>
                </a:solidFill>
              </a:rPr>
              <a:t>	</a:t>
            </a:r>
            <a:br>
              <a:rPr lang="en-NZ" sz="4000" dirty="0">
                <a:solidFill>
                  <a:srgbClr val="FFFFFF"/>
                </a:solidFill>
              </a:rPr>
            </a:br>
            <a:r>
              <a:rPr lang="en-NZ" sz="40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35684-9A54-32E6-AF91-F5E0F15BE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66" y="254833"/>
            <a:ext cx="3986902" cy="6355829"/>
          </a:xfrm>
        </p:spPr>
        <p:txBody>
          <a:bodyPr anchor="ctr">
            <a:normAutofit/>
          </a:bodyPr>
          <a:lstStyle/>
          <a:p>
            <a:pPr lvl="0">
              <a:spcBef>
                <a:spcPts val="600"/>
              </a:spcBef>
            </a:pPr>
            <a:r>
              <a:rPr lang="en-NZ" sz="1400" dirty="0"/>
              <a:t>The tomato </a:t>
            </a:r>
            <a:r>
              <a:rPr lang="en-NZ" sz="1400" dirty="0" err="1"/>
              <a:t>fruitworm</a:t>
            </a:r>
            <a:r>
              <a:rPr lang="en-NZ" sz="1400" dirty="0"/>
              <a:t> is the caterpillar (larval stage) of a moth. </a:t>
            </a:r>
          </a:p>
          <a:p>
            <a:pPr lvl="0">
              <a:spcBef>
                <a:spcPts val="600"/>
              </a:spcBef>
            </a:pPr>
            <a:r>
              <a:rPr lang="en-NZ" sz="1400" dirty="0"/>
              <a:t>It feeds on many crops, including lettuce, tomatoes, corn, and beans. </a:t>
            </a:r>
          </a:p>
          <a:p>
            <a:pPr lvl="0">
              <a:spcBef>
                <a:spcPts val="600"/>
              </a:spcBef>
            </a:pPr>
            <a:r>
              <a:rPr lang="en-NZ" sz="1400" dirty="0"/>
              <a:t>The caterpillars are usually green, brown, or pink and can grow up to 4 cm long.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400" b="1" dirty="0"/>
              <a:t>Damage </a:t>
            </a:r>
          </a:p>
          <a:p>
            <a:pPr lvl="0">
              <a:spcBef>
                <a:spcPts val="600"/>
              </a:spcBef>
            </a:pPr>
            <a:r>
              <a:rPr lang="en-NZ" sz="1400" dirty="0"/>
              <a:t>Chews ragged holes in lettuce leaves. </a:t>
            </a:r>
          </a:p>
          <a:p>
            <a:pPr lvl="0">
              <a:spcBef>
                <a:spcPts val="600"/>
              </a:spcBef>
            </a:pPr>
            <a:r>
              <a:rPr lang="en-NZ" sz="1400" dirty="0"/>
              <a:t>Tunnels deep into the centre of developing lettuce heads. </a:t>
            </a:r>
          </a:p>
          <a:p>
            <a:pPr lvl="0">
              <a:spcBef>
                <a:spcPts val="600"/>
              </a:spcBef>
            </a:pPr>
            <a:r>
              <a:rPr lang="en-NZ" sz="1400" dirty="0"/>
              <a:t>Leaves behind wet, damaged areas filled with caterpillar droppings. </a:t>
            </a:r>
          </a:p>
          <a:p>
            <a:pPr lvl="0">
              <a:spcBef>
                <a:spcPts val="600"/>
              </a:spcBef>
            </a:pPr>
            <a:r>
              <a:rPr lang="en-NZ" sz="1400" dirty="0"/>
              <a:t>This makes the lettuce poor quality and difficult to sell.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4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400" dirty="0"/>
              <a:t>Growers use Integrated Pest Management (IPM), which combines different methods to reduce pests while protecting the environment. </a:t>
            </a:r>
          </a:p>
          <a:p>
            <a:pPr lvl="0">
              <a:spcBef>
                <a:spcPts val="600"/>
              </a:spcBef>
            </a:pPr>
            <a:r>
              <a:rPr lang="en-NZ" sz="1400" dirty="0" err="1"/>
              <a:t>Parasitoid</a:t>
            </a:r>
            <a:r>
              <a:rPr lang="en-NZ" sz="1400" dirty="0"/>
              <a:t> wasps are one of the best natural controls. These tiny wasps lay their eggs on or inside the tomato </a:t>
            </a:r>
            <a:r>
              <a:rPr lang="en-NZ" sz="1400" dirty="0" err="1"/>
              <a:t>fruitworm</a:t>
            </a:r>
            <a:r>
              <a:rPr lang="en-NZ" sz="1400" dirty="0"/>
              <a:t> larvae. </a:t>
            </a:r>
          </a:p>
          <a:p>
            <a:pPr lvl="0">
              <a:spcBef>
                <a:spcPts val="600"/>
              </a:spcBef>
            </a:pPr>
            <a:r>
              <a:rPr lang="en-NZ" sz="1400" dirty="0"/>
              <a:t>The developing wasp larvae kill the </a:t>
            </a:r>
            <a:r>
              <a:rPr lang="en-NZ" sz="1400" dirty="0" err="1"/>
              <a:t>fruitworm</a:t>
            </a:r>
            <a:r>
              <a:rPr lang="en-NZ" sz="1400" dirty="0"/>
              <a:t> before it can damage the inner leaves of the lettuce. </a:t>
            </a:r>
          </a:p>
        </p:txBody>
      </p:sp>
      <p:pic>
        <p:nvPicPr>
          <p:cNvPr id="6" name="Picture 5" descr="Damage caused by Heliothis on lettuce">
            <a:extLst>
              <a:ext uri="{FF2B5EF4-FFF2-40B4-BE49-F238E27FC236}">
                <a16:creationId xmlns:a16="http://schemas.microsoft.com/office/drawing/2014/main" id="{D7E796F3-E9CB-FDEF-2602-706B6C3C73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68" r="-2" b="-2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04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50D1C5B3-B60D-4696-AE60-100D5EC8A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184EE59-3061-456B-9FB5-98A8E0E74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7E07B5E-9FB5-4C91-8BE4-6167EB58D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7524947-EB09-4DD9-973B-9F75BBCD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30C8E25-2DD1-45C6-9F04-0F0CBF666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C57EA3C-C239-4132-A618-5CBE9F896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C5ACA2-4817-D331-71FE-1DA78C373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82" y="456345"/>
            <a:ext cx="3111690" cy="3556097"/>
          </a:xfrm>
        </p:spPr>
        <p:txBody>
          <a:bodyPr anchor="b">
            <a:normAutofit/>
          </a:bodyPr>
          <a:lstStyle/>
          <a:p>
            <a:pPr algn="r"/>
            <a:r>
              <a:rPr lang="en-NZ" sz="4000">
                <a:solidFill>
                  <a:srgbClr val="FFFFFF"/>
                </a:solidFill>
              </a:rPr>
              <a:t>Other pests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695EF-3A47-1BFE-5AE0-AF8935892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8007" y="511389"/>
            <a:ext cx="3124284" cy="5848468"/>
          </a:xfrm>
        </p:spPr>
        <p:txBody>
          <a:bodyPr anchor="ctr">
            <a:normAutofit/>
          </a:bodyPr>
          <a:lstStyle/>
          <a:p>
            <a:endParaRPr lang="en-NZ" sz="2000"/>
          </a:p>
          <a:p>
            <a:endParaRPr lang="en-NZ" sz="2000"/>
          </a:p>
        </p:txBody>
      </p:sp>
      <p:pic>
        <p:nvPicPr>
          <p:cNvPr id="9" name="Picture 8" descr="Pūkeko (Porphyrio porphyrio melanotus)">
            <a:extLst>
              <a:ext uri="{FF2B5EF4-FFF2-40B4-BE49-F238E27FC236}">
                <a16:creationId xmlns:a16="http://schemas.microsoft.com/office/drawing/2014/main" id="{7B481D2B-A748-B613-B68E-D37B3A7BA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62" r="-1" b="12601"/>
          <a:stretch>
            <a:fillRect/>
          </a:stretch>
        </p:blipFill>
        <p:spPr>
          <a:xfrm>
            <a:off x="4037824" y="10133"/>
            <a:ext cx="5265361" cy="31527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C78CF6-2683-F1B8-B59A-9D2605C950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615" b="-4"/>
          <a:stretch>
            <a:fillRect/>
          </a:stretch>
        </p:blipFill>
        <p:spPr>
          <a:xfrm>
            <a:off x="4037824" y="3839507"/>
            <a:ext cx="4234906" cy="3008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240338-B9C3-47A2-87CC-3AC9B1AC9F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233"/>
          <a:stretch>
            <a:fillRect/>
          </a:stretch>
        </p:blipFill>
        <p:spPr>
          <a:xfrm>
            <a:off x="6790544" y="2118417"/>
            <a:ext cx="5397393" cy="306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98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8867A9-23B1-EA48-03BE-16FC42502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ettuce Downy Mildew Guide">
            <a:extLst>
              <a:ext uri="{FF2B5EF4-FFF2-40B4-BE49-F238E27FC236}">
                <a16:creationId xmlns:a16="http://schemas.microsoft.com/office/drawing/2014/main" id="{5E38C54F-D1AF-312F-37BF-944F942356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116" r="19963" b="-1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EA938-C462-39DF-2B39-F017679BE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pPr algn="r"/>
            <a:r>
              <a:rPr lang="en-NZ" sz="5400" b="1" dirty="0">
                <a:solidFill>
                  <a:srgbClr val="FFFFFF"/>
                </a:solidFill>
              </a:rPr>
              <a:t>Downy Mildew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0C2C9-4566-43BF-FB2F-27C4A7770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6" y="669363"/>
            <a:ext cx="3142472" cy="5821378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en-NZ" sz="1400" dirty="0"/>
              <a:t>Downy Mildew is; </a:t>
            </a:r>
          </a:p>
          <a:p>
            <a:pPr lvl="0"/>
            <a:r>
              <a:rPr lang="en-NZ" sz="1400" dirty="0"/>
              <a:t>A fungus-like disease that grows in cool, damp conditions. </a:t>
            </a:r>
          </a:p>
          <a:p>
            <a:pPr lvl="0"/>
            <a:r>
              <a:rPr lang="en-NZ" sz="1400" dirty="0"/>
              <a:t>Looks like white or grey fluffy patches on the underside of leaves. </a:t>
            </a:r>
          </a:p>
          <a:p>
            <a:pPr marL="0" indent="0">
              <a:buNone/>
            </a:pPr>
            <a:r>
              <a:rPr lang="en-NZ" sz="1400" b="1" dirty="0"/>
              <a:t>Damage </a:t>
            </a:r>
          </a:p>
          <a:p>
            <a:pPr lvl="0"/>
            <a:r>
              <a:rPr lang="en-NZ" sz="1400" dirty="0"/>
              <a:t>Affects all types of lettuce at any growth stage. </a:t>
            </a:r>
          </a:p>
          <a:p>
            <a:pPr lvl="0"/>
            <a:r>
              <a:rPr lang="en-NZ" sz="1400" dirty="0"/>
              <a:t>Young seedlings can die from severe infections. </a:t>
            </a:r>
          </a:p>
          <a:p>
            <a:pPr lvl="0"/>
            <a:r>
              <a:rPr lang="en-NZ" sz="1400" dirty="0"/>
              <a:t>Older leaves develop yellow or light green spots that later turn brown and die. </a:t>
            </a:r>
          </a:p>
          <a:p>
            <a:pPr marL="0" indent="0">
              <a:buNone/>
            </a:pPr>
            <a:r>
              <a:rPr lang="en-NZ" sz="1400" dirty="0"/>
              <a:t>Growers use Integrated Disease Management (IDM) practices to reduce the risk of this disease: </a:t>
            </a:r>
          </a:p>
          <a:p>
            <a:pPr lvl="1"/>
            <a:r>
              <a:rPr lang="en-NZ" sz="1400" dirty="0"/>
              <a:t>Plant lettuce where there is good airflow and drainage. </a:t>
            </a:r>
          </a:p>
          <a:p>
            <a:pPr lvl="1"/>
            <a:r>
              <a:rPr lang="en-NZ" sz="1400" dirty="0"/>
              <a:t>Leave enough space between plants. </a:t>
            </a:r>
          </a:p>
          <a:p>
            <a:pPr lvl="1"/>
            <a:r>
              <a:rPr lang="en-NZ" sz="1400" dirty="0"/>
              <a:t>Plan timing of irrigation to allow leaves dry which helps prevent downy mildew from spreading.</a:t>
            </a:r>
          </a:p>
          <a:p>
            <a:endParaRPr lang="en-NZ" sz="1400" dirty="0"/>
          </a:p>
        </p:txBody>
      </p:sp>
      <p:pic>
        <p:nvPicPr>
          <p:cNvPr id="5" name="Picture 4" descr="Figure 1. Angular downy mildew lesions on the upper surface of a lettuce leaf. Gerald Holmes, California Polytechnic State University at San Luis Obispo, Bugwood.org">
            <a:extLst>
              <a:ext uri="{FF2B5EF4-FFF2-40B4-BE49-F238E27FC236}">
                <a16:creationId xmlns:a16="http://schemas.microsoft.com/office/drawing/2014/main" id="{8B3CFA60-BB01-C852-D266-15BF4AB62B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071" r="10181" b="-1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24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E90A46-284A-B7DA-8A42-4C206B139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A66AD5-4652-1D94-CD94-0CE18E85D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br>
              <a:rPr lang="en-NZ" sz="3400" b="1" dirty="0">
                <a:solidFill>
                  <a:srgbClr val="FFFFFF"/>
                </a:solidFill>
              </a:rPr>
            </a:br>
            <a:r>
              <a:rPr lang="en-NZ" sz="3400" b="1" dirty="0">
                <a:solidFill>
                  <a:srgbClr val="FFFFFF"/>
                </a:solidFill>
              </a:rPr>
              <a:t>Bacterial leaf spot</a:t>
            </a:r>
            <a:br>
              <a:rPr lang="en-NZ" sz="3400" dirty="0">
                <a:solidFill>
                  <a:srgbClr val="FFFFFF"/>
                </a:solidFill>
              </a:rPr>
            </a:br>
            <a:r>
              <a:rPr lang="en-NZ" sz="3400" i="1" dirty="0">
                <a:solidFill>
                  <a:srgbClr val="FFFFFF"/>
                </a:solidFill>
              </a:rPr>
              <a:t>Xanthomonas campestris </a:t>
            </a:r>
            <a:r>
              <a:rPr lang="en-NZ" sz="3400" dirty="0" err="1">
                <a:solidFill>
                  <a:srgbClr val="FFFFFF"/>
                </a:solidFill>
              </a:rPr>
              <a:t>pv</a:t>
            </a:r>
            <a:r>
              <a:rPr lang="en-NZ" sz="3400" dirty="0">
                <a:solidFill>
                  <a:srgbClr val="FFFFFF"/>
                </a:solidFill>
              </a:rPr>
              <a:t>. </a:t>
            </a:r>
            <a:r>
              <a:rPr lang="en-NZ" sz="3400" i="1" dirty="0" err="1">
                <a:solidFill>
                  <a:srgbClr val="FFFFFF"/>
                </a:solidFill>
              </a:rPr>
              <a:t>Vitians</a:t>
            </a:r>
            <a:br>
              <a:rPr lang="en-NZ" sz="3400" dirty="0">
                <a:solidFill>
                  <a:srgbClr val="FFFFFF"/>
                </a:solidFill>
              </a:rPr>
            </a:br>
            <a:endParaRPr lang="en-NZ" sz="3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B5722-11D3-9DC3-7C2E-FCAA7D4AF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Autofit/>
          </a:bodyPr>
          <a:lstStyle/>
          <a:p>
            <a:pPr marL="0" lvl="0" indent="0">
              <a:buNone/>
            </a:pPr>
            <a:r>
              <a:rPr lang="en-NZ" sz="1400" b="1" dirty="0"/>
              <a:t>Bacterial leaf spot is;</a:t>
            </a:r>
            <a:endParaRPr lang="en-NZ" sz="1400" dirty="0"/>
          </a:p>
          <a:p>
            <a:pPr lvl="0"/>
            <a:r>
              <a:rPr lang="en-NZ" sz="1400" dirty="0"/>
              <a:t>A bacterial disease that affects lettuce leaves. </a:t>
            </a:r>
          </a:p>
          <a:p>
            <a:pPr lvl="0"/>
            <a:r>
              <a:rPr lang="en-NZ" sz="1400" dirty="0"/>
              <a:t>It spreads easily in wet weather and through rain or overhead watering. </a:t>
            </a:r>
          </a:p>
          <a:p>
            <a:pPr marL="0" indent="0">
              <a:buNone/>
            </a:pPr>
            <a:r>
              <a:rPr lang="en-NZ" sz="1400" b="1" dirty="0"/>
              <a:t>Damage </a:t>
            </a:r>
          </a:p>
          <a:p>
            <a:pPr lvl="0"/>
            <a:r>
              <a:rPr lang="en-NZ" sz="1400" dirty="0"/>
              <a:t>Starts as small, water-soaked spots on older leaves. </a:t>
            </a:r>
          </a:p>
          <a:p>
            <a:pPr lvl="0"/>
            <a:r>
              <a:rPr lang="en-NZ" sz="1400" dirty="0"/>
              <a:t>Spots turn dark brown or black and join together. </a:t>
            </a:r>
          </a:p>
          <a:p>
            <a:pPr lvl="0"/>
            <a:r>
              <a:rPr lang="en-NZ" sz="1400" dirty="0"/>
              <a:t>Leaves can wilt, dry out, and die, reducing the quality of the lettuce. </a:t>
            </a:r>
          </a:p>
          <a:p>
            <a:pPr marL="0" indent="0">
              <a:buNone/>
            </a:pPr>
            <a:r>
              <a:rPr lang="en-NZ" sz="1400" b="1" dirty="0"/>
              <a:t>Growers</a:t>
            </a:r>
          </a:p>
          <a:p>
            <a:pPr lvl="0"/>
            <a:r>
              <a:rPr lang="en-NZ" sz="1400" dirty="0"/>
              <a:t>Use clean, disease-free seeds. </a:t>
            </a:r>
          </a:p>
          <a:p>
            <a:pPr lvl="0"/>
            <a:r>
              <a:rPr lang="en-NZ" sz="1400" dirty="0"/>
              <a:t>Space plants to improve airflow so leaves dry quickly. </a:t>
            </a:r>
          </a:p>
          <a:p>
            <a:pPr lvl="0"/>
            <a:r>
              <a:rPr lang="en-NZ" sz="1400" dirty="0"/>
              <a:t>Rotate crops each season. </a:t>
            </a:r>
          </a:p>
          <a:p>
            <a:pPr lvl="0"/>
            <a:r>
              <a:rPr lang="en-NZ" sz="1400" dirty="0"/>
              <a:t>Carefully manage irrigation to keep leaves dry and help stop bacterial leaf spot from spreading.</a:t>
            </a:r>
          </a:p>
        </p:txBody>
      </p:sp>
      <p:pic>
        <p:nvPicPr>
          <p:cNvPr id="4" name="Picture 3" descr="Figure 1. Symptoms of bacterial leaf spot on the older, outer lettuce leaves. CT Bull and ST Koike, 2005. Used with permission.6">
            <a:extLst>
              <a:ext uri="{FF2B5EF4-FFF2-40B4-BE49-F238E27FC236}">
                <a16:creationId xmlns:a16="http://schemas.microsoft.com/office/drawing/2014/main" id="{4D0FAB97-DBB2-8A12-7672-EAA14212E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2660" y="2014775"/>
            <a:ext cx="4679340" cy="330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89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1522</Words>
  <Application>Microsoft Office PowerPoint</Application>
  <PresentationFormat>Widescreen</PresentationFormat>
  <Paragraphs>177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Lettuce</vt:lpstr>
      <vt:lpstr>Aphids</vt:lpstr>
      <vt:lpstr>Slugs and snails</vt:lpstr>
      <vt:lpstr>Lopper caterpillars </vt:lpstr>
      <vt:lpstr> Tomato fruitworm Heliothis    </vt:lpstr>
      <vt:lpstr>Other pests</vt:lpstr>
      <vt:lpstr>Downy Mildew</vt:lpstr>
      <vt:lpstr> Bacterial leaf spot Xanthomonas campestris pv. Vitians </vt:lpstr>
      <vt:lpstr>Sclerotinia (White Mould) Sclerotinia sclerotiorum and Sclerotinia minor</vt:lpstr>
      <vt:lpstr> Physiological Disorders Tipburn and Bolting </vt:lpstr>
      <vt:lpstr>Managing Lettuce Diseases Integrated Disease Management (IDM)</vt:lpstr>
      <vt:lpstr>Beneficial Insects</vt:lpstr>
      <vt:lpstr>Biodiversity and  Pest Management</vt:lpstr>
      <vt:lpstr>Activity 5: Am I a friend or foe?</vt:lpstr>
      <vt:lpstr>Answers: Am I a friend or foe?</vt:lpstr>
      <vt:lpstr>I am a foe</vt:lpstr>
      <vt:lpstr>I am a friend</vt:lpstr>
      <vt:lpstr>Activity 6: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13</cp:revision>
  <dcterms:created xsi:type="dcterms:W3CDTF">2026-05-26T22:05:04Z</dcterms:created>
  <dcterms:modified xsi:type="dcterms:W3CDTF">2026-07-28T22:30:48Z</dcterms:modified>
</cp:coreProperties>
</file>