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8" r:id="rId4"/>
    <p:sldId id="257" r:id="rId5"/>
    <p:sldId id="263" r:id="rId6"/>
    <p:sldId id="262" r:id="rId7"/>
    <p:sldId id="260" r:id="rId8"/>
    <p:sldId id="261" r:id="rId9"/>
    <p:sldId id="259" r:id="rId10"/>
    <p:sldId id="267" r:id="rId11"/>
    <p:sldId id="266" r:id="rId12"/>
    <p:sldId id="265" r:id="rId13"/>
    <p:sldId id="264" r:id="rId14"/>
    <p:sldId id="270" r:id="rId15"/>
    <p:sldId id="271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66A-D1E0-5690-72B3-DC0E103BD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FE89BD-59F9-7D25-87DA-B0FA57481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BF110-CA5E-9FE9-708F-79D8AA30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F7355-872B-4E3D-7C36-C568F357B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72FA-B403-5365-AA68-A5CF0E5A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768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E46A-69F1-2E2E-A3CF-D780C452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49563-9675-F843-0D2C-9ECDDB21C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C7C0-40E3-EFDB-4909-B96384932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9E6EF-38DE-B374-DA02-3DA334C27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5BB14-0890-38BD-9217-78CDB7422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379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408021-4F24-40B8-B097-ED0059A3F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A3E2D-628E-3FBF-3090-DB02B51F2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6FD3F-50B4-CFCD-ABBA-A592C198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7039A-F349-0A7A-2734-55971D1D3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D788F-0602-5E67-8F14-A6F02992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4892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D9514-574B-571F-DBE6-5D423DFA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7F4BA-FA61-5726-8FBF-204B2E756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9E5EF-B215-82E4-A523-E06E381D3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E28E4-40FC-6314-DA2D-1632F464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2402E-F8A5-C3DD-28F0-0F6492DB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964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A8FA-9246-3FE4-07EB-416D6AAA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67A9A-7357-FBEE-43BD-D55E34E04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1544B-C867-23D8-5AEE-922C33CA6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3F55D-98D1-E5A5-66D8-FDDD0D4C8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7A78D-02B9-D1B3-FD6A-BFD0D79C7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772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28327-6CCE-0B34-2311-C233430A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EFD6B-1431-BFCD-60A4-505323BE39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DA7EB-8046-F0AE-4D33-65F6231D2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20FF1-1733-0B98-3651-C6D52A275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E9799-6163-8AC8-F8FF-D9547F2C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F2D38-3428-78D8-8A02-B50B90148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909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CA5E-97F5-51EE-A886-2BFD6037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99CD9-EC75-D94C-4EC3-6794E8FBF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DF448-E6E8-9015-B164-1CB027092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ADC51-C6BB-ACF8-3E8C-E7164FB95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0400F7-9B5A-1341-A5D4-D754914EC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CFBA12-771A-B0CA-A606-B3F3C0D53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AF4777-51F2-BA4F-857A-6342933E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89CEFD-BA86-476C-D65E-C561F9E57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301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F490C-CEDF-0670-6B6C-1663C635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5B47F-DDCB-5AAE-93DB-E7B3A618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EC8416-01CD-148E-DA83-DD3171582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E69E6E-A017-01BE-B6A2-AADAC185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775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AE940-0CFF-2B70-E01B-95F1EAD10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42A9A-2AA3-36F7-E9DB-095F48A2A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219C4-BECE-1D34-1FDF-BF282AE3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160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01E1-350F-E081-F515-DF161A1F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5AB54-6A1C-7047-5B5B-68372FB8E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358A7-4590-B745-FFC2-B499109D8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F39133-2EA2-30EF-ADA1-CC0491B7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E517B-9197-5F63-7679-FD735EF0D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4A682-32BA-91CB-540B-B3D6CF01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22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262B0-DA72-217A-2139-3DF63A489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6EF5F2-C39E-24C8-41C3-39B66DE3C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2FDF6-4DB6-6106-5F4C-615907C33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39E04-FBA3-ADE3-43E0-192559839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6B37F-D8C8-809D-4BC0-7095266BA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BE791-A59B-BBF7-FF40-71D4F4625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2801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94F70B-D133-0D59-4BC7-BCA706793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36CB4-9955-FD3C-35D9-E518D5A81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33BC3-1B81-C393-3CCE-579073A3AC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61E58-D87C-4A7D-ABC7-6B74E4383DDC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03982-4FDF-E50E-DB9C-D216D5D7C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CB47B-B071-3B6A-7B63-A067BAF8A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26110-8686-47C4-87DB-4D3785AFE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130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AF5D4-CB45-CF5F-38D4-A1409DF13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EE285D5-8110-4AE6-AF36-F83E457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AB449B-9189-E6F5-C372-0AB3F93F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28" y="464408"/>
            <a:ext cx="4399872" cy="1642533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Gems (Mini Cos)</a:t>
            </a:r>
            <a:br>
              <a:rPr lang="en-NZ" sz="4600" dirty="0"/>
            </a:br>
            <a:endParaRPr lang="en-NZ" sz="46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sX0" fmla="*/ 0 w 3877056"/>
              <a:gd name="csY0" fmla="*/ 0 h 18288"/>
              <a:gd name="csX1" fmla="*/ 723717 w 3877056"/>
              <a:gd name="csY1" fmla="*/ 0 h 18288"/>
              <a:gd name="csX2" fmla="*/ 1447434 w 3877056"/>
              <a:gd name="csY2" fmla="*/ 0 h 18288"/>
              <a:gd name="csX3" fmla="*/ 1977299 w 3877056"/>
              <a:gd name="csY3" fmla="*/ 0 h 18288"/>
              <a:gd name="csX4" fmla="*/ 2623475 w 3877056"/>
              <a:gd name="csY4" fmla="*/ 0 h 18288"/>
              <a:gd name="csX5" fmla="*/ 3192109 w 3877056"/>
              <a:gd name="csY5" fmla="*/ 0 h 18288"/>
              <a:gd name="csX6" fmla="*/ 3877056 w 3877056"/>
              <a:gd name="csY6" fmla="*/ 0 h 18288"/>
              <a:gd name="csX7" fmla="*/ 3877056 w 3877056"/>
              <a:gd name="csY7" fmla="*/ 18288 h 18288"/>
              <a:gd name="csX8" fmla="*/ 3230880 w 3877056"/>
              <a:gd name="csY8" fmla="*/ 18288 h 18288"/>
              <a:gd name="csX9" fmla="*/ 2662245 w 3877056"/>
              <a:gd name="csY9" fmla="*/ 18288 h 18288"/>
              <a:gd name="csX10" fmla="*/ 2016069 w 3877056"/>
              <a:gd name="csY10" fmla="*/ 18288 h 18288"/>
              <a:gd name="csX11" fmla="*/ 1408664 w 3877056"/>
              <a:gd name="csY11" fmla="*/ 18288 h 18288"/>
              <a:gd name="csX12" fmla="*/ 840029 w 3877056"/>
              <a:gd name="csY12" fmla="*/ 18288 h 18288"/>
              <a:gd name="csX13" fmla="*/ 0 w 3877056"/>
              <a:gd name="csY13" fmla="*/ 18288 h 18288"/>
              <a:gd name="csX14" fmla="*/ 0 w 3877056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4830E-AA6B-FEF1-972B-D3EB808EB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89" y="2741264"/>
            <a:ext cx="4404039" cy="3386399"/>
          </a:xfrm>
        </p:spPr>
        <p:txBody>
          <a:bodyPr>
            <a:normAutofit/>
          </a:bodyPr>
          <a:lstStyle/>
          <a:p>
            <a:pPr lvl="0"/>
            <a:r>
              <a:rPr lang="en-NZ" sz="1500" dirty="0"/>
              <a:t>A compact and highly popular mini-cos (romaine) lettuce variety </a:t>
            </a:r>
          </a:p>
          <a:p>
            <a:pPr lvl="0"/>
            <a:r>
              <a:rPr lang="en-NZ" sz="1500" dirty="0"/>
              <a:t>Known for its exceptionally sweet, crisp, and juicy leaves </a:t>
            </a:r>
          </a:p>
          <a:p>
            <a:pPr lvl="0"/>
            <a:r>
              <a:rPr lang="en-NZ" sz="1500" dirty="0"/>
              <a:t>Features a dense, crunchy heart with a tender texture </a:t>
            </a:r>
          </a:p>
          <a:p>
            <a:pPr lvl="0"/>
            <a:r>
              <a:rPr lang="en-NZ" sz="1500" dirty="0"/>
              <a:t>Available in both green and red varieties for colourful salads and garnishes </a:t>
            </a:r>
          </a:p>
          <a:p>
            <a:pPr lvl="0"/>
            <a:r>
              <a:rPr lang="en-NZ" sz="1500" dirty="0"/>
              <a:t>Convenient miniature size makes it ideal for individual servings and modern dishes </a:t>
            </a:r>
          </a:p>
          <a:p>
            <a:pPr lvl="0"/>
            <a:r>
              <a:rPr lang="en-NZ" sz="1500" dirty="0"/>
              <a:t>Increasingly popular due to its versatility, fresh flavour, and attractive appearance</a:t>
            </a:r>
          </a:p>
          <a:p>
            <a:endParaRPr lang="en-NZ" sz="1500" dirty="0"/>
          </a:p>
        </p:txBody>
      </p:sp>
      <p:pic>
        <p:nvPicPr>
          <p:cNvPr id="4" name="Image 35">
            <a:extLst>
              <a:ext uri="{FF2B5EF4-FFF2-40B4-BE49-F238E27FC236}">
                <a16:creationId xmlns:a16="http://schemas.microsoft.com/office/drawing/2014/main" id="{E0FADF15-A09B-287D-9C2F-2DFB2772876D}"/>
              </a:ext>
            </a:extLst>
          </p:cNvPr>
          <p:cNvPicPr>
            <a:picLocks/>
          </p:cNvPicPr>
          <p:nvPr/>
        </p:nvPicPr>
        <p:blipFill>
          <a:blip r:embed="rId2" cstate="print"/>
          <a:srcRect r="5092" b="3"/>
          <a:stretch>
            <a:fillRect/>
          </a:stretch>
        </p:blipFill>
        <p:spPr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</p:spPr>
      </p:pic>
      <p:pic>
        <p:nvPicPr>
          <p:cNvPr id="7" name="Picture 6" descr="LETTUCE Little Gem Mini Cos Seeds ...">
            <a:extLst>
              <a:ext uri="{FF2B5EF4-FFF2-40B4-BE49-F238E27FC236}">
                <a16:creationId xmlns:a16="http://schemas.microsoft.com/office/drawing/2014/main" id="{62E0663E-C5C1-43BE-60BA-ABA2A3937A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29" b="-2"/>
          <a:stretch>
            <a:fillRect/>
          </a:stretch>
        </p:blipFill>
        <p:spPr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</p:spPr>
      </p:pic>
      <p:pic>
        <p:nvPicPr>
          <p:cNvPr id="6" name="Picture 5" descr="Little Gem, our tasty miniature">
            <a:extLst>
              <a:ext uri="{FF2B5EF4-FFF2-40B4-BE49-F238E27FC236}">
                <a16:creationId xmlns:a16="http://schemas.microsoft.com/office/drawing/2014/main" id="{53DA4D26-8402-A0B5-E7BB-F4E481874C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44" r="119"/>
          <a:stretch>
            <a:fillRect/>
          </a:stretch>
        </p:blipFill>
        <p:spPr>
          <a:xfrm>
            <a:off x="8456857" y="2825048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</p:spPr>
      </p:pic>
      <p:pic>
        <p:nvPicPr>
          <p:cNvPr id="5" name="Picture 4" descr="Rijk Zwaan Seeds | Lettuce | Baby gem ...">
            <a:extLst>
              <a:ext uri="{FF2B5EF4-FFF2-40B4-BE49-F238E27FC236}">
                <a16:creationId xmlns:a16="http://schemas.microsoft.com/office/drawing/2014/main" id="{1F33EBEF-7C7C-2CBD-1E26-F0D0F714C2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213" b="23111"/>
          <a:stretch>
            <a:fillRect/>
          </a:stretch>
        </p:blipFill>
        <p:spPr>
          <a:xfrm>
            <a:off x="8419498" y="740918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3577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20E8F-865A-F2B9-31C4-6AE28FEE3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1CCDCA-971D-0B2D-C0C3-874A709F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4000" b="1" dirty="0" err="1"/>
              <a:t>Salanova</a:t>
            </a:r>
            <a:r>
              <a:rPr lang="en-US" sz="4000" b="1" dirty="0"/>
              <a:t> Lettuce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E0D7E-DC3D-3172-21CA-C8E77E8EF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56483"/>
            <a:ext cx="5864352" cy="3498692"/>
          </a:xfrm>
        </p:spPr>
        <p:txBody>
          <a:bodyPr>
            <a:noAutofit/>
          </a:bodyPr>
          <a:lstStyle/>
          <a:p>
            <a:pPr lvl="0"/>
            <a:r>
              <a:rPr lang="en-NZ" sz="1800" dirty="0"/>
              <a:t>An innovative lettuce variety developed through advanced breeding techniques </a:t>
            </a:r>
          </a:p>
          <a:p>
            <a:pPr lvl="0"/>
            <a:r>
              <a:rPr lang="en-NZ" sz="1800" dirty="0"/>
              <a:t>Especially known for the popular </a:t>
            </a:r>
            <a:r>
              <a:rPr lang="en-NZ" sz="1800" dirty="0" err="1"/>
              <a:t>Salanova</a:t>
            </a:r>
            <a:r>
              <a:rPr lang="en-NZ" sz="1800" dirty="0"/>
              <a:t> Butter type </a:t>
            </a:r>
          </a:p>
          <a:p>
            <a:pPr lvl="0"/>
            <a:r>
              <a:rPr lang="en-NZ" sz="1800" dirty="0"/>
              <a:t>Produces hundreds of small, tender leaves from a single head </a:t>
            </a:r>
          </a:p>
          <a:p>
            <a:pPr lvl="0"/>
            <a:r>
              <a:rPr lang="en-NZ" sz="1800" dirty="0"/>
              <a:t>Can deliver up to 40% higher yields compared to traditional lettuce varieties </a:t>
            </a:r>
          </a:p>
          <a:p>
            <a:pPr lvl="0"/>
            <a:r>
              <a:rPr lang="en-NZ" sz="1800" dirty="0"/>
              <a:t>Designed to create uniform, bite-sized leaves for easy preparation and serving </a:t>
            </a:r>
          </a:p>
          <a:p>
            <a:pPr lvl="0"/>
            <a:r>
              <a:rPr lang="en-NZ" sz="1800" dirty="0"/>
              <a:t>Ideal for convenient, ready-to-eat salad mixes and modern food service applications</a:t>
            </a:r>
          </a:p>
        </p:txBody>
      </p:sp>
      <p:pic>
        <p:nvPicPr>
          <p:cNvPr id="5" name="Picture 4" descr="Salanova: Red Butter Lettuce ...">
            <a:extLst>
              <a:ext uri="{FF2B5EF4-FFF2-40B4-BE49-F238E27FC236}">
                <a16:creationId xmlns:a16="http://schemas.microsoft.com/office/drawing/2014/main" id="{39512E5B-39AF-EA17-97A4-B4AF2011E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397" y="502825"/>
            <a:ext cx="2603605" cy="2603605"/>
          </a:xfrm>
          <a:prstGeom prst="rect">
            <a:avLst/>
          </a:prstGeom>
        </p:spPr>
      </p:pic>
      <p:pic>
        <p:nvPicPr>
          <p:cNvPr id="7" name="Picture 6" descr="Salanova Lettuce - Green - Healthy ...">
            <a:extLst>
              <a:ext uri="{FF2B5EF4-FFF2-40B4-BE49-F238E27FC236}">
                <a16:creationId xmlns:a16="http://schemas.microsoft.com/office/drawing/2014/main" id="{079795EE-134F-510A-E8F7-FE61687A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328" y="752771"/>
            <a:ext cx="2603605" cy="2103712"/>
          </a:xfrm>
          <a:prstGeom prst="rect">
            <a:avLst/>
          </a:prstGeom>
        </p:spPr>
      </p:pic>
      <p:pic>
        <p:nvPicPr>
          <p:cNvPr id="6" name="Picture 5" descr="Buy Salanova lettuce (Organic) For ...">
            <a:extLst>
              <a:ext uri="{FF2B5EF4-FFF2-40B4-BE49-F238E27FC236}">
                <a16:creationId xmlns:a16="http://schemas.microsoft.com/office/drawing/2014/main" id="{2D14E064-F88E-DBFB-ADA0-A10405E5F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378" y="3426258"/>
            <a:ext cx="4133573" cy="275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73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1A64C1-BD22-46B7-35E3-950A1DDEC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B18E5A-73FA-D628-607F-B8CABEA2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Mignonette Lettuce</a:t>
            </a:r>
            <a:br>
              <a:rPr lang="en-NZ" sz="4600" dirty="0"/>
            </a:br>
            <a:endParaRPr lang="en-NZ" sz="46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6F842-5D5A-CF9C-66BC-A02691DA4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59778"/>
            <a:ext cx="5559423" cy="3437935"/>
          </a:xfrm>
        </p:spPr>
        <p:txBody>
          <a:bodyPr>
            <a:noAutofit/>
          </a:bodyPr>
          <a:lstStyle/>
          <a:p>
            <a:pPr lvl="0"/>
            <a:r>
              <a:rPr lang="en-NZ" sz="1800" dirty="0"/>
              <a:t>A popular French heritage butterhead lettuce variety </a:t>
            </a:r>
          </a:p>
          <a:p>
            <a:pPr lvl="0"/>
            <a:r>
              <a:rPr lang="en-NZ" sz="1800" dirty="0"/>
              <a:t>Known for its small, compact heads measuring about 20–25 cm across </a:t>
            </a:r>
          </a:p>
          <a:p>
            <a:pPr lvl="0"/>
            <a:r>
              <a:rPr lang="en-NZ" sz="1800" dirty="0"/>
              <a:t>Features soft, tender leaves with an intense, rich flavour </a:t>
            </a:r>
          </a:p>
          <a:p>
            <a:pPr lvl="0"/>
            <a:r>
              <a:rPr lang="en-NZ" sz="1800" dirty="0"/>
              <a:t>Available in green, bronze, or red-tinged leaf varieties </a:t>
            </a:r>
          </a:p>
          <a:p>
            <a:pPr lvl="0"/>
            <a:r>
              <a:rPr lang="en-NZ" sz="1800" dirty="0"/>
              <a:t>Often called “Little Cutie” due to its compact size and attractive appearance </a:t>
            </a:r>
          </a:p>
          <a:p>
            <a:pPr lvl="0"/>
            <a:r>
              <a:rPr lang="en-NZ" sz="1800" dirty="0"/>
              <a:t>Highly valued for being hardy, easy to grow, slow to bolt, and heat-tolerant</a:t>
            </a:r>
          </a:p>
        </p:txBody>
      </p:sp>
      <p:pic>
        <p:nvPicPr>
          <p:cNvPr id="4" name="Image 37">
            <a:extLst>
              <a:ext uri="{FF2B5EF4-FFF2-40B4-BE49-F238E27FC236}">
                <a16:creationId xmlns:a16="http://schemas.microsoft.com/office/drawing/2014/main" id="{B8C88B40-353E-1428-EEF9-90FEEFA34F62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96397" y="704343"/>
            <a:ext cx="2603605" cy="2200570"/>
          </a:xfrm>
          <a:prstGeom prst="rect">
            <a:avLst/>
          </a:prstGeom>
        </p:spPr>
      </p:pic>
      <p:pic>
        <p:nvPicPr>
          <p:cNvPr id="5" name="Picture 4" descr="Lettuce Bronze Mignonette - The Seed ...">
            <a:extLst>
              <a:ext uri="{FF2B5EF4-FFF2-40B4-BE49-F238E27FC236}">
                <a16:creationId xmlns:a16="http://schemas.microsoft.com/office/drawing/2014/main" id="{F50CE880-650E-56A7-299A-6F7CA49A2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328" y="829532"/>
            <a:ext cx="2603605" cy="1950190"/>
          </a:xfrm>
          <a:prstGeom prst="rect">
            <a:avLst/>
          </a:prstGeom>
        </p:spPr>
      </p:pic>
      <p:pic>
        <p:nvPicPr>
          <p:cNvPr id="6" name="Picture 5" descr="Lettuce - Green Mignonette Seeds | Eden ...">
            <a:extLst>
              <a:ext uri="{FF2B5EF4-FFF2-40B4-BE49-F238E27FC236}">
                <a16:creationId xmlns:a16="http://schemas.microsoft.com/office/drawing/2014/main" id="{0621804C-23B4-B1AC-822C-7CCD09D39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378" y="3426258"/>
            <a:ext cx="4133573" cy="275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06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1EF25A-53B3-0481-C36E-2CF1E13F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64D0A8-797E-A7C0-6362-0D7C5CB16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Rocket (Arugula)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EBAFD-6883-C86F-9B4C-2489BBD47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5894070" cy="3483864"/>
          </a:xfrm>
        </p:spPr>
        <p:txBody>
          <a:bodyPr>
            <a:normAutofit/>
          </a:bodyPr>
          <a:lstStyle/>
          <a:p>
            <a:pPr lvl="0"/>
            <a:r>
              <a:rPr lang="en-NZ" sz="1800" dirty="0"/>
              <a:t>A fast-growing leafy green commonly included in salad mixes (though not a true lettuce) </a:t>
            </a:r>
          </a:p>
          <a:p>
            <a:pPr lvl="0"/>
            <a:r>
              <a:rPr lang="en-NZ" sz="1800" dirty="0"/>
              <a:t>Also known as arugula or rucola </a:t>
            </a:r>
          </a:p>
          <a:p>
            <a:pPr lvl="0"/>
            <a:r>
              <a:rPr lang="en-NZ" sz="1800" dirty="0"/>
              <a:t>Recognized for its distinctive peppery, spicy flavour </a:t>
            </a:r>
          </a:p>
          <a:p>
            <a:pPr lvl="0"/>
            <a:r>
              <a:rPr lang="en-NZ" sz="1800" dirty="0"/>
              <a:t>Often used fresh in salads, sandwiches, and as a garnish </a:t>
            </a:r>
          </a:p>
          <a:p>
            <a:pPr lvl="0"/>
            <a:r>
              <a:rPr lang="en-NZ" sz="1800" dirty="0"/>
              <a:t>Rapid-growing crop with a maturity of approximately 35–50 days </a:t>
            </a:r>
          </a:p>
          <a:p>
            <a:pPr lvl="0"/>
            <a:r>
              <a:rPr lang="en-NZ" sz="1800" dirty="0"/>
              <a:t>Adds bold flavour and freshness to a wide range of dishes</a:t>
            </a:r>
          </a:p>
        </p:txBody>
      </p:sp>
      <p:pic>
        <p:nvPicPr>
          <p:cNvPr id="6" name="Picture 5" descr="Rocket – Green Harvest">
            <a:extLst>
              <a:ext uri="{FF2B5EF4-FFF2-40B4-BE49-F238E27FC236}">
                <a16:creationId xmlns:a16="http://schemas.microsoft.com/office/drawing/2014/main" id="{BA30F10E-498B-657D-FA15-50CBCC38F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Image 38">
            <a:extLst>
              <a:ext uri="{FF2B5EF4-FFF2-40B4-BE49-F238E27FC236}">
                <a16:creationId xmlns:a16="http://schemas.microsoft.com/office/drawing/2014/main" id="{D44FAE84-2AC8-56C7-0C1F-8259FCA29C92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8244" y="4079193"/>
            <a:ext cx="362712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4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D7AC7-EA8E-3193-48FB-FC23111AE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E1476E7-7CCF-FEB6-EF24-7E60FA5BC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24BA20-E93F-30D0-3583-E9D7F77AB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72" y="1144769"/>
            <a:ext cx="3724217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Quiz: </a:t>
            </a:r>
            <a:br>
              <a:rPr lang="en-US" sz="4000" dirty="0"/>
            </a:br>
            <a:r>
              <a:rPr lang="en-US" sz="4000" dirty="0"/>
              <a:t>Match the name to the correct lettuce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FC3FF1-F3EF-A3CB-AEFC-6F4CDFCA5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824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30">
            <a:extLst>
              <a:ext uri="{FF2B5EF4-FFF2-40B4-BE49-F238E27FC236}">
                <a16:creationId xmlns:a16="http://schemas.microsoft.com/office/drawing/2014/main" id="{EC1045C1-D825-1EC8-D05D-DFFB725A400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1389" y="379158"/>
            <a:ext cx="2605412" cy="2926079"/>
          </a:xfrm>
          <a:prstGeom prst="rect">
            <a:avLst/>
          </a:prstGeom>
        </p:spPr>
      </p:pic>
      <p:pic>
        <p:nvPicPr>
          <p:cNvPr id="6" name="Picture 5" descr="Lettuce- Oakleaf Red seeds | The Seed ...">
            <a:extLst>
              <a:ext uri="{FF2B5EF4-FFF2-40B4-BE49-F238E27FC236}">
                <a16:creationId xmlns:a16="http://schemas.microsoft.com/office/drawing/2014/main" id="{271AC4E7-C7F2-FC70-8764-0DBA05D58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79158"/>
            <a:ext cx="2926080" cy="2926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59D1F8-6B21-1FF8-97CA-EBDE13CD2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171" y="4177748"/>
            <a:ext cx="370685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31">
            <a:extLst>
              <a:ext uri="{FF2B5EF4-FFF2-40B4-BE49-F238E27FC236}">
                <a16:creationId xmlns:a16="http://schemas.microsoft.com/office/drawing/2014/main" id="{D98C0FB1-93B6-D4E2-13CE-170A116A43ED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26151" y="3557624"/>
            <a:ext cx="3675888" cy="2657409"/>
          </a:xfrm>
          <a:prstGeom prst="rect">
            <a:avLst/>
          </a:prstGeom>
        </p:spPr>
      </p:pic>
      <p:pic>
        <p:nvPicPr>
          <p:cNvPr id="4" name="Picture 3" descr="Salata Iceberg">
            <a:extLst>
              <a:ext uri="{FF2B5EF4-FFF2-40B4-BE49-F238E27FC236}">
                <a16:creationId xmlns:a16="http://schemas.microsoft.com/office/drawing/2014/main" id="{FD132BF0-E472-0076-FBCB-1C7E1A548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5237" y="3423290"/>
            <a:ext cx="2926080" cy="2926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A3A6EB-157A-109A-8269-43605C3D6A58}"/>
              </a:ext>
            </a:extLst>
          </p:cNvPr>
          <p:cNvSpPr txBox="1"/>
          <p:nvPr/>
        </p:nvSpPr>
        <p:spPr>
          <a:xfrm>
            <a:off x="580683" y="4435673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Iceberg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C03419-CD97-C7C0-A1E7-9FDA6056587E}"/>
              </a:ext>
            </a:extLst>
          </p:cNvPr>
          <p:cNvSpPr txBox="1"/>
          <p:nvPr/>
        </p:nvSpPr>
        <p:spPr>
          <a:xfrm>
            <a:off x="580683" y="4889806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Butterhead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6D5F2-27E8-4835-71D7-20F254E1EEF2}"/>
              </a:ext>
            </a:extLst>
          </p:cNvPr>
          <p:cNvSpPr txBox="1"/>
          <p:nvPr/>
        </p:nvSpPr>
        <p:spPr>
          <a:xfrm>
            <a:off x="569416" y="5259138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Oakleaf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E7E006-22D4-9C46-8F29-CEBB0353D942}"/>
              </a:ext>
            </a:extLst>
          </p:cNvPr>
          <p:cNvSpPr txBox="1"/>
          <p:nvPr/>
        </p:nvSpPr>
        <p:spPr>
          <a:xfrm>
            <a:off x="580683" y="5628470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Cos</a:t>
            </a:r>
          </a:p>
        </p:txBody>
      </p:sp>
    </p:spTree>
    <p:extLst>
      <p:ext uri="{BB962C8B-B14F-4D97-AF65-F5344CB8AC3E}">
        <p14:creationId xmlns:p14="http://schemas.microsoft.com/office/powerpoint/2010/main" val="2660491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D3E39C-EF5E-E97F-634D-351325D8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4BED904-04D2-CA47-A0A6-29F787AAE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CDF52-AE32-5E18-0B64-32B75718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72" y="1144769"/>
            <a:ext cx="3724217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Quiz: </a:t>
            </a:r>
            <a:br>
              <a:rPr lang="en-US" sz="4000" dirty="0"/>
            </a:br>
            <a:r>
              <a:rPr lang="en-US" sz="4000" dirty="0"/>
              <a:t>Answers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99CB97-41A7-C16A-BDA8-6909F582A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824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30">
            <a:extLst>
              <a:ext uri="{FF2B5EF4-FFF2-40B4-BE49-F238E27FC236}">
                <a16:creationId xmlns:a16="http://schemas.microsoft.com/office/drawing/2014/main" id="{A4D1F4DF-FB4A-AE9A-595B-57BE2CD83424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1389" y="379158"/>
            <a:ext cx="2605412" cy="2926079"/>
          </a:xfrm>
          <a:prstGeom prst="rect">
            <a:avLst/>
          </a:prstGeom>
        </p:spPr>
      </p:pic>
      <p:pic>
        <p:nvPicPr>
          <p:cNvPr id="6" name="Picture 5" descr="Lettuce- Oakleaf Red seeds | The Seed ...">
            <a:extLst>
              <a:ext uri="{FF2B5EF4-FFF2-40B4-BE49-F238E27FC236}">
                <a16:creationId xmlns:a16="http://schemas.microsoft.com/office/drawing/2014/main" id="{65195ED0-7ECC-D199-3AEB-9E131EEEA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79158"/>
            <a:ext cx="2926080" cy="2926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FFF67EF-509E-4842-ADAD-DB9022BFE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171" y="4177748"/>
            <a:ext cx="370685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31">
            <a:extLst>
              <a:ext uri="{FF2B5EF4-FFF2-40B4-BE49-F238E27FC236}">
                <a16:creationId xmlns:a16="http://schemas.microsoft.com/office/drawing/2014/main" id="{F2746C56-5367-4510-CEDA-DB851FB28A29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26151" y="3557624"/>
            <a:ext cx="3675888" cy="2657409"/>
          </a:xfrm>
          <a:prstGeom prst="rect">
            <a:avLst/>
          </a:prstGeom>
        </p:spPr>
      </p:pic>
      <p:pic>
        <p:nvPicPr>
          <p:cNvPr id="4" name="Picture 3" descr="Salata Iceberg">
            <a:extLst>
              <a:ext uri="{FF2B5EF4-FFF2-40B4-BE49-F238E27FC236}">
                <a16:creationId xmlns:a16="http://schemas.microsoft.com/office/drawing/2014/main" id="{2B522DFB-8739-45B0-562A-3B6F41097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5237" y="3423290"/>
            <a:ext cx="2926080" cy="2926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B6E45B-71BD-8019-2E65-2D46F564C2D8}"/>
              </a:ext>
            </a:extLst>
          </p:cNvPr>
          <p:cNvSpPr txBox="1"/>
          <p:nvPr/>
        </p:nvSpPr>
        <p:spPr>
          <a:xfrm>
            <a:off x="9550947" y="6215033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Iceberg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74E9-C0B6-A8AB-2F8A-74BEBA126494}"/>
              </a:ext>
            </a:extLst>
          </p:cNvPr>
          <p:cNvSpPr txBox="1"/>
          <p:nvPr/>
        </p:nvSpPr>
        <p:spPr>
          <a:xfrm>
            <a:off x="5382768" y="6164704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Butterhead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47DCE5-1BE4-6E49-19A7-F97CC365416D}"/>
              </a:ext>
            </a:extLst>
          </p:cNvPr>
          <p:cNvSpPr txBox="1"/>
          <p:nvPr/>
        </p:nvSpPr>
        <p:spPr>
          <a:xfrm>
            <a:off x="9761181" y="3072724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Oakleaf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1A49DB-AAC8-B55D-B559-8BADB550ADDA}"/>
              </a:ext>
            </a:extLst>
          </p:cNvPr>
          <p:cNvSpPr txBox="1"/>
          <p:nvPr/>
        </p:nvSpPr>
        <p:spPr>
          <a:xfrm>
            <a:off x="5187196" y="3382480"/>
            <a:ext cx="142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Cos</a:t>
            </a:r>
          </a:p>
        </p:txBody>
      </p:sp>
    </p:spTree>
    <p:extLst>
      <p:ext uri="{BB962C8B-B14F-4D97-AF65-F5344CB8AC3E}">
        <p14:creationId xmlns:p14="http://schemas.microsoft.com/office/powerpoint/2010/main" val="157367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F024F-E6FD-E27E-D994-1B64AFC79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5B968465-E9E7-F0D6-879A-273B4ED4D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629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7EDEA10-087E-4352-A848-7D9888DC6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E60018-2046-AD62-2553-17CDEEE6A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242090"/>
            <a:ext cx="10515600" cy="1270232"/>
          </a:xfrm>
        </p:spPr>
        <p:txBody>
          <a:bodyPr>
            <a:normAutofit/>
          </a:bodyPr>
          <a:lstStyle/>
          <a:p>
            <a:r>
              <a:rPr lang="en-NZ" sz="6600" dirty="0"/>
              <a:t>Lettuce Varieties</a:t>
            </a:r>
          </a:p>
        </p:txBody>
      </p:sp>
      <p:pic>
        <p:nvPicPr>
          <p:cNvPr id="7" name="Image 30">
            <a:extLst>
              <a:ext uri="{FF2B5EF4-FFF2-40B4-BE49-F238E27FC236}">
                <a16:creationId xmlns:a16="http://schemas.microsoft.com/office/drawing/2014/main" id="{2FF51B50-1F74-DF53-415B-AD4F957957C6}"/>
              </a:ext>
            </a:extLst>
          </p:cNvPr>
          <p:cNvPicPr>
            <a:picLocks/>
          </p:cNvPicPr>
          <p:nvPr/>
        </p:nvPicPr>
        <p:blipFill>
          <a:blip r:embed="rId2" cstate="print"/>
          <a:srcRect t="479" r="-2" b="7385"/>
          <a:stretch>
            <a:fillRect/>
          </a:stretch>
        </p:blipFill>
        <p:spPr>
          <a:xfrm>
            <a:off x="510365" y="400051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</p:spPr>
      </p:pic>
      <p:pic>
        <p:nvPicPr>
          <p:cNvPr id="5" name="Picture 4" descr="Lettuce- Oakleaf Red seeds | The Seed ...">
            <a:extLst>
              <a:ext uri="{FF2B5EF4-FFF2-40B4-BE49-F238E27FC236}">
                <a16:creationId xmlns:a16="http://schemas.microsoft.com/office/drawing/2014/main" id="{2732784C-F129-8785-4F64-B757EFA81C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91" r="164" b="-2"/>
          <a:stretch>
            <a:fillRect/>
          </a:stretch>
        </p:blipFill>
        <p:spPr>
          <a:xfrm>
            <a:off x="4333556" y="400051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</p:spPr>
      </p:pic>
      <p:pic>
        <p:nvPicPr>
          <p:cNvPr id="9" name="Picture 8" descr="Salata Iceberg">
            <a:extLst>
              <a:ext uri="{FF2B5EF4-FFF2-40B4-BE49-F238E27FC236}">
                <a16:creationId xmlns:a16="http://schemas.microsoft.com/office/drawing/2014/main" id="{5C5B1CAC-0664-EA2F-A2A5-91CB2C8438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57" r="-4" b="-4"/>
          <a:stretch>
            <a:fillRect/>
          </a:stretch>
        </p:blipFill>
        <p:spPr>
          <a:xfrm>
            <a:off x="8156747" y="400052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605D77EC-B84E-48F8-9EC4-93E851C0F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2682" y="5512322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5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C764A-24D3-3959-4B90-7CF2C767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Lettuce Varieties Grown in New Zealand</a:t>
            </a:r>
            <a:br>
              <a:rPr lang="en-NZ" sz="4000">
                <a:solidFill>
                  <a:srgbClr val="FFFFFF"/>
                </a:solidFill>
              </a:rPr>
            </a:b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3C40A-A3C2-FB9F-2C84-BAE274972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lvl="0"/>
            <a:r>
              <a:rPr lang="en-NZ" sz="1600" dirty="0"/>
              <a:t>Commercial growers supply fresh, high-quality lettuce to domestic and export markets year-round. </a:t>
            </a:r>
          </a:p>
          <a:p>
            <a:pPr lvl="0"/>
            <a:r>
              <a:rPr lang="en-NZ" sz="1600" dirty="0"/>
              <a:t>Production systems are designed to ensure consistent supply, freshness, and quality.</a:t>
            </a:r>
          </a:p>
          <a:p>
            <a:pPr lvl="0"/>
            <a:r>
              <a:rPr lang="en-NZ" sz="1600" dirty="0"/>
              <a:t>Wide range of varieties grown to meet consumer demand for convenience and diversity. </a:t>
            </a:r>
          </a:p>
          <a:p>
            <a:pPr marL="0" indent="0">
              <a:buNone/>
            </a:pPr>
            <a:r>
              <a:rPr lang="en-NZ" sz="1600" b="1" dirty="0"/>
              <a:t>Key Varieties</a:t>
            </a:r>
            <a:endParaRPr lang="en-NZ" sz="1600" dirty="0"/>
          </a:p>
          <a:p>
            <a:pPr lvl="0"/>
            <a:r>
              <a:rPr lang="en-NZ" sz="1600" dirty="0"/>
              <a:t>Traditional: iceberg, cos (romaine), butterhead </a:t>
            </a:r>
          </a:p>
          <a:p>
            <a:pPr lvl="0"/>
            <a:r>
              <a:rPr lang="en-NZ" sz="1600" dirty="0"/>
              <a:t>Leafy types: oakleaf, coral </a:t>
            </a:r>
          </a:p>
          <a:p>
            <a:pPr lvl="0"/>
            <a:r>
              <a:rPr lang="en-NZ" sz="1600" dirty="0"/>
              <a:t>Premium &amp; value-added: baby cos, little gem, </a:t>
            </a:r>
            <a:r>
              <a:rPr lang="en-NZ" sz="1600"/>
              <a:t>Salanova</a:t>
            </a:r>
            <a:r>
              <a:rPr lang="en-NZ" sz="1600" dirty="0"/>
              <a:t> </a:t>
            </a:r>
          </a:p>
          <a:p>
            <a:pPr lvl="0"/>
            <a:r>
              <a:rPr lang="en-NZ" sz="1600" dirty="0"/>
              <a:t>Specialty greens: rocket (arugula) for salad mixes </a:t>
            </a:r>
          </a:p>
          <a:p>
            <a:pPr marL="0" indent="0">
              <a:buNone/>
            </a:pPr>
            <a:endParaRPr lang="en-NZ"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FCCCF-6009-ADA2-3DCB-EFF7EEE52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030" y="1236788"/>
            <a:ext cx="4517022" cy="437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5D493D-D947-6363-9E02-09FFB9DD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Iceberg Lettuce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1B67A-B660-87F4-8B76-24A98DDF2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00325"/>
            <a:ext cx="5960745" cy="3590163"/>
          </a:xfrm>
        </p:spPr>
        <p:txBody>
          <a:bodyPr>
            <a:normAutofit/>
          </a:bodyPr>
          <a:lstStyle/>
          <a:p>
            <a:pPr lvl="0"/>
            <a:r>
              <a:rPr lang="en-NZ" sz="1800" dirty="0"/>
              <a:t>Pale green, tightly packed leafy vegetable </a:t>
            </a:r>
          </a:p>
          <a:p>
            <a:pPr lvl="0"/>
            <a:r>
              <a:rPr lang="en-NZ" sz="1800" dirty="0"/>
              <a:t>Known for its crisp texture and mild flavour </a:t>
            </a:r>
          </a:p>
          <a:p>
            <a:pPr lvl="0"/>
            <a:r>
              <a:rPr lang="en-NZ" sz="1800" dirty="0"/>
              <a:t>Commonly used in salads, sandwiches, and wraps </a:t>
            </a:r>
          </a:p>
          <a:p>
            <a:pPr marL="0" indent="0">
              <a:buNone/>
            </a:pPr>
            <a:endParaRPr lang="en-NZ" sz="1800" b="1" dirty="0"/>
          </a:p>
          <a:p>
            <a:pPr marL="0" indent="0">
              <a:buNone/>
            </a:pPr>
            <a:r>
              <a:rPr lang="en-NZ" sz="1800" b="1" dirty="0"/>
              <a:t>Key Characteristics</a:t>
            </a:r>
            <a:endParaRPr lang="en-NZ" sz="1800" dirty="0"/>
          </a:p>
          <a:p>
            <a:pPr lvl="0"/>
            <a:r>
              <a:rPr lang="en-NZ" sz="1800" dirty="0"/>
              <a:t>Texture: Very crunchy and juicy </a:t>
            </a:r>
          </a:p>
          <a:p>
            <a:pPr lvl="0"/>
            <a:r>
              <a:rPr lang="en-NZ" sz="1800" dirty="0"/>
              <a:t>Flavour: Mild and slightly sweet </a:t>
            </a:r>
          </a:p>
          <a:p>
            <a:pPr lvl="0"/>
            <a:r>
              <a:rPr lang="en-NZ" sz="1800" dirty="0"/>
              <a:t>Appearance: Round head with tightly layered leaves </a:t>
            </a:r>
          </a:p>
          <a:p>
            <a:pPr lvl="0"/>
            <a:r>
              <a:rPr lang="en-NZ" sz="1800" dirty="0"/>
              <a:t>Colour: Light green, almost white at the core</a:t>
            </a:r>
          </a:p>
        </p:txBody>
      </p:sp>
      <p:pic>
        <p:nvPicPr>
          <p:cNvPr id="6" name="Picture 5" descr="Salata Iceberg">
            <a:extLst>
              <a:ext uri="{FF2B5EF4-FFF2-40B4-BE49-F238E27FC236}">
                <a16:creationId xmlns:a16="http://schemas.microsoft.com/office/drawing/2014/main" id="{8B750B51-1759-6A5B-5DE4-3665F4A04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951" y="329184"/>
            <a:ext cx="3429969" cy="3429969"/>
          </a:xfrm>
          <a:prstGeom prst="rect">
            <a:avLst/>
          </a:prstGeom>
        </p:spPr>
      </p:pic>
      <p:pic>
        <p:nvPicPr>
          <p:cNvPr id="5" name="Picture 4" descr="Iceberg lettuce">
            <a:extLst>
              <a:ext uri="{FF2B5EF4-FFF2-40B4-BE49-F238E27FC236}">
                <a16:creationId xmlns:a16="http://schemas.microsoft.com/office/drawing/2014/main" id="{57F6DFFC-BB14-A767-AEA2-17645BB90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141" y="4079193"/>
            <a:ext cx="3131326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2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FB382-EF0C-140E-2753-4C8B37162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94E58F-55AA-6833-968D-16B41B610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5322189" cy="1481328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Cos (Romaine) Lettuce</a:t>
            </a:r>
            <a:br>
              <a:rPr lang="en-NZ" sz="3400" dirty="0"/>
            </a:br>
            <a:endParaRPr lang="en-NZ" sz="34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D4D11-F26B-609A-9391-50B6A486A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800" dirty="0"/>
              <a:t>Originated from the Mediterranean island of Cos </a:t>
            </a:r>
          </a:p>
          <a:p>
            <a:pPr lvl="0"/>
            <a:r>
              <a:rPr lang="en-NZ" sz="1800" dirty="0"/>
              <a:t>Features an upright, elongated shape with crisp, sturdy leaves </a:t>
            </a:r>
          </a:p>
          <a:p>
            <a:pPr lvl="0"/>
            <a:r>
              <a:rPr lang="en-NZ" sz="1800" dirty="0"/>
              <a:t>Has a strong, refreshing flavour and crunchy texture </a:t>
            </a:r>
          </a:p>
          <a:p>
            <a:pPr lvl="0"/>
            <a:r>
              <a:rPr lang="en-NZ" sz="1800" dirty="0"/>
              <a:t>More nutrient-dense than many other lettuce varieties, providing higher levels of vitamins and minerals </a:t>
            </a:r>
          </a:p>
          <a:p>
            <a:pPr lvl="0"/>
            <a:r>
              <a:rPr lang="en-NZ" sz="1800" dirty="0"/>
              <a:t>Best known as the key ingredient in classic Caesar salads </a:t>
            </a:r>
          </a:p>
          <a:p>
            <a:endParaRPr lang="en-NZ" sz="1900" dirty="0"/>
          </a:p>
        </p:txBody>
      </p:sp>
      <p:pic>
        <p:nvPicPr>
          <p:cNvPr id="4" name="Image 30">
            <a:extLst>
              <a:ext uri="{FF2B5EF4-FFF2-40B4-BE49-F238E27FC236}">
                <a16:creationId xmlns:a16="http://schemas.microsoft.com/office/drawing/2014/main" id="{71205D39-6038-5CFB-272D-5CBEC900071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45247" y="640080"/>
            <a:ext cx="4966569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7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9A93A7-A6FF-FF26-C717-EFB064EFD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73A6AB-ECAD-0E57-4537-B2AA2B15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5874640" cy="1481328"/>
          </a:xfrm>
        </p:spPr>
        <p:txBody>
          <a:bodyPr anchor="b">
            <a:normAutofit fontScale="90000"/>
          </a:bodyPr>
          <a:lstStyle/>
          <a:p>
            <a:r>
              <a:rPr lang="en-US" b="1" dirty="0"/>
              <a:t>Butterhead (Buttercrunch) Lettuce</a:t>
            </a:r>
            <a:br>
              <a:rPr lang="en-NZ" sz="3000" dirty="0"/>
            </a:br>
            <a:endParaRPr lang="en-NZ" sz="3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B6E43-A90C-09C2-B636-87D4D161F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5074539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800" dirty="0"/>
              <a:t>Also known as Buttercrunch lettuce </a:t>
            </a:r>
          </a:p>
          <a:p>
            <a:pPr lvl="0"/>
            <a:r>
              <a:rPr lang="en-NZ" sz="1800" dirty="0"/>
              <a:t>Valued for its soft texture and smooth, succulent leaves </a:t>
            </a:r>
          </a:p>
          <a:p>
            <a:pPr lvl="0"/>
            <a:r>
              <a:rPr lang="en-NZ" sz="1800" dirty="0"/>
              <a:t>Has a delicate buttery flavour and tender mouthfeel </a:t>
            </a:r>
          </a:p>
          <a:p>
            <a:pPr lvl="0"/>
            <a:r>
              <a:rPr lang="en-NZ" sz="1800" dirty="0"/>
              <a:t>Forms loose heads with soft green outer leaves surrounding a pale, blanched interior </a:t>
            </a:r>
          </a:p>
          <a:p>
            <a:pPr lvl="0"/>
            <a:r>
              <a:rPr lang="en-NZ" sz="1800" dirty="0"/>
              <a:t>More heat-tolerant than many other lettuce varieties, making it suitable for diverse growing conditions </a:t>
            </a:r>
          </a:p>
        </p:txBody>
      </p:sp>
      <p:pic>
        <p:nvPicPr>
          <p:cNvPr id="4" name="Image 31">
            <a:extLst>
              <a:ext uri="{FF2B5EF4-FFF2-40B4-BE49-F238E27FC236}">
                <a16:creationId xmlns:a16="http://schemas.microsoft.com/office/drawing/2014/main" id="{0EDF2FB5-0B31-0A1C-7413-30571AA9494B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9048" y="1455774"/>
            <a:ext cx="5458968" cy="39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35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185661-3AC8-8870-96F8-6B4A95337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669BC7-5CFF-AB90-E109-74EB0FAD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Oakleaf Lettuce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A5C92-A405-5A04-8F07-DB8ED28E7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r>
              <a:rPr lang="en-NZ" sz="1800" dirty="0"/>
              <a:t>Recognized by its deeply lobed leaves that resemble oak tree leaves </a:t>
            </a:r>
          </a:p>
          <a:p>
            <a:r>
              <a:rPr lang="en-NZ" sz="1800" dirty="0"/>
              <a:t>Available in green, red, or mixed-colour varieties </a:t>
            </a:r>
          </a:p>
          <a:p>
            <a:r>
              <a:rPr lang="en-NZ" sz="1800" dirty="0"/>
              <a:t>Features a tender texture with a mild, slightly nutty flavour </a:t>
            </a:r>
          </a:p>
          <a:p>
            <a:r>
              <a:rPr lang="en-NZ" sz="1800" dirty="0"/>
              <a:t>Forms loose heads with soft, frilly leaves </a:t>
            </a:r>
          </a:p>
          <a:p>
            <a:r>
              <a:rPr lang="en-NZ" sz="1800" dirty="0"/>
              <a:t>Best harvested young, as mature leaves can develop a slightly bitter taste when exposed to prolonged sunlight</a:t>
            </a:r>
          </a:p>
          <a:p>
            <a:endParaRPr lang="en-NZ" sz="1900" dirty="0"/>
          </a:p>
        </p:txBody>
      </p:sp>
      <p:pic>
        <p:nvPicPr>
          <p:cNvPr id="8" name="Picture 7" descr="10 Delicious Ways to Enjoy Aquaponic ...">
            <a:extLst>
              <a:ext uri="{FF2B5EF4-FFF2-40B4-BE49-F238E27FC236}">
                <a16:creationId xmlns:a16="http://schemas.microsoft.com/office/drawing/2014/main" id="{80321CD1-1964-878D-A840-C3A2853BA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397" y="502825"/>
            <a:ext cx="2603605" cy="2603605"/>
          </a:xfrm>
          <a:prstGeom prst="rect">
            <a:avLst/>
          </a:prstGeom>
        </p:spPr>
      </p:pic>
      <p:pic>
        <p:nvPicPr>
          <p:cNvPr id="5" name="Picture 4" descr="Lettuce- Oakleaf Red seeds | The Seed ...">
            <a:extLst>
              <a:ext uri="{FF2B5EF4-FFF2-40B4-BE49-F238E27FC236}">
                <a16:creationId xmlns:a16="http://schemas.microsoft.com/office/drawing/2014/main" id="{5553AFD2-B491-898C-E941-057E7C309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328" y="502825"/>
            <a:ext cx="2603605" cy="2603605"/>
          </a:xfrm>
          <a:prstGeom prst="rect">
            <a:avLst/>
          </a:prstGeom>
        </p:spPr>
      </p:pic>
      <p:pic>
        <p:nvPicPr>
          <p:cNvPr id="7" name="Picture 6" descr="Fancy Lettuce Green Oak Each NZ – Fruit ...">
            <a:extLst>
              <a:ext uri="{FF2B5EF4-FFF2-40B4-BE49-F238E27FC236}">
                <a16:creationId xmlns:a16="http://schemas.microsoft.com/office/drawing/2014/main" id="{56846C1B-8C42-7F9E-1808-CEF7FD75D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820" y="3426258"/>
            <a:ext cx="3102690" cy="275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6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702FB5-A891-9D1F-B79C-6562E41E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3780DA-32EC-2637-C1B8-C3D00465D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Coral Lettuce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F6443-9866-F9CE-B95A-3DE913861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US" sz="1800" dirty="0"/>
              <a:t>A tender loose-leaf lettuce known for its highly ruffled, curly edges that resemble coral </a:t>
            </a:r>
          </a:p>
          <a:p>
            <a:r>
              <a:rPr lang="en-US" sz="1800" dirty="0"/>
              <a:t>Commonly available in bright green or deep red-purple varieties, including Lollo Rossa </a:t>
            </a:r>
          </a:p>
          <a:p>
            <a:r>
              <a:rPr lang="en-US" sz="1800" dirty="0"/>
              <a:t>Often sold with intact roots to help maintain freshness and extend shelf life </a:t>
            </a:r>
          </a:p>
          <a:p>
            <a:r>
              <a:rPr lang="en-US" sz="1800" dirty="0"/>
              <a:t>Has a mild </a:t>
            </a:r>
            <a:r>
              <a:rPr lang="en-US" sz="1800" dirty="0" err="1"/>
              <a:t>flavour</a:t>
            </a:r>
            <a:r>
              <a:rPr lang="en-US" sz="1800" dirty="0"/>
              <a:t> with a slightly bitter taste and crisp texture </a:t>
            </a:r>
          </a:p>
          <a:p>
            <a:r>
              <a:rPr lang="en-US" sz="1800" dirty="0"/>
              <a:t>Popular in salads and garnishes for its decorative appearance and vibrant color</a:t>
            </a:r>
            <a:br>
              <a:rPr lang="en-US" sz="1800" dirty="0"/>
            </a:br>
            <a:endParaRPr lang="en-NZ" sz="1800" dirty="0"/>
          </a:p>
        </p:txBody>
      </p:sp>
      <p:pic>
        <p:nvPicPr>
          <p:cNvPr id="7" name="Picture 6" descr="LETTUCE RED CORAL (1 BUNCH) | Claudio's ...">
            <a:extLst>
              <a:ext uri="{FF2B5EF4-FFF2-40B4-BE49-F238E27FC236}">
                <a16:creationId xmlns:a16="http://schemas.microsoft.com/office/drawing/2014/main" id="{6B5E8F3E-1CBD-C82F-330E-D5E263D92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513" y="329183"/>
            <a:ext cx="3682869" cy="3429969"/>
          </a:xfrm>
          <a:prstGeom prst="rect">
            <a:avLst/>
          </a:prstGeom>
        </p:spPr>
      </p:pic>
      <p:pic>
        <p:nvPicPr>
          <p:cNvPr id="6" name="Picture 5" descr="Green Coral Lettuce | Salad Coral Hijau ...">
            <a:extLst>
              <a:ext uri="{FF2B5EF4-FFF2-40B4-BE49-F238E27FC236}">
                <a16:creationId xmlns:a16="http://schemas.microsoft.com/office/drawing/2014/main" id="{01AC9789-29BD-9D47-E21F-9D17C81CD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095" y="4079193"/>
            <a:ext cx="2669417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16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2875EA-36A0-086A-97EB-1F21AF6AF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B39CA-3E36-8002-9076-1D7D533DB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Baby Cos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A918B-D8F8-135E-B2C8-49C691C74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227445" cy="3483864"/>
          </a:xfrm>
        </p:spPr>
        <p:txBody>
          <a:bodyPr>
            <a:normAutofit/>
          </a:bodyPr>
          <a:lstStyle/>
          <a:p>
            <a:pPr lvl="0"/>
            <a:r>
              <a:rPr lang="en-NZ" sz="1800" dirty="0"/>
              <a:t>A smaller, compact version of traditional Cos (Romaine) lettuce </a:t>
            </a:r>
          </a:p>
          <a:p>
            <a:pPr lvl="0"/>
            <a:r>
              <a:rPr lang="en-NZ" sz="1800" dirty="0"/>
              <a:t>Features elongated heads with crisp, narrow, light green leaves </a:t>
            </a:r>
          </a:p>
          <a:p>
            <a:pPr lvl="0"/>
            <a:r>
              <a:rPr lang="en-NZ" sz="1800" dirty="0"/>
              <a:t>Has a sweet, crunchy flavour with a slightly sharp taste </a:t>
            </a:r>
          </a:p>
          <a:p>
            <a:pPr lvl="0"/>
            <a:r>
              <a:rPr lang="en-NZ" sz="1800" dirty="0"/>
              <a:t>Highly versatile and ideal for Caesar salads, sandwiches, wraps, and fresh garnishes </a:t>
            </a:r>
          </a:p>
          <a:p>
            <a:pPr lvl="0"/>
            <a:r>
              <a:rPr lang="en-NZ" sz="1800" dirty="0"/>
              <a:t>Popular for its convenient size, easy storage, and long shelf life </a:t>
            </a:r>
          </a:p>
          <a:p>
            <a:pPr lvl="0"/>
            <a:r>
              <a:rPr lang="en-NZ" sz="1800" dirty="0"/>
              <a:t>Perfect for individual servings and modern salad presentations</a:t>
            </a:r>
          </a:p>
          <a:p>
            <a:endParaRPr lang="en-NZ" sz="1900" dirty="0"/>
          </a:p>
        </p:txBody>
      </p:sp>
      <p:pic>
        <p:nvPicPr>
          <p:cNvPr id="5" name="Picture 4" descr="Lettuce - Baby Cos - Awapuni Nurseries">
            <a:extLst>
              <a:ext uri="{FF2B5EF4-FFF2-40B4-BE49-F238E27FC236}">
                <a16:creationId xmlns:a16="http://schemas.microsoft.com/office/drawing/2014/main" id="{57C5F34D-41CB-65E5-7A24-6ED0E61C2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371577"/>
            <a:ext cx="4014216" cy="3345180"/>
          </a:xfrm>
          <a:prstGeom prst="rect">
            <a:avLst/>
          </a:prstGeom>
        </p:spPr>
      </p:pic>
      <p:pic>
        <p:nvPicPr>
          <p:cNvPr id="6" name="Picture 5" descr="Lettuce Baby Cos — Beach Road Garden Centre Waihi">
            <a:extLst>
              <a:ext uri="{FF2B5EF4-FFF2-40B4-BE49-F238E27FC236}">
                <a16:creationId xmlns:a16="http://schemas.microsoft.com/office/drawing/2014/main" id="{AE0FA535-91A4-F1C8-9E77-5C60DF2BB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5514" y="4079193"/>
            <a:ext cx="325258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52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771</Words>
  <Application>Microsoft Office PowerPoint</Application>
  <PresentationFormat>Widescreen</PresentationFormat>
  <Paragraphs>89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PowerPoint Presentation</vt:lpstr>
      <vt:lpstr>Lettuce Varieties</vt:lpstr>
      <vt:lpstr>Lettuce Varieties Grown in New Zealand </vt:lpstr>
      <vt:lpstr>Iceberg Lettuce </vt:lpstr>
      <vt:lpstr>Cos (Romaine) Lettuce </vt:lpstr>
      <vt:lpstr>Butterhead (Buttercrunch) Lettuce </vt:lpstr>
      <vt:lpstr>Oakleaf Lettuce </vt:lpstr>
      <vt:lpstr>Coral Lettuce </vt:lpstr>
      <vt:lpstr>Baby Cos </vt:lpstr>
      <vt:lpstr>Gems (Mini Cos) </vt:lpstr>
      <vt:lpstr>Salanova Lettuce </vt:lpstr>
      <vt:lpstr>Mignonette Lettuce </vt:lpstr>
      <vt:lpstr>Rocket (Arugula) </vt:lpstr>
      <vt:lpstr>Quiz:  Match the name to the correct lettuce</vt:lpstr>
      <vt:lpstr>Quiz:  Answers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8</cp:revision>
  <dcterms:created xsi:type="dcterms:W3CDTF">2026-05-12T20:01:09Z</dcterms:created>
  <dcterms:modified xsi:type="dcterms:W3CDTF">2026-07-28T23:28:08Z</dcterms:modified>
</cp:coreProperties>
</file>