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82" r:id="rId4"/>
    <p:sldId id="260" r:id="rId5"/>
    <p:sldId id="292" r:id="rId6"/>
    <p:sldId id="295" r:id="rId7"/>
    <p:sldId id="263" r:id="rId8"/>
    <p:sldId id="264" r:id="rId9"/>
    <p:sldId id="294" r:id="rId10"/>
    <p:sldId id="276" r:id="rId11"/>
    <p:sldId id="289" r:id="rId12"/>
    <p:sldId id="28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65D5-023F-4F63-8431-6F97B5714F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47060018-4663-5D2B-4721-48451A98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FF7CDC2-1841-5676-C9E2-B496EE52BF16}"/>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A5CCEAA1-BD9B-25FB-2927-4D115103D19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480E020-2264-0656-2BA6-17FAA3AD7B42}"/>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19767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4BDF-63B2-F2A6-EE67-661D662F594B}"/>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B467660-CDBD-131C-9399-6EB48FB590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0C087A0-2E01-4A73-CE92-1671B886783C}"/>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DE708ACB-9501-115B-C30A-7022CB46C07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26E4BE4-07B9-C9AF-C5FB-449F90DD9DE7}"/>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1917467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F645E-6D1F-0507-B796-3C02078B02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AD0D9BE-A2DE-744F-43E2-15C32D1EB2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2669B20-2B4B-F57E-59C6-454D72BCE1EA}"/>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172DCF63-5613-07B4-8D55-C43A5E17A18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1A1A9AE-1CDF-07E6-5476-4394519DC02B}"/>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81803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8933-3267-6D75-C8A2-0E28735314B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1350CA4-526A-06B1-EB50-09BDCC2BC0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A21429B-6249-EE1A-D2A6-22C966878D84}"/>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A31EAE36-188F-F833-2DCB-F6A92528DD4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38CE900-4309-B480-4209-55E07E40F71B}"/>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872191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C03A-5414-13AB-D5E8-63D49116EC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EF8D6DF1-A98D-FDA7-D26E-917D136539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19DCB-DB34-0E39-0F17-E72D2017DB5B}"/>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8972A027-159D-4712-CC77-C49042AA0CD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D0F5C52-3A1B-B44A-2D27-33D4C9D11106}"/>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347690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D580-B2C4-9DEA-D6E5-A20ED51CBA1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7FA7304-166B-78D2-CDD4-4EBDA30F90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3718ED27-E867-4DA9-5613-CFB7A6E4E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720ABF71-62D0-F509-E05A-CAF9FB470258}"/>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6" name="Footer Placeholder 5">
            <a:extLst>
              <a:ext uri="{FF2B5EF4-FFF2-40B4-BE49-F238E27FC236}">
                <a16:creationId xmlns:a16="http://schemas.microsoft.com/office/drawing/2014/main" id="{49D53491-B5C7-B9BE-59B8-4D5E95292A3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196ADA7-BCF2-E710-BE28-E50B33E6D315}"/>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393700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AFE6-A94B-25A3-3EB9-46E4AF5F4178}"/>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B31F7BE-8285-3C71-CE34-4817B1C22F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346593-BEF4-DB04-2F88-642D4D497E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0CE1A71E-0FC8-803C-7155-A8F5386C39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DDE391-0490-3F97-86D2-3653B4FDCE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5DC3E1F5-7B54-360B-E7F7-90EDC79E5D2E}"/>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8" name="Footer Placeholder 7">
            <a:extLst>
              <a:ext uri="{FF2B5EF4-FFF2-40B4-BE49-F238E27FC236}">
                <a16:creationId xmlns:a16="http://schemas.microsoft.com/office/drawing/2014/main" id="{7DE9746E-4A6E-5327-600D-40A129D59F6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D61FB6A2-EFC0-1A59-7F25-5C1346A9D3F8}"/>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129259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6A12-C87A-2A8D-00CD-CEBAA66C05F5}"/>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7CFD7F8-B5E0-9CB4-4201-2EA3A4CD4347}"/>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4" name="Footer Placeholder 3">
            <a:extLst>
              <a:ext uri="{FF2B5EF4-FFF2-40B4-BE49-F238E27FC236}">
                <a16:creationId xmlns:a16="http://schemas.microsoft.com/office/drawing/2014/main" id="{111FD9D7-7A70-3491-C428-DF3A28F3E9AC}"/>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9239DF74-9D40-8276-8A84-E5918A985A5E}"/>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861521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EDF551-5503-A566-48AC-63D7DD89DFA6}"/>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3" name="Footer Placeholder 2">
            <a:extLst>
              <a:ext uri="{FF2B5EF4-FFF2-40B4-BE49-F238E27FC236}">
                <a16:creationId xmlns:a16="http://schemas.microsoft.com/office/drawing/2014/main" id="{A6060AF7-E42A-FA91-3F39-7FC04BB5CB95}"/>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E6FE2126-19BD-52CE-78A9-7FEBB91922E4}"/>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657977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6A5A-A70C-B054-EEF4-D8463E3681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1D839105-51D4-9939-18E1-6D97C0863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6A2D8ED-6A34-CDCB-1ACF-31DBDBC99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AA22A3-FB8C-5931-49C8-5F6A7171441A}"/>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6" name="Footer Placeholder 5">
            <a:extLst>
              <a:ext uri="{FF2B5EF4-FFF2-40B4-BE49-F238E27FC236}">
                <a16:creationId xmlns:a16="http://schemas.microsoft.com/office/drawing/2014/main" id="{90FDB806-5908-B7EB-7CB4-3BB079F4591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15553A6-4343-D11A-7DA8-59187D31B83F}"/>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68981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4E6B-54E8-9A34-1EF7-AACFD6128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C9CE096D-8457-6880-0A97-C334F7F729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D1F466EC-8E22-D1DF-0487-86AF8645BB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7C5355-929B-139E-7F8D-A30EB8D215E6}"/>
              </a:ext>
            </a:extLst>
          </p:cNvPr>
          <p:cNvSpPr>
            <a:spLocks noGrp="1"/>
          </p:cNvSpPr>
          <p:nvPr>
            <p:ph type="dt" sz="half" idx="10"/>
          </p:nvPr>
        </p:nvSpPr>
        <p:spPr/>
        <p:txBody>
          <a:bodyPr/>
          <a:lstStyle/>
          <a:p>
            <a:fld id="{0D0B9D5F-255D-4BD2-A6C5-18A3690B2DB6}" type="datetimeFigureOut">
              <a:rPr lang="en-NZ" smtClean="0"/>
              <a:t>29/07/2026</a:t>
            </a:fld>
            <a:endParaRPr lang="en-NZ"/>
          </a:p>
        </p:txBody>
      </p:sp>
      <p:sp>
        <p:nvSpPr>
          <p:cNvPr id="6" name="Footer Placeholder 5">
            <a:extLst>
              <a:ext uri="{FF2B5EF4-FFF2-40B4-BE49-F238E27FC236}">
                <a16:creationId xmlns:a16="http://schemas.microsoft.com/office/drawing/2014/main" id="{1F0B8B4A-0568-0677-693C-3C795EA7FF5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500A591-C7A9-56A1-5FE9-7DE8C83138E1}"/>
              </a:ext>
            </a:extLst>
          </p:cNvPr>
          <p:cNvSpPr>
            <a:spLocks noGrp="1"/>
          </p:cNvSpPr>
          <p:nvPr>
            <p:ph type="sldNum" sz="quarter" idx="12"/>
          </p:nvPr>
        </p:nvSpPr>
        <p:spPr/>
        <p:txBody>
          <a:bodyPr/>
          <a:lstStyle/>
          <a:p>
            <a:fld id="{137684A5-38A2-4F51-A669-52B29CAF3416}" type="slidenum">
              <a:rPr lang="en-NZ" smtClean="0"/>
              <a:t>‹#›</a:t>
            </a:fld>
            <a:endParaRPr lang="en-NZ"/>
          </a:p>
        </p:txBody>
      </p:sp>
    </p:spTree>
    <p:extLst>
      <p:ext uri="{BB962C8B-B14F-4D97-AF65-F5344CB8AC3E}">
        <p14:creationId xmlns:p14="http://schemas.microsoft.com/office/powerpoint/2010/main" val="2200185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83771E-040E-A51D-4929-DA5AF455F6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2738217D-50D6-8151-F0CF-612571126F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FA9C85E-65B5-1DE6-99C4-B180C095F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0B9D5F-255D-4BD2-A6C5-18A3690B2DB6}" type="datetimeFigureOut">
              <a:rPr lang="en-NZ" smtClean="0"/>
              <a:t>29/07/2026</a:t>
            </a:fld>
            <a:endParaRPr lang="en-NZ"/>
          </a:p>
        </p:txBody>
      </p:sp>
      <p:sp>
        <p:nvSpPr>
          <p:cNvPr id="5" name="Footer Placeholder 4">
            <a:extLst>
              <a:ext uri="{FF2B5EF4-FFF2-40B4-BE49-F238E27FC236}">
                <a16:creationId xmlns:a16="http://schemas.microsoft.com/office/drawing/2014/main" id="{6900432C-323C-9C39-13BA-13091D9398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A3E0F892-F658-9353-ED0A-BEC8F51FBB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7684A5-38A2-4F51-A669-52B29CAF3416}" type="slidenum">
              <a:rPr lang="en-NZ" smtClean="0"/>
              <a:t>‹#›</a:t>
            </a:fld>
            <a:endParaRPr lang="en-NZ"/>
          </a:p>
        </p:txBody>
      </p:sp>
    </p:spTree>
    <p:extLst>
      <p:ext uri="{BB962C8B-B14F-4D97-AF65-F5344CB8AC3E}">
        <p14:creationId xmlns:p14="http://schemas.microsoft.com/office/powerpoint/2010/main" val="190819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6" name="Rectangle 18445">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8" name="Rectangle 18447">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0" name="Rectangle 18449">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2" name="Rectangle 18451">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54" name="Rectangle 18453">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6" name="Freeform: Shape 18455">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E6178AA-304E-A875-57CB-41C5FBEB0343}"/>
              </a:ext>
            </a:extLst>
          </p:cNvPr>
          <p:cNvSpPr>
            <a:spLocks noGrp="1"/>
          </p:cNvSpPr>
          <p:nvPr>
            <p:ph type="title"/>
          </p:nvPr>
        </p:nvSpPr>
        <p:spPr>
          <a:xfrm>
            <a:off x="566382" y="456345"/>
            <a:ext cx="3111690" cy="3556097"/>
          </a:xfrm>
        </p:spPr>
        <p:txBody>
          <a:bodyPr vert="horz" lIns="91440" tIns="45720" rIns="91440" bIns="45720" rtlCol="0" anchor="b">
            <a:normAutofit/>
          </a:bodyPr>
          <a:lstStyle/>
          <a:p>
            <a:pPr algn="r"/>
            <a:r>
              <a:rPr lang="en-US" sz="4000" b="1">
                <a:solidFill>
                  <a:srgbClr val="FFFFFF"/>
                </a:solidFill>
                <a:effectLst/>
              </a:rPr>
              <a:t>Transplanting Seedling</a:t>
            </a:r>
            <a:endParaRPr lang="en-US" sz="4000">
              <a:solidFill>
                <a:srgbClr val="FFFFFF"/>
              </a:solidFill>
            </a:endParaRPr>
          </a:p>
        </p:txBody>
      </p:sp>
      <p:sp>
        <p:nvSpPr>
          <p:cNvPr id="3" name="Content Placeholder 2">
            <a:extLst>
              <a:ext uri="{FF2B5EF4-FFF2-40B4-BE49-F238E27FC236}">
                <a16:creationId xmlns:a16="http://schemas.microsoft.com/office/drawing/2014/main" id="{D24F6590-B148-0430-CB86-6FF1F78F61E2}"/>
              </a:ext>
            </a:extLst>
          </p:cNvPr>
          <p:cNvSpPr>
            <a:spLocks noGrp="1"/>
          </p:cNvSpPr>
          <p:nvPr>
            <p:ph sz="half" idx="1"/>
          </p:nvPr>
        </p:nvSpPr>
        <p:spPr>
          <a:xfrm>
            <a:off x="4688006" y="511389"/>
            <a:ext cx="3534770" cy="5848468"/>
          </a:xfrm>
        </p:spPr>
        <p:txBody>
          <a:bodyPr vert="horz" lIns="91440" tIns="45720" rIns="91440" bIns="45720" rtlCol="0" anchor="ctr">
            <a:normAutofit/>
          </a:bodyPr>
          <a:lstStyle/>
          <a:p>
            <a:pPr marL="0" indent="0">
              <a:buNone/>
            </a:pPr>
            <a:r>
              <a:rPr lang="en-US" sz="1700" dirty="0"/>
              <a:t>Step 1</a:t>
            </a:r>
          </a:p>
          <a:p>
            <a:pPr marL="0"/>
            <a:r>
              <a:rPr lang="en-US" sz="1700" dirty="0"/>
              <a:t>Water the plants the day before transplanting. This helps them to be full of moisture when you plant them. It also helps to hold the medium around the roots when you take them out of the container.</a:t>
            </a:r>
          </a:p>
          <a:p>
            <a:pPr marL="0" indent="0">
              <a:buNone/>
            </a:pPr>
            <a:r>
              <a:rPr lang="en-US" sz="1700" dirty="0"/>
              <a:t>Step 2</a:t>
            </a:r>
          </a:p>
          <a:p>
            <a:pPr marL="0"/>
            <a:r>
              <a:rPr lang="en-US" sz="1700" dirty="0"/>
              <a:t>Make the planting hole deep enough to take the roots without bending them. Do this with a trowel</a:t>
            </a:r>
          </a:p>
          <a:p>
            <a:pPr marL="0" indent="0">
              <a:buNone/>
            </a:pPr>
            <a:r>
              <a:rPr lang="en-US" sz="1700" dirty="0"/>
              <a:t>Step 3</a:t>
            </a:r>
          </a:p>
          <a:p>
            <a:pPr marL="0"/>
            <a:r>
              <a:rPr lang="en-US" sz="1700" dirty="0"/>
              <a:t>Disturb the roots as little as possible. It the roots of several plants have joined in the container cut them with a knife.</a:t>
            </a:r>
          </a:p>
          <a:p>
            <a:pPr marL="0" indent="0">
              <a:buNone/>
            </a:pPr>
            <a:r>
              <a:rPr lang="en-US" sz="1700" dirty="0"/>
              <a:t>Step 4 </a:t>
            </a:r>
          </a:p>
          <a:p>
            <a:pPr marL="0"/>
            <a:r>
              <a:rPr lang="en-US" sz="1700" dirty="0"/>
              <a:t>Lift each plant out with a block of the growing medium around its roots</a:t>
            </a:r>
          </a:p>
          <a:p>
            <a:pPr marL="0">
              <a:spcBef>
                <a:spcPts val="600"/>
              </a:spcBef>
              <a:spcAft>
                <a:spcPts val="600"/>
              </a:spcAft>
            </a:pPr>
            <a:endParaRPr lang="en-US" sz="1700" dirty="0"/>
          </a:p>
        </p:txBody>
      </p:sp>
      <p:pic>
        <p:nvPicPr>
          <p:cNvPr id="5" name="Picture 4">
            <a:extLst>
              <a:ext uri="{FF2B5EF4-FFF2-40B4-BE49-F238E27FC236}">
                <a16:creationId xmlns:a16="http://schemas.microsoft.com/office/drawing/2014/main" id="{CC38F267-5005-A0D0-E047-9ABF16129BBA}"/>
              </a:ext>
            </a:extLst>
          </p:cNvPr>
          <p:cNvPicPr>
            <a:picLocks noChangeAspect="1"/>
          </p:cNvPicPr>
          <p:nvPr/>
        </p:nvPicPr>
        <p:blipFill>
          <a:blip r:embed="rId2"/>
          <a:stretch>
            <a:fillRect/>
          </a:stretch>
        </p:blipFill>
        <p:spPr>
          <a:xfrm>
            <a:off x="9051661" y="4576709"/>
            <a:ext cx="1975574" cy="1486670"/>
          </a:xfrm>
          <a:prstGeom prst="rect">
            <a:avLst/>
          </a:prstGeom>
        </p:spPr>
      </p:pic>
      <p:pic>
        <p:nvPicPr>
          <p:cNvPr id="4" name="Content Placeholder 5">
            <a:extLst>
              <a:ext uri="{FF2B5EF4-FFF2-40B4-BE49-F238E27FC236}">
                <a16:creationId xmlns:a16="http://schemas.microsoft.com/office/drawing/2014/main" id="{FEF158F4-7950-D9B0-1E1B-B209F6D3EE65}"/>
              </a:ext>
            </a:extLst>
          </p:cNvPr>
          <p:cNvPicPr>
            <a:picLocks noChangeAspect="1"/>
          </p:cNvPicPr>
          <p:nvPr/>
        </p:nvPicPr>
        <p:blipFill>
          <a:blip r:embed="rId3"/>
          <a:stretch>
            <a:fillRect/>
          </a:stretch>
        </p:blipFill>
        <p:spPr>
          <a:xfrm>
            <a:off x="9210382" y="2685061"/>
            <a:ext cx="1658133" cy="1487878"/>
          </a:xfrm>
          <a:prstGeom prst="rect">
            <a:avLst/>
          </a:prstGeom>
        </p:spPr>
      </p:pic>
      <p:pic>
        <p:nvPicPr>
          <p:cNvPr id="6" name="Picture 5">
            <a:extLst>
              <a:ext uri="{FF2B5EF4-FFF2-40B4-BE49-F238E27FC236}">
                <a16:creationId xmlns:a16="http://schemas.microsoft.com/office/drawing/2014/main" id="{9C8FABAD-CB88-E457-37BD-BD26F9545968}"/>
              </a:ext>
            </a:extLst>
          </p:cNvPr>
          <p:cNvPicPr>
            <a:picLocks noChangeAspect="1"/>
          </p:cNvPicPr>
          <p:nvPr/>
        </p:nvPicPr>
        <p:blipFill>
          <a:blip r:embed="rId4"/>
          <a:stretch>
            <a:fillRect/>
          </a:stretch>
        </p:blipFill>
        <p:spPr>
          <a:xfrm>
            <a:off x="8974892" y="607163"/>
            <a:ext cx="2361463" cy="1470736"/>
          </a:xfrm>
          <a:prstGeom prst="rect">
            <a:avLst/>
          </a:prstGeom>
        </p:spPr>
      </p:pic>
    </p:spTree>
    <p:extLst>
      <p:ext uri="{BB962C8B-B14F-4D97-AF65-F5344CB8AC3E}">
        <p14:creationId xmlns:p14="http://schemas.microsoft.com/office/powerpoint/2010/main" val="2350211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E4A8DFF2-4C50-6853-FE56-2AAB7F1AF752}"/>
              </a:ext>
            </a:extLst>
          </p:cNvPr>
          <p:cNvSpPr>
            <a:spLocks noGrp="1"/>
          </p:cNvSpPr>
          <p:nvPr>
            <p:ph idx="1"/>
          </p:nvPr>
        </p:nvSpPr>
        <p:spPr>
          <a:xfrm>
            <a:off x="4688006" y="511389"/>
            <a:ext cx="3534770" cy="5848468"/>
          </a:xfrm>
        </p:spPr>
        <p:txBody>
          <a:bodyPr anchor="ctr">
            <a:normAutofit/>
          </a:bodyPr>
          <a:lstStyle/>
          <a:p>
            <a:pPr marL="0" indent="0">
              <a:buNone/>
            </a:pPr>
            <a:r>
              <a:rPr lang="en-NZ" sz="2000" dirty="0"/>
              <a:t>Step 5</a:t>
            </a:r>
          </a:p>
          <a:p>
            <a:pPr marL="0" indent="0">
              <a:buNone/>
            </a:pPr>
            <a:r>
              <a:rPr lang="en-NZ" sz="2000" dirty="0"/>
              <a:t>Set the plant in the soil slightly lower than it has been, but do not bury the leaves</a:t>
            </a:r>
          </a:p>
          <a:p>
            <a:pPr marL="0" indent="0">
              <a:buNone/>
            </a:pPr>
            <a:endParaRPr lang="en-NZ" sz="2000" dirty="0"/>
          </a:p>
          <a:p>
            <a:pPr marL="0" indent="0">
              <a:buNone/>
            </a:pPr>
            <a:r>
              <a:rPr lang="en-NZ" sz="2000" dirty="0"/>
              <a:t>Step 6</a:t>
            </a:r>
          </a:p>
          <a:p>
            <a:pPr marL="0" indent="0">
              <a:buNone/>
            </a:pPr>
            <a:r>
              <a:rPr lang="en-NZ" sz="2000" dirty="0"/>
              <a:t>Put moist soil, rather than dry surface soil, into the hole and press the soil firmly around the roots</a:t>
            </a:r>
          </a:p>
          <a:p>
            <a:endParaRPr lang="en-NZ" sz="2000" dirty="0"/>
          </a:p>
        </p:txBody>
      </p:sp>
      <p:pic>
        <p:nvPicPr>
          <p:cNvPr id="5" name="Picture 4">
            <a:extLst>
              <a:ext uri="{FF2B5EF4-FFF2-40B4-BE49-F238E27FC236}">
                <a16:creationId xmlns:a16="http://schemas.microsoft.com/office/drawing/2014/main" id="{570CF07C-AEC1-A7A6-3084-0E06057B2913}"/>
              </a:ext>
            </a:extLst>
          </p:cNvPr>
          <p:cNvPicPr>
            <a:picLocks noChangeAspect="1"/>
          </p:cNvPicPr>
          <p:nvPr/>
        </p:nvPicPr>
        <p:blipFill>
          <a:blip r:embed="rId2"/>
          <a:stretch>
            <a:fillRect/>
          </a:stretch>
        </p:blipFill>
        <p:spPr>
          <a:xfrm>
            <a:off x="8787452" y="1066785"/>
            <a:ext cx="2503993" cy="1145576"/>
          </a:xfrm>
          <a:prstGeom prst="rect">
            <a:avLst/>
          </a:prstGeom>
        </p:spPr>
      </p:pic>
      <p:pic>
        <p:nvPicPr>
          <p:cNvPr id="6" name="Picture 2" descr="How plants absorb water / RHS Gardening">
            <a:extLst>
              <a:ext uri="{FF2B5EF4-FFF2-40B4-BE49-F238E27FC236}">
                <a16:creationId xmlns:a16="http://schemas.microsoft.com/office/drawing/2014/main" id="{124442B0-8A13-9004-0E1B-B9BA9555B09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17442" y="2685061"/>
            <a:ext cx="2244012" cy="1487878"/>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5">
            <a:extLst>
              <a:ext uri="{FF2B5EF4-FFF2-40B4-BE49-F238E27FC236}">
                <a16:creationId xmlns:a16="http://schemas.microsoft.com/office/drawing/2014/main" id="{E091974E-ACAB-89C3-8A4F-74CC2E0D714E}"/>
              </a:ext>
            </a:extLst>
          </p:cNvPr>
          <p:cNvPicPr>
            <a:picLocks noChangeAspect="1"/>
          </p:cNvPicPr>
          <p:nvPr/>
        </p:nvPicPr>
        <p:blipFill>
          <a:blip r:embed="rId4"/>
          <a:stretch>
            <a:fillRect/>
          </a:stretch>
        </p:blipFill>
        <p:spPr>
          <a:xfrm>
            <a:off x="8787452" y="4821415"/>
            <a:ext cx="2503993" cy="856629"/>
          </a:xfrm>
          <a:prstGeom prst="rect">
            <a:avLst/>
          </a:prstGeom>
        </p:spPr>
      </p:pic>
    </p:spTree>
    <p:extLst>
      <p:ext uri="{BB962C8B-B14F-4D97-AF65-F5344CB8AC3E}">
        <p14:creationId xmlns:p14="http://schemas.microsoft.com/office/powerpoint/2010/main" val="264017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79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30" name="Rectangle 17429">
            <a:extLst>
              <a:ext uri="{FF2B5EF4-FFF2-40B4-BE49-F238E27FC236}">
                <a16:creationId xmlns:a16="http://schemas.microsoft.com/office/drawing/2014/main" id="{9CB95732-565A-4D2C-A3AB-CC460C0D3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32" name="Rectangle 17431">
            <a:extLst>
              <a:ext uri="{FF2B5EF4-FFF2-40B4-BE49-F238E27FC236}">
                <a16:creationId xmlns:a16="http://schemas.microsoft.com/office/drawing/2014/main" id="{77F1AF47-AE98-4034-BD91-1976FA4D9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34" name="Rectangle 17433">
            <a:extLst>
              <a:ext uri="{FF2B5EF4-FFF2-40B4-BE49-F238E27FC236}">
                <a16:creationId xmlns:a16="http://schemas.microsoft.com/office/drawing/2014/main" id="{8EC0EE2B-2029-48DD-893D-F528E651B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36" name="Freeform: Shape 17435">
            <a:extLst>
              <a:ext uri="{FF2B5EF4-FFF2-40B4-BE49-F238E27FC236}">
                <a16:creationId xmlns:a16="http://schemas.microsoft.com/office/drawing/2014/main" id="{45AE1D08-1ED1-4F59-B42F-4D8EA33D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38" name="Rectangle 17437">
            <a:extLst>
              <a:ext uri="{FF2B5EF4-FFF2-40B4-BE49-F238E27FC236}">
                <a16:creationId xmlns:a16="http://schemas.microsoft.com/office/drawing/2014/main" id="{9A79B912-88EA-4640-BDEB-51B3B11A0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170111-C0FA-AAE5-285B-B9843F0258D8}"/>
              </a:ext>
            </a:extLst>
          </p:cNvPr>
          <p:cNvSpPr>
            <a:spLocks noGrp="1"/>
          </p:cNvSpPr>
          <p:nvPr>
            <p:ph type="ctrTitle"/>
          </p:nvPr>
        </p:nvSpPr>
        <p:spPr>
          <a:xfrm>
            <a:off x="662180" y="2862471"/>
            <a:ext cx="3041803" cy="2907802"/>
          </a:xfrm>
        </p:spPr>
        <p:txBody>
          <a:bodyPr anchor="t">
            <a:normAutofit/>
          </a:bodyPr>
          <a:lstStyle/>
          <a:p>
            <a:pPr algn="l"/>
            <a:r>
              <a:rPr lang="en-GB" sz="3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Steps involved in sowing seeds in containers.</a:t>
            </a:r>
            <a:br>
              <a:rPr lang="en-NZ" sz="3400">
                <a:solidFill>
                  <a:srgbClr val="FFFFFF"/>
                </a:solidFill>
                <a:effectLst/>
                <a:latin typeface="Times New Roman" panose="02020603050405020304" pitchFamily="18" charset="0"/>
                <a:ea typeface="Times New Roman" panose="02020603050405020304" pitchFamily="18" charset="0"/>
              </a:rPr>
            </a:br>
            <a:endParaRPr lang="en-NZ" sz="3400">
              <a:solidFill>
                <a:srgbClr val="FFFFFF"/>
              </a:solidFill>
            </a:endParaRPr>
          </a:p>
        </p:txBody>
      </p:sp>
      <p:pic>
        <p:nvPicPr>
          <p:cNvPr id="17412" name="Picture 4" descr="When To Transplant Brassicas And ...">
            <a:extLst>
              <a:ext uri="{FF2B5EF4-FFF2-40B4-BE49-F238E27FC236}">
                <a16:creationId xmlns:a16="http://schemas.microsoft.com/office/drawing/2014/main" id="{33A96B3C-23ED-66F2-80C7-401FC03957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01040" y="636423"/>
            <a:ext cx="3387578" cy="2537413"/>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Growing Pumpkins With Children | Kids ...">
            <a:extLst>
              <a:ext uri="{FF2B5EF4-FFF2-40B4-BE49-F238E27FC236}">
                <a16:creationId xmlns:a16="http://schemas.microsoft.com/office/drawing/2014/main" id="{8CABDA96-8D7D-66EF-D4F7-3A722D64FD7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93930" y="731312"/>
            <a:ext cx="3419533" cy="2442523"/>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How to Plant and Grow Giant Pumpkins ...">
            <a:extLst>
              <a:ext uri="{FF2B5EF4-FFF2-40B4-BE49-F238E27FC236}">
                <a16:creationId xmlns:a16="http://schemas.microsoft.com/office/drawing/2014/main" id="{FCD2A77B-8EDF-9208-F33B-241D5268F1A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87708" y="3429000"/>
            <a:ext cx="4339086" cy="288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24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0383" y="0"/>
            <a:ext cx="8451607"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374517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C9057-A992-6504-5ADF-596278B3FA56}"/>
              </a:ext>
            </a:extLst>
          </p:cNvPr>
          <p:cNvSpPr>
            <a:spLocks noGrp="1"/>
          </p:cNvSpPr>
          <p:nvPr>
            <p:ph type="title"/>
          </p:nvPr>
        </p:nvSpPr>
        <p:spPr>
          <a:xfrm>
            <a:off x="1156852" y="637762"/>
            <a:ext cx="2190782" cy="5576770"/>
          </a:xfrm>
        </p:spPr>
        <p:txBody>
          <a:bodyPr anchor="t">
            <a:normAutofit/>
          </a:bodyPr>
          <a:lstStyle/>
          <a:p>
            <a:r>
              <a:rPr lang="en-NZ" sz="3300" b="1">
                <a:solidFill>
                  <a:schemeClr val="bg1"/>
                </a:solidFill>
              </a:rPr>
              <a:t>Equipment</a:t>
            </a:r>
          </a:p>
        </p:txBody>
      </p:sp>
      <p:sp>
        <p:nvSpPr>
          <p:cNvPr id="38" name="Rectangle 37">
            <a:extLst>
              <a:ext uri="{FF2B5EF4-FFF2-40B4-BE49-F238E27FC236}">
                <a16:creationId xmlns:a16="http://schemas.microsoft.com/office/drawing/2014/main" id="{B8EAE243-3A9F-4A46-B0D9-04C723A8A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33" y="643465"/>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3A1222-A609-0849-A05F-A19EA9676BCD}"/>
              </a:ext>
            </a:extLst>
          </p:cNvPr>
          <p:cNvSpPr>
            <a:spLocks noGrp="1"/>
          </p:cNvSpPr>
          <p:nvPr>
            <p:ph idx="1"/>
          </p:nvPr>
        </p:nvSpPr>
        <p:spPr>
          <a:xfrm>
            <a:off x="4654732" y="850052"/>
            <a:ext cx="6390623" cy="5326911"/>
          </a:xfrm>
        </p:spPr>
        <p:txBody>
          <a:bodyPr>
            <a:normAutofit/>
          </a:bodyPr>
          <a:lstStyle/>
          <a:p>
            <a:r>
              <a:rPr lang="en-NZ" sz="2400"/>
              <a:t>Seeds</a:t>
            </a:r>
          </a:p>
          <a:p>
            <a:r>
              <a:rPr lang="en-NZ" sz="2400"/>
              <a:t>Seed raising mix</a:t>
            </a:r>
          </a:p>
          <a:p>
            <a:r>
              <a:rPr lang="en-NZ" sz="2400"/>
              <a:t>Potting mix</a:t>
            </a:r>
          </a:p>
          <a:p>
            <a:r>
              <a:rPr lang="en-NZ" sz="2400"/>
              <a:t>Punnets- small seeds</a:t>
            </a:r>
          </a:p>
          <a:p>
            <a:r>
              <a:rPr lang="en-NZ" sz="2400"/>
              <a:t>Pots- large seeds</a:t>
            </a:r>
          </a:p>
          <a:p>
            <a:r>
              <a:rPr lang="en-NZ" sz="2400"/>
              <a:t>Sieves</a:t>
            </a:r>
          </a:p>
          <a:p>
            <a:r>
              <a:rPr lang="en-NZ" sz="2400"/>
              <a:t>Access to water</a:t>
            </a:r>
          </a:p>
          <a:p>
            <a:r>
              <a:rPr lang="en-NZ" sz="2400"/>
              <a:t>Float to firm seed mix-(block of wood)</a:t>
            </a:r>
          </a:p>
          <a:p>
            <a:r>
              <a:rPr lang="en-NZ" sz="2400"/>
              <a:t>String lines</a:t>
            </a:r>
          </a:p>
          <a:p>
            <a:r>
              <a:rPr lang="en-NZ" sz="2400"/>
              <a:t>Rakes</a:t>
            </a:r>
          </a:p>
          <a:p>
            <a:endParaRPr lang="en-NZ" sz="2400"/>
          </a:p>
          <a:p>
            <a:endParaRPr lang="en-NZ" sz="2400"/>
          </a:p>
        </p:txBody>
      </p:sp>
    </p:spTree>
    <p:extLst>
      <p:ext uri="{BB962C8B-B14F-4D97-AF65-F5344CB8AC3E}">
        <p14:creationId xmlns:p14="http://schemas.microsoft.com/office/powerpoint/2010/main" val="29040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Rectangle 105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783165-AE01-CE4A-7B33-DDC69EC71F2E}"/>
              </a:ext>
            </a:extLst>
          </p:cNvPr>
          <p:cNvSpPr>
            <a:spLocks noGrp="1"/>
          </p:cNvSpPr>
          <p:nvPr>
            <p:ph type="title"/>
          </p:nvPr>
        </p:nvSpPr>
        <p:spPr>
          <a:xfrm>
            <a:off x="1156851" y="637763"/>
            <a:ext cx="2910051" cy="5576768"/>
          </a:xfrm>
        </p:spPr>
        <p:txBody>
          <a:bodyPr anchor="t">
            <a:normAutofit/>
          </a:bodyPr>
          <a:lstStyle/>
          <a:p>
            <a:r>
              <a:rPr lang="en-NZ" sz="4800">
                <a:solidFill>
                  <a:schemeClr val="bg1"/>
                </a:solidFill>
              </a:rPr>
              <a:t>Step 1</a:t>
            </a:r>
          </a:p>
        </p:txBody>
      </p:sp>
      <p:sp>
        <p:nvSpPr>
          <p:cNvPr id="1053" name="Rectangle 1052">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E9DB04FC-9007-E2F9-B8E3-908A2C2232D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11777" y="637762"/>
            <a:ext cx="5049215" cy="29271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5" name="Rectangle 1054">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D23F2C-A803-DB83-7256-5DBC01E8CE0C}"/>
              </a:ext>
            </a:extLst>
          </p:cNvPr>
          <p:cNvSpPr>
            <a:spLocks noGrp="1"/>
          </p:cNvSpPr>
          <p:nvPr>
            <p:ph idx="1"/>
          </p:nvPr>
        </p:nvSpPr>
        <p:spPr>
          <a:xfrm>
            <a:off x="5439965" y="4212709"/>
            <a:ext cx="5605390" cy="2001821"/>
          </a:xfrm>
        </p:spPr>
        <p:txBody>
          <a:bodyPr>
            <a:normAutofit/>
          </a:bodyPr>
          <a:lstStyle/>
          <a:p>
            <a:pPr marL="0" lvl="0" indent="0">
              <a:buNone/>
              <a:tabLst>
                <a:tab pos="228600" algn="l"/>
              </a:tabLst>
            </a:pPr>
            <a:r>
              <a:rPr lang="en-GB" sz="1800">
                <a:effectLst/>
                <a:latin typeface="Arial" panose="020B0604020202020204" pitchFamily="34" charset="0"/>
                <a:ea typeface="Times New Roman" panose="02020603050405020304" pitchFamily="18" charset="0"/>
                <a:cs typeface="Times New Roman" panose="02020603050405020304" pitchFamily="18" charset="0"/>
              </a:rPr>
              <a:t>Fill the punnet three-quarters full with sterile seed sowing mix. Level and lightly firm down the surface with a float. This makes sure that the seeds will all;</a:t>
            </a:r>
            <a:endParaRPr lang="en-NZ"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a:effectLst/>
                <a:latin typeface="Arial" panose="020B0604020202020204" pitchFamily="34" charset="0"/>
                <a:ea typeface="Times New Roman" panose="02020603050405020304" pitchFamily="18" charset="0"/>
                <a:cs typeface="Times New Roman" panose="02020603050405020304" pitchFamily="18" charset="0"/>
              </a:rPr>
              <a:t>be at the same depth</a:t>
            </a:r>
            <a:endParaRPr lang="en-NZ"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a:effectLst/>
                <a:latin typeface="Arial" panose="020B0604020202020204" pitchFamily="34" charset="0"/>
                <a:ea typeface="Times New Roman" panose="02020603050405020304" pitchFamily="18" charset="0"/>
                <a:cs typeface="Times New Roman" panose="02020603050405020304" pitchFamily="18" charset="0"/>
              </a:rPr>
              <a:t>come up at the same time</a:t>
            </a:r>
            <a:endParaRPr lang="en-NZ"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228600" algn="l"/>
              </a:tabLst>
            </a:pPr>
            <a:r>
              <a:rPr lang="en-GB" sz="1800">
                <a:effectLst/>
                <a:latin typeface="Arial" panose="020B0604020202020204" pitchFamily="34" charset="0"/>
                <a:ea typeface="Times New Roman" panose="02020603050405020304" pitchFamily="18" charset="0"/>
                <a:cs typeface="Times New Roman" panose="02020603050405020304" pitchFamily="18" charset="0"/>
              </a:rPr>
              <a:t>grow to about the same size</a:t>
            </a:r>
            <a:endParaRPr lang="en-NZ" sz="1800">
              <a:effectLst/>
              <a:latin typeface="Times New Roman" panose="02020603050405020304" pitchFamily="18" charset="0"/>
              <a:ea typeface="Times New Roman" panose="02020603050405020304" pitchFamily="18" charset="0"/>
            </a:endParaRPr>
          </a:p>
          <a:p>
            <a:endParaRPr lang="en-NZ" sz="1800"/>
          </a:p>
        </p:txBody>
      </p:sp>
    </p:spTree>
    <p:extLst>
      <p:ext uri="{BB962C8B-B14F-4D97-AF65-F5344CB8AC3E}">
        <p14:creationId xmlns:p14="http://schemas.microsoft.com/office/powerpoint/2010/main" val="45137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EECE62-2A03-039A-3006-01F692D7C377}"/>
            </a:ext>
          </a:extLst>
        </p:cNvPr>
        <p:cNvGrpSpPr/>
        <p:nvPr/>
      </p:nvGrpSpPr>
      <p:grpSpPr>
        <a:xfrm>
          <a:off x="0" y="0"/>
          <a:ext cx="0" cy="0"/>
          <a:chOff x="0" y="0"/>
          <a:chExt cx="0" cy="0"/>
        </a:xfrm>
      </p:grpSpPr>
      <p:sp>
        <p:nvSpPr>
          <p:cNvPr id="1051" name="Rectangle 105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9288AB-6D5B-C0A5-A8E0-88F9673C40EF}"/>
              </a:ext>
            </a:extLst>
          </p:cNvPr>
          <p:cNvSpPr>
            <a:spLocks noGrp="1"/>
          </p:cNvSpPr>
          <p:nvPr>
            <p:ph type="title"/>
          </p:nvPr>
        </p:nvSpPr>
        <p:spPr>
          <a:xfrm>
            <a:off x="1156851" y="637763"/>
            <a:ext cx="2910051" cy="5576768"/>
          </a:xfrm>
        </p:spPr>
        <p:txBody>
          <a:bodyPr anchor="t">
            <a:normAutofit/>
          </a:bodyPr>
          <a:lstStyle/>
          <a:p>
            <a:r>
              <a:rPr lang="en-NZ" sz="4800">
                <a:solidFill>
                  <a:schemeClr val="bg1"/>
                </a:solidFill>
              </a:rPr>
              <a:t>Step 2</a:t>
            </a:r>
          </a:p>
        </p:txBody>
      </p:sp>
      <p:sp>
        <p:nvSpPr>
          <p:cNvPr id="1053" name="Rectangle 1052">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DCBF6F01-C0D7-C6FB-B444-15A751B874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39976" y="755546"/>
            <a:ext cx="5592818" cy="26915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5" name="Rectangle 1054">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735B744-E1DB-7CC0-E1B7-77956E72D0AC}"/>
              </a:ext>
            </a:extLst>
          </p:cNvPr>
          <p:cNvSpPr>
            <a:spLocks noGrp="1"/>
          </p:cNvSpPr>
          <p:nvPr>
            <p:ph idx="1"/>
          </p:nvPr>
        </p:nvSpPr>
        <p:spPr>
          <a:xfrm>
            <a:off x="5439965" y="4212709"/>
            <a:ext cx="5605390" cy="2001821"/>
          </a:xfrm>
        </p:spPr>
        <p:txBody>
          <a:bodyPr>
            <a:normAutofit/>
          </a:bodyPr>
          <a:lstStyle/>
          <a:p>
            <a:pPr marL="0" indent="0">
              <a:spcBef>
                <a:spcPts val="0"/>
              </a:spcBef>
              <a:buNone/>
            </a:pPr>
            <a:r>
              <a:rPr lang="en-GB" sz="1800"/>
              <a:t>Soak the growing medium by standing the filled punnet in a tray of water. The water soaks up through the drainage holes. This ensures the medium is wetted through evenly.</a:t>
            </a:r>
            <a:endParaRPr lang="en-NZ" sz="1800"/>
          </a:p>
          <a:p>
            <a:endParaRPr lang="en-NZ" sz="1800"/>
          </a:p>
        </p:txBody>
      </p:sp>
    </p:spTree>
    <p:extLst>
      <p:ext uri="{BB962C8B-B14F-4D97-AF65-F5344CB8AC3E}">
        <p14:creationId xmlns:p14="http://schemas.microsoft.com/office/powerpoint/2010/main" val="195737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5428E7-00AE-5F74-AC14-53E2CBF7DC3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D9B94C-75CC-1117-42F1-995FC6085055}"/>
              </a:ext>
            </a:extLst>
          </p:cNvPr>
          <p:cNvSpPr>
            <a:spLocks noGrp="1"/>
          </p:cNvSpPr>
          <p:nvPr>
            <p:ph type="title"/>
          </p:nvPr>
        </p:nvSpPr>
        <p:spPr>
          <a:xfrm>
            <a:off x="1156851" y="637763"/>
            <a:ext cx="2910051" cy="5576768"/>
          </a:xfrm>
        </p:spPr>
        <p:txBody>
          <a:bodyPr anchor="t">
            <a:normAutofit/>
          </a:bodyPr>
          <a:lstStyle/>
          <a:p>
            <a:r>
              <a:rPr lang="en-NZ" sz="4800" dirty="0">
                <a:solidFill>
                  <a:schemeClr val="bg1"/>
                </a:solidFill>
              </a:rPr>
              <a:t>Step 3</a:t>
            </a:r>
          </a:p>
        </p:txBody>
      </p:sp>
      <p:sp>
        <p:nvSpPr>
          <p:cNvPr id="11" name="Rectangle 10">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2AF4F5-71D2-A015-23EA-AB035854C684}"/>
              </a:ext>
            </a:extLst>
          </p:cNvPr>
          <p:cNvSpPr>
            <a:spLocks noGrp="1"/>
          </p:cNvSpPr>
          <p:nvPr>
            <p:ph idx="1"/>
          </p:nvPr>
        </p:nvSpPr>
        <p:spPr>
          <a:xfrm>
            <a:off x="5439965" y="4212709"/>
            <a:ext cx="5605390" cy="2001821"/>
          </a:xfrm>
        </p:spPr>
        <p:txBody>
          <a:bodyPr>
            <a:normAutofit/>
          </a:bodyPr>
          <a:lstStyle/>
          <a:p>
            <a:pPr marL="0" indent="0">
              <a:buNone/>
            </a:pPr>
            <a:r>
              <a:rPr lang="en-GB" sz="1800" dirty="0"/>
              <a:t>Sprinkle seeds evenly over the surface so when they germinate their roots do not tangle and the seedlings do not compete for light and water.</a:t>
            </a:r>
            <a:endParaRPr lang="en-NZ" sz="1800" dirty="0"/>
          </a:p>
        </p:txBody>
      </p:sp>
      <p:graphicFrame>
        <p:nvGraphicFramePr>
          <p:cNvPr id="6" name="Object 5">
            <a:extLst>
              <a:ext uri="{FF2B5EF4-FFF2-40B4-BE49-F238E27FC236}">
                <a16:creationId xmlns:a16="http://schemas.microsoft.com/office/drawing/2014/main" id="{160D405F-A195-4AF5-97EE-70C21DFDF06E}"/>
              </a:ext>
            </a:extLst>
          </p:cNvPr>
          <p:cNvGraphicFramePr>
            <a:graphicFrameLocks noChangeAspect="1"/>
          </p:cNvGraphicFramePr>
          <p:nvPr>
            <p:extLst>
              <p:ext uri="{D42A27DB-BD31-4B8C-83A1-F6EECF244321}">
                <p14:modId xmlns:p14="http://schemas.microsoft.com/office/powerpoint/2010/main" val="101916751"/>
              </p:ext>
            </p:extLst>
          </p:nvPr>
        </p:nvGraphicFramePr>
        <p:xfrm>
          <a:off x="5668576" y="854439"/>
          <a:ext cx="5100078" cy="2714799"/>
        </p:xfrm>
        <a:graphic>
          <a:graphicData uri="http://schemas.openxmlformats.org/presentationml/2006/ole">
            <mc:AlternateContent xmlns:mc="http://schemas.openxmlformats.org/markup-compatibility/2006">
              <mc:Choice xmlns:v="urn:schemas-microsoft-com:vml" Requires="v">
                <p:oleObj name="Picture" r:id="rId2" imgW="2562979" imgH="1200935" progId="Word.Picture.8">
                  <p:embed/>
                </p:oleObj>
              </mc:Choice>
              <mc:Fallback>
                <p:oleObj name="Picture" r:id="rId2" imgW="2562979" imgH="1200935" progId="Word.Picture.8">
                  <p:embed/>
                  <p:pic>
                    <p:nvPicPr>
                      <p:cNvPr id="5" name="Object 4">
                        <a:extLst>
                          <a:ext uri="{FF2B5EF4-FFF2-40B4-BE49-F238E27FC236}">
                            <a16:creationId xmlns:a16="http://schemas.microsoft.com/office/drawing/2014/main" id="{24220EC5-EE1B-9AC5-6AAE-60745AB63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8576" y="854439"/>
                        <a:ext cx="5100078" cy="2714799"/>
                      </a:xfrm>
                      <a:prstGeom prst="rect">
                        <a:avLst/>
                      </a:prstGeom>
                      <a:noFill/>
                    </p:spPr>
                  </p:pic>
                </p:oleObj>
              </mc:Fallback>
            </mc:AlternateContent>
          </a:graphicData>
        </a:graphic>
      </p:graphicFrame>
    </p:spTree>
    <p:extLst>
      <p:ext uri="{BB962C8B-B14F-4D97-AF65-F5344CB8AC3E}">
        <p14:creationId xmlns:p14="http://schemas.microsoft.com/office/powerpoint/2010/main" val="1093144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10" name="Rectangle 410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D468AD-9726-5525-97AE-2E666009BD83}"/>
              </a:ext>
            </a:extLst>
          </p:cNvPr>
          <p:cNvSpPr>
            <a:spLocks noGrp="1"/>
          </p:cNvSpPr>
          <p:nvPr>
            <p:ph type="title"/>
          </p:nvPr>
        </p:nvSpPr>
        <p:spPr>
          <a:xfrm>
            <a:off x="1156851" y="637763"/>
            <a:ext cx="2910051" cy="5576768"/>
          </a:xfrm>
        </p:spPr>
        <p:txBody>
          <a:bodyPr anchor="t">
            <a:normAutofit/>
          </a:bodyPr>
          <a:lstStyle/>
          <a:p>
            <a:r>
              <a:rPr lang="en-NZ" sz="4800">
                <a:solidFill>
                  <a:schemeClr val="bg1"/>
                </a:solidFill>
              </a:rPr>
              <a:t>Step 4</a:t>
            </a:r>
          </a:p>
        </p:txBody>
      </p:sp>
      <p:sp>
        <p:nvSpPr>
          <p:cNvPr id="4112" name="Rectangle 411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F7629620-16FB-18A5-B16C-ADE67DFFE87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85417" y="637762"/>
            <a:ext cx="5301935" cy="29271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Rectangle 4113">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C201E5-B2B3-A077-287B-CB2332FDBCD6}"/>
              </a:ext>
            </a:extLst>
          </p:cNvPr>
          <p:cNvSpPr>
            <a:spLocks noGrp="1"/>
          </p:cNvSpPr>
          <p:nvPr>
            <p:ph idx="1"/>
          </p:nvPr>
        </p:nvSpPr>
        <p:spPr>
          <a:xfrm>
            <a:off x="5439965" y="4212709"/>
            <a:ext cx="5605390" cy="2001821"/>
          </a:xfrm>
        </p:spPr>
        <p:txBody>
          <a:bodyPr>
            <a:normAutofit/>
          </a:bodyPr>
          <a:lstStyle/>
          <a:p>
            <a:pPr marL="0" indent="0">
              <a:spcBef>
                <a:spcPts val="600"/>
              </a:spcBef>
              <a:spcAft>
                <a:spcPts val="600"/>
              </a:spcAft>
              <a:buNone/>
            </a:pPr>
            <a:r>
              <a:rPr lang="en-GB" sz="1800">
                <a:effectLst/>
                <a:latin typeface="Arial" panose="020B0604020202020204" pitchFamily="34" charset="0"/>
                <a:ea typeface="Times New Roman" panose="02020603050405020304" pitchFamily="18" charset="0"/>
                <a:cs typeface="Times New Roman" panose="02020603050405020304" pitchFamily="18" charset="0"/>
              </a:rPr>
              <a:t>Cover the seeds with seed raising mix to a depth of twice their diameter so the seeds will germinate evenly and have enough stored energy for the shoot to reach the surface.</a:t>
            </a:r>
            <a:endParaRPr lang="en-NZ" sz="1800"/>
          </a:p>
        </p:txBody>
      </p:sp>
    </p:spTree>
    <p:extLst>
      <p:ext uri="{BB962C8B-B14F-4D97-AF65-F5344CB8AC3E}">
        <p14:creationId xmlns:p14="http://schemas.microsoft.com/office/powerpoint/2010/main" val="3466985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4" name="Rectangle 5133">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D2D52F-8267-7CBF-129C-F89CE1582758}"/>
              </a:ext>
            </a:extLst>
          </p:cNvPr>
          <p:cNvSpPr>
            <a:spLocks noGrp="1"/>
          </p:cNvSpPr>
          <p:nvPr>
            <p:ph type="title"/>
          </p:nvPr>
        </p:nvSpPr>
        <p:spPr>
          <a:xfrm>
            <a:off x="1156851" y="637763"/>
            <a:ext cx="2910051" cy="5576768"/>
          </a:xfrm>
        </p:spPr>
        <p:txBody>
          <a:bodyPr anchor="t">
            <a:normAutofit/>
          </a:bodyPr>
          <a:lstStyle/>
          <a:p>
            <a:r>
              <a:rPr lang="en-NZ" sz="4800">
                <a:solidFill>
                  <a:schemeClr val="bg1"/>
                </a:solidFill>
              </a:rPr>
              <a:t>Step 5</a:t>
            </a:r>
          </a:p>
        </p:txBody>
      </p:sp>
      <p:sp>
        <p:nvSpPr>
          <p:cNvPr id="5136" name="Rectangle 5135">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734E2AD0-3605-1AA4-0507-992970262A7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4398" y="637762"/>
            <a:ext cx="4643973" cy="29271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8" name="Rectangle 5137">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AB6D78-08B1-F83A-361C-A0493DF218DF}"/>
              </a:ext>
            </a:extLst>
          </p:cNvPr>
          <p:cNvSpPr>
            <a:spLocks noGrp="1"/>
          </p:cNvSpPr>
          <p:nvPr>
            <p:ph idx="1"/>
          </p:nvPr>
        </p:nvSpPr>
        <p:spPr>
          <a:xfrm>
            <a:off x="5439965" y="4212709"/>
            <a:ext cx="5605390" cy="2001821"/>
          </a:xfrm>
        </p:spPr>
        <p:txBody>
          <a:bodyPr>
            <a:normAutofit/>
          </a:bodyPr>
          <a:lstStyle/>
          <a:p>
            <a:pPr marL="0" indent="0">
              <a:spcBef>
                <a:spcPts val="600"/>
              </a:spcBef>
              <a:spcAft>
                <a:spcPts val="600"/>
              </a:spcAft>
              <a:buNone/>
            </a:pPr>
            <a:r>
              <a:rPr lang="en-GB" sz="1800">
                <a:effectLst/>
                <a:latin typeface="Arial" panose="020B0604020202020204" pitchFamily="34" charset="0"/>
                <a:ea typeface="Times New Roman" panose="02020603050405020304" pitchFamily="18" charset="0"/>
                <a:cs typeface="Times New Roman" panose="02020603050405020304" pitchFamily="18" charset="0"/>
              </a:rPr>
              <a:t>Use a float to gently firm the surface to get good contact between the seed and growing media so the seeds get enough water and air to germinate</a:t>
            </a:r>
          </a:p>
          <a:p>
            <a:pPr marL="0" indent="0">
              <a:spcBef>
                <a:spcPts val="600"/>
              </a:spcBef>
              <a:spcAft>
                <a:spcPts val="600"/>
              </a:spcAft>
              <a:buNone/>
            </a:pPr>
            <a:endParaRPr lang="en-GB" sz="1800">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600"/>
              </a:spcBef>
              <a:spcAft>
                <a:spcPts val="600"/>
              </a:spcAft>
              <a:buNone/>
            </a:pPr>
            <a:r>
              <a:rPr lang="en-GB" sz="1800">
                <a:effectLst/>
                <a:latin typeface="Arial" panose="020B0604020202020204" pitchFamily="34" charset="0"/>
                <a:ea typeface="Times New Roman" panose="02020603050405020304" pitchFamily="18" charset="0"/>
                <a:cs typeface="Times New Roman" panose="02020603050405020304" pitchFamily="18" charset="0"/>
              </a:rPr>
              <a:t>Place seeds in controlled environment.</a:t>
            </a:r>
            <a:endParaRPr lang="en-NZ" sz="1800">
              <a:effectLst/>
              <a:latin typeface="Times New Roman" panose="02020603050405020304" pitchFamily="18" charset="0"/>
              <a:ea typeface="Times New Roman" panose="02020603050405020304" pitchFamily="18" charset="0"/>
            </a:endParaRPr>
          </a:p>
          <a:p>
            <a:endParaRPr lang="en-NZ" sz="1800"/>
          </a:p>
        </p:txBody>
      </p:sp>
    </p:spTree>
    <p:extLst>
      <p:ext uri="{BB962C8B-B14F-4D97-AF65-F5344CB8AC3E}">
        <p14:creationId xmlns:p14="http://schemas.microsoft.com/office/powerpoint/2010/main" val="1527921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Rectangle 37">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2793E6-FBAF-4EB5-25B7-A1D937AE573D}"/>
              </a:ext>
            </a:extLst>
          </p:cNvPr>
          <p:cNvSpPr>
            <a:spLocks noGrp="1"/>
          </p:cNvSpPr>
          <p:nvPr>
            <p:ph type="title"/>
          </p:nvPr>
        </p:nvSpPr>
        <p:spPr>
          <a:xfrm>
            <a:off x="806825" y="457201"/>
            <a:ext cx="2844800" cy="3588870"/>
          </a:xfrm>
        </p:spPr>
        <p:txBody>
          <a:bodyPr anchor="b">
            <a:normAutofit/>
          </a:bodyPr>
          <a:lstStyle/>
          <a:p>
            <a:pPr algn="r"/>
            <a:r>
              <a:rPr lang="en-NZ" sz="4000" b="1">
                <a:solidFill>
                  <a:srgbClr val="FFFFFF"/>
                </a:solidFill>
              </a:rPr>
              <a:t>Pricking out seedlings</a:t>
            </a:r>
          </a:p>
        </p:txBody>
      </p:sp>
      <p:sp>
        <p:nvSpPr>
          <p:cNvPr id="3" name="Content Placeholder 2">
            <a:extLst>
              <a:ext uri="{FF2B5EF4-FFF2-40B4-BE49-F238E27FC236}">
                <a16:creationId xmlns:a16="http://schemas.microsoft.com/office/drawing/2014/main" id="{44CFB9D9-EE7D-10BC-685E-F0015D11EEDE}"/>
              </a:ext>
            </a:extLst>
          </p:cNvPr>
          <p:cNvSpPr>
            <a:spLocks noGrp="1"/>
          </p:cNvSpPr>
          <p:nvPr>
            <p:ph idx="1"/>
          </p:nvPr>
        </p:nvSpPr>
        <p:spPr>
          <a:xfrm>
            <a:off x="4276725" y="572468"/>
            <a:ext cx="3290579" cy="5534211"/>
          </a:xfrm>
        </p:spPr>
        <p:txBody>
          <a:bodyPr anchor="ctr">
            <a:normAutofit/>
          </a:bodyPr>
          <a:lstStyle/>
          <a:p>
            <a:pPr lvl="0"/>
            <a:r>
              <a:rPr lang="en-NZ" sz="1900" dirty="0"/>
              <a:t>When seedlings have grown their first true leaves they will need to be pricked out. This is when they are lifted from the punnet, separated and replanted with more growing space between them. </a:t>
            </a:r>
          </a:p>
          <a:p>
            <a:pPr lvl="0"/>
            <a:r>
              <a:rPr lang="en-NZ" sz="1900" dirty="0"/>
              <a:t>Pricking out is necessary because crowded seedlings compete with each other for light, water, nutrients, air and space to spread roots and leaves.</a:t>
            </a:r>
          </a:p>
          <a:p>
            <a:pPr lvl="0"/>
            <a:r>
              <a:rPr lang="en-NZ" sz="1900" dirty="0"/>
              <a:t> P</a:t>
            </a:r>
            <a:r>
              <a:rPr lang="en-GB" sz="1900" dirty="0"/>
              <a:t>ricked out seedlings can be graded for size. All seedlings at the same age and development can be grown together.</a:t>
            </a:r>
            <a:endParaRPr lang="en-NZ" sz="1900" dirty="0"/>
          </a:p>
          <a:p>
            <a:endParaRPr lang="en-NZ" sz="1900" dirty="0"/>
          </a:p>
        </p:txBody>
      </p:sp>
      <p:pic>
        <p:nvPicPr>
          <p:cNvPr id="10" name="Picture 2">
            <a:extLst>
              <a:ext uri="{FF2B5EF4-FFF2-40B4-BE49-F238E27FC236}">
                <a16:creationId xmlns:a16="http://schemas.microsoft.com/office/drawing/2014/main" id="{F3C0C204-32F4-3D51-E043-43EFDA7F173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75676" y="681012"/>
            <a:ext cx="4170609" cy="18142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B122805-88B7-E8B5-7BF1-71DEFB7C6753}"/>
              </a:ext>
            </a:extLst>
          </p:cNvPr>
          <p:cNvPicPr>
            <a:picLocks noChangeAspect="1"/>
          </p:cNvPicPr>
          <p:nvPr/>
        </p:nvPicPr>
        <p:blipFill>
          <a:blip r:embed="rId3"/>
          <a:stretch>
            <a:fillRect/>
          </a:stretch>
        </p:blipFill>
        <p:spPr>
          <a:xfrm>
            <a:off x="8467859" y="4035701"/>
            <a:ext cx="2823586" cy="1503559"/>
          </a:xfrm>
          <a:prstGeom prst="rect">
            <a:avLst/>
          </a:prstGeom>
        </p:spPr>
      </p:pic>
      <p:sp>
        <p:nvSpPr>
          <p:cNvPr id="11" name="TextBox 10">
            <a:extLst>
              <a:ext uri="{FF2B5EF4-FFF2-40B4-BE49-F238E27FC236}">
                <a16:creationId xmlns:a16="http://schemas.microsoft.com/office/drawing/2014/main" id="{A3F84B7F-58BA-045A-81CB-EB910947A0D9}"/>
              </a:ext>
            </a:extLst>
          </p:cNvPr>
          <p:cNvSpPr txBox="1"/>
          <p:nvPr/>
        </p:nvSpPr>
        <p:spPr>
          <a:xfrm>
            <a:off x="7775676" y="511388"/>
            <a:ext cx="1538805" cy="847725"/>
          </a:xfrm>
          <a:prstGeom prst="rect">
            <a:avLst/>
          </a:prstGeom>
          <a:solidFill>
            <a:schemeClr val="bg1"/>
          </a:solidFill>
          <a:ln>
            <a:solidFill>
              <a:schemeClr val="bg1"/>
            </a:solidFill>
          </a:ln>
        </p:spPr>
        <p:txBody>
          <a:bodyPr wrap="square" rtlCol="0">
            <a:spAutoFit/>
          </a:bodyPr>
          <a:lstStyle/>
          <a:p>
            <a:endParaRPr lang="en-NZ" dirty="0"/>
          </a:p>
        </p:txBody>
      </p:sp>
    </p:spTree>
    <p:extLst>
      <p:ext uri="{BB962C8B-B14F-4D97-AF65-F5344CB8AC3E}">
        <p14:creationId xmlns:p14="http://schemas.microsoft.com/office/powerpoint/2010/main" val="951518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TotalTime>
  <Words>465</Words>
  <Application>Microsoft Office PowerPoint</Application>
  <PresentationFormat>Widescreen</PresentationFormat>
  <Paragraphs>45</Paragraphs>
  <Slides>12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9" baseType="lpstr">
      <vt:lpstr>Aptos</vt:lpstr>
      <vt:lpstr>Aptos Display</vt:lpstr>
      <vt:lpstr>Arial</vt:lpstr>
      <vt:lpstr>Symbol</vt:lpstr>
      <vt:lpstr>Times New Roman</vt:lpstr>
      <vt:lpstr>Office Theme</vt:lpstr>
      <vt:lpstr>Picture</vt:lpstr>
      <vt:lpstr>PowerPoint Presentation</vt:lpstr>
      <vt:lpstr>Steps involved in sowing seeds in containers. </vt:lpstr>
      <vt:lpstr>Equipment</vt:lpstr>
      <vt:lpstr>Step 1</vt:lpstr>
      <vt:lpstr>Step 2</vt:lpstr>
      <vt:lpstr>Step 3</vt:lpstr>
      <vt:lpstr>Step 4</vt:lpstr>
      <vt:lpstr>Step 5</vt:lpstr>
      <vt:lpstr>Pricking out seedlings</vt:lpstr>
      <vt:lpstr>Transplanting Seedling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13</cp:revision>
  <dcterms:created xsi:type="dcterms:W3CDTF">2024-07-01T02:54:57Z</dcterms:created>
  <dcterms:modified xsi:type="dcterms:W3CDTF">2026-07-28T23:43:45Z</dcterms:modified>
</cp:coreProperties>
</file>