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1" r:id="rId2"/>
    <p:sldId id="256" r:id="rId3"/>
    <p:sldId id="297" r:id="rId4"/>
    <p:sldId id="264" r:id="rId5"/>
    <p:sldId id="299" r:id="rId6"/>
    <p:sldId id="287" r:id="rId7"/>
    <p:sldId id="302" r:id="rId8"/>
    <p:sldId id="318" r:id="rId9"/>
    <p:sldId id="303" r:id="rId10"/>
    <p:sldId id="276" r:id="rId11"/>
    <p:sldId id="277" r:id="rId12"/>
    <p:sldId id="267" r:id="rId13"/>
    <p:sldId id="319" r:id="rId14"/>
    <p:sldId id="285" r:id="rId15"/>
    <p:sldId id="305" r:id="rId16"/>
    <p:sldId id="308" r:id="rId17"/>
    <p:sldId id="309" r:id="rId18"/>
    <p:sldId id="296" r:id="rId19"/>
    <p:sldId id="310" r:id="rId20"/>
    <p:sldId id="307" r:id="rId21"/>
    <p:sldId id="304" r:id="rId22"/>
    <p:sldId id="272" r:id="rId23"/>
    <p:sldId id="278" r:id="rId24"/>
    <p:sldId id="293" r:id="rId25"/>
    <p:sldId id="294" r:id="rId26"/>
    <p:sldId id="268" r:id="rId27"/>
    <p:sldId id="259" r:id="rId28"/>
    <p:sldId id="312" r:id="rId29"/>
    <p:sldId id="314" r:id="rId30"/>
    <p:sldId id="315" r:id="rId31"/>
    <p:sldId id="316" r:id="rId32"/>
    <p:sldId id="317" r:id="rId33"/>
    <p:sldId id="313" r:id="rId34"/>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85" autoAdjust="0"/>
    <p:restoredTop sz="94660"/>
  </p:normalViewPr>
  <p:slideViewPr>
    <p:cSldViewPr snapToGrid="0">
      <p:cViewPr varScale="1">
        <p:scale>
          <a:sx n="61" d="100"/>
          <a:sy n="61" d="100"/>
        </p:scale>
        <p:origin x="84"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3FBC2-95E8-C70F-3B37-77C98790E1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2650E323-5AF9-1FEC-9707-B8997853BC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1A400CC8-ACC6-4297-DDB8-C9E2C53511E1}"/>
              </a:ext>
            </a:extLst>
          </p:cNvPr>
          <p:cNvSpPr>
            <a:spLocks noGrp="1"/>
          </p:cNvSpPr>
          <p:nvPr>
            <p:ph type="dt" sz="half" idx="10"/>
          </p:nvPr>
        </p:nvSpPr>
        <p:spPr/>
        <p:txBody>
          <a:bodyPr/>
          <a:lstStyle/>
          <a:p>
            <a:fld id="{000B2E39-0805-47AA-9175-12360BBA14EA}" type="datetimeFigureOut">
              <a:rPr lang="en-NZ" smtClean="0"/>
              <a:t>21/07/2026</a:t>
            </a:fld>
            <a:endParaRPr lang="en-NZ"/>
          </a:p>
        </p:txBody>
      </p:sp>
      <p:sp>
        <p:nvSpPr>
          <p:cNvPr id="5" name="Footer Placeholder 4">
            <a:extLst>
              <a:ext uri="{FF2B5EF4-FFF2-40B4-BE49-F238E27FC236}">
                <a16:creationId xmlns:a16="http://schemas.microsoft.com/office/drawing/2014/main" id="{67B0D2B1-B59C-4421-D5B8-5E6F121183AF}"/>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6052F587-9C08-ACEF-19AD-F0F09A6894AD}"/>
              </a:ext>
            </a:extLst>
          </p:cNvPr>
          <p:cNvSpPr>
            <a:spLocks noGrp="1"/>
          </p:cNvSpPr>
          <p:nvPr>
            <p:ph type="sldNum" sz="quarter" idx="12"/>
          </p:nvPr>
        </p:nvSpPr>
        <p:spPr/>
        <p:txBody>
          <a:bodyPr/>
          <a:lstStyle/>
          <a:p>
            <a:fld id="{DE1027A1-F026-4258-88E9-5520173DBC93}" type="slidenum">
              <a:rPr lang="en-NZ" smtClean="0"/>
              <a:t>‹#›</a:t>
            </a:fld>
            <a:endParaRPr lang="en-NZ"/>
          </a:p>
        </p:txBody>
      </p:sp>
    </p:spTree>
    <p:extLst>
      <p:ext uri="{BB962C8B-B14F-4D97-AF65-F5344CB8AC3E}">
        <p14:creationId xmlns:p14="http://schemas.microsoft.com/office/powerpoint/2010/main" val="3570620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99ABE-416C-14AF-26DB-06CD337C3045}"/>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A2D3516D-BB8F-FD9F-DFAF-37801C5EAA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1D370787-1163-9B84-CBC3-6BF5FBF26CC4}"/>
              </a:ext>
            </a:extLst>
          </p:cNvPr>
          <p:cNvSpPr>
            <a:spLocks noGrp="1"/>
          </p:cNvSpPr>
          <p:nvPr>
            <p:ph type="dt" sz="half" idx="10"/>
          </p:nvPr>
        </p:nvSpPr>
        <p:spPr/>
        <p:txBody>
          <a:bodyPr/>
          <a:lstStyle/>
          <a:p>
            <a:fld id="{000B2E39-0805-47AA-9175-12360BBA14EA}" type="datetimeFigureOut">
              <a:rPr lang="en-NZ" smtClean="0"/>
              <a:t>21/07/2026</a:t>
            </a:fld>
            <a:endParaRPr lang="en-NZ"/>
          </a:p>
        </p:txBody>
      </p:sp>
      <p:sp>
        <p:nvSpPr>
          <p:cNvPr id="5" name="Footer Placeholder 4">
            <a:extLst>
              <a:ext uri="{FF2B5EF4-FFF2-40B4-BE49-F238E27FC236}">
                <a16:creationId xmlns:a16="http://schemas.microsoft.com/office/drawing/2014/main" id="{CA69D58D-49A2-41FF-F2E5-AD9BB669C6C2}"/>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614B9337-D33C-E1D8-EE2D-DD5C2E80E123}"/>
              </a:ext>
            </a:extLst>
          </p:cNvPr>
          <p:cNvSpPr>
            <a:spLocks noGrp="1"/>
          </p:cNvSpPr>
          <p:nvPr>
            <p:ph type="sldNum" sz="quarter" idx="12"/>
          </p:nvPr>
        </p:nvSpPr>
        <p:spPr/>
        <p:txBody>
          <a:bodyPr/>
          <a:lstStyle/>
          <a:p>
            <a:fld id="{DE1027A1-F026-4258-88E9-5520173DBC93}" type="slidenum">
              <a:rPr lang="en-NZ" smtClean="0"/>
              <a:t>‹#›</a:t>
            </a:fld>
            <a:endParaRPr lang="en-NZ"/>
          </a:p>
        </p:txBody>
      </p:sp>
    </p:spTree>
    <p:extLst>
      <p:ext uri="{BB962C8B-B14F-4D97-AF65-F5344CB8AC3E}">
        <p14:creationId xmlns:p14="http://schemas.microsoft.com/office/powerpoint/2010/main" val="1034268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E9CA49-2C3C-E4DD-7170-2A646100E09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DA179F66-CF70-34C7-6323-D3506BE518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CD33BB8E-A913-0E55-7F8B-A8E3EC1209A1}"/>
              </a:ext>
            </a:extLst>
          </p:cNvPr>
          <p:cNvSpPr>
            <a:spLocks noGrp="1"/>
          </p:cNvSpPr>
          <p:nvPr>
            <p:ph type="dt" sz="half" idx="10"/>
          </p:nvPr>
        </p:nvSpPr>
        <p:spPr/>
        <p:txBody>
          <a:bodyPr/>
          <a:lstStyle/>
          <a:p>
            <a:fld id="{000B2E39-0805-47AA-9175-12360BBA14EA}" type="datetimeFigureOut">
              <a:rPr lang="en-NZ" smtClean="0"/>
              <a:t>21/07/2026</a:t>
            </a:fld>
            <a:endParaRPr lang="en-NZ"/>
          </a:p>
        </p:txBody>
      </p:sp>
      <p:sp>
        <p:nvSpPr>
          <p:cNvPr id="5" name="Footer Placeholder 4">
            <a:extLst>
              <a:ext uri="{FF2B5EF4-FFF2-40B4-BE49-F238E27FC236}">
                <a16:creationId xmlns:a16="http://schemas.microsoft.com/office/drawing/2014/main" id="{6991C39A-9542-3A41-6EA0-8363D620BDB0}"/>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7803DA08-36F0-E0EF-730E-51F0B553D65C}"/>
              </a:ext>
            </a:extLst>
          </p:cNvPr>
          <p:cNvSpPr>
            <a:spLocks noGrp="1"/>
          </p:cNvSpPr>
          <p:nvPr>
            <p:ph type="sldNum" sz="quarter" idx="12"/>
          </p:nvPr>
        </p:nvSpPr>
        <p:spPr/>
        <p:txBody>
          <a:bodyPr/>
          <a:lstStyle/>
          <a:p>
            <a:fld id="{DE1027A1-F026-4258-88E9-5520173DBC93}" type="slidenum">
              <a:rPr lang="en-NZ" smtClean="0"/>
              <a:t>‹#›</a:t>
            </a:fld>
            <a:endParaRPr lang="en-NZ"/>
          </a:p>
        </p:txBody>
      </p:sp>
    </p:spTree>
    <p:extLst>
      <p:ext uri="{BB962C8B-B14F-4D97-AF65-F5344CB8AC3E}">
        <p14:creationId xmlns:p14="http://schemas.microsoft.com/office/powerpoint/2010/main" val="1702171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B8B37-7B0D-5DB6-D650-A1D653F8C475}"/>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53F568C8-1FEC-8C37-AAED-76935CF4F3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16B9D7AB-C2EF-5EA6-0F6F-DF3D0565F6DC}"/>
              </a:ext>
            </a:extLst>
          </p:cNvPr>
          <p:cNvSpPr>
            <a:spLocks noGrp="1"/>
          </p:cNvSpPr>
          <p:nvPr>
            <p:ph type="dt" sz="half" idx="10"/>
          </p:nvPr>
        </p:nvSpPr>
        <p:spPr/>
        <p:txBody>
          <a:bodyPr/>
          <a:lstStyle/>
          <a:p>
            <a:fld id="{000B2E39-0805-47AA-9175-12360BBA14EA}" type="datetimeFigureOut">
              <a:rPr lang="en-NZ" smtClean="0"/>
              <a:t>21/07/2026</a:t>
            </a:fld>
            <a:endParaRPr lang="en-NZ"/>
          </a:p>
        </p:txBody>
      </p:sp>
      <p:sp>
        <p:nvSpPr>
          <p:cNvPr id="5" name="Footer Placeholder 4">
            <a:extLst>
              <a:ext uri="{FF2B5EF4-FFF2-40B4-BE49-F238E27FC236}">
                <a16:creationId xmlns:a16="http://schemas.microsoft.com/office/drawing/2014/main" id="{73BE4510-549E-1458-5530-8A5AFA9173D9}"/>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EBBD6E7F-4488-D28B-14D8-1E2DB1102C2C}"/>
              </a:ext>
            </a:extLst>
          </p:cNvPr>
          <p:cNvSpPr>
            <a:spLocks noGrp="1"/>
          </p:cNvSpPr>
          <p:nvPr>
            <p:ph type="sldNum" sz="quarter" idx="12"/>
          </p:nvPr>
        </p:nvSpPr>
        <p:spPr/>
        <p:txBody>
          <a:bodyPr/>
          <a:lstStyle/>
          <a:p>
            <a:fld id="{DE1027A1-F026-4258-88E9-5520173DBC93}" type="slidenum">
              <a:rPr lang="en-NZ" smtClean="0"/>
              <a:t>‹#›</a:t>
            </a:fld>
            <a:endParaRPr lang="en-NZ"/>
          </a:p>
        </p:txBody>
      </p:sp>
    </p:spTree>
    <p:extLst>
      <p:ext uri="{BB962C8B-B14F-4D97-AF65-F5344CB8AC3E}">
        <p14:creationId xmlns:p14="http://schemas.microsoft.com/office/powerpoint/2010/main" val="2831999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E9C1A-BADF-2D69-DA24-76D1E570B7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E87E1B0D-7ABD-C261-5355-F8CD7F6A89D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B93CB0-5DFE-7C8E-8332-A2DE7EE8F743}"/>
              </a:ext>
            </a:extLst>
          </p:cNvPr>
          <p:cNvSpPr>
            <a:spLocks noGrp="1"/>
          </p:cNvSpPr>
          <p:nvPr>
            <p:ph type="dt" sz="half" idx="10"/>
          </p:nvPr>
        </p:nvSpPr>
        <p:spPr/>
        <p:txBody>
          <a:bodyPr/>
          <a:lstStyle/>
          <a:p>
            <a:fld id="{000B2E39-0805-47AA-9175-12360BBA14EA}" type="datetimeFigureOut">
              <a:rPr lang="en-NZ" smtClean="0"/>
              <a:t>21/07/2026</a:t>
            </a:fld>
            <a:endParaRPr lang="en-NZ"/>
          </a:p>
        </p:txBody>
      </p:sp>
      <p:sp>
        <p:nvSpPr>
          <p:cNvPr id="5" name="Footer Placeholder 4">
            <a:extLst>
              <a:ext uri="{FF2B5EF4-FFF2-40B4-BE49-F238E27FC236}">
                <a16:creationId xmlns:a16="http://schemas.microsoft.com/office/drawing/2014/main" id="{2E28AA95-6D6A-2C05-EFF6-A490E6532D15}"/>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61F6C137-8424-4A1D-85C8-35A85D22E5FD}"/>
              </a:ext>
            </a:extLst>
          </p:cNvPr>
          <p:cNvSpPr>
            <a:spLocks noGrp="1"/>
          </p:cNvSpPr>
          <p:nvPr>
            <p:ph type="sldNum" sz="quarter" idx="12"/>
          </p:nvPr>
        </p:nvSpPr>
        <p:spPr/>
        <p:txBody>
          <a:bodyPr/>
          <a:lstStyle/>
          <a:p>
            <a:fld id="{DE1027A1-F026-4258-88E9-5520173DBC93}" type="slidenum">
              <a:rPr lang="en-NZ" smtClean="0"/>
              <a:t>‹#›</a:t>
            </a:fld>
            <a:endParaRPr lang="en-NZ"/>
          </a:p>
        </p:txBody>
      </p:sp>
    </p:spTree>
    <p:extLst>
      <p:ext uri="{BB962C8B-B14F-4D97-AF65-F5344CB8AC3E}">
        <p14:creationId xmlns:p14="http://schemas.microsoft.com/office/powerpoint/2010/main" val="962091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D5C41-AD21-03B5-2F7A-7044835A2DD1}"/>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907975A7-0087-B383-081D-7498386F2A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96700022-60F9-AB8F-6FE2-7B39D3581B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B3898EE0-6AEF-66E5-44F3-1A1CA5CEE279}"/>
              </a:ext>
            </a:extLst>
          </p:cNvPr>
          <p:cNvSpPr>
            <a:spLocks noGrp="1"/>
          </p:cNvSpPr>
          <p:nvPr>
            <p:ph type="dt" sz="half" idx="10"/>
          </p:nvPr>
        </p:nvSpPr>
        <p:spPr/>
        <p:txBody>
          <a:bodyPr/>
          <a:lstStyle/>
          <a:p>
            <a:fld id="{000B2E39-0805-47AA-9175-12360BBA14EA}" type="datetimeFigureOut">
              <a:rPr lang="en-NZ" smtClean="0"/>
              <a:t>21/07/2026</a:t>
            </a:fld>
            <a:endParaRPr lang="en-NZ"/>
          </a:p>
        </p:txBody>
      </p:sp>
      <p:sp>
        <p:nvSpPr>
          <p:cNvPr id="6" name="Footer Placeholder 5">
            <a:extLst>
              <a:ext uri="{FF2B5EF4-FFF2-40B4-BE49-F238E27FC236}">
                <a16:creationId xmlns:a16="http://schemas.microsoft.com/office/drawing/2014/main" id="{3943445A-E6A8-DD3C-3E11-2B0347A6EF9F}"/>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38069495-1187-37BD-D68D-6938A026DF4B}"/>
              </a:ext>
            </a:extLst>
          </p:cNvPr>
          <p:cNvSpPr>
            <a:spLocks noGrp="1"/>
          </p:cNvSpPr>
          <p:nvPr>
            <p:ph type="sldNum" sz="quarter" idx="12"/>
          </p:nvPr>
        </p:nvSpPr>
        <p:spPr/>
        <p:txBody>
          <a:bodyPr/>
          <a:lstStyle/>
          <a:p>
            <a:fld id="{DE1027A1-F026-4258-88E9-5520173DBC93}" type="slidenum">
              <a:rPr lang="en-NZ" smtClean="0"/>
              <a:t>‹#›</a:t>
            </a:fld>
            <a:endParaRPr lang="en-NZ"/>
          </a:p>
        </p:txBody>
      </p:sp>
    </p:spTree>
    <p:extLst>
      <p:ext uri="{BB962C8B-B14F-4D97-AF65-F5344CB8AC3E}">
        <p14:creationId xmlns:p14="http://schemas.microsoft.com/office/powerpoint/2010/main" val="100531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0112F-54FF-FA1F-7EDB-F20FA087A71B}"/>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FFE21EFF-1627-DF8F-9DC0-C440C71EBE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9D36F1-3A44-AB50-4D05-74FE2B185D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94C939C2-EBE3-7D07-16F7-9038A3048B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6F62C0-C575-DB72-2C1B-356A71726B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C6B61B67-3E7F-B170-5170-F24DA14EF923}"/>
              </a:ext>
            </a:extLst>
          </p:cNvPr>
          <p:cNvSpPr>
            <a:spLocks noGrp="1"/>
          </p:cNvSpPr>
          <p:nvPr>
            <p:ph type="dt" sz="half" idx="10"/>
          </p:nvPr>
        </p:nvSpPr>
        <p:spPr/>
        <p:txBody>
          <a:bodyPr/>
          <a:lstStyle/>
          <a:p>
            <a:fld id="{000B2E39-0805-47AA-9175-12360BBA14EA}" type="datetimeFigureOut">
              <a:rPr lang="en-NZ" smtClean="0"/>
              <a:t>21/07/2026</a:t>
            </a:fld>
            <a:endParaRPr lang="en-NZ"/>
          </a:p>
        </p:txBody>
      </p:sp>
      <p:sp>
        <p:nvSpPr>
          <p:cNvPr id="8" name="Footer Placeholder 7">
            <a:extLst>
              <a:ext uri="{FF2B5EF4-FFF2-40B4-BE49-F238E27FC236}">
                <a16:creationId xmlns:a16="http://schemas.microsoft.com/office/drawing/2014/main" id="{41DA7209-A2D5-209F-8638-77646AAAE62C}"/>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09228E0B-038A-D5B7-0D98-0C38C1F45404}"/>
              </a:ext>
            </a:extLst>
          </p:cNvPr>
          <p:cNvSpPr>
            <a:spLocks noGrp="1"/>
          </p:cNvSpPr>
          <p:nvPr>
            <p:ph type="sldNum" sz="quarter" idx="12"/>
          </p:nvPr>
        </p:nvSpPr>
        <p:spPr/>
        <p:txBody>
          <a:bodyPr/>
          <a:lstStyle/>
          <a:p>
            <a:fld id="{DE1027A1-F026-4258-88E9-5520173DBC93}" type="slidenum">
              <a:rPr lang="en-NZ" smtClean="0"/>
              <a:t>‹#›</a:t>
            </a:fld>
            <a:endParaRPr lang="en-NZ"/>
          </a:p>
        </p:txBody>
      </p:sp>
    </p:spTree>
    <p:extLst>
      <p:ext uri="{BB962C8B-B14F-4D97-AF65-F5344CB8AC3E}">
        <p14:creationId xmlns:p14="http://schemas.microsoft.com/office/powerpoint/2010/main" val="3113878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B5C42-A32C-F0FA-ED8C-29A6F48B522B}"/>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B990D2DB-154C-D3CC-04CF-695969C79316}"/>
              </a:ext>
            </a:extLst>
          </p:cNvPr>
          <p:cNvSpPr>
            <a:spLocks noGrp="1"/>
          </p:cNvSpPr>
          <p:nvPr>
            <p:ph type="dt" sz="half" idx="10"/>
          </p:nvPr>
        </p:nvSpPr>
        <p:spPr/>
        <p:txBody>
          <a:bodyPr/>
          <a:lstStyle/>
          <a:p>
            <a:fld id="{000B2E39-0805-47AA-9175-12360BBA14EA}" type="datetimeFigureOut">
              <a:rPr lang="en-NZ" smtClean="0"/>
              <a:t>21/07/2026</a:t>
            </a:fld>
            <a:endParaRPr lang="en-NZ"/>
          </a:p>
        </p:txBody>
      </p:sp>
      <p:sp>
        <p:nvSpPr>
          <p:cNvPr id="4" name="Footer Placeholder 3">
            <a:extLst>
              <a:ext uri="{FF2B5EF4-FFF2-40B4-BE49-F238E27FC236}">
                <a16:creationId xmlns:a16="http://schemas.microsoft.com/office/drawing/2014/main" id="{539F6E29-1F2C-2D4E-8C03-A1AD99A9C332}"/>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6EE5E32A-4136-926C-88A5-A0A6BABD0508}"/>
              </a:ext>
            </a:extLst>
          </p:cNvPr>
          <p:cNvSpPr>
            <a:spLocks noGrp="1"/>
          </p:cNvSpPr>
          <p:nvPr>
            <p:ph type="sldNum" sz="quarter" idx="12"/>
          </p:nvPr>
        </p:nvSpPr>
        <p:spPr/>
        <p:txBody>
          <a:bodyPr/>
          <a:lstStyle/>
          <a:p>
            <a:fld id="{DE1027A1-F026-4258-88E9-5520173DBC93}" type="slidenum">
              <a:rPr lang="en-NZ" smtClean="0"/>
              <a:t>‹#›</a:t>
            </a:fld>
            <a:endParaRPr lang="en-NZ"/>
          </a:p>
        </p:txBody>
      </p:sp>
    </p:spTree>
    <p:extLst>
      <p:ext uri="{BB962C8B-B14F-4D97-AF65-F5344CB8AC3E}">
        <p14:creationId xmlns:p14="http://schemas.microsoft.com/office/powerpoint/2010/main" val="1871485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EC6523-F4F1-8B97-B7EA-1F7697D69971}"/>
              </a:ext>
            </a:extLst>
          </p:cNvPr>
          <p:cNvSpPr>
            <a:spLocks noGrp="1"/>
          </p:cNvSpPr>
          <p:nvPr>
            <p:ph type="dt" sz="half" idx="10"/>
          </p:nvPr>
        </p:nvSpPr>
        <p:spPr/>
        <p:txBody>
          <a:bodyPr/>
          <a:lstStyle/>
          <a:p>
            <a:fld id="{000B2E39-0805-47AA-9175-12360BBA14EA}" type="datetimeFigureOut">
              <a:rPr lang="en-NZ" smtClean="0"/>
              <a:t>21/07/2026</a:t>
            </a:fld>
            <a:endParaRPr lang="en-NZ"/>
          </a:p>
        </p:txBody>
      </p:sp>
      <p:sp>
        <p:nvSpPr>
          <p:cNvPr id="3" name="Footer Placeholder 2">
            <a:extLst>
              <a:ext uri="{FF2B5EF4-FFF2-40B4-BE49-F238E27FC236}">
                <a16:creationId xmlns:a16="http://schemas.microsoft.com/office/drawing/2014/main" id="{433BA8F0-797F-1F15-4002-C9A031C89B3B}"/>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D4A349C0-838D-8489-4C4B-082987A013A9}"/>
              </a:ext>
            </a:extLst>
          </p:cNvPr>
          <p:cNvSpPr>
            <a:spLocks noGrp="1"/>
          </p:cNvSpPr>
          <p:nvPr>
            <p:ph type="sldNum" sz="quarter" idx="12"/>
          </p:nvPr>
        </p:nvSpPr>
        <p:spPr/>
        <p:txBody>
          <a:bodyPr/>
          <a:lstStyle/>
          <a:p>
            <a:fld id="{DE1027A1-F026-4258-88E9-5520173DBC93}" type="slidenum">
              <a:rPr lang="en-NZ" smtClean="0"/>
              <a:t>‹#›</a:t>
            </a:fld>
            <a:endParaRPr lang="en-NZ"/>
          </a:p>
        </p:txBody>
      </p:sp>
    </p:spTree>
    <p:extLst>
      <p:ext uri="{BB962C8B-B14F-4D97-AF65-F5344CB8AC3E}">
        <p14:creationId xmlns:p14="http://schemas.microsoft.com/office/powerpoint/2010/main" val="2129955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E6508-61E9-A5A5-E6E5-37FAE928EB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8D1999F8-B9DD-134B-A1B5-F7F03CACBA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2B7F037F-8113-CE12-C5A2-92C8E13575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3E5F3B-6AAC-5CE3-BC14-1291AF629256}"/>
              </a:ext>
            </a:extLst>
          </p:cNvPr>
          <p:cNvSpPr>
            <a:spLocks noGrp="1"/>
          </p:cNvSpPr>
          <p:nvPr>
            <p:ph type="dt" sz="half" idx="10"/>
          </p:nvPr>
        </p:nvSpPr>
        <p:spPr/>
        <p:txBody>
          <a:bodyPr/>
          <a:lstStyle/>
          <a:p>
            <a:fld id="{000B2E39-0805-47AA-9175-12360BBA14EA}" type="datetimeFigureOut">
              <a:rPr lang="en-NZ" smtClean="0"/>
              <a:t>21/07/2026</a:t>
            </a:fld>
            <a:endParaRPr lang="en-NZ"/>
          </a:p>
        </p:txBody>
      </p:sp>
      <p:sp>
        <p:nvSpPr>
          <p:cNvPr id="6" name="Footer Placeholder 5">
            <a:extLst>
              <a:ext uri="{FF2B5EF4-FFF2-40B4-BE49-F238E27FC236}">
                <a16:creationId xmlns:a16="http://schemas.microsoft.com/office/drawing/2014/main" id="{3B32A246-E4CE-07D9-7602-C7345EDD31E8}"/>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A098FC05-CD31-6F29-663F-A66516C28435}"/>
              </a:ext>
            </a:extLst>
          </p:cNvPr>
          <p:cNvSpPr>
            <a:spLocks noGrp="1"/>
          </p:cNvSpPr>
          <p:nvPr>
            <p:ph type="sldNum" sz="quarter" idx="12"/>
          </p:nvPr>
        </p:nvSpPr>
        <p:spPr/>
        <p:txBody>
          <a:bodyPr/>
          <a:lstStyle/>
          <a:p>
            <a:fld id="{DE1027A1-F026-4258-88E9-5520173DBC93}" type="slidenum">
              <a:rPr lang="en-NZ" smtClean="0"/>
              <a:t>‹#›</a:t>
            </a:fld>
            <a:endParaRPr lang="en-NZ"/>
          </a:p>
        </p:txBody>
      </p:sp>
    </p:spTree>
    <p:extLst>
      <p:ext uri="{BB962C8B-B14F-4D97-AF65-F5344CB8AC3E}">
        <p14:creationId xmlns:p14="http://schemas.microsoft.com/office/powerpoint/2010/main" val="124866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8E91B-04C3-E89C-981A-70710BA1E8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6DB87FBD-1226-4C8C-2792-4A52DC3FDE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EAF1FA35-2D8D-9076-67A1-B700AB43FD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73863D-4BEE-C554-FC8E-DCF9B0596A99}"/>
              </a:ext>
            </a:extLst>
          </p:cNvPr>
          <p:cNvSpPr>
            <a:spLocks noGrp="1"/>
          </p:cNvSpPr>
          <p:nvPr>
            <p:ph type="dt" sz="half" idx="10"/>
          </p:nvPr>
        </p:nvSpPr>
        <p:spPr/>
        <p:txBody>
          <a:bodyPr/>
          <a:lstStyle/>
          <a:p>
            <a:fld id="{000B2E39-0805-47AA-9175-12360BBA14EA}" type="datetimeFigureOut">
              <a:rPr lang="en-NZ" smtClean="0"/>
              <a:t>21/07/2026</a:t>
            </a:fld>
            <a:endParaRPr lang="en-NZ"/>
          </a:p>
        </p:txBody>
      </p:sp>
      <p:sp>
        <p:nvSpPr>
          <p:cNvPr id="6" name="Footer Placeholder 5">
            <a:extLst>
              <a:ext uri="{FF2B5EF4-FFF2-40B4-BE49-F238E27FC236}">
                <a16:creationId xmlns:a16="http://schemas.microsoft.com/office/drawing/2014/main" id="{BE76EA20-6486-F563-090B-129036BC20D4}"/>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E245B5ED-DD07-C96C-9D8E-40A820C3D3A6}"/>
              </a:ext>
            </a:extLst>
          </p:cNvPr>
          <p:cNvSpPr>
            <a:spLocks noGrp="1"/>
          </p:cNvSpPr>
          <p:nvPr>
            <p:ph type="sldNum" sz="quarter" idx="12"/>
          </p:nvPr>
        </p:nvSpPr>
        <p:spPr/>
        <p:txBody>
          <a:bodyPr/>
          <a:lstStyle/>
          <a:p>
            <a:fld id="{DE1027A1-F026-4258-88E9-5520173DBC93}" type="slidenum">
              <a:rPr lang="en-NZ" smtClean="0"/>
              <a:t>‹#›</a:t>
            </a:fld>
            <a:endParaRPr lang="en-NZ"/>
          </a:p>
        </p:txBody>
      </p:sp>
    </p:spTree>
    <p:extLst>
      <p:ext uri="{BB962C8B-B14F-4D97-AF65-F5344CB8AC3E}">
        <p14:creationId xmlns:p14="http://schemas.microsoft.com/office/powerpoint/2010/main" val="4157617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980250-B931-76B6-0039-E6D1E5CD3E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CAACBB2B-C616-2B22-F219-115F8E95F5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3B1339FF-7AA3-2C41-3F37-5C63F3703E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00B2E39-0805-47AA-9175-12360BBA14EA}" type="datetimeFigureOut">
              <a:rPr lang="en-NZ" smtClean="0"/>
              <a:t>21/07/2026</a:t>
            </a:fld>
            <a:endParaRPr lang="en-NZ"/>
          </a:p>
        </p:txBody>
      </p:sp>
      <p:sp>
        <p:nvSpPr>
          <p:cNvPr id="5" name="Footer Placeholder 4">
            <a:extLst>
              <a:ext uri="{FF2B5EF4-FFF2-40B4-BE49-F238E27FC236}">
                <a16:creationId xmlns:a16="http://schemas.microsoft.com/office/drawing/2014/main" id="{C9642BF4-A0F5-2BDE-E9AB-DE3D044B0E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NZ"/>
          </a:p>
        </p:txBody>
      </p:sp>
      <p:sp>
        <p:nvSpPr>
          <p:cNvPr id="6" name="Slide Number Placeholder 5">
            <a:extLst>
              <a:ext uri="{FF2B5EF4-FFF2-40B4-BE49-F238E27FC236}">
                <a16:creationId xmlns:a16="http://schemas.microsoft.com/office/drawing/2014/main" id="{E2EE4FB6-5895-1849-86CB-D23AB050AF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E1027A1-F026-4258-88E9-5520173DBC93}" type="slidenum">
              <a:rPr lang="en-NZ" smtClean="0"/>
              <a:t>‹#›</a:t>
            </a:fld>
            <a:endParaRPr lang="en-NZ"/>
          </a:p>
        </p:txBody>
      </p:sp>
    </p:spTree>
    <p:extLst>
      <p:ext uri="{BB962C8B-B14F-4D97-AF65-F5344CB8AC3E}">
        <p14:creationId xmlns:p14="http://schemas.microsoft.com/office/powerpoint/2010/main" val="15551133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youtube.com/watch?v=WNh7C533mhI"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hortplus.com/metwatch"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M1c3MhQ4Gqs"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https://www.youtube.com/watch?v=qtT65N4g_Kc&amp;t=46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www.youtube.com/watch?v=ja7QItli9ts&amp;t=5s" TargetMode="Externa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s://www.ruralnewsgroup.co.nz/media/k2/items/cache/d0f6b0c9588fcae9354b458857f512ff_XL.jpg"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picture containing logo&#10;&#10;Description automatically generated">
            <a:extLst>
              <a:ext uri="{FF2B5EF4-FFF2-40B4-BE49-F238E27FC236}">
                <a16:creationId xmlns:a16="http://schemas.microsoft.com/office/drawing/2014/main" id="{2DFD8EA3-497F-3A08-A52F-F14366009A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9"/>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3047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1BB9-857A-E8D0-D52E-6FDB66C8231D}"/>
              </a:ext>
            </a:extLst>
          </p:cNvPr>
          <p:cNvSpPr>
            <a:spLocks noGrp="1"/>
          </p:cNvSpPr>
          <p:nvPr>
            <p:ph type="title"/>
          </p:nvPr>
        </p:nvSpPr>
        <p:spPr>
          <a:xfrm>
            <a:off x="838201" y="365125"/>
            <a:ext cx="3816095" cy="1938076"/>
          </a:xfrm>
        </p:spPr>
        <p:txBody>
          <a:bodyPr vert="horz" lIns="91440" tIns="45720" rIns="91440" bIns="45720" rtlCol="0" anchor="ctr">
            <a:normAutofit/>
          </a:bodyPr>
          <a:lstStyle/>
          <a:p>
            <a:r>
              <a:rPr lang="en-US" sz="3700" b="1" kern="1200">
                <a:solidFill>
                  <a:schemeClr val="tx1"/>
                </a:solidFill>
                <a:latin typeface="+mj-lt"/>
                <a:ea typeface="+mj-ea"/>
                <a:cs typeface="+mj-cs"/>
              </a:rPr>
              <a:t>Drilling seed using a precision seeder</a:t>
            </a:r>
            <a:endParaRPr lang="en-US" sz="3700" b="1" kern="1200" dirty="0">
              <a:solidFill>
                <a:schemeClr val="tx1"/>
              </a:solidFill>
              <a:latin typeface="+mj-lt"/>
              <a:ea typeface="+mj-ea"/>
              <a:cs typeface="+mj-cs"/>
            </a:endParaRPr>
          </a:p>
        </p:txBody>
      </p:sp>
      <p:sp>
        <p:nvSpPr>
          <p:cNvPr id="10" name="TextBox 9">
            <a:extLst>
              <a:ext uri="{FF2B5EF4-FFF2-40B4-BE49-F238E27FC236}">
                <a16:creationId xmlns:a16="http://schemas.microsoft.com/office/drawing/2014/main" id="{B30822D6-75C7-6A09-1BDD-4A2FEACDDA63}"/>
              </a:ext>
            </a:extLst>
          </p:cNvPr>
          <p:cNvSpPr txBox="1"/>
          <p:nvPr/>
        </p:nvSpPr>
        <p:spPr>
          <a:xfrm>
            <a:off x="838201" y="2482589"/>
            <a:ext cx="3816096" cy="3694373"/>
          </a:xfrm>
          <a:prstGeom prst="rect">
            <a:avLst/>
          </a:prstGeom>
        </p:spPr>
        <p:txBody>
          <a:bodyPr vert="horz" lIns="91440" tIns="45720" rIns="91440" bIns="45720" rtlCol="0">
            <a:normAutofit/>
          </a:bodyPr>
          <a:lstStyle/>
          <a:p>
            <a:pPr indent="-228600">
              <a:lnSpc>
                <a:spcPct val="90000"/>
              </a:lnSpc>
              <a:spcBef>
                <a:spcPts val="1000"/>
              </a:spcBef>
              <a:buFont typeface="Arial" panose="020B0604020202020204" pitchFamily="34" charset="0"/>
              <a:buChar char="•"/>
            </a:pPr>
            <a:r>
              <a:rPr lang="en-US" sz="2000" b="1"/>
              <a:t>Watch : </a:t>
            </a:r>
            <a:r>
              <a:rPr lang="en-US" sz="2000"/>
              <a:t>Planting Onions- Precision seeder </a:t>
            </a:r>
            <a:r>
              <a:rPr lang="en-US" sz="2000" u="sng">
                <a:hlinkClick r:id="rId2"/>
              </a:rPr>
              <a:t>https://www.youtube.com/watch?v=WNh7C533mhI</a:t>
            </a:r>
            <a:endParaRPr lang="en-US" sz="2000"/>
          </a:p>
        </p:txBody>
      </p:sp>
      <p:pic>
        <p:nvPicPr>
          <p:cNvPr id="5" name="Content Placeholder 4">
            <a:extLst>
              <a:ext uri="{FF2B5EF4-FFF2-40B4-BE49-F238E27FC236}">
                <a16:creationId xmlns:a16="http://schemas.microsoft.com/office/drawing/2014/main" id="{DFA78112-7A34-879E-691C-D0C00EB0BFFC}"/>
              </a:ext>
            </a:extLst>
          </p:cNvPr>
          <p:cNvPicPr>
            <a:picLocks noGrp="1" noChangeAspect="1"/>
          </p:cNvPicPr>
          <p:nvPr>
            <p:ph idx="1"/>
          </p:nvPr>
        </p:nvPicPr>
        <p:blipFill>
          <a:blip r:embed="rId3"/>
          <a:srcRect r="-1" b="21708"/>
          <a:stretch>
            <a:fillRect/>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8" name="Picture 7">
            <a:extLst>
              <a:ext uri="{FF2B5EF4-FFF2-40B4-BE49-F238E27FC236}">
                <a16:creationId xmlns:a16="http://schemas.microsoft.com/office/drawing/2014/main" id="{CB7A333D-227C-CBB9-210A-53064F086BBE}"/>
              </a:ext>
            </a:extLst>
          </p:cNvPr>
          <p:cNvPicPr>
            <a:picLocks noChangeAspect="1"/>
          </p:cNvPicPr>
          <p:nvPr/>
        </p:nvPicPr>
        <p:blipFill>
          <a:blip r:embed="rId4"/>
          <a:srcRect t="25422" b="15109"/>
          <a:stretch>
            <a:fillRect/>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622718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C0749D4-5D79-415F-A4FE-C04AA9FAF6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8C1EE2C-97A4-4801-8BC8-9D18F259B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B9C002-4443-B2B5-02A1-30A8D7EB0EE1}"/>
              </a:ext>
            </a:extLst>
          </p:cNvPr>
          <p:cNvSpPr>
            <a:spLocks noGrp="1"/>
          </p:cNvSpPr>
          <p:nvPr>
            <p:ph type="title"/>
          </p:nvPr>
        </p:nvSpPr>
        <p:spPr>
          <a:xfrm>
            <a:off x="653153" y="5306861"/>
            <a:ext cx="6716578" cy="992068"/>
          </a:xfrm>
        </p:spPr>
        <p:txBody>
          <a:bodyPr vert="horz" lIns="91440" tIns="45720" rIns="91440" bIns="45720" rtlCol="0" anchor="b">
            <a:normAutofit/>
          </a:bodyPr>
          <a:lstStyle/>
          <a:p>
            <a:r>
              <a:rPr lang="en-US" sz="3100" b="1" kern="1200" dirty="0">
                <a:solidFill>
                  <a:schemeClr val="tx1"/>
                </a:solidFill>
                <a:latin typeface="+mj-lt"/>
                <a:ea typeface="+mj-ea"/>
                <a:cs typeface="+mj-cs"/>
              </a:rPr>
              <a:t>Tramlines ripped to prevent soil erosion</a:t>
            </a:r>
          </a:p>
        </p:txBody>
      </p:sp>
      <p:pic>
        <p:nvPicPr>
          <p:cNvPr id="4" name="Picture 3">
            <a:extLst>
              <a:ext uri="{FF2B5EF4-FFF2-40B4-BE49-F238E27FC236}">
                <a16:creationId xmlns:a16="http://schemas.microsoft.com/office/drawing/2014/main" id="{9B50CA40-CF93-28BF-F269-A9AAFB2A7F1C}"/>
              </a:ext>
            </a:extLst>
          </p:cNvPr>
          <p:cNvPicPr>
            <a:picLocks noChangeAspect="1"/>
          </p:cNvPicPr>
          <p:nvPr/>
        </p:nvPicPr>
        <p:blipFill>
          <a:blip r:embed="rId2"/>
          <a:srcRect b="1724"/>
          <a:stretch>
            <a:fillRect/>
          </a:stretch>
        </p:blipFill>
        <p:spPr>
          <a:xfrm>
            <a:off x="20" y="10"/>
            <a:ext cx="6095980" cy="4777732"/>
          </a:xfrm>
          <a:custGeom>
            <a:avLst/>
            <a:gdLst/>
            <a:ahLst/>
            <a:cxnLst/>
            <a:rect l="l" t="t" r="r" b="b"/>
            <a:pathLst>
              <a:path w="6096000" h="4777742">
                <a:moveTo>
                  <a:pt x="0" y="0"/>
                </a:moveTo>
                <a:lnTo>
                  <a:pt x="6096000" y="0"/>
                </a:lnTo>
                <a:lnTo>
                  <a:pt x="6096000" y="4777742"/>
                </a:lnTo>
                <a:lnTo>
                  <a:pt x="6067110" y="4773054"/>
                </a:lnTo>
                <a:cubicBezTo>
                  <a:pt x="6055069" y="4772257"/>
                  <a:pt x="6042963" y="4771677"/>
                  <a:pt x="6032848" y="4768862"/>
                </a:cubicBezTo>
                <a:cubicBezTo>
                  <a:pt x="6012619" y="4763231"/>
                  <a:pt x="5991471" y="4755713"/>
                  <a:pt x="5975856" y="4751678"/>
                </a:cubicBezTo>
                <a:cubicBezTo>
                  <a:pt x="5946385" y="4744300"/>
                  <a:pt x="5938143" y="4740617"/>
                  <a:pt x="5920410" y="4737737"/>
                </a:cubicBezTo>
                <a:cubicBezTo>
                  <a:pt x="5902677" y="4734858"/>
                  <a:pt x="5883840" y="4734501"/>
                  <a:pt x="5869459" y="4734403"/>
                </a:cubicBezTo>
                <a:cubicBezTo>
                  <a:pt x="5855079" y="4734305"/>
                  <a:pt x="5852140" y="4739700"/>
                  <a:pt x="5834127" y="4737148"/>
                </a:cubicBezTo>
                <a:cubicBezTo>
                  <a:pt x="5804874" y="4729435"/>
                  <a:pt x="5807796" y="4730400"/>
                  <a:pt x="5771966" y="4726150"/>
                </a:cubicBezTo>
                <a:lnTo>
                  <a:pt x="5680977" y="4726617"/>
                </a:lnTo>
                <a:lnTo>
                  <a:pt x="5650557" y="4723904"/>
                </a:lnTo>
                <a:cubicBezTo>
                  <a:pt x="5639802" y="4725929"/>
                  <a:pt x="5629047" y="4714121"/>
                  <a:pt x="5618294" y="4716145"/>
                </a:cubicBezTo>
                <a:lnTo>
                  <a:pt x="5567600" y="4712292"/>
                </a:lnTo>
                <a:cubicBezTo>
                  <a:pt x="5545229" y="4692374"/>
                  <a:pt x="5541151" y="4712551"/>
                  <a:pt x="5525295" y="4707303"/>
                </a:cubicBezTo>
                <a:cubicBezTo>
                  <a:pt x="5498062" y="4696523"/>
                  <a:pt x="5492452" y="4697563"/>
                  <a:pt x="5464966" y="4687718"/>
                </a:cubicBezTo>
                <a:cubicBezTo>
                  <a:pt x="5451160" y="4689453"/>
                  <a:pt x="5436112" y="4684365"/>
                  <a:pt x="5422637" y="4687843"/>
                </a:cubicBezTo>
                <a:lnTo>
                  <a:pt x="5385596" y="4686184"/>
                </a:lnTo>
                <a:lnTo>
                  <a:pt x="5347417" y="4690023"/>
                </a:lnTo>
                <a:lnTo>
                  <a:pt x="5307450" y="4701204"/>
                </a:lnTo>
                <a:cubicBezTo>
                  <a:pt x="5291923" y="4701949"/>
                  <a:pt x="5275426" y="4700974"/>
                  <a:pt x="5257509" y="4697243"/>
                </a:cubicBezTo>
                <a:cubicBezTo>
                  <a:pt x="5243483" y="4695263"/>
                  <a:pt x="5222121" y="4694006"/>
                  <a:pt x="5205681" y="4681108"/>
                </a:cubicBezTo>
                <a:cubicBezTo>
                  <a:pt x="5189241" y="4668210"/>
                  <a:pt x="5066582" y="4656956"/>
                  <a:pt x="5066665" y="4656732"/>
                </a:cubicBezTo>
                <a:cubicBezTo>
                  <a:pt x="5036013" y="4653433"/>
                  <a:pt x="5037516" y="4666066"/>
                  <a:pt x="5021767" y="4667463"/>
                </a:cubicBezTo>
                <a:cubicBezTo>
                  <a:pt x="5006018" y="4668859"/>
                  <a:pt x="4997883" y="4663456"/>
                  <a:pt x="4972175" y="4665113"/>
                </a:cubicBezTo>
                <a:cubicBezTo>
                  <a:pt x="4946467" y="4666771"/>
                  <a:pt x="4895264" y="4676890"/>
                  <a:pt x="4867522" y="4677409"/>
                </a:cubicBezTo>
                <a:cubicBezTo>
                  <a:pt x="4847198" y="4677652"/>
                  <a:pt x="4846533" y="4665718"/>
                  <a:pt x="4824459" y="4661311"/>
                </a:cubicBezTo>
                <a:cubicBezTo>
                  <a:pt x="4802946" y="4676275"/>
                  <a:pt x="4746723" y="4640980"/>
                  <a:pt x="4748119" y="4662282"/>
                </a:cubicBezTo>
                <a:cubicBezTo>
                  <a:pt x="4696376" y="4649495"/>
                  <a:pt x="4704934" y="4651568"/>
                  <a:pt x="4681435" y="4656529"/>
                </a:cubicBezTo>
                <a:lnTo>
                  <a:pt x="4655641" y="4662947"/>
                </a:lnTo>
                <a:lnTo>
                  <a:pt x="4568774" y="4659157"/>
                </a:lnTo>
                <a:lnTo>
                  <a:pt x="4561567" y="4664296"/>
                </a:lnTo>
                <a:lnTo>
                  <a:pt x="4544039" y="4665425"/>
                </a:lnTo>
                <a:lnTo>
                  <a:pt x="4537547" y="4666124"/>
                </a:lnTo>
                <a:lnTo>
                  <a:pt x="4533521" y="4663656"/>
                </a:lnTo>
                <a:cubicBezTo>
                  <a:pt x="4531131" y="4662547"/>
                  <a:pt x="4529356" y="4662473"/>
                  <a:pt x="4528079" y="4664277"/>
                </a:cubicBezTo>
                <a:cubicBezTo>
                  <a:pt x="4527877" y="4665254"/>
                  <a:pt x="4527677" y="4666231"/>
                  <a:pt x="4527476" y="4667208"/>
                </a:cubicBezTo>
                <a:lnTo>
                  <a:pt x="4493203" y="4670897"/>
                </a:lnTo>
                <a:lnTo>
                  <a:pt x="4246811" y="4676399"/>
                </a:lnTo>
                <a:cubicBezTo>
                  <a:pt x="4137387" y="4710859"/>
                  <a:pt x="4001444" y="4666072"/>
                  <a:pt x="3880688" y="4677902"/>
                </a:cubicBezTo>
                <a:cubicBezTo>
                  <a:pt x="3854349" y="4668373"/>
                  <a:pt x="3867024" y="4694267"/>
                  <a:pt x="3804472" y="4706612"/>
                </a:cubicBezTo>
                <a:cubicBezTo>
                  <a:pt x="3769790" y="4699764"/>
                  <a:pt x="3709689" y="4672031"/>
                  <a:pt x="3671141" y="4669214"/>
                </a:cubicBezTo>
                <a:cubicBezTo>
                  <a:pt x="3634430" y="4661806"/>
                  <a:pt x="3632993" y="4657630"/>
                  <a:pt x="3609792" y="4651280"/>
                </a:cubicBezTo>
                <a:cubicBezTo>
                  <a:pt x="3586591" y="4644931"/>
                  <a:pt x="3596838" y="4646444"/>
                  <a:pt x="3550675" y="4644949"/>
                </a:cubicBezTo>
                <a:cubicBezTo>
                  <a:pt x="3513195" y="4640338"/>
                  <a:pt x="3398385" y="4630109"/>
                  <a:pt x="3362699" y="4629669"/>
                </a:cubicBezTo>
                <a:cubicBezTo>
                  <a:pt x="3327014" y="4629229"/>
                  <a:pt x="3350265" y="4628980"/>
                  <a:pt x="3317820" y="4628473"/>
                </a:cubicBezTo>
                <a:cubicBezTo>
                  <a:pt x="3291761" y="4635373"/>
                  <a:pt x="3220279" y="4625153"/>
                  <a:pt x="3202541" y="4611353"/>
                </a:cubicBezTo>
                <a:cubicBezTo>
                  <a:pt x="3176498" y="4608414"/>
                  <a:pt x="3173034" y="4597692"/>
                  <a:pt x="3165095" y="4593183"/>
                </a:cubicBezTo>
                <a:cubicBezTo>
                  <a:pt x="3157156" y="4588674"/>
                  <a:pt x="3151440" y="4597640"/>
                  <a:pt x="3142614" y="4593521"/>
                </a:cubicBezTo>
                <a:cubicBezTo>
                  <a:pt x="3133788" y="4589402"/>
                  <a:pt x="3119786" y="4585666"/>
                  <a:pt x="3108607" y="4586122"/>
                </a:cubicBezTo>
                <a:cubicBezTo>
                  <a:pt x="3097429" y="4586579"/>
                  <a:pt x="3083057" y="4584832"/>
                  <a:pt x="3060172" y="4583967"/>
                </a:cubicBezTo>
                <a:cubicBezTo>
                  <a:pt x="3037288" y="4583102"/>
                  <a:pt x="3008898" y="4580847"/>
                  <a:pt x="2971297" y="4580934"/>
                </a:cubicBezTo>
                <a:cubicBezTo>
                  <a:pt x="2936460" y="4577753"/>
                  <a:pt x="2952539" y="4581456"/>
                  <a:pt x="2872577" y="4576652"/>
                </a:cubicBezTo>
                <a:cubicBezTo>
                  <a:pt x="2845447" y="4572221"/>
                  <a:pt x="2833971" y="4557733"/>
                  <a:pt x="2814205" y="4559580"/>
                </a:cubicBezTo>
                <a:cubicBezTo>
                  <a:pt x="2790909" y="4543112"/>
                  <a:pt x="2768526" y="4546849"/>
                  <a:pt x="2754311" y="4545459"/>
                </a:cubicBezTo>
                <a:cubicBezTo>
                  <a:pt x="2740096" y="4544070"/>
                  <a:pt x="2737019" y="4543662"/>
                  <a:pt x="2723224" y="4546010"/>
                </a:cubicBezTo>
                <a:cubicBezTo>
                  <a:pt x="2709430" y="4548359"/>
                  <a:pt x="2687410" y="4554101"/>
                  <a:pt x="2672793" y="4554314"/>
                </a:cubicBezTo>
                <a:cubicBezTo>
                  <a:pt x="2658176" y="4554527"/>
                  <a:pt x="2649574" y="4546685"/>
                  <a:pt x="2635521" y="4547286"/>
                </a:cubicBezTo>
                <a:cubicBezTo>
                  <a:pt x="2621467" y="4547887"/>
                  <a:pt x="2621767" y="4560245"/>
                  <a:pt x="2588471" y="4557919"/>
                </a:cubicBezTo>
                <a:lnTo>
                  <a:pt x="2439275" y="4540387"/>
                </a:lnTo>
                <a:cubicBezTo>
                  <a:pt x="2417784" y="4540194"/>
                  <a:pt x="2396292" y="4546221"/>
                  <a:pt x="2374801" y="4546028"/>
                </a:cubicBezTo>
                <a:cubicBezTo>
                  <a:pt x="2331700" y="4546603"/>
                  <a:pt x="2372806" y="4559122"/>
                  <a:pt x="2318618" y="4550990"/>
                </a:cubicBezTo>
                <a:cubicBezTo>
                  <a:pt x="2264430" y="4533528"/>
                  <a:pt x="2150787" y="4518120"/>
                  <a:pt x="2084135" y="4520400"/>
                </a:cubicBezTo>
                <a:lnTo>
                  <a:pt x="2010848" y="4500404"/>
                </a:lnTo>
                <a:lnTo>
                  <a:pt x="1962215" y="4501400"/>
                </a:lnTo>
                <a:lnTo>
                  <a:pt x="1926990" y="4495570"/>
                </a:lnTo>
                <a:cubicBezTo>
                  <a:pt x="1909127" y="4479452"/>
                  <a:pt x="1902510" y="4484082"/>
                  <a:pt x="1884649" y="4474880"/>
                </a:cubicBezTo>
                <a:cubicBezTo>
                  <a:pt x="1864462" y="4463930"/>
                  <a:pt x="1869383" y="4485922"/>
                  <a:pt x="1816219" y="4470938"/>
                </a:cubicBezTo>
                <a:cubicBezTo>
                  <a:pt x="1786214" y="4478916"/>
                  <a:pt x="1794086" y="4458547"/>
                  <a:pt x="1768335" y="4471096"/>
                </a:cubicBezTo>
                <a:cubicBezTo>
                  <a:pt x="1756010" y="4466078"/>
                  <a:pt x="1737157" y="4463295"/>
                  <a:pt x="1725889" y="4456707"/>
                </a:cubicBezTo>
                <a:lnTo>
                  <a:pt x="1704987" y="4453275"/>
                </a:lnTo>
                <a:lnTo>
                  <a:pt x="1678857" y="4447221"/>
                </a:lnTo>
                <a:lnTo>
                  <a:pt x="1674568" y="4435925"/>
                </a:lnTo>
                <a:lnTo>
                  <a:pt x="1634075" y="4429269"/>
                </a:lnTo>
                <a:cubicBezTo>
                  <a:pt x="1619699" y="4424763"/>
                  <a:pt x="1607040" y="4412316"/>
                  <a:pt x="1588492" y="4411465"/>
                </a:cubicBezTo>
                <a:cubicBezTo>
                  <a:pt x="1548666" y="4404488"/>
                  <a:pt x="1441540" y="4396830"/>
                  <a:pt x="1402240" y="4391911"/>
                </a:cubicBezTo>
                <a:cubicBezTo>
                  <a:pt x="1362940" y="4386992"/>
                  <a:pt x="1383536" y="4385271"/>
                  <a:pt x="1352691" y="4381952"/>
                </a:cubicBezTo>
                <a:cubicBezTo>
                  <a:pt x="1322602" y="4385447"/>
                  <a:pt x="1230331" y="4373936"/>
                  <a:pt x="1213419" y="4358161"/>
                </a:cubicBezTo>
                <a:cubicBezTo>
                  <a:pt x="1194291" y="4352958"/>
                  <a:pt x="1171642" y="4355246"/>
                  <a:pt x="1163347" y="4339486"/>
                </a:cubicBezTo>
                <a:cubicBezTo>
                  <a:pt x="1149374" y="4320060"/>
                  <a:pt x="1081104" y="4339702"/>
                  <a:pt x="1091517" y="4319884"/>
                </a:cubicBezTo>
                <a:cubicBezTo>
                  <a:pt x="1067291" y="4326517"/>
                  <a:pt x="1046078" y="4319455"/>
                  <a:pt x="1025956" y="4309010"/>
                </a:cubicBezTo>
                <a:lnTo>
                  <a:pt x="1004286" y="4296626"/>
                </a:lnTo>
                <a:lnTo>
                  <a:pt x="983819" y="4298478"/>
                </a:lnTo>
                <a:cubicBezTo>
                  <a:pt x="974051" y="4282658"/>
                  <a:pt x="953984" y="4293628"/>
                  <a:pt x="939204" y="4282411"/>
                </a:cubicBezTo>
                <a:lnTo>
                  <a:pt x="915836" y="4272323"/>
                </a:lnTo>
                <a:lnTo>
                  <a:pt x="899731" y="4266965"/>
                </a:lnTo>
                <a:lnTo>
                  <a:pt x="893886" y="4264715"/>
                </a:lnTo>
                <a:lnTo>
                  <a:pt x="889021" y="4266066"/>
                </a:lnTo>
                <a:cubicBezTo>
                  <a:pt x="886286" y="4266531"/>
                  <a:pt x="884573" y="4266166"/>
                  <a:pt x="884135" y="4264147"/>
                </a:cubicBezTo>
                <a:lnTo>
                  <a:pt x="884818" y="4261224"/>
                </a:lnTo>
                <a:lnTo>
                  <a:pt x="820228" y="4266638"/>
                </a:lnTo>
                <a:lnTo>
                  <a:pt x="788402" y="4263209"/>
                </a:lnTo>
                <a:cubicBezTo>
                  <a:pt x="756573" y="4279518"/>
                  <a:pt x="718864" y="4245871"/>
                  <a:pt x="687574" y="4276905"/>
                </a:cubicBezTo>
                <a:lnTo>
                  <a:pt x="556383" y="4277125"/>
                </a:lnTo>
                <a:lnTo>
                  <a:pt x="497122" y="4273689"/>
                </a:lnTo>
                <a:cubicBezTo>
                  <a:pt x="484020" y="4279519"/>
                  <a:pt x="445941" y="4269992"/>
                  <a:pt x="454008" y="4273811"/>
                </a:cubicBezTo>
                <a:lnTo>
                  <a:pt x="394229" y="4278215"/>
                </a:lnTo>
                <a:lnTo>
                  <a:pt x="386356" y="4282251"/>
                </a:lnTo>
                <a:lnTo>
                  <a:pt x="383576" y="4284364"/>
                </a:lnTo>
                <a:lnTo>
                  <a:pt x="370039" y="4285533"/>
                </a:lnTo>
                <a:cubicBezTo>
                  <a:pt x="361618" y="4289428"/>
                  <a:pt x="359083" y="4297501"/>
                  <a:pt x="350141" y="4300911"/>
                </a:cubicBezTo>
                <a:cubicBezTo>
                  <a:pt x="345670" y="4302616"/>
                  <a:pt x="339596" y="4303155"/>
                  <a:pt x="330385" y="4301424"/>
                </a:cubicBezTo>
                <a:cubicBezTo>
                  <a:pt x="329804" y="4289693"/>
                  <a:pt x="314374" y="4293109"/>
                  <a:pt x="297835" y="4297065"/>
                </a:cubicBezTo>
                <a:lnTo>
                  <a:pt x="282816" y="4299894"/>
                </a:lnTo>
                <a:lnTo>
                  <a:pt x="281368" y="4300653"/>
                </a:lnTo>
                <a:lnTo>
                  <a:pt x="280684" y="4300295"/>
                </a:lnTo>
                <a:lnTo>
                  <a:pt x="273908" y="4301571"/>
                </a:lnTo>
                <a:cubicBezTo>
                  <a:pt x="266799" y="4301990"/>
                  <a:pt x="261129" y="4300718"/>
                  <a:pt x="258614" y="4295926"/>
                </a:cubicBezTo>
                <a:cubicBezTo>
                  <a:pt x="242516" y="4327823"/>
                  <a:pt x="214979" y="4309338"/>
                  <a:pt x="182068" y="4323284"/>
                </a:cubicBezTo>
                <a:cubicBezTo>
                  <a:pt x="157942" y="4332898"/>
                  <a:pt x="153812" y="4326151"/>
                  <a:pt x="128666" y="4331122"/>
                </a:cubicBezTo>
                <a:cubicBezTo>
                  <a:pt x="77925" y="4373333"/>
                  <a:pt x="87445" y="4341355"/>
                  <a:pt x="21563" y="4371972"/>
                </a:cubicBezTo>
                <a:lnTo>
                  <a:pt x="0" y="4383632"/>
                </a:lnTo>
                <a:close/>
              </a:path>
            </a:pathLst>
          </a:custGeom>
        </p:spPr>
      </p:pic>
      <p:pic>
        <p:nvPicPr>
          <p:cNvPr id="7" name="Picture 6">
            <a:extLst>
              <a:ext uri="{FF2B5EF4-FFF2-40B4-BE49-F238E27FC236}">
                <a16:creationId xmlns:a16="http://schemas.microsoft.com/office/drawing/2014/main" id="{1EADC082-577C-7096-AFFA-BF55E0700677}"/>
              </a:ext>
            </a:extLst>
          </p:cNvPr>
          <p:cNvPicPr>
            <a:picLocks noChangeAspect="1"/>
          </p:cNvPicPr>
          <p:nvPr/>
        </p:nvPicPr>
        <p:blipFill>
          <a:blip r:embed="rId3"/>
          <a:srcRect l="28486" r="1" b="1"/>
          <a:stretch>
            <a:fillRect/>
          </a:stretch>
        </p:blipFill>
        <p:spPr>
          <a:xfrm>
            <a:off x="6096000" y="15322"/>
            <a:ext cx="6096000" cy="5455552"/>
          </a:xfrm>
          <a:custGeom>
            <a:avLst/>
            <a:gdLst/>
            <a:ahLst/>
            <a:cxnLst/>
            <a:rect l="l" t="t" r="r" b="b"/>
            <a:pathLst>
              <a:path w="6096000" h="5455552">
                <a:moveTo>
                  <a:pt x="0" y="0"/>
                </a:moveTo>
                <a:lnTo>
                  <a:pt x="8632" y="2126"/>
                </a:lnTo>
                <a:cubicBezTo>
                  <a:pt x="71597" y="8644"/>
                  <a:pt x="52747" y="11892"/>
                  <a:pt x="102111" y="11566"/>
                </a:cubicBezTo>
                <a:cubicBezTo>
                  <a:pt x="107032" y="11203"/>
                  <a:pt x="116450" y="20386"/>
                  <a:pt x="135511" y="18109"/>
                </a:cubicBezTo>
                <a:cubicBezTo>
                  <a:pt x="165681" y="22040"/>
                  <a:pt x="149025" y="33094"/>
                  <a:pt x="187668" y="36734"/>
                </a:cubicBezTo>
                <a:cubicBezTo>
                  <a:pt x="184095" y="40156"/>
                  <a:pt x="221954" y="38461"/>
                  <a:pt x="225602" y="50611"/>
                </a:cubicBezTo>
                <a:cubicBezTo>
                  <a:pt x="242020" y="54481"/>
                  <a:pt x="267241" y="57744"/>
                  <a:pt x="286175" y="59952"/>
                </a:cubicBezTo>
                <a:cubicBezTo>
                  <a:pt x="314543" y="65902"/>
                  <a:pt x="328665" y="72319"/>
                  <a:pt x="332857" y="76558"/>
                </a:cubicBezTo>
                <a:cubicBezTo>
                  <a:pt x="361257" y="83289"/>
                  <a:pt x="358186" y="84500"/>
                  <a:pt x="395478" y="98782"/>
                </a:cubicBezTo>
                <a:cubicBezTo>
                  <a:pt x="417363" y="93652"/>
                  <a:pt x="436168" y="104748"/>
                  <a:pt x="445328" y="114882"/>
                </a:cubicBezTo>
                <a:cubicBezTo>
                  <a:pt x="470101" y="124482"/>
                  <a:pt x="523910" y="147405"/>
                  <a:pt x="559300" y="150440"/>
                </a:cubicBezTo>
                <a:cubicBezTo>
                  <a:pt x="613422" y="149710"/>
                  <a:pt x="598278" y="160982"/>
                  <a:pt x="622357" y="169552"/>
                </a:cubicBezTo>
                <a:cubicBezTo>
                  <a:pt x="641101" y="180205"/>
                  <a:pt x="638493" y="171007"/>
                  <a:pt x="658054" y="184474"/>
                </a:cubicBezTo>
                <a:lnTo>
                  <a:pt x="694284" y="200095"/>
                </a:lnTo>
                <a:lnTo>
                  <a:pt x="737979" y="224556"/>
                </a:lnTo>
                <a:lnTo>
                  <a:pt x="747981" y="231280"/>
                </a:lnTo>
                <a:cubicBezTo>
                  <a:pt x="753111" y="231304"/>
                  <a:pt x="756366" y="231723"/>
                  <a:pt x="758445" y="232460"/>
                </a:cubicBezTo>
                <a:cubicBezTo>
                  <a:pt x="758496" y="232559"/>
                  <a:pt x="758549" y="232658"/>
                  <a:pt x="758600" y="232757"/>
                </a:cubicBezTo>
                <a:lnTo>
                  <a:pt x="773364" y="235718"/>
                </a:lnTo>
                <a:cubicBezTo>
                  <a:pt x="790479" y="236082"/>
                  <a:pt x="824818" y="262048"/>
                  <a:pt x="841072" y="261356"/>
                </a:cubicBezTo>
                <a:cubicBezTo>
                  <a:pt x="848247" y="277811"/>
                  <a:pt x="845053" y="250444"/>
                  <a:pt x="872404" y="265382"/>
                </a:cubicBezTo>
                <a:cubicBezTo>
                  <a:pt x="884596" y="267374"/>
                  <a:pt x="889722" y="269394"/>
                  <a:pt x="899938" y="270925"/>
                </a:cubicBezTo>
                <a:cubicBezTo>
                  <a:pt x="900079" y="271345"/>
                  <a:pt x="933560" y="274145"/>
                  <a:pt x="933701" y="274565"/>
                </a:cubicBezTo>
                <a:lnTo>
                  <a:pt x="958104" y="278658"/>
                </a:lnTo>
                <a:lnTo>
                  <a:pt x="963678" y="280729"/>
                </a:lnTo>
                <a:lnTo>
                  <a:pt x="996167" y="277529"/>
                </a:lnTo>
                <a:lnTo>
                  <a:pt x="1012387" y="277350"/>
                </a:lnTo>
                <a:lnTo>
                  <a:pt x="1018139" y="274257"/>
                </a:lnTo>
                <a:cubicBezTo>
                  <a:pt x="1023705" y="272608"/>
                  <a:pt x="1030840" y="272419"/>
                  <a:pt x="1041488" y="275538"/>
                </a:cubicBezTo>
                <a:lnTo>
                  <a:pt x="1043729" y="276831"/>
                </a:lnTo>
                <a:lnTo>
                  <a:pt x="1076532" y="271239"/>
                </a:lnTo>
                <a:cubicBezTo>
                  <a:pt x="1083544" y="269462"/>
                  <a:pt x="1111552" y="278849"/>
                  <a:pt x="1117458" y="275294"/>
                </a:cubicBezTo>
                <a:cubicBezTo>
                  <a:pt x="1173364" y="280135"/>
                  <a:pt x="1207569" y="263603"/>
                  <a:pt x="1275827" y="275029"/>
                </a:cubicBezTo>
                <a:cubicBezTo>
                  <a:pt x="1321519" y="279616"/>
                  <a:pt x="1347196" y="279519"/>
                  <a:pt x="1376683" y="283128"/>
                </a:cubicBezTo>
                <a:cubicBezTo>
                  <a:pt x="1406170" y="286737"/>
                  <a:pt x="1433752" y="293140"/>
                  <a:pt x="1452749" y="296685"/>
                </a:cubicBezTo>
                <a:cubicBezTo>
                  <a:pt x="1471746" y="300230"/>
                  <a:pt x="1466619" y="301895"/>
                  <a:pt x="1490664" y="304401"/>
                </a:cubicBezTo>
                <a:cubicBezTo>
                  <a:pt x="1514709" y="306907"/>
                  <a:pt x="1573675" y="305000"/>
                  <a:pt x="1597021" y="311721"/>
                </a:cubicBezTo>
                <a:cubicBezTo>
                  <a:pt x="1622238" y="311037"/>
                  <a:pt x="1625537" y="322069"/>
                  <a:pt x="1639314" y="320753"/>
                </a:cubicBezTo>
                <a:cubicBezTo>
                  <a:pt x="1710549" y="337224"/>
                  <a:pt x="1769892" y="334296"/>
                  <a:pt x="1856583" y="331628"/>
                </a:cubicBezTo>
                <a:cubicBezTo>
                  <a:pt x="1913730" y="336509"/>
                  <a:pt x="1912698" y="339285"/>
                  <a:pt x="1937745" y="342098"/>
                </a:cubicBezTo>
                <a:cubicBezTo>
                  <a:pt x="1945390" y="344925"/>
                  <a:pt x="1949181" y="335092"/>
                  <a:pt x="1956068" y="338984"/>
                </a:cubicBezTo>
                <a:lnTo>
                  <a:pt x="1991434" y="344183"/>
                </a:lnTo>
                <a:lnTo>
                  <a:pt x="2017399" y="354323"/>
                </a:lnTo>
                <a:lnTo>
                  <a:pt x="2041804" y="360756"/>
                </a:lnTo>
                <a:lnTo>
                  <a:pt x="2071138" y="363487"/>
                </a:lnTo>
                <a:cubicBezTo>
                  <a:pt x="2080124" y="365903"/>
                  <a:pt x="2080713" y="373697"/>
                  <a:pt x="2092557" y="373570"/>
                </a:cubicBezTo>
                <a:cubicBezTo>
                  <a:pt x="2128517" y="378742"/>
                  <a:pt x="2193287" y="383225"/>
                  <a:pt x="2242182" y="388922"/>
                </a:cubicBezTo>
                <a:cubicBezTo>
                  <a:pt x="2266404" y="385527"/>
                  <a:pt x="2301142" y="392029"/>
                  <a:pt x="2311187" y="401718"/>
                </a:cubicBezTo>
                <a:cubicBezTo>
                  <a:pt x="2323182" y="404413"/>
                  <a:pt x="2352098" y="404462"/>
                  <a:pt x="2363765" y="402554"/>
                </a:cubicBezTo>
                <a:cubicBezTo>
                  <a:pt x="2374121" y="402833"/>
                  <a:pt x="2375999" y="406521"/>
                  <a:pt x="2389759" y="407955"/>
                </a:cubicBezTo>
                <a:cubicBezTo>
                  <a:pt x="2404778" y="411334"/>
                  <a:pt x="2437354" y="427346"/>
                  <a:pt x="2451497" y="432353"/>
                </a:cubicBezTo>
                <a:cubicBezTo>
                  <a:pt x="2465640" y="437360"/>
                  <a:pt x="2451256" y="432175"/>
                  <a:pt x="2474615" y="437995"/>
                </a:cubicBezTo>
                <a:cubicBezTo>
                  <a:pt x="2482949" y="439979"/>
                  <a:pt x="2481204" y="447714"/>
                  <a:pt x="2499122" y="451403"/>
                </a:cubicBezTo>
                <a:cubicBezTo>
                  <a:pt x="2517041" y="455093"/>
                  <a:pt x="2557176" y="459358"/>
                  <a:pt x="2582126" y="460132"/>
                </a:cubicBezTo>
                <a:cubicBezTo>
                  <a:pt x="2610000" y="447613"/>
                  <a:pt x="2600233" y="464657"/>
                  <a:pt x="2651203" y="448902"/>
                </a:cubicBezTo>
                <a:cubicBezTo>
                  <a:pt x="2652514" y="450917"/>
                  <a:pt x="2673343" y="450050"/>
                  <a:pt x="2694692" y="451398"/>
                </a:cubicBezTo>
                <a:cubicBezTo>
                  <a:pt x="2716041" y="452746"/>
                  <a:pt x="2761501" y="464041"/>
                  <a:pt x="2779298" y="456988"/>
                </a:cubicBezTo>
                <a:lnTo>
                  <a:pt x="2936306" y="456249"/>
                </a:lnTo>
                <a:lnTo>
                  <a:pt x="3026435" y="468085"/>
                </a:lnTo>
                <a:cubicBezTo>
                  <a:pt x="3057775" y="469980"/>
                  <a:pt x="3063039" y="478620"/>
                  <a:pt x="3083171" y="475230"/>
                </a:cubicBezTo>
                <a:cubicBezTo>
                  <a:pt x="3117108" y="477415"/>
                  <a:pt x="3095622" y="493457"/>
                  <a:pt x="3134778" y="480540"/>
                </a:cubicBezTo>
                <a:cubicBezTo>
                  <a:pt x="3124076" y="494276"/>
                  <a:pt x="3153178" y="476814"/>
                  <a:pt x="3173314" y="487873"/>
                </a:cubicBezTo>
                <a:cubicBezTo>
                  <a:pt x="3201556" y="479719"/>
                  <a:pt x="3230591" y="489990"/>
                  <a:pt x="3247734" y="491186"/>
                </a:cubicBezTo>
                <a:cubicBezTo>
                  <a:pt x="3264877" y="492382"/>
                  <a:pt x="3251612" y="496143"/>
                  <a:pt x="3276172" y="495050"/>
                </a:cubicBezTo>
                <a:lnTo>
                  <a:pt x="3310856" y="500586"/>
                </a:lnTo>
                <a:cubicBezTo>
                  <a:pt x="3309045" y="496015"/>
                  <a:pt x="3314063" y="497362"/>
                  <a:pt x="3327824" y="498077"/>
                </a:cubicBezTo>
                <a:lnTo>
                  <a:pt x="3364782" y="494003"/>
                </a:lnTo>
                <a:lnTo>
                  <a:pt x="3390144" y="498112"/>
                </a:lnTo>
                <a:cubicBezTo>
                  <a:pt x="3393544" y="497973"/>
                  <a:pt x="3417720" y="493499"/>
                  <a:pt x="3417235" y="489988"/>
                </a:cubicBezTo>
                <a:cubicBezTo>
                  <a:pt x="3443685" y="504716"/>
                  <a:pt x="3446332" y="495464"/>
                  <a:pt x="3473455" y="491710"/>
                </a:cubicBezTo>
                <a:cubicBezTo>
                  <a:pt x="3496710" y="493093"/>
                  <a:pt x="3476665" y="493558"/>
                  <a:pt x="3532861" y="495298"/>
                </a:cubicBezTo>
                <a:cubicBezTo>
                  <a:pt x="3554737" y="511467"/>
                  <a:pt x="3539011" y="483579"/>
                  <a:pt x="3581951" y="506221"/>
                </a:cubicBezTo>
                <a:cubicBezTo>
                  <a:pt x="3584053" y="504456"/>
                  <a:pt x="3610563" y="506075"/>
                  <a:pt x="3624438" y="507850"/>
                </a:cubicBezTo>
                <a:cubicBezTo>
                  <a:pt x="3638313" y="509625"/>
                  <a:pt x="3650849" y="507462"/>
                  <a:pt x="3665204" y="516874"/>
                </a:cubicBezTo>
                <a:cubicBezTo>
                  <a:pt x="3675692" y="519769"/>
                  <a:pt x="3656949" y="515532"/>
                  <a:pt x="3689747" y="520459"/>
                </a:cubicBezTo>
                <a:cubicBezTo>
                  <a:pt x="3722545" y="525386"/>
                  <a:pt x="3829449" y="542068"/>
                  <a:pt x="3861993" y="546434"/>
                </a:cubicBezTo>
                <a:cubicBezTo>
                  <a:pt x="3894537" y="550800"/>
                  <a:pt x="3871648" y="553364"/>
                  <a:pt x="3885009" y="553797"/>
                </a:cubicBezTo>
                <a:cubicBezTo>
                  <a:pt x="3898370" y="554230"/>
                  <a:pt x="3927139" y="547164"/>
                  <a:pt x="3942159" y="549034"/>
                </a:cubicBezTo>
                <a:cubicBezTo>
                  <a:pt x="3961015" y="550940"/>
                  <a:pt x="3963811" y="558241"/>
                  <a:pt x="3975129" y="557872"/>
                </a:cubicBezTo>
                <a:cubicBezTo>
                  <a:pt x="3985593" y="547655"/>
                  <a:pt x="3996704" y="547768"/>
                  <a:pt x="4014830" y="553964"/>
                </a:cubicBezTo>
                <a:cubicBezTo>
                  <a:pt x="4048643" y="556748"/>
                  <a:pt x="4048670" y="546238"/>
                  <a:pt x="4081323" y="547753"/>
                </a:cubicBezTo>
                <a:cubicBezTo>
                  <a:pt x="4095652" y="547174"/>
                  <a:pt x="4103318" y="550468"/>
                  <a:pt x="4127224" y="547194"/>
                </a:cubicBezTo>
                <a:cubicBezTo>
                  <a:pt x="4144245" y="547892"/>
                  <a:pt x="4178444" y="549648"/>
                  <a:pt x="4201489" y="539366"/>
                </a:cubicBezTo>
                <a:cubicBezTo>
                  <a:pt x="4226484" y="538057"/>
                  <a:pt x="4208332" y="537593"/>
                  <a:pt x="4235612" y="540183"/>
                </a:cubicBezTo>
                <a:cubicBezTo>
                  <a:pt x="4268938" y="540701"/>
                  <a:pt x="4282810" y="534470"/>
                  <a:pt x="4302068" y="535952"/>
                </a:cubicBezTo>
                <a:cubicBezTo>
                  <a:pt x="4314608" y="531697"/>
                  <a:pt x="4300406" y="536768"/>
                  <a:pt x="4348604" y="531427"/>
                </a:cubicBezTo>
                <a:cubicBezTo>
                  <a:pt x="4367706" y="540886"/>
                  <a:pt x="4384046" y="527950"/>
                  <a:pt x="4400391" y="529988"/>
                </a:cubicBezTo>
                <a:cubicBezTo>
                  <a:pt x="4426313" y="528954"/>
                  <a:pt x="4490025" y="529067"/>
                  <a:pt x="4513659" y="527603"/>
                </a:cubicBezTo>
                <a:cubicBezTo>
                  <a:pt x="4537293" y="526139"/>
                  <a:pt x="4512137" y="523958"/>
                  <a:pt x="4542198" y="521206"/>
                </a:cubicBezTo>
                <a:cubicBezTo>
                  <a:pt x="4597566" y="533455"/>
                  <a:pt x="4628464" y="511410"/>
                  <a:pt x="4684502" y="508712"/>
                </a:cubicBezTo>
                <a:cubicBezTo>
                  <a:pt x="4718519" y="491640"/>
                  <a:pt x="4742626" y="509374"/>
                  <a:pt x="4779821" y="496309"/>
                </a:cubicBezTo>
                <a:cubicBezTo>
                  <a:pt x="4804992" y="492314"/>
                  <a:pt x="4808648" y="496131"/>
                  <a:pt x="4822825" y="494266"/>
                </a:cubicBezTo>
                <a:cubicBezTo>
                  <a:pt x="4837002" y="492401"/>
                  <a:pt x="4852992" y="487905"/>
                  <a:pt x="4864884" y="485118"/>
                </a:cubicBezTo>
                <a:cubicBezTo>
                  <a:pt x="4871249" y="488756"/>
                  <a:pt x="4920720" y="482346"/>
                  <a:pt x="4919578" y="477542"/>
                </a:cubicBezTo>
                <a:cubicBezTo>
                  <a:pt x="4926928" y="479188"/>
                  <a:pt x="4947247" y="485560"/>
                  <a:pt x="4949541" y="477954"/>
                </a:cubicBezTo>
                <a:cubicBezTo>
                  <a:pt x="4987069" y="477873"/>
                  <a:pt x="5008152" y="476806"/>
                  <a:pt x="5040980" y="486944"/>
                </a:cubicBezTo>
                <a:cubicBezTo>
                  <a:pt x="5064311" y="490721"/>
                  <a:pt x="5048016" y="488694"/>
                  <a:pt x="5062537" y="491091"/>
                </a:cubicBezTo>
                <a:cubicBezTo>
                  <a:pt x="5077058" y="493488"/>
                  <a:pt x="5101248" y="489194"/>
                  <a:pt x="5124930" y="488624"/>
                </a:cubicBezTo>
                <a:cubicBezTo>
                  <a:pt x="5148941" y="488756"/>
                  <a:pt x="5176916" y="492838"/>
                  <a:pt x="5194697" y="494266"/>
                </a:cubicBezTo>
                <a:cubicBezTo>
                  <a:pt x="5212478" y="495694"/>
                  <a:pt x="5216720" y="495351"/>
                  <a:pt x="5231615" y="497193"/>
                </a:cubicBezTo>
                <a:cubicBezTo>
                  <a:pt x="5256471" y="493743"/>
                  <a:pt x="5277358" y="495561"/>
                  <a:pt x="5295973" y="502936"/>
                </a:cubicBezTo>
                <a:cubicBezTo>
                  <a:pt x="5310458" y="504829"/>
                  <a:pt x="5303034" y="509138"/>
                  <a:pt x="5313760" y="510935"/>
                </a:cubicBezTo>
                <a:cubicBezTo>
                  <a:pt x="5324486" y="512732"/>
                  <a:pt x="5331325" y="504608"/>
                  <a:pt x="5360330" y="506574"/>
                </a:cubicBezTo>
                <a:cubicBezTo>
                  <a:pt x="5370649" y="506971"/>
                  <a:pt x="5370304" y="514592"/>
                  <a:pt x="5392341" y="515697"/>
                </a:cubicBezTo>
                <a:cubicBezTo>
                  <a:pt x="5414378" y="516802"/>
                  <a:pt x="5502983" y="521559"/>
                  <a:pt x="5535415" y="522731"/>
                </a:cubicBezTo>
                <a:cubicBezTo>
                  <a:pt x="5567847" y="523903"/>
                  <a:pt x="5554717" y="520685"/>
                  <a:pt x="5570264" y="520350"/>
                </a:cubicBezTo>
                <a:cubicBezTo>
                  <a:pt x="5585811" y="520015"/>
                  <a:pt x="5604204" y="511612"/>
                  <a:pt x="5628698" y="520719"/>
                </a:cubicBezTo>
                <a:cubicBezTo>
                  <a:pt x="5647020" y="515874"/>
                  <a:pt x="5647491" y="526993"/>
                  <a:pt x="5667807" y="529861"/>
                </a:cubicBezTo>
                <a:cubicBezTo>
                  <a:pt x="5679016" y="533919"/>
                  <a:pt x="5693046" y="532742"/>
                  <a:pt x="5702300" y="535541"/>
                </a:cubicBezTo>
                <a:cubicBezTo>
                  <a:pt x="5711554" y="538340"/>
                  <a:pt x="5718870" y="538844"/>
                  <a:pt x="5725716" y="541891"/>
                </a:cubicBezTo>
                <a:cubicBezTo>
                  <a:pt x="5732562" y="544938"/>
                  <a:pt x="5734643" y="551045"/>
                  <a:pt x="5743374" y="553823"/>
                </a:cubicBezTo>
                <a:cubicBezTo>
                  <a:pt x="5752105" y="556601"/>
                  <a:pt x="5765759" y="561491"/>
                  <a:pt x="5775722" y="563322"/>
                </a:cubicBezTo>
                <a:cubicBezTo>
                  <a:pt x="5785685" y="565153"/>
                  <a:pt x="5784173" y="562319"/>
                  <a:pt x="5803154" y="564811"/>
                </a:cubicBezTo>
                <a:cubicBezTo>
                  <a:pt x="5834093" y="570132"/>
                  <a:pt x="5861956" y="573987"/>
                  <a:pt x="5896753" y="573511"/>
                </a:cubicBezTo>
                <a:cubicBezTo>
                  <a:pt x="5903276" y="583218"/>
                  <a:pt x="5913663" y="578812"/>
                  <a:pt x="5927554" y="573675"/>
                </a:cubicBezTo>
                <a:cubicBezTo>
                  <a:pt x="5953522" y="580755"/>
                  <a:pt x="5997380" y="586240"/>
                  <a:pt x="6041802" y="602069"/>
                </a:cubicBezTo>
                <a:cubicBezTo>
                  <a:pt x="6060710" y="611771"/>
                  <a:pt x="6064884" y="613437"/>
                  <a:pt x="6078434" y="616108"/>
                </a:cubicBezTo>
                <a:lnTo>
                  <a:pt x="6096000" y="619448"/>
                </a:lnTo>
                <a:lnTo>
                  <a:pt x="6096000" y="5455552"/>
                </a:lnTo>
                <a:lnTo>
                  <a:pt x="6069997" y="5451207"/>
                </a:lnTo>
                <a:cubicBezTo>
                  <a:pt x="6053823" y="5455294"/>
                  <a:pt x="6044686" y="5455132"/>
                  <a:pt x="6037984" y="5444964"/>
                </a:cubicBezTo>
                <a:cubicBezTo>
                  <a:pt x="5998377" y="5442843"/>
                  <a:pt x="5957550" y="5417208"/>
                  <a:pt x="5932185" y="5429303"/>
                </a:cubicBezTo>
                <a:cubicBezTo>
                  <a:pt x="5933795" y="5407890"/>
                  <a:pt x="5919598" y="5415926"/>
                  <a:pt x="5891978" y="5410773"/>
                </a:cubicBezTo>
                <a:cubicBezTo>
                  <a:pt x="5872223" y="5404775"/>
                  <a:pt x="5829555" y="5392164"/>
                  <a:pt x="5813654" y="5386399"/>
                </a:cubicBezTo>
                <a:cubicBezTo>
                  <a:pt x="5797753" y="5380634"/>
                  <a:pt x="5785570" y="5384842"/>
                  <a:pt x="5769613" y="5379294"/>
                </a:cubicBezTo>
                <a:cubicBezTo>
                  <a:pt x="5776777" y="5360980"/>
                  <a:pt x="5681621" y="5373475"/>
                  <a:pt x="5717914" y="5360029"/>
                </a:cubicBezTo>
                <a:cubicBezTo>
                  <a:pt x="5690732" y="5349118"/>
                  <a:pt x="5700727" y="5354575"/>
                  <a:pt x="5686355" y="5359511"/>
                </a:cubicBezTo>
                <a:cubicBezTo>
                  <a:pt x="5652173" y="5354756"/>
                  <a:pt x="5649150" y="5353330"/>
                  <a:pt x="5609707" y="5357833"/>
                </a:cubicBezTo>
                <a:cubicBezTo>
                  <a:pt x="5592195" y="5357127"/>
                  <a:pt x="5585993" y="5354659"/>
                  <a:pt x="5570413" y="5353209"/>
                </a:cubicBezTo>
                <a:cubicBezTo>
                  <a:pt x="5554833" y="5351759"/>
                  <a:pt x="5546238" y="5352814"/>
                  <a:pt x="5516227" y="5349136"/>
                </a:cubicBezTo>
                <a:cubicBezTo>
                  <a:pt x="5492490" y="5344525"/>
                  <a:pt x="5475257" y="5345814"/>
                  <a:pt x="5456088" y="5343158"/>
                </a:cubicBezTo>
                <a:cubicBezTo>
                  <a:pt x="5436918" y="5340503"/>
                  <a:pt x="5425237" y="5336331"/>
                  <a:pt x="5401214" y="5333202"/>
                </a:cubicBezTo>
                <a:cubicBezTo>
                  <a:pt x="5380590" y="5324458"/>
                  <a:pt x="5302803" y="5345416"/>
                  <a:pt x="5287223" y="5319212"/>
                </a:cubicBezTo>
                <a:cubicBezTo>
                  <a:pt x="5230819" y="5324494"/>
                  <a:pt x="5214860" y="5313910"/>
                  <a:pt x="5168498" y="5309267"/>
                </a:cubicBezTo>
                <a:cubicBezTo>
                  <a:pt x="5123665" y="5304413"/>
                  <a:pt x="5118021" y="5307363"/>
                  <a:pt x="5071189" y="5294765"/>
                </a:cubicBezTo>
                <a:cubicBezTo>
                  <a:pt x="5034607" y="5282205"/>
                  <a:pt x="5014978" y="5278240"/>
                  <a:pt x="4972297" y="5275521"/>
                </a:cubicBezTo>
                <a:cubicBezTo>
                  <a:pt x="4969126" y="5282935"/>
                  <a:pt x="4918210" y="5268072"/>
                  <a:pt x="4909975" y="5265882"/>
                </a:cubicBezTo>
                <a:cubicBezTo>
                  <a:pt x="4910918" y="5270758"/>
                  <a:pt x="4884027" y="5272900"/>
                  <a:pt x="4877057" y="5268795"/>
                </a:cubicBezTo>
                <a:cubicBezTo>
                  <a:pt x="4815399" y="5271659"/>
                  <a:pt x="4796579" y="5290311"/>
                  <a:pt x="4750368" y="5280515"/>
                </a:cubicBezTo>
                <a:cubicBezTo>
                  <a:pt x="4714297" y="5280446"/>
                  <a:pt x="4716019" y="5289985"/>
                  <a:pt x="4664197" y="5289876"/>
                </a:cubicBezTo>
                <a:cubicBezTo>
                  <a:pt x="4642396" y="5294034"/>
                  <a:pt x="4648926" y="5285802"/>
                  <a:pt x="4621801" y="5286109"/>
                </a:cubicBezTo>
                <a:cubicBezTo>
                  <a:pt x="4587181" y="5303707"/>
                  <a:pt x="4550367" y="5292240"/>
                  <a:pt x="4501450" y="5291718"/>
                </a:cubicBezTo>
                <a:cubicBezTo>
                  <a:pt x="4441618" y="5290413"/>
                  <a:pt x="4391602" y="5297669"/>
                  <a:pt x="4339538" y="5289896"/>
                </a:cubicBezTo>
                <a:cubicBezTo>
                  <a:pt x="4320399" y="5296143"/>
                  <a:pt x="4294824" y="5304547"/>
                  <a:pt x="4273798" y="5293687"/>
                </a:cubicBezTo>
                <a:cubicBezTo>
                  <a:pt x="4218595" y="5295417"/>
                  <a:pt x="4225039" y="5300366"/>
                  <a:pt x="4204001" y="5294046"/>
                </a:cubicBezTo>
                <a:cubicBezTo>
                  <a:pt x="4162118" y="5296469"/>
                  <a:pt x="4168874" y="5290927"/>
                  <a:pt x="4131013" y="5287923"/>
                </a:cubicBezTo>
                <a:cubicBezTo>
                  <a:pt x="4100184" y="5283304"/>
                  <a:pt x="4115521" y="5283729"/>
                  <a:pt x="4087000" y="5283169"/>
                </a:cubicBezTo>
                <a:cubicBezTo>
                  <a:pt x="4060034" y="5291706"/>
                  <a:pt x="4041568" y="5281154"/>
                  <a:pt x="4034328" y="5278941"/>
                </a:cubicBezTo>
                <a:cubicBezTo>
                  <a:pt x="4008845" y="5280382"/>
                  <a:pt x="3971113" y="5268624"/>
                  <a:pt x="3975385" y="5283804"/>
                </a:cubicBezTo>
                <a:cubicBezTo>
                  <a:pt x="3939593" y="5263231"/>
                  <a:pt x="3940927" y="5284115"/>
                  <a:pt x="3902682" y="5278816"/>
                </a:cubicBezTo>
                <a:cubicBezTo>
                  <a:pt x="3882526" y="5271283"/>
                  <a:pt x="3856417" y="5267233"/>
                  <a:pt x="3843763" y="5276642"/>
                </a:cubicBezTo>
                <a:cubicBezTo>
                  <a:pt x="3766863" y="5264696"/>
                  <a:pt x="3813381" y="5261088"/>
                  <a:pt x="3734981" y="5248544"/>
                </a:cubicBezTo>
                <a:cubicBezTo>
                  <a:pt x="3694311" y="5242227"/>
                  <a:pt x="3633976" y="5239795"/>
                  <a:pt x="3602355" y="5230777"/>
                </a:cubicBezTo>
                <a:cubicBezTo>
                  <a:pt x="3570735" y="5221759"/>
                  <a:pt x="3562983" y="5225833"/>
                  <a:pt x="3538517" y="5219315"/>
                </a:cubicBezTo>
                <a:cubicBezTo>
                  <a:pt x="3514052" y="5212798"/>
                  <a:pt x="3482747" y="5212305"/>
                  <a:pt x="3463058" y="5208965"/>
                </a:cubicBezTo>
                <a:cubicBezTo>
                  <a:pt x="3443369" y="5205624"/>
                  <a:pt x="3422900" y="5197673"/>
                  <a:pt x="3420380" y="5199276"/>
                </a:cubicBezTo>
                <a:cubicBezTo>
                  <a:pt x="3380714" y="5190779"/>
                  <a:pt x="3368868" y="5201274"/>
                  <a:pt x="3345184" y="5183516"/>
                </a:cubicBezTo>
                <a:cubicBezTo>
                  <a:pt x="3324916" y="5181274"/>
                  <a:pt x="3320333" y="5179327"/>
                  <a:pt x="3298771" y="5178904"/>
                </a:cubicBezTo>
                <a:cubicBezTo>
                  <a:pt x="3277209" y="5178481"/>
                  <a:pt x="3245843" y="5181014"/>
                  <a:pt x="3215809" y="5180977"/>
                </a:cubicBezTo>
                <a:cubicBezTo>
                  <a:pt x="3184688" y="5182696"/>
                  <a:pt x="3183910" y="5199151"/>
                  <a:pt x="3154917" y="5182487"/>
                </a:cubicBezTo>
                <a:cubicBezTo>
                  <a:pt x="3155210" y="5186026"/>
                  <a:pt x="3140142" y="5187176"/>
                  <a:pt x="3136265" y="5187060"/>
                </a:cubicBezTo>
                <a:lnTo>
                  <a:pt x="3105563" y="5188768"/>
                </a:lnTo>
                <a:lnTo>
                  <a:pt x="3102974" y="5183180"/>
                </a:lnTo>
                <a:cubicBezTo>
                  <a:pt x="3091506" y="5180875"/>
                  <a:pt x="3071814" y="5186387"/>
                  <a:pt x="3060354" y="5187376"/>
                </a:cubicBezTo>
                <a:lnTo>
                  <a:pt x="3034213" y="5189113"/>
                </a:lnTo>
                <a:lnTo>
                  <a:pt x="3024272" y="5188328"/>
                </a:lnTo>
                <a:lnTo>
                  <a:pt x="3020033" y="5188388"/>
                </a:lnTo>
                <a:lnTo>
                  <a:pt x="3009083" y="5184215"/>
                </a:lnTo>
                <a:cubicBezTo>
                  <a:pt x="2998901" y="5183170"/>
                  <a:pt x="2991286" y="5176456"/>
                  <a:pt x="2985198" y="5175435"/>
                </a:cubicBezTo>
                <a:cubicBezTo>
                  <a:pt x="2979110" y="5174414"/>
                  <a:pt x="2977314" y="5182166"/>
                  <a:pt x="2972552" y="5178092"/>
                </a:cubicBezTo>
                <a:cubicBezTo>
                  <a:pt x="2978585" y="5175121"/>
                  <a:pt x="2969122" y="5172700"/>
                  <a:pt x="2964948" y="5170542"/>
                </a:cubicBezTo>
                <a:lnTo>
                  <a:pt x="2927081" y="5167883"/>
                </a:lnTo>
                <a:cubicBezTo>
                  <a:pt x="2881315" y="5170765"/>
                  <a:pt x="2897505" y="5157632"/>
                  <a:pt x="2883507" y="5165948"/>
                </a:cubicBezTo>
                <a:cubicBezTo>
                  <a:pt x="2848802" y="5172562"/>
                  <a:pt x="2841183" y="5172540"/>
                  <a:pt x="2828808" y="5171024"/>
                </a:cubicBezTo>
                <a:cubicBezTo>
                  <a:pt x="2789723" y="5176358"/>
                  <a:pt x="2783598" y="5178552"/>
                  <a:pt x="2733350" y="5182954"/>
                </a:cubicBezTo>
                <a:cubicBezTo>
                  <a:pt x="2705294" y="5195484"/>
                  <a:pt x="2697276" y="5196299"/>
                  <a:pt x="2676026" y="5201528"/>
                </a:cubicBezTo>
                <a:cubicBezTo>
                  <a:pt x="2649850" y="5209688"/>
                  <a:pt x="2656777" y="5215631"/>
                  <a:pt x="2624966" y="5219503"/>
                </a:cubicBezTo>
                <a:cubicBezTo>
                  <a:pt x="2608822" y="5223802"/>
                  <a:pt x="2596717" y="5233960"/>
                  <a:pt x="2586657" y="5237693"/>
                </a:cubicBezTo>
                <a:cubicBezTo>
                  <a:pt x="2576598" y="5241426"/>
                  <a:pt x="2572560" y="5240215"/>
                  <a:pt x="2555604" y="5242950"/>
                </a:cubicBezTo>
                <a:cubicBezTo>
                  <a:pt x="2544327" y="5242024"/>
                  <a:pt x="2507818" y="5241999"/>
                  <a:pt x="2501014" y="5243732"/>
                </a:cubicBezTo>
                <a:cubicBezTo>
                  <a:pt x="2481627" y="5253849"/>
                  <a:pt x="2464234" y="5242512"/>
                  <a:pt x="2430333" y="5242347"/>
                </a:cubicBezTo>
                <a:lnTo>
                  <a:pt x="2390297" y="5243718"/>
                </a:lnTo>
                <a:cubicBezTo>
                  <a:pt x="2383025" y="5238323"/>
                  <a:pt x="2325738" y="5236407"/>
                  <a:pt x="2321676" y="5229096"/>
                </a:cubicBezTo>
                <a:cubicBezTo>
                  <a:pt x="2300682" y="5221752"/>
                  <a:pt x="2300605" y="5203239"/>
                  <a:pt x="2268081" y="5196194"/>
                </a:cubicBezTo>
                <a:cubicBezTo>
                  <a:pt x="2250549" y="5189151"/>
                  <a:pt x="2260291" y="5206888"/>
                  <a:pt x="2216485" y="5186836"/>
                </a:cubicBezTo>
                <a:cubicBezTo>
                  <a:pt x="2176812" y="5155811"/>
                  <a:pt x="2009284" y="5133290"/>
                  <a:pt x="2001494" y="5079343"/>
                </a:cubicBezTo>
                <a:cubicBezTo>
                  <a:pt x="1930452" y="5061834"/>
                  <a:pt x="1990088" y="5062662"/>
                  <a:pt x="1894629" y="5047832"/>
                </a:cubicBezTo>
                <a:cubicBezTo>
                  <a:pt x="1809963" y="5035276"/>
                  <a:pt x="1557661" y="5013588"/>
                  <a:pt x="1500237" y="4994679"/>
                </a:cubicBezTo>
                <a:cubicBezTo>
                  <a:pt x="1422590" y="4985100"/>
                  <a:pt x="1462550" y="4984560"/>
                  <a:pt x="1428745" y="4990358"/>
                </a:cubicBezTo>
                <a:cubicBezTo>
                  <a:pt x="1371818" y="4998904"/>
                  <a:pt x="1368586" y="4981591"/>
                  <a:pt x="1331117" y="4982813"/>
                </a:cubicBezTo>
                <a:cubicBezTo>
                  <a:pt x="1275392" y="4969813"/>
                  <a:pt x="1167811" y="4963517"/>
                  <a:pt x="1094400" y="4949677"/>
                </a:cubicBezTo>
                <a:cubicBezTo>
                  <a:pt x="1032555" y="4940283"/>
                  <a:pt x="1020613" y="4926459"/>
                  <a:pt x="960420" y="4921601"/>
                </a:cubicBezTo>
                <a:cubicBezTo>
                  <a:pt x="926461" y="4913284"/>
                  <a:pt x="907935" y="4932317"/>
                  <a:pt x="890651" y="4899776"/>
                </a:cubicBezTo>
                <a:cubicBezTo>
                  <a:pt x="868932" y="4886871"/>
                  <a:pt x="828943" y="4886321"/>
                  <a:pt x="792786" y="4879490"/>
                </a:cubicBezTo>
                <a:cubicBezTo>
                  <a:pt x="774601" y="4877972"/>
                  <a:pt x="755410" y="4883422"/>
                  <a:pt x="715957" y="4873155"/>
                </a:cubicBezTo>
                <a:cubicBezTo>
                  <a:pt x="685950" y="4865367"/>
                  <a:pt x="651097" y="4849744"/>
                  <a:pt x="647625" y="4870967"/>
                </a:cubicBezTo>
                <a:cubicBezTo>
                  <a:pt x="617175" y="4843306"/>
                  <a:pt x="628363" y="4862320"/>
                  <a:pt x="588833" y="4861867"/>
                </a:cubicBezTo>
                <a:cubicBezTo>
                  <a:pt x="485840" y="4832827"/>
                  <a:pt x="444489" y="4851587"/>
                  <a:pt x="366769" y="4836563"/>
                </a:cubicBezTo>
                <a:cubicBezTo>
                  <a:pt x="347086" y="4818158"/>
                  <a:pt x="343282" y="4863016"/>
                  <a:pt x="293285" y="4819988"/>
                </a:cubicBezTo>
                <a:cubicBezTo>
                  <a:pt x="289569" y="4822136"/>
                  <a:pt x="267030" y="4799681"/>
                  <a:pt x="251789" y="4793960"/>
                </a:cubicBezTo>
                <a:cubicBezTo>
                  <a:pt x="236548" y="4788239"/>
                  <a:pt x="215411" y="4786648"/>
                  <a:pt x="201835" y="4785664"/>
                </a:cubicBezTo>
                <a:cubicBezTo>
                  <a:pt x="188258" y="4784679"/>
                  <a:pt x="186209" y="4788050"/>
                  <a:pt x="170329" y="4788050"/>
                </a:cubicBezTo>
                <a:cubicBezTo>
                  <a:pt x="154448" y="4788050"/>
                  <a:pt x="132774" y="4775085"/>
                  <a:pt x="103478" y="4797957"/>
                </a:cubicBezTo>
                <a:cubicBezTo>
                  <a:pt x="89551" y="4796239"/>
                  <a:pt x="97852" y="4783571"/>
                  <a:pt x="86767" y="4777747"/>
                </a:cubicBezTo>
                <a:cubicBezTo>
                  <a:pt x="81225" y="4774835"/>
                  <a:pt x="72809" y="4772046"/>
                  <a:pt x="63762" y="4769537"/>
                </a:cubicBezTo>
                <a:lnTo>
                  <a:pt x="37001" y="4763022"/>
                </a:lnTo>
                <a:lnTo>
                  <a:pt x="37482" y="4761597"/>
                </a:lnTo>
                <a:cubicBezTo>
                  <a:pt x="35277" y="4760236"/>
                  <a:pt x="31697" y="4759001"/>
                  <a:pt x="30394" y="4758901"/>
                </a:cubicBezTo>
                <a:cubicBezTo>
                  <a:pt x="29091" y="4758801"/>
                  <a:pt x="30066" y="4759837"/>
                  <a:pt x="36971" y="4763015"/>
                </a:cubicBezTo>
                <a:lnTo>
                  <a:pt x="37001" y="4763022"/>
                </a:lnTo>
                <a:lnTo>
                  <a:pt x="36315" y="4765055"/>
                </a:lnTo>
                <a:cubicBezTo>
                  <a:pt x="32115" y="4765663"/>
                  <a:pt x="22886" y="4765389"/>
                  <a:pt x="4975" y="4763227"/>
                </a:cubicBezTo>
                <a:lnTo>
                  <a:pt x="0" y="4762420"/>
                </a:lnTo>
                <a:close/>
              </a:path>
            </a:pathLst>
          </a:custGeom>
        </p:spPr>
      </p:pic>
    </p:spTree>
    <p:extLst>
      <p:ext uri="{BB962C8B-B14F-4D97-AF65-F5344CB8AC3E}">
        <p14:creationId xmlns:p14="http://schemas.microsoft.com/office/powerpoint/2010/main" val="1780725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3DEAA-86E9-C4C9-02AA-1E914CB83B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8D1A08-D58D-5F66-42F2-C3E0249182AA}"/>
              </a:ext>
            </a:extLst>
          </p:cNvPr>
          <p:cNvSpPr>
            <a:spLocks noGrp="1"/>
          </p:cNvSpPr>
          <p:nvPr>
            <p:ph type="title"/>
          </p:nvPr>
        </p:nvSpPr>
        <p:spPr/>
        <p:txBody>
          <a:bodyPr>
            <a:normAutofit/>
          </a:bodyPr>
          <a:lstStyle/>
          <a:p>
            <a:pPr algn="ctr"/>
            <a:r>
              <a:rPr lang="en-NZ" sz="4000" b="1" dirty="0"/>
              <a:t>Stages of growth </a:t>
            </a:r>
          </a:p>
        </p:txBody>
      </p:sp>
      <p:pic>
        <p:nvPicPr>
          <p:cNvPr id="3074" name="Picture 2" descr="Growing well - 4 leaf stage">
            <a:extLst>
              <a:ext uri="{FF2B5EF4-FFF2-40B4-BE49-F238E27FC236}">
                <a16:creationId xmlns:a16="http://schemas.microsoft.com/office/drawing/2014/main" id="{EF1F7006-1D49-13C0-382A-C1187F29AE7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1650" y="1939925"/>
            <a:ext cx="3263503" cy="43513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21063E0-DA45-3B5B-109D-F84721072870}"/>
              </a:ext>
            </a:extLst>
          </p:cNvPr>
          <p:cNvSpPr txBox="1"/>
          <p:nvPr/>
        </p:nvSpPr>
        <p:spPr>
          <a:xfrm>
            <a:off x="1435355" y="1445975"/>
            <a:ext cx="1485900" cy="369332"/>
          </a:xfrm>
          <a:prstGeom prst="rect">
            <a:avLst/>
          </a:prstGeom>
          <a:noFill/>
        </p:spPr>
        <p:txBody>
          <a:bodyPr wrap="square" rtlCol="0">
            <a:spAutoFit/>
          </a:bodyPr>
          <a:lstStyle/>
          <a:p>
            <a:r>
              <a:rPr lang="en-NZ" dirty="0"/>
              <a:t>4 leaf stage</a:t>
            </a:r>
          </a:p>
        </p:txBody>
      </p:sp>
      <p:pic>
        <p:nvPicPr>
          <p:cNvPr id="4098" name="Picture 2" descr="Mid-growth">
            <a:extLst>
              <a:ext uri="{FF2B5EF4-FFF2-40B4-BE49-F238E27FC236}">
                <a16:creationId xmlns:a16="http://schemas.microsoft.com/office/drawing/2014/main" id="{A9BEA062-F7C8-9E29-932D-2CC8606354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8986" y="1939925"/>
            <a:ext cx="3263503" cy="435133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D66948C-C332-3780-6F2F-8C27314957D5}"/>
              </a:ext>
            </a:extLst>
          </p:cNvPr>
          <p:cNvSpPr txBox="1"/>
          <p:nvPr/>
        </p:nvSpPr>
        <p:spPr>
          <a:xfrm>
            <a:off x="5156845" y="1445975"/>
            <a:ext cx="1485900" cy="369332"/>
          </a:xfrm>
          <a:prstGeom prst="rect">
            <a:avLst/>
          </a:prstGeom>
          <a:noFill/>
        </p:spPr>
        <p:txBody>
          <a:bodyPr wrap="square" rtlCol="0">
            <a:spAutoFit/>
          </a:bodyPr>
          <a:lstStyle/>
          <a:p>
            <a:r>
              <a:rPr lang="en-NZ" dirty="0"/>
              <a:t>Mid growth</a:t>
            </a:r>
          </a:p>
        </p:txBody>
      </p:sp>
      <p:pic>
        <p:nvPicPr>
          <p:cNvPr id="9" name="Picture 4" descr="Pukekohe Onions">
            <a:extLst>
              <a:ext uri="{FF2B5EF4-FFF2-40B4-BE49-F238E27FC236}">
                <a16:creationId xmlns:a16="http://schemas.microsoft.com/office/drawing/2014/main" id="{0DC43076-CE2D-6DE1-ABB3-67D40FBF0E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0662" y="1939925"/>
            <a:ext cx="4351338" cy="43513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D9640CB-F09F-5EC1-2902-D9201DA4552D}"/>
              </a:ext>
            </a:extLst>
          </p:cNvPr>
          <p:cNvSpPr txBox="1"/>
          <p:nvPr/>
        </p:nvSpPr>
        <p:spPr>
          <a:xfrm>
            <a:off x="8878336" y="1445975"/>
            <a:ext cx="1878309" cy="369332"/>
          </a:xfrm>
          <a:prstGeom prst="rect">
            <a:avLst/>
          </a:prstGeom>
          <a:noFill/>
        </p:spPr>
        <p:txBody>
          <a:bodyPr wrap="square" rtlCol="0">
            <a:spAutoFit/>
          </a:bodyPr>
          <a:lstStyle/>
          <a:p>
            <a:r>
              <a:rPr lang="en-NZ" dirty="0"/>
              <a:t>Near maturity</a:t>
            </a:r>
          </a:p>
        </p:txBody>
      </p:sp>
    </p:spTree>
    <p:extLst>
      <p:ext uri="{BB962C8B-B14F-4D97-AF65-F5344CB8AC3E}">
        <p14:creationId xmlns:p14="http://schemas.microsoft.com/office/powerpoint/2010/main" val="3255517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BBF3E-63CC-B13B-529D-2DA36CE5F9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F195E9-6ED8-B4F1-7EA9-13915AE5BBBC}"/>
              </a:ext>
            </a:extLst>
          </p:cNvPr>
          <p:cNvSpPr>
            <a:spLocks noGrp="1"/>
          </p:cNvSpPr>
          <p:nvPr>
            <p:ph type="title"/>
          </p:nvPr>
        </p:nvSpPr>
        <p:spPr>
          <a:xfrm>
            <a:off x="648929" y="557190"/>
            <a:ext cx="5181510" cy="1671569"/>
          </a:xfrm>
        </p:spPr>
        <p:txBody>
          <a:bodyPr vert="horz" lIns="91440" tIns="45720" rIns="91440" bIns="45720" rtlCol="0" anchor="ctr">
            <a:normAutofit/>
          </a:bodyPr>
          <a:lstStyle/>
          <a:p>
            <a:r>
              <a:rPr lang="en-NZ" sz="4000" b="1" dirty="0"/>
              <a:t>Crop monitoring</a:t>
            </a:r>
            <a:endParaRPr lang="en-US" sz="4000" b="1" dirty="0"/>
          </a:p>
        </p:txBody>
      </p:sp>
      <p:sp>
        <p:nvSpPr>
          <p:cNvPr id="3" name="Content Placeholder 2">
            <a:extLst>
              <a:ext uri="{FF2B5EF4-FFF2-40B4-BE49-F238E27FC236}">
                <a16:creationId xmlns:a16="http://schemas.microsoft.com/office/drawing/2014/main" id="{4E960CEC-4150-AE90-78FA-700BC532FB8B}"/>
              </a:ext>
            </a:extLst>
          </p:cNvPr>
          <p:cNvSpPr>
            <a:spLocks noGrp="1"/>
          </p:cNvSpPr>
          <p:nvPr>
            <p:ph sz="half" idx="1"/>
          </p:nvPr>
        </p:nvSpPr>
        <p:spPr>
          <a:xfrm>
            <a:off x="648930" y="1783830"/>
            <a:ext cx="5181508" cy="4345258"/>
          </a:xfrm>
        </p:spPr>
        <p:txBody>
          <a:bodyPr vert="horz" lIns="91440" tIns="45720" rIns="91440" bIns="45720" rtlCol="0">
            <a:normAutofit fontScale="92500" lnSpcReduction="10000"/>
          </a:bodyPr>
          <a:lstStyle/>
          <a:p>
            <a:pPr lvl="0">
              <a:spcBef>
                <a:spcPts val="600"/>
              </a:spcBef>
            </a:pPr>
            <a:r>
              <a:rPr lang="en-NZ" sz="1800" dirty="0"/>
              <a:t>Onion crops are regularly monitored throughout the growing season </a:t>
            </a:r>
          </a:p>
          <a:p>
            <a:pPr lvl="0">
              <a:spcBef>
                <a:spcPts val="600"/>
              </a:spcBef>
            </a:pPr>
            <a:r>
              <a:rPr lang="en-NZ" sz="1800" dirty="0"/>
              <a:t>Ensures plants receive the right balance of water and nutrients </a:t>
            </a:r>
          </a:p>
          <a:p>
            <a:pPr marL="0" indent="0">
              <a:spcBef>
                <a:spcPts val="600"/>
              </a:spcBef>
              <a:buNone/>
            </a:pPr>
            <a:endParaRPr lang="en-NZ" sz="1800" b="1" dirty="0"/>
          </a:p>
          <a:p>
            <a:pPr marL="0" indent="0">
              <a:spcBef>
                <a:spcPts val="600"/>
              </a:spcBef>
              <a:buNone/>
            </a:pPr>
            <a:r>
              <a:rPr lang="en-NZ" sz="1800" b="1" dirty="0"/>
              <a:t>Growers monitor</a:t>
            </a:r>
            <a:endParaRPr lang="en-NZ" sz="1800" dirty="0"/>
          </a:p>
          <a:p>
            <a:pPr>
              <a:spcBef>
                <a:spcPts val="600"/>
              </a:spcBef>
            </a:pPr>
            <a:r>
              <a:rPr lang="en-NZ" sz="1800" dirty="0"/>
              <a:t>Plant growth and development </a:t>
            </a:r>
          </a:p>
          <a:p>
            <a:pPr>
              <a:spcBef>
                <a:spcPts val="600"/>
              </a:spcBef>
            </a:pPr>
            <a:r>
              <a:rPr lang="en-NZ" sz="1800" dirty="0"/>
              <a:t>Soil moisture levels </a:t>
            </a:r>
          </a:p>
          <a:p>
            <a:pPr>
              <a:spcBef>
                <a:spcPts val="600"/>
              </a:spcBef>
            </a:pPr>
            <a:r>
              <a:rPr lang="en-NZ" sz="1800" dirty="0"/>
              <a:t>Nutrient status </a:t>
            </a:r>
          </a:p>
          <a:p>
            <a:pPr>
              <a:spcBef>
                <a:spcPts val="600"/>
              </a:spcBef>
            </a:pPr>
            <a:r>
              <a:rPr lang="en-NZ" sz="1800" dirty="0"/>
              <a:t>Pest and disease presence </a:t>
            </a:r>
          </a:p>
          <a:p>
            <a:pPr marL="0" lvl="0" indent="0">
              <a:spcBef>
                <a:spcPts val="600"/>
              </a:spcBef>
              <a:buNone/>
            </a:pPr>
            <a:endParaRPr lang="en-NZ" sz="1800" b="1" dirty="0"/>
          </a:p>
          <a:p>
            <a:pPr marL="0" lvl="0" indent="0">
              <a:spcBef>
                <a:spcPts val="600"/>
              </a:spcBef>
              <a:buNone/>
            </a:pPr>
            <a:r>
              <a:rPr lang="en-NZ" sz="1800" b="1" dirty="0"/>
              <a:t>Crop monitoring </a:t>
            </a:r>
          </a:p>
          <a:p>
            <a:pPr>
              <a:spcBef>
                <a:spcPts val="600"/>
              </a:spcBef>
            </a:pPr>
            <a:r>
              <a:rPr lang="en-NZ" sz="1800" dirty="0"/>
              <a:t>Allows early detection of problems </a:t>
            </a:r>
          </a:p>
          <a:p>
            <a:pPr>
              <a:spcBef>
                <a:spcPts val="600"/>
              </a:spcBef>
            </a:pPr>
            <a:r>
              <a:rPr lang="en-NZ" sz="1800" dirty="0"/>
              <a:t>Enables quick management decisions </a:t>
            </a:r>
          </a:p>
          <a:p>
            <a:pPr>
              <a:spcBef>
                <a:spcPts val="600"/>
              </a:spcBef>
            </a:pPr>
            <a:r>
              <a:rPr lang="en-NZ" sz="1800" dirty="0"/>
              <a:t>Prevents yield and quality loss</a:t>
            </a:r>
          </a:p>
          <a:p>
            <a:endParaRPr lang="en-US" sz="1700" dirty="0"/>
          </a:p>
        </p:txBody>
      </p:sp>
      <p:pic>
        <p:nvPicPr>
          <p:cNvPr id="8" name="Picture 7">
            <a:extLst>
              <a:ext uri="{FF2B5EF4-FFF2-40B4-BE49-F238E27FC236}">
                <a16:creationId xmlns:a16="http://schemas.microsoft.com/office/drawing/2014/main" id="{8AD9F3A0-3693-5011-6BD6-80A52E2CD54A}"/>
              </a:ext>
            </a:extLst>
          </p:cNvPr>
          <p:cNvPicPr>
            <a:picLocks noChangeAspect="1"/>
          </p:cNvPicPr>
          <p:nvPr/>
        </p:nvPicPr>
        <p:blipFill>
          <a:blip r:embed="rId2"/>
          <a:srcRect l="45282" t="30277" r="3349" b="-2"/>
          <a:stretch>
            <a:fillRect/>
          </a:stretch>
        </p:blipFill>
        <p:spPr>
          <a:xfrm>
            <a:off x="5830438" y="1410977"/>
            <a:ext cx="6074269" cy="4787357"/>
          </a:xfrm>
          <a:prstGeom prst="rect">
            <a:avLst/>
          </a:prstGeom>
        </p:spPr>
      </p:pic>
    </p:spTree>
    <p:extLst>
      <p:ext uri="{BB962C8B-B14F-4D97-AF65-F5344CB8AC3E}">
        <p14:creationId xmlns:p14="http://schemas.microsoft.com/office/powerpoint/2010/main" val="2882220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CC7D015-0DD8-420F-A568-AC4FEDC41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3CD6AC-F2B9-ACDD-032E-D6E49554854B}"/>
              </a:ext>
            </a:extLst>
          </p:cNvPr>
          <p:cNvSpPr>
            <a:spLocks noGrp="1"/>
          </p:cNvSpPr>
          <p:nvPr>
            <p:ph type="title"/>
          </p:nvPr>
        </p:nvSpPr>
        <p:spPr>
          <a:xfrm>
            <a:off x="838200" y="557189"/>
            <a:ext cx="4155825" cy="3384190"/>
          </a:xfrm>
        </p:spPr>
        <p:txBody>
          <a:bodyPr vert="horz" lIns="91440" tIns="45720" rIns="91440" bIns="45720" rtlCol="0" anchor="ctr">
            <a:normAutofit/>
          </a:bodyPr>
          <a:lstStyle/>
          <a:p>
            <a:r>
              <a:rPr lang="en-US" b="1" kern="1200" dirty="0">
                <a:solidFill>
                  <a:schemeClr val="tx1"/>
                </a:solidFill>
                <a:latin typeface="+mj-lt"/>
                <a:ea typeface="+mj-ea"/>
                <a:cs typeface="+mj-cs"/>
              </a:rPr>
              <a:t>Nutrient management</a:t>
            </a:r>
          </a:p>
        </p:txBody>
      </p:sp>
      <p:sp>
        <p:nvSpPr>
          <p:cNvPr id="3" name="Content Placeholder 2">
            <a:extLst>
              <a:ext uri="{FF2B5EF4-FFF2-40B4-BE49-F238E27FC236}">
                <a16:creationId xmlns:a16="http://schemas.microsoft.com/office/drawing/2014/main" id="{2B650A0D-4DEB-B479-04C9-1AD88F14ABA2}"/>
              </a:ext>
            </a:extLst>
          </p:cNvPr>
          <p:cNvSpPr>
            <a:spLocks noGrp="1"/>
          </p:cNvSpPr>
          <p:nvPr>
            <p:ph sz="half" idx="1"/>
          </p:nvPr>
        </p:nvSpPr>
        <p:spPr>
          <a:xfrm>
            <a:off x="5186552" y="557189"/>
            <a:ext cx="6167246" cy="5571898"/>
          </a:xfrm>
        </p:spPr>
        <p:txBody>
          <a:bodyPr vert="horz" lIns="91440" tIns="45720" rIns="91440" bIns="45720" rtlCol="0" anchor="ctr">
            <a:normAutofit/>
          </a:bodyPr>
          <a:lstStyle/>
          <a:p>
            <a:pPr lvl="0">
              <a:spcBef>
                <a:spcPts val="600"/>
              </a:spcBef>
            </a:pPr>
            <a:r>
              <a:rPr lang="en-US" sz="2000"/>
              <a:t>Essential for high yields and good bulb quality </a:t>
            </a:r>
          </a:p>
          <a:p>
            <a:pPr lvl="0">
              <a:spcBef>
                <a:spcPts val="600"/>
              </a:spcBef>
            </a:pPr>
            <a:r>
              <a:rPr lang="en-US" sz="2000"/>
              <a:t>Requires a balanced supply of macro nutrients </a:t>
            </a:r>
          </a:p>
          <a:p>
            <a:pPr marL="0">
              <a:spcBef>
                <a:spcPts val="600"/>
              </a:spcBef>
            </a:pPr>
            <a:r>
              <a:rPr lang="en-US" sz="2000" b="1"/>
              <a:t>Key Nutrients</a:t>
            </a:r>
            <a:endParaRPr lang="en-US" sz="2000"/>
          </a:p>
          <a:p>
            <a:pPr lvl="0">
              <a:spcBef>
                <a:spcPts val="600"/>
              </a:spcBef>
            </a:pPr>
            <a:r>
              <a:rPr lang="en-US" sz="2000" b="1"/>
              <a:t>Nitrogen (N):</a:t>
            </a:r>
            <a:r>
              <a:rPr lang="en-US" sz="2000"/>
              <a:t> </a:t>
            </a:r>
          </a:p>
          <a:p>
            <a:pPr lvl="1">
              <a:spcBef>
                <a:spcPts val="600"/>
              </a:spcBef>
            </a:pPr>
            <a:r>
              <a:rPr lang="en-US" sz="2000"/>
              <a:t>Supports early leaf and root growth </a:t>
            </a:r>
          </a:p>
          <a:p>
            <a:pPr lvl="1">
              <a:spcBef>
                <a:spcPts val="600"/>
              </a:spcBef>
            </a:pPr>
            <a:r>
              <a:rPr lang="en-US" sz="2000"/>
              <a:t>Too much later can delay bulb formation and reduce storage quality </a:t>
            </a:r>
          </a:p>
          <a:p>
            <a:pPr lvl="0">
              <a:spcBef>
                <a:spcPts val="600"/>
              </a:spcBef>
            </a:pPr>
            <a:r>
              <a:rPr lang="en-US" sz="2000" b="1"/>
              <a:t>Phosphorus (P):</a:t>
            </a:r>
            <a:r>
              <a:rPr lang="en-US" sz="2000"/>
              <a:t> </a:t>
            </a:r>
          </a:p>
          <a:p>
            <a:pPr lvl="1">
              <a:spcBef>
                <a:spcPts val="600"/>
              </a:spcBef>
            </a:pPr>
            <a:r>
              <a:rPr lang="en-US" sz="2000"/>
              <a:t>Promotes strong root development </a:t>
            </a:r>
          </a:p>
          <a:p>
            <a:pPr lvl="0">
              <a:spcBef>
                <a:spcPts val="600"/>
              </a:spcBef>
            </a:pPr>
            <a:r>
              <a:rPr lang="en-US" sz="2000" b="1"/>
              <a:t>Potassium (K):</a:t>
            </a:r>
            <a:r>
              <a:rPr lang="en-US" sz="2000"/>
              <a:t> </a:t>
            </a:r>
          </a:p>
          <a:p>
            <a:pPr lvl="1">
              <a:spcBef>
                <a:spcPts val="600"/>
              </a:spcBef>
            </a:pPr>
            <a:r>
              <a:rPr lang="en-US" sz="2000"/>
              <a:t>Important for bulb size, firmness, and overall quality</a:t>
            </a:r>
          </a:p>
          <a:p>
            <a:pPr>
              <a:spcBef>
                <a:spcPts val="600"/>
              </a:spcBef>
            </a:pPr>
            <a:r>
              <a:rPr lang="en-US" sz="2000" b="1"/>
              <a:t>Sulphur</a:t>
            </a:r>
          </a:p>
          <a:p>
            <a:pPr lvl="1">
              <a:spcBef>
                <a:spcPts val="600"/>
              </a:spcBef>
            </a:pPr>
            <a:r>
              <a:rPr lang="en-US" sz="2000"/>
              <a:t> Sulphur is an essential component of proteins therefore bulb size and yield</a:t>
            </a:r>
          </a:p>
        </p:txBody>
      </p:sp>
      <p:pic>
        <p:nvPicPr>
          <p:cNvPr id="4" name="Picture 3" descr="Buy Woolworths Fresh Vegetable Sweet Onions Brown Tearless online at Woolworths NZ">
            <a:extLst>
              <a:ext uri="{FF2B5EF4-FFF2-40B4-BE49-F238E27FC236}">
                <a16:creationId xmlns:a16="http://schemas.microsoft.com/office/drawing/2014/main" id="{934F8F4A-F53C-A903-D10F-FA3700F3C76F}"/>
              </a:ext>
            </a:extLst>
          </p:cNvPr>
          <p:cNvPicPr>
            <a:picLocks noChangeAspect="1"/>
          </p:cNvPicPr>
          <p:nvPr/>
        </p:nvPicPr>
        <p:blipFill>
          <a:blip r:embed="rId2"/>
          <a:stretch>
            <a:fillRect/>
          </a:stretch>
        </p:blipFill>
        <p:spPr>
          <a:xfrm>
            <a:off x="1007977" y="4103558"/>
            <a:ext cx="2389985" cy="2389985"/>
          </a:xfrm>
          <a:prstGeom prst="rect">
            <a:avLst/>
          </a:prstGeom>
        </p:spPr>
      </p:pic>
    </p:spTree>
    <p:extLst>
      <p:ext uri="{BB962C8B-B14F-4D97-AF65-F5344CB8AC3E}">
        <p14:creationId xmlns:p14="http://schemas.microsoft.com/office/powerpoint/2010/main" val="3190244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AB9E48-F4E8-77D2-AFDB-3479B0AD2222}"/>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4201B2-703F-02C0-16E7-D382E9235934}"/>
              </a:ext>
            </a:extLst>
          </p:cNvPr>
          <p:cNvSpPr>
            <a:spLocks noGrp="1"/>
          </p:cNvSpPr>
          <p:nvPr>
            <p:ph type="title"/>
          </p:nvPr>
        </p:nvSpPr>
        <p:spPr>
          <a:xfrm>
            <a:off x="838199" y="537883"/>
            <a:ext cx="4783697" cy="1942810"/>
          </a:xfrm>
        </p:spPr>
        <p:txBody>
          <a:bodyPr vert="horz" lIns="91440" tIns="45720" rIns="91440" bIns="45720" rtlCol="0" anchor="b">
            <a:normAutofit/>
          </a:bodyPr>
          <a:lstStyle/>
          <a:p>
            <a:r>
              <a:rPr lang="en-US" sz="4000" b="1" kern="1200">
                <a:solidFill>
                  <a:schemeClr val="tx1"/>
                </a:solidFill>
                <a:latin typeface="+mj-lt"/>
                <a:ea typeface="+mj-ea"/>
                <a:cs typeface="+mj-cs"/>
              </a:rPr>
              <a:t>Fertiliser </a:t>
            </a:r>
            <a:r>
              <a:rPr lang="en-US" sz="4000" b="1" kern="1200" dirty="0">
                <a:solidFill>
                  <a:schemeClr val="tx1"/>
                </a:solidFill>
                <a:latin typeface="+mj-lt"/>
                <a:ea typeface="+mj-ea"/>
                <a:cs typeface="+mj-cs"/>
              </a:rPr>
              <a:t>management</a:t>
            </a:r>
          </a:p>
        </p:txBody>
      </p:sp>
      <p:sp>
        <p:nvSpPr>
          <p:cNvPr id="3" name="Content Placeholder 2">
            <a:extLst>
              <a:ext uri="{FF2B5EF4-FFF2-40B4-BE49-F238E27FC236}">
                <a16:creationId xmlns:a16="http://schemas.microsoft.com/office/drawing/2014/main" id="{C3BD04BF-EBBC-7A14-92F8-307863C65519}"/>
              </a:ext>
            </a:extLst>
          </p:cNvPr>
          <p:cNvSpPr>
            <a:spLocks noGrp="1"/>
          </p:cNvSpPr>
          <p:nvPr>
            <p:ph sz="half" idx="1"/>
          </p:nvPr>
        </p:nvSpPr>
        <p:spPr>
          <a:xfrm>
            <a:off x="838199" y="2686323"/>
            <a:ext cx="4783697" cy="3433583"/>
          </a:xfrm>
        </p:spPr>
        <p:txBody>
          <a:bodyPr vert="horz" lIns="91440" tIns="45720" rIns="91440" bIns="45720" rtlCol="0">
            <a:normAutofit/>
          </a:bodyPr>
          <a:lstStyle/>
          <a:p>
            <a:pPr lvl="0"/>
            <a:r>
              <a:rPr lang="en-US" sz="2000"/>
              <a:t>Nutrients applied is based on soil testing </a:t>
            </a:r>
          </a:p>
          <a:p>
            <a:pPr lvl="0"/>
            <a:r>
              <a:rPr lang="en-US" sz="2000"/>
              <a:t>Nutrients applied close to the root zone at the right rate and time </a:t>
            </a:r>
          </a:p>
          <a:p>
            <a:pPr lvl="0"/>
            <a:r>
              <a:rPr lang="en-US" sz="2000"/>
              <a:t>Split nitrogen applications improve efficiency and reduce leaching</a:t>
            </a:r>
          </a:p>
        </p:txBody>
      </p:sp>
      <p:pic>
        <p:nvPicPr>
          <p:cNvPr id="7" name="Picture 6" descr="Effect of nitrogen rate and placement on onion size">
            <a:extLst>
              <a:ext uri="{FF2B5EF4-FFF2-40B4-BE49-F238E27FC236}">
                <a16:creationId xmlns:a16="http://schemas.microsoft.com/office/drawing/2014/main" id="{C8320DB7-CE72-E6BF-6660-6686FCF64A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988424" y="839450"/>
            <a:ext cx="6001947" cy="4501460"/>
          </a:xfrm>
          <a:prstGeom prst="rect">
            <a:avLst/>
          </a:prstGeom>
          <a:noFill/>
        </p:spPr>
      </p:pic>
    </p:spTree>
    <p:extLst>
      <p:ext uri="{BB962C8B-B14F-4D97-AF65-F5344CB8AC3E}">
        <p14:creationId xmlns:p14="http://schemas.microsoft.com/office/powerpoint/2010/main" val="3213314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0FC76-D737-2CCC-8A6E-03FFA7B8F2FB}"/>
              </a:ext>
            </a:extLst>
          </p:cNvPr>
          <p:cNvSpPr>
            <a:spLocks noGrp="1"/>
          </p:cNvSpPr>
          <p:nvPr>
            <p:ph type="title"/>
          </p:nvPr>
        </p:nvSpPr>
        <p:spPr>
          <a:xfrm>
            <a:off x="481014" y="647700"/>
            <a:ext cx="2835554" cy="5557838"/>
          </a:xfrm>
        </p:spPr>
        <p:txBody>
          <a:bodyPr anchor="ctr">
            <a:normAutofit/>
          </a:bodyPr>
          <a:lstStyle/>
          <a:p>
            <a:r>
              <a:rPr lang="en-NZ" sz="3600" b="1" dirty="0"/>
              <a:t>Irrigation management</a:t>
            </a:r>
            <a:br>
              <a:rPr lang="en-NZ" sz="3600" dirty="0"/>
            </a:br>
            <a:endParaRPr lang="en-NZ" sz="3600" dirty="0"/>
          </a:p>
        </p:txBody>
      </p:sp>
      <p:sp>
        <p:nvSpPr>
          <p:cNvPr id="3" name="Content Placeholder 2">
            <a:extLst>
              <a:ext uri="{FF2B5EF4-FFF2-40B4-BE49-F238E27FC236}">
                <a16:creationId xmlns:a16="http://schemas.microsoft.com/office/drawing/2014/main" id="{854D0F3F-462B-9FAA-8FA7-7F6332EC1CE0}"/>
              </a:ext>
            </a:extLst>
          </p:cNvPr>
          <p:cNvSpPr>
            <a:spLocks noGrp="1"/>
          </p:cNvSpPr>
          <p:nvPr>
            <p:ph idx="1"/>
          </p:nvPr>
        </p:nvSpPr>
        <p:spPr>
          <a:xfrm>
            <a:off x="3638302" y="647700"/>
            <a:ext cx="3618162" cy="5557838"/>
          </a:xfrm>
        </p:spPr>
        <p:txBody>
          <a:bodyPr anchor="ctr">
            <a:normAutofit/>
          </a:bodyPr>
          <a:lstStyle/>
          <a:p>
            <a:pPr lvl="0">
              <a:spcBef>
                <a:spcPts val="600"/>
              </a:spcBef>
            </a:pPr>
            <a:r>
              <a:rPr lang="en-NZ" sz="1700" dirty="0"/>
              <a:t>Onions require a consistent and reliable water supply throughout the growing season. </a:t>
            </a:r>
          </a:p>
          <a:p>
            <a:pPr lvl="0">
              <a:spcBef>
                <a:spcPts val="600"/>
              </a:spcBef>
            </a:pPr>
            <a:r>
              <a:rPr lang="en-NZ" sz="1700" dirty="0"/>
              <a:t>Water is especially critical during bulb formation, which directly influences bulb size and yield. </a:t>
            </a:r>
          </a:p>
          <a:p>
            <a:pPr lvl="0">
              <a:spcBef>
                <a:spcPts val="600"/>
              </a:spcBef>
            </a:pPr>
            <a:r>
              <a:rPr lang="en-NZ" sz="1700" dirty="0"/>
              <a:t>Due to their shallow root system, onions are highly sensitive to both water stress and overwatering. </a:t>
            </a:r>
          </a:p>
          <a:p>
            <a:pPr marL="0" indent="0">
              <a:spcBef>
                <a:spcPts val="600"/>
              </a:spcBef>
              <a:buNone/>
            </a:pPr>
            <a:r>
              <a:rPr lang="en-NZ" sz="1700" dirty="0"/>
              <a:t>Effects of Poor Water Management</a:t>
            </a:r>
          </a:p>
          <a:p>
            <a:pPr lvl="0">
              <a:spcBef>
                <a:spcPts val="600"/>
              </a:spcBef>
            </a:pPr>
            <a:r>
              <a:rPr lang="en-NZ" sz="1700" dirty="0"/>
              <a:t>Too little water:</a:t>
            </a:r>
          </a:p>
          <a:p>
            <a:pPr lvl="1">
              <a:spcBef>
                <a:spcPts val="600"/>
              </a:spcBef>
            </a:pPr>
            <a:r>
              <a:rPr lang="en-NZ" sz="1700" dirty="0"/>
              <a:t>Smaller bulbs </a:t>
            </a:r>
          </a:p>
          <a:p>
            <a:pPr lvl="1">
              <a:spcBef>
                <a:spcPts val="600"/>
              </a:spcBef>
            </a:pPr>
            <a:r>
              <a:rPr lang="en-NZ" sz="1700" dirty="0"/>
              <a:t>Reduced yields </a:t>
            </a:r>
          </a:p>
          <a:p>
            <a:pPr lvl="0">
              <a:spcBef>
                <a:spcPts val="600"/>
              </a:spcBef>
            </a:pPr>
            <a:r>
              <a:rPr lang="en-NZ" sz="1700" dirty="0"/>
              <a:t>Too much water:</a:t>
            </a:r>
          </a:p>
          <a:p>
            <a:pPr lvl="1">
              <a:spcBef>
                <a:spcPts val="600"/>
              </a:spcBef>
            </a:pPr>
            <a:r>
              <a:rPr lang="en-NZ" sz="1700" dirty="0"/>
              <a:t>Increased risk of root diseases </a:t>
            </a:r>
          </a:p>
          <a:p>
            <a:pPr lvl="1">
              <a:spcBef>
                <a:spcPts val="600"/>
              </a:spcBef>
            </a:pPr>
            <a:r>
              <a:rPr lang="en-NZ" sz="1700" dirty="0"/>
              <a:t>Bulb rot </a:t>
            </a:r>
          </a:p>
          <a:p>
            <a:pPr lvl="1">
              <a:spcBef>
                <a:spcPts val="600"/>
              </a:spcBef>
            </a:pPr>
            <a:r>
              <a:rPr lang="en-NZ" sz="1700" dirty="0"/>
              <a:t>Waterlogged and poorly structured soils </a:t>
            </a:r>
          </a:p>
          <a:p>
            <a:endParaRPr lang="en-NZ" sz="1700" dirty="0"/>
          </a:p>
        </p:txBody>
      </p:sp>
      <p:pic>
        <p:nvPicPr>
          <p:cNvPr id="5" name="Picture 4">
            <a:extLst>
              <a:ext uri="{FF2B5EF4-FFF2-40B4-BE49-F238E27FC236}">
                <a16:creationId xmlns:a16="http://schemas.microsoft.com/office/drawing/2014/main" id="{EE0D65DC-709C-A352-1709-9A9671C45FE1}"/>
              </a:ext>
            </a:extLst>
          </p:cNvPr>
          <p:cNvPicPr>
            <a:picLocks noChangeAspect="1"/>
          </p:cNvPicPr>
          <p:nvPr/>
        </p:nvPicPr>
        <p:blipFill>
          <a:blip r:embed="rId2"/>
          <a:srcRect l="25102" r="22823" b="1"/>
          <a:stretch>
            <a:fillRect/>
          </a:stretch>
        </p:blipFill>
        <p:spPr>
          <a:xfrm>
            <a:off x="7431299" y="1"/>
            <a:ext cx="4760702" cy="6856413"/>
          </a:xfrm>
          <a:custGeom>
            <a:avLst/>
            <a:gdLst/>
            <a:ahLst/>
            <a:cxnLst/>
            <a:rect l="l" t="t" r="r" b="b"/>
            <a:pathLst>
              <a:path w="4760702" h="6856413">
                <a:moveTo>
                  <a:pt x="0" y="0"/>
                </a:moveTo>
                <a:lnTo>
                  <a:pt x="4760702" y="0"/>
                </a:lnTo>
                <a:lnTo>
                  <a:pt x="4760702" y="6856413"/>
                </a:lnTo>
                <a:lnTo>
                  <a:pt x="168269" y="6856413"/>
                </a:lnTo>
                <a:lnTo>
                  <a:pt x="228520" y="6494592"/>
                </a:lnTo>
                <a:cubicBezTo>
                  <a:pt x="521784" y="4449343"/>
                  <a:pt x="126947" y="2404092"/>
                  <a:pt x="14408" y="358842"/>
                </a:cubicBezTo>
                <a:close/>
              </a:path>
            </a:pathLst>
          </a:custGeom>
        </p:spPr>
      </p:pic>
    </p:spTree>
    <p:extLst>
      <p:ext uri="{BB962C8B-B14F-4D97-AF65-F5344CB8AC3E}">
        <p14:creationId xmlns:p14="http://schemas.microsoft.com/office/powerpoint/2010/main" val="833949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991B6-3036-70D4-62AB-94CD7DF98153}"/>
              </a:ext>
            </a:extLst>
          </p:cNvPr>
          <p:cNvSpPr>
            <a:spLocks noGrp="1"/>
          </p:cNvSpPr>
          <p:nvPr>
            <p:ph type="title"/>
          </p:nvPr>
        </p:nvSpPr>
        <p:spPr>
          <a:xfrm>
            <a:off x="876693" y="236894"/>
            <a:ext cx="3455821" cy="1616203"/>
          </a:xfrm>
        </p:spPr>
        <p:txBody>
          <a:bodyPr anchor="b">
            <a:normAutofit/>
          </a:bodyPr>
          <a:lstStyle/>
          <a:p>
            <a:r>
              <a:rPr lang="en-NZ" sz="3200" b="1" dirty="0"/>
              <a:t>Irrigation practices</a:t>
            </a:r>
            <a:br>
              <a:rPr lang="en-NZ" sz="3200" dirty="0"/>
            </a:br>
            <a:endParaRPr lang="en-NZ" sz="3200" dirty="0"/>
          </a:p>
        </p:txBody>
      </p:sp>
      <p:sp>
        <p:nvSpPr>
          <p:cNvPr id="3" name="Content Placeholder 2">
            <a:extLst>
              <a:ext uri="{FF2B5EF4-FFF2-40B4-BE49-F238E27FC236}">
                <a16:creationId xmlns:a16="http://schemas.microsoft.com/office/drawing/2014/main" id="{63ADBA20-29A5-0A76-BD54-ABA7EA3910E0}"/>
              </a:ext>
            </a:extLst>
          </p:cNvPr>
          <p:cNvSpPr>
            <a:spLocks noGrp="1"/>
          </p:cNvSpPr>
          <p:nvPr>
            <p:ph idx="1"/>
          </p:nvPr>
        </p:nvSpPr>
        <p:spPr>
          <a:xfrm>
            <a:off x="933255" y="1656953"/>
            <a:ext cx="3726838" cy="3741200"/>
          </a:xfrm>
        </p:spPr>
        <p:txBody>
          <a:bodyPr anchor="t">
            <a:noAutofit/>
          </a:bodyPr>
          <a:lstStyle/>
          <a:p>
            <a:pPr lvl="0">
              <a:spcBef>
                <a:spcPts val="600"/>
              </a:spcBef>
            </a:pPr>
            <a:r>
              <a:rPr lang="en-NZ" sz="1800" dirty="0"/>
              <a:t>Irrigation is used to maintain even soil moisture, particularly during dry periods. </a:t>
            </a:r>
          </a:p>
          <a:p>
            <a:pPr lvl="0">
              <a:spcBef>
                <a:spcPts val="600"/>
              </a:spcBef>
            </a:pPr>
            <a:r>
              <a:rPr lang="en-NZ" sz="1800" dirty="0"/>
              <a:t>Essential in regions with low or unreliable rainfall. </a:t>
            </a:r>
          </a:p>
          <a:p>
            <a:pPr lvl="0">
              <a:spcBef>
                <a:spcPts val="600"/>
              </a:spcBef>
            </a:pPr>
            <a:r>
              <a:rPr lang="en-NZ" sz="1800" dirty="0"/>
              <a:t>Careful scheduling helps avoid overwatering and waterlogging. </a:t>
            </a:r>
          </a:p>
          <a:p>
            <a:pPr marL="0" indent="0">
              <a:spcBef>
                <a:spcPts val="600"/>
              </a:spcBef>
              <a:buNone/>
            </a:pPr>
            <a:endParaRPr lang="en-NZ" sz="1800" dirty="0"/>
          </a:p>
          <a:p>
            <a:pPr marL="0" indent="0">
              <a:spcBef>
                <a:spcPts val="600"/>
              </a:spcBef>
              <a:buNone/>
            </a:pPr>
            <a:r>
              <a:rPr lang="en-NZ" sz="1800" dirty="0"/>
              <a:t>Harvest Considerations</a:t>
            </a:r>
          </a:p>
          <a:p>
            <a:pPr lvl="0">
              <a:spcBef>
                <a:spcPts val="600"/>
              </a:spcBef>
            </a:pPr>
            <a:r>
              <a:rPr lang="en-NZ" sz="1800" dirty="0"/>
              <a:t>Irrigation is reduced or stopped before harvest. </a:t>
            </a:r>
          </a:p>
          <a:p>
            <a:pPr lvl="0">
              <a:spcBef>
                <a:spcPts val="600"/>
              </a:spcBef>
            </a:pPr>
            <a:r>
              <a:rPr lang="en-NZ" sz="1800" dirty="0"/>
              <a:t>This allows bulbs to dry and cure properly. </a:t>
            </a:r>
          </a:p>
          <a:p>
            <a:pPr lvl="0">
              <a:spcBef>
                <a:spcPts val="600"/>
              </a:spcBef>
            </a:pPr>
            <a:r>
              <a:rPr lang="en-NZ" sz="1800" dirty="0"/>
              <a:t>Proper curing improves storage life, bulb quality, and marketability. </a:t>
            </a:r>
          </a:p>
        </p:txBody>
      </p:sp>
      <p:pic>
        <p:nvPicPr>
          <p:cNvPr id="4" name="Picture 3">
            <a:extLst>
              <a:ext uri="{FF2B5EF4-FFF2-40B4-BE49-F238E27FC236}">
                <a16:creationId xmlns:a16="http://schemas.microsoft.com/office/drawing/2014/main" id="{09913625-21A2-99C1-5A2E-4473C509CD02}"/>
              </a:ext>
            </a:extLst>
          </p:cNvPr>
          <p:cNvPicPr>
            <a:picLocks noChangeAspect="1"/>
          </p:cNvPicPr>
          <p:nvPr/>
        </p:nvPicPr>
        <p:blipFill>
          <a:blip r:embed="rId2"/>
          <a:stretch>
            <a:fillRect/>
          </a:stretch>
        </p:blipFill>
        <p:spPr>
          <a:xfrm>
            <a:off x="4987671" y="1575173"/>
            <a:ext cx="6930315" cy="3447832"/>
          </a:xfrm>
          <a:prstGeom prst="rect">
            <a:avLst/>
          </a:prstGeom>
        </p:spPr>
      </p:pic>
      <p:grpSp>
        <p:nvGrpSpPr>
          <p:cNvPr id="16" name="Group 15">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7" name="Rectangle 16">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00285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D2E682-71DD-B764-24E7-B5806D7E3CC9}"/>
              </a:ext>
            </a:extLst>
          </p:cNvPr>
          <p:cNvSpPr>
            <a:spLocks noGrp="1"/>
          </p:cNvSpPr>
          <p:nvPr>
            <p:ph type="title"/>
          </p:nvPr>
        </p:nvSpPr>
        <p:spPr>
          <a:xfrm>
            <a:off x="836679" y="723898"/>
            <a:ext cx="6002110" cy="1495425"/>
          </a:xfrm>
        </p:spPr>
        <p:txBody>
          <a:bodyPr>
            <a:normAutofit/>
          </a:bodyPr>
          <a:lstStyle/>
          <a:p>
            <a:r>
              <a:rPr lang="en-NZ" sz="4000" b="1" dirty="0"/>
              <a:t>Pest and disease management </a:t>
            </a:r>
          </a:p>
        </p:txBody>
      </p:sp>
      <p:sp>
        <p:nvSpPr>
          <p:cNvPr id="3" name="Content Placeholder 2">
            <a:extLst>
              <a:ext uri="{FF2B5EF4-FFF2-40B4-BE49-F238E27FC236}">
                <a16:creationId xmlns:a16="http://schemas.microsoft.com/office/drawing/2014/main" id="{87F093E6-BF25-CF6B-0722-62C7675A2200}"/>
              </a:ext>
            </a:extLst>
          </p:cNvPr>
          <p:cNvSpPr>
            <a:spLocks noGrp="1"/>
          </p:cNvSpPr>
          <p:nvPr>
            <p:ph idx="1"/>
          </p:nvPr>
        </p:nvSpPr>
        <p:spPr>
          <a:xfrm>
            <a:off x="836680" y="2405067"/>
            <a:ext cx="6002110" cy="3729034"/>
          </a:xfrm>
        </p:spPr>
        <p:txBody>
          <a:bodyPr>
            <a:normAutofit/>
          </a:bodyPr>
          <a:lstStyle/>
          <a:p>
            <a:pPr lvl="0"/>
            <a:r>
              <a:rPr lang="en-NZ" sz="1700" dirty="0"/>
              <a:t>Onions are vulnerable to pests and diseases, especially in humid or wet conditions </a:t>
            </a:r>
          </a:p>
          <a:p>
            <a:r>
              <a:rPr lang="en-NZ" sz="1700" dirty="0"/>
              <a:t>Essential to protect yield and bulb quality </a:t>
            </a:r>
          </a:p>
          <a:p>
            <a:pPr lvl="0"/>
            <a:r>
              <a:rPr lang="en-NZ" sz="1700" dirty="0"/>
              <a:t>Integrated Pest Management (IPM)</a:t>
            </a:r>
          </a:p>
          <a:p>
            <a:pPr lvl="1"/>
            <a:r>
              <a:rPr lang="en-NZ" sz="1700" dirty="0"/>
              <a:t>Regular crop monitoring</a:t>
            </a:r>
          </a:p>
          <a:p>
            <a:pPr lvl="1"/>
            <a:r>
              <a:rPr lang="en-NZ" sz="1700" dirty="0"/>
              <a:t>Use of disease monitoring tool e.g. Met Watch</a:t>
            </a:r>
          </a:p>
          <a:p>
            <a:pPr lvl="1"/>
            <a:r>
              <a:rPr lang="en-NZ" sz="1700" dirty="0"/>
              <a:t>Crop rotation </a:t>
            </a:r>
          </a:p>
          <a:p>
            <a:pPr lvl="1"/>
            <a:r>
              <a:rPr lang="en-NZ" sz="1700" dirty="0"/>
              <a:t>Use of resistant varieties </a:t>
            </a:r>
          </a:p>
          <a:p>
            <a:pPr lvl="1"/>
            <a:r>
              <a:rPr lang="en-NZ" sz="1700" dirty="0"/>
              <a:t>Careful use of pesticides when needed </a:t>
            </a:r>
          </a:p>
          <a:p>
            <a:pPr lvl="1"/>
            <a:r>
              <a:rPr lang="en-NZ" sz="1700" dirty="0"/>
              <a:t>Maintain field hygiene </a:t>
            </a:r>
          </a:p>
          <a:p>
            <a:pPr lvl="1"/>
            <a:r>
              <a:rPr lang="en-NZ" sz="1700" dirty="0"/>
              <a:t>Remove crop residues </a:t>
            </a:r>
          </a:p>
          <a:p>
            <a:pPr lvl="1"/>
            <a:r>
              <a:rPr lang="en-NZ" sz="1700" dirty="0"/>
              <a:t>Control weeds </a:t>
            </a:r>
          </a:p>
          <a:p>
            <a:endParaRPr lang="en-US" sz="1700" dirty="0"/>
          </a:p>
        </p:txBody>
      </p:sp>
      <p:pic>
        <p:nvPicPr>
          <p:cNvPr id="5" name="Picture 4">
            <a:extLst>
              <a:ext uri="{FF2B5EF4-FFF2-40B4-BE49-F238E27FC236}">
                <a16:creationId xmlns:a16="http://schemas.microsoft.com/office/drawing/2014/main" id="{7A16F293-CE08-C162-3D28-3ACD40C78F46}"/>
              </a:ext>
            </a:extLst>
          </p:cNvPr>
          <p:cNvPicPr>
            <a:picLocks noChangeAspect="1"/>
          </p:cNvPicPr>
          <p:nvPr/>
        </p:nvPicPr>
        <p:blipFill>
          <a:blip r:embed="rId2"/>
          <a:srcRect l="23359" r="11484" b="-2"/>
          <a:stretch>
            <a:fillRect/>
          </a:stretch>
        </p:blipFill>
        <p:spPr>
          <a:xfrm>
            <a:off x="7199440" y="10"/>
            <a:ext cx="4992560" cy="6857990"/>
          </a:xfrm>
          <a:prstGeom prst="rect">
            <a:avLst/>
          </a:prstGeom>
          <a:effectLst/>
        </p:spPr>
      </p:pic>
    </p:spTree>
    <p:extLst>
      <p:ext uri="{BB962C8B-B14F-4D97-AF65-F5344CB8AC3E}">
        <p14:creationId xmlns:p14="http://schemas.microsoft.com/office/powerpoint/2010/main" val="2167347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588427-246F-B829-FF32-E8741A7BB2E9}"/>
              </a:ext>
            </a:extLst>
          </p:cNvPr>
          <p:cNvSpPr>
            <a:spLocks noGrp="1"/>
          </p:cNvSpPr>
          <p:nvPr>
            <p:ph type="title"/>
          </p:nvPr>
        </p:nvSpPr>
        <p:spPr>
          <a:xfrm>
            <a:off x="836679" y="723898"/>
            <a:ext cx="6002110" cy="1495425"/>
          </a:xfrm>
        </p:spPr>
        <p:txBody>
          <a:bodyPr>
            <a:normAutofit fontScale="90000"/>
          </a:bodyPr>
          <a:lstStyle/>
          <a:p>
            <a:br>
              <a:rPr lang="en-NZ" sz="1300" b="1" dirty="0"/>
            </a:br>
            <a:r>
              <a:rPr lang="en-NZ" sz="4000" b="1" dirty="0" err="1"/>
              <a:t>MetWatch</a:t>
            </a:r>
            <a:br>
              <a:rPr lang="en-NZ" sz="1300" b="1" dirty="0"/>
            </a:br>
            <a:br>
              <a:rPr lang="en-NZ" sz="1300" b="1" dirty="0"/>
            </a:br>
            <a:r>
              <a:rPr lang="en-NZ" sz="1800" dirty="0"/>
              <a:t>Provides pest, disease and weather insights to help you grow smarter</a:t>
            </a:r>
            <a:br>
              <a:rPr lang="en-NZ" sz="1800" dirty="0"/>
            </a:br>
            <a:r>
              <a:rPr lang="en-NZ" sz="1800" dirty="0">
                <a:hlinkClick r:id="rId2"/>
              </a:rPr>
              <a:t>https://www.hortplus.com/metwatch</a:t>
            </a:r>
            <a:r>
              <a:rPr lang="en-NZ" sz="1800" dirty="0"/>
              <a:t> </a:t>
            </a:r>
            <a:br>
              <a:rPr lang="en-NZ" sz="1800" dirty="0"/>
            </a:br>
            <a:br>
              <a:rPr lang="en-NZ" sz="1800" dirty="0"/>
            </a:br>
            <a:endParaRPr lang="en-NZ" sz="1800" dirty="0"/>
          </a:p>
        </p:txBody>
      </p:sp>
      <p:sp>
        <p:nvSpPr>
          <p:cNvPr id="3" name="Content Placeholder 2">
            <a:extLst>
              <a:ext uri="{FF2B5EF4-FFF2-40B4-BE49-F238E27FC236}">
                <a16:creationId xmlns:a16="http://schemas.microsoft.com/office/drawing/2014/main" id="{A62A8852-DB0F-1EDA-6B2A-C72B789EE6F5}"/>
              </a:ext>
            </a:extLst>
          </p:cNvPr>
          <p:cNvSpPr>
            <a:spLocks noGrp="1"/>
          </p:cNvSpPr>
          <p:nvPr>
            <p:ph idx="1"/>
          </p:nvPr>
        </p:nvSpPr>
        <p:spPr>
          <a:xfrm>
            <a:off x="836680" y="2405067"/>
            <a:ext cx="6002110" cy="3729034"/>
          </a:xfrm>
        </p:spPr>
        <p:txBody>
          <a:bodyPr>
            <a:normAutofit/>
          </a:bodyPr>
          <a:lstStyle/>
          <a:p>
            <a:pPr marL="0" indent="0">
              <a:spcBef>
                <a:spcPts val="1200"/>
              </a:spcBef>
              <a:spcAft>
                <a:spcPts val="600"/>
              </a:spcAft>
              <a:buNone/>
            </a:pPr>
            <a:r>
              <a:rPr lang="en-NZ" sz="1700" dirty="0" err="1"/>
              <a:t>MetWatch</a:t>
            </a:r>
            <a:r>
              <a:rPr lang="en-NZ" sz="1700" dirty="0"/>
              <a:t> is a powerful digital weather platform for horticulture that brings together weather data, pest and disease models, and crop insights into one reliable system. It helps growers, agronomists, and researchers turn raw data into practical, easy-to-use insights for smarter decision-making. By transforming weather-related risks into clear, actionable information, </a:t>
            </a:r>
            <a:r>
              <a:rPr lang="en-NZ" sz="1700" dirty="0" err="1"/>
              <a:t>MetWatch</a:t>
            </a:r>
            <a:r>
              <a:rPr lang="en-NZ" sz="1700" dirty="0"/>
              <a:t> supports better pest and disease management, saving time and money while helping New Zealand growers improve productivity and outcomes.</a:t>
            </a:r>
          </a:p>
          <a:p>
            <a:pPr marL="0" indent="0">
              <a:buNone/>
            </a:pPr>
            <a:endParaRPr lang="en-NZ" sz="1700" dirty="0"/>
          </a:p>
          <a:p>
            <a:pPr marL="0" indent="0">
              <a:buNone/>
            </a:pPr>
            <a:r>
              <a:rPr lang="en-NZ" sz="1700" b="1" i="1" dirty="0"/>
              <a:t>Do:</a:t>
            </a:r>
            <a:r>
              <a:rPr lang="en-NZ" sz="1700" i="1" dirty="0"/>
              <a:t> Smart tech reduces fungicide use (WS)</a:t>
            </a:r>
          </a:p>
          <a:p>
            <a:pPr marL="0" indent="0">
              <a:buNone/>
            </a:pPr>
            <a:endParaRPr lang="en-NZ" sz="1700" dirty="0"/>
          </a:p>
        </p:txBody>
      </p:sp>
      <p:pic>
        <p:nvPicPr>
          <p:cNvPr id="5" name="Picture 4">
            <a:extLst>
              <a:ext uri="{FF2B5EF4-FFF2-40B4-BE49-F238E27FC236}">
                <a16:creationId xmlns:a16="http://schemas.microsoft.com/office/drawing/2014/main" id="{B20D96BD-0DAD-CA99-05C1-616F73161F55}"/>
              </a:ext>
            </a:extLst>
          </p:cNvPr>
          <p:cNvPicPr>
            <a:picLocks noChangeAspect="1"/>
          </p:cNvPicPr>
          <p:nvPr/>
        </p:nvPicPr>
        <p:blipFill>
          <a:blip r:embed="rId3"/>
          <a:srcRect l="2934"/>
          <a:stretch>
            <a:fillRect/>
          </a:stretch>
        </p:blipFill>
        <p:spPr>
          <a:xfrm>
            <a:off x="7199440" y="10"/>
            <a:ext cx="4992560" cy="6857990"/>
          </a:xfrm>
          <a:prstGeom prst="rect">
            <a:avLst/>
          </a:prstGeom>
          <a:effectLst/>
        </p:spPr>
      </p:pic>
    </p:spTree>
    <p:extLst>
      <p:ext uri="{BB962C8B-B14F-4D97-AF65-F5344CB8AC3E}">
        <p14:creationId xmlns:p14="http://schemas.microsoft.com/office/powerpoint/2010/main" val="400287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8691A-20E6-8D83-1FE7-90869A79A6D9}"/>
              </a:ext>
            </a:extLst>
          </p:cNvPr>
          <p:cNvSpPr>
            <a:spLocks noGrp="1"/>
          </p:cNvSpPr>
          <p:nvPr>
            <p:ph type="ctrTitle"/>
          </p:nvPr>
        </p:nvSpPr>
        <p:spPr>
          <a:xfrm>
            <a:off x="481013" y="3752849"/>
            <a:ext cx="3290887" cy="2452687"/>
          </a:xfrm>
        </p:spPr>
        <p:txBody>
          <a:bodyPr vert="horz" lIns="91440" tIns="45720" rIns="91440" bIns="45720" rtlCol="0" anchor="ctr">
            <a:normAutofit/>
          </a:bodyPr>
          <a:lstStyle/>
          <a:p>
            <a:pPr algn="l"/>
            <a:r>
              <a:rPr lang="en-US" sz="3600" b="1" dirty="0"/>
              <a:t>Growing Onions</a:t>
            </a:r>
          </a:p>
        </p:txBody>
      </p:sp>
      <p:pic>
        <p:nvPicPr>
          <p:cNvPr id="4" name="Picture 3">
            <a:extLst>
              <a:ext uri="{FF2B5EF4-FFF2-40B4-BE49-F238E27FC236}">
                <a16:creationId xmlns:a16="http://schemas.microsoft.com/office/drawing/2014/main" id="{6F1D4C6B-9FDB-D8ED-BA13-2F77A89FE2EF}"/>
              </a:ext>
            </a:extLst>
          </p:cNvPr>
          <p:cNvPicPr>
            <a:picLocks noChangeAspect="1"/>
          </p:cNvPicPr>
          <p:nvPr/>
        </p:nvPicPr>
        <p:blipFill>
          <a:blip r:embed="rId2"/>
          <a:srcRect t="3382"/>
          <a:stretch>
            <a:fillRect/>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7F99324B-4975-5131-2D77-058A3830B80F}"/>
              </a:ext>
            </a:extLst>
          </p:cNvPr>
          <p:cNvSpPr txBox="1">
            <a:spLocks/>
          </p:cNvSpPr>
          <p:nvPr/>
        </p:nvSpPr>
        <p:spPr>
          <a:xfrm>
            <a:off x="4223982" y="3752850"/>
            <a:ext cx="7485413" cy="245268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indent="-228600" algn="l">
              <a:buFont typeface="Arial" panose="020B0604020202020204" pitchFamily="34" charset="0"/>
              <a:buChar char="•"/>
            </a:pPr>
            <a:r>
              <a:rPr lang="en-US" sz="1800" b="1"/>
              <a:t>Videos</a:t>
            </a:r>
          </a:p>
          <a:p>
            <a:pPr indent="-228600" algn="l">
              <a:buFont typeface="Arial" panose="020B0604020202020204" pitchFamily="34" charset="0"/>
              <a:buChar char="•"/>
            </a:pPr>
            <a:r>
              <a:rPr lang="en-US" sz="1800"/>
              <a:t>Growing onions in NZ- Pukekohe </a:t>
            </a:r>
            <a:r>
              <a:rPr lang="en-US" sz="1800" u="sng">
                <a:hlinkClick r:id="rId3"/>
              </a:rPr>
              <a:t>https://www.youtube.com/watch?v=M1c3MhQ4Gqs</a:t>
            </a:r>
            <a:endParaRPr lang="en-US" sz="1800" b="1"/>
          </a:p>
          <a:p>
            <a:pPr indent="-228600" algn="l">
              <a:buFont typeface="Arial" panose="020B0604020202020204" pitchFamily="34" charset="0"/>
              <a:buChar char="•"/>
            </a:pPr>
            <a:r>
              <a:rPr lang="en-US" sz="1800"/>
              <a:t>Family Farm Onions- Ashburton </a:t>
            </a:r>
            <a:r>
              <a:rPr lang="en-US" sz="1800" u="sng">
                <a:hlinkClick r:id="rId4"/>
              </a:rPr>
              <a:t>https://www.youtube.com/watch?v=qtT65N4g_Kc&amp;t=46s</a:t>
            </a:r>
            <a:endParaRPr lang="en-US" sz="1800"/>
          </a:p>
          <a:p>
            <a:pPr indent="-228600" algn="l">
              <a:buFont typeface="Arial" panose="020B0604020202020204" pitchFamily="34" charset="0"/>
              <a:buChar char="•"/>
            </a:pPr>
            <a:endParaRPr lang="en-US" sz="1800"/>
          </a:p>
        </p:txBody>
      </p:sp>
    </p:spTree>
    <p:extLst>
      <p:ext uri="{BB962C8B-B14F-4D97-AF65-F5344CB8AC3E}">
        <p14:creationId xmlns:p14="http://schemas.microsoft.com/office/powerpoint/2010/main" val="6986376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26D0BE1-07EB-77B9-58E4-B9D6B3C6DA3B}"/>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FB5468C-305B-445A-A53B-93DB583365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33A939-B923-921F-02CB-8E12684116C0}"/>
              </a:ext>
            </a:extLst>
          </p:cNvPr>
          <p:cNvSpPr>
            <a:spLocks noGrp="1"/>
          </p:cNvSpPr>
          <p:nvPr>
            <p:ph type="title"/>
          </p:nvPr>
        </p:nvSpPr>
        <p:spPr>
          <a:xfrm>
            <a:off x="533149" y="436360"/>
            <a:ext cx="3404369" cy="2244634"/>
          </a:xfrm>
        </p:spPr>
        <p:txBody>
          <a:bodyPr>
            <a:normAutofit/>
          </a:bodyPr>
          <a:lstStyle/>
          <a:p>
            <a:pPr algn="ctr"/>
            <a:r>
              <a:rPr lang="en-NZ" sz="2800" b="1" dirty="0"/>
              <a:t>Common onion pests and diseases</a:t>
            </a:r>
          </a:p>
        </p:txBody>
      </p:sp>
      <p:pic>
        <p:nvPicPr>
          <p:cNvPr id="5" name="Picture 4" descr="onion-thrips-330-x-209">
            <a:extLst>
              <a:ext uri="{FF2B5EF4-FFF2-40B4-BE49-F238E27FC236}">
                <a16:creationId xmlns:a16="http://schemas.microsoft.com/office/drawing/2014/main" id="{5CE8068F-B95D-265B-837E-AEA5F47B59F9}"/>
              </a:ext>
            </a:extLst>
          </p:cNvPr>
          <p:cNvPicPr>
            <a:picLocks noChangeAspect="1"/>
          </p:cNvPicPr>
          <p:nvPr/>
        </p:nvPicPr>
        <p:blipFill>
          <a:blip r:embed="rId2"/>
          <a:srcRect l="11748" r="13809" b="1"/>
          <a:stretch>
            <a:fillRect/>
          </a:stretch>
        </p:blipFill>
        <p:spPr>
          <a:xfrm>
            <a:off x="-1" y="3184849"/>
            <a:ext cx="4317491" cy="3673153"/>
          </a:xfrm>
          <a:prstGeom prst="rect">
            <a:avLst/>
          </a:prstGeom>
        </p:spPr>
      </p:pic>
      <p:sp>
        <p:nvSpPr>
          <p:cNvPr id="22" name="Rectangle 21">
            <a:extLst>
              <a:ext uri="{FF2B5EF4-FFF2-40B4-BE49-F238E27FC236}">
                <a16:creationId xmlns:a16="http://schemas.microsoft.com/office/drawing/2014/main" id="{A2CDF4EC-7B47-436E-927B-5754042585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52841"/>
            <a:ext cx="431749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F273D9E-5BEA-459A-918F-AF5ACA258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20494"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5599A9C-330D-B4F2-419F-7D21BFC658E9}"/>
              </a:ext>
            </a:extLst>
          </p:cNvPr>
          <p:cNvSpPr>
            <a:spLocks noGrp="1"/>
          </p:cNvSpPr>
          <p:nvPr>
            <p:ph idx="1"/>
          </p:nvPr>
        </p:nvSpPr>
        <p:spPr>
          <a:xfrm>
            <a:off x="4907921" y="397565"/>
            <a:ext cx="3378708" cy="5715383"/>
          </a:xfrm>
        </p:spPr>
        <p:txBody>
          <a:bodyPr anchor="ctr">
            <a:normAutofit/>
          </a:bodyPr>
          <a:lstStyle/>
          <a:p>
            <a:pPr marL="0" indent="0">
              <a:spcBef>
                <a:spcPts val="600"/>
              </a:spcBef>
              <a:buNone/>
            </a:pPr>
            <a:r>
              <a:rPr lang="en-NZ" sz="2000" b="1"/>
              <a:t>Pests</a:t>
            </a:r>
          </a:p>
          <a:p>
            <a:pPr lvl="0">
              <a:spcBef>
                <a:spcPts val="600"/>
              </a:spcBef>
            </a:pPr>
            <a:r>
              <a:rPr lang="en-NZ" sz="2000"/>
              <a:t>Onion thrips</a:t>
            </a:r>
          </a:p>
          <a:p>
            <a:pPr lvl="0">
              <a:spcBef>
                <a:spcPts val="600"/>
              </a:spcBef>
            </a:pPr>
            <a:r>
              <a:rPr lang="en-NZ" sz="2000"/>
              <a:t> Allium aphids</a:t>
            </a:r>
          </a:p>
          <a:p>
            <a:pPr marL="0" indent="0">
              <a:spcBef>
                <a:spcPts val="600"/>
              </a:spcBef>
              <a:buNone/>
            </a:pPr>
            <a:endParaRPr lang="en-NZ" sz="2000"/>
          </a:p>
          <a:p>
            <a:pPr marL="0" indent="0">
              <a:spcBef>
                <a:spcPts val="600"/>
              </a:spcBef>
              <a:buNone/>
            </a:pPr>
            <a:r>
              <a:rPr lang="en-NZ" sz="2000" b="1"/>
              <a:t>Diseases</a:t>
            </a:r>
          </a:p>
          <a:p>
            <a:pPr lvl="0">
              <a:spcBef>
                <a:spcPts val="600"/>
              </a:spcBef>
            </a:pPr>
            <a:r>
              <a:rPr lang="en-NZ" sz="2000"/>
              <a:t>Downy mildew </a:t>
            </a:r>
          </a:p>
          <a:p>
            <a:pPr lvl="0">
              <a:spcBef>
                <a:spcPts val="600"/>
              </a:spcBef>
            </a:pPr>
            <a:r>
              <a:rPr lang="en-NZ" sz="2000"/>
              <a:t>White rot</a:t>
            </a:r>
          </a:p>
          <a:p>
            <a:pPr lvl="0">
              <a:spcBef>
                <a:spcPts val="600"/>
              </a:spcBef>
            </a:pPr>
            <a:r>
              <a:rPr lang="en-NZ" sz="2000"/>
              <a:t>Stemphylium leaf blight</a:t>
            </a:r>
          </a:p>
          <a:p>
            <a:pPr lvl="0">
              <a:spcBef>
                <a:spcPts val="600"/>
              </a:spcBef>
            </a:pPr>
            <a:r>
              <a:rPr lang="en-NZ" sz="2000"/>
              <a:t>Onion Smut</a:t>
            </a:r>
          </a:p>
          <a:p>
            <a:pPr lvl="0">
              <a:spcBef>
                <a:spcPts val="600"/>
              </a:spcBef>
            </a:pPr>
            <a:r>
              <a:rPr lang="en-NZ" sz="2000"/>
              <a:t>Allium rust</a:t>
            </a:r>
          </a:p>
          <a:p>
            <a:pPr marL="0" lvl="0" indent="0">
              <a:spcBef>
                <a:spcPts val="600"/>
              </a:spcBef>
              <a:buNone/>
            </a:pPr>
            <a:r>
              <a:rPr lang="en-NZ" sz="2000" i="1"/>
              <a:t>See PPT Onion pest and diseases</a:t>
            </a:r>
          </a:p>
          <a:p>
            <a:pPr marL="0" indent="0">
              <a:buNone/>
            </a:pPr>
            <a:endParaRPr lang="en-US" sz="2000"/>
          </a:p>
          <a:p>
            <a:endParaRPr lang="en-US" sz="2000"/>
          </a:p>
        </p:txBody>
      </p:sp>
      <p:pic>
        <p:nvPicPr>
          <p:cNvPr id="4" name="Content Placeholder 7">
            <a:extLst>
              <a:ext uri="{FF2B5EF4-FFF2-40B4-BE49-F238E27FC236}">
                <a16:creationId xmlns:a16="http://schemas.microsoft.com/office/drawing/2014/main" id="{D6443A79-8442-24BF-E83D-FB620531FC6C}"/>
              </a:ext>
            </a:extLst>
          </p:cNvPr>
          <p:cNvPicPr>
            <a:picLocks noChangeAspect="1"/>
          </p:cNvPicPr>
          <p:nvPr/>
        </p:nvPicPr>
        <p:blipFill>
          <a:blip r:embed="rId3"/>
          <a:srcRect l="20634" r="16412"/>
          <a:stretch>
            <a:fillRect/>
          </a:stretch>
        </p:blipFill>
        <p:spPr bwMode="auto">
          <a:xfrm>
            <a:off x="8807838" y="-6"/>
            <a:ext cx="3384162" cy="6858002"/>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5DFA5EF5-56B1-49EE-B0BB-69B6399FAD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53053"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6975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D02B2-B345-A91D-3EF7-B5B5B2075FF7}"/>
              </a:ext>
            </a:extLst>
          </p:cNvPr>
          <p:cNvSpPr>
            <a:spLocks noGrp="1"/>
          </p:cNvSpPr>
          <p:nvPr>
            <p:ph type="title"/>
          </p:nvPr>
        </p:nvSpPr>
        <p:spPr>
          <a:xfrm>
            <a:off x="481014" y="647700"/>
            <a:ext cx="2835554" cy="5557838"/>
          </a:xfrm>
        </p:spPr>
        <p:txBody>
          <a:bodyPr anchor="ctr">
            <a:normAutofit/>
          </a:bodyPr>
          <a:lstStyle/>
          <a:p>
            <a:r>
              <a:rPr lang="en-NZ" sz="3600" b="1"/>
              <a:t>Weed management</a:t>
            </a:r>
          </a:p>
        </p:txBody>
      </p:sp>
      <p:sp>
        <p:nvSpPr>
          <p:cNvPr id="3" name="Content Placeholder 2">
            <a:extLst>
              <a:ext uri="{FF2B5EF4-FFF2-40B4-BE49-F238E27FC236}">
                <a16:creationId xmlns:a16="http://schemas.microsoft.com/office/drawing/2014/main" id="{9ABB87F4-2EF2-68B4-0EE3-CF9FD9471EB6}"/>
              </a:ext>
            </a:extLst>
          </p:cNvPr>
          <p:cNvSpPr>
            <a:spLocks noGrp="1"/>
          </p:cNvSpPr>
          <p:nvPr>
            <p:ph idx="1"/>
          </p:nvPr>
        </p:nvSpPr>
        <p:spPr>
          <a:xfrm>
            <a:off x="3638302" y="647700"/>
            <a:ext cx="3618162" cy="5557838"/>
          </a:xfrm>
        </p:spPr>
        <p:txBody>
          <a:bodyPr anchor="ctr">
            <a:normAutofit/>
          </a:bodyPr>
          <a:lstStyle/>
          <a:p>
            <a:pPr marL="0" lvl="0" indent="0">
              <a:spcBef>
                <a:spcPts val="600"/>
              </a:spcBef>
              <a:buNone/>
            </a:pPr>
            <a:r>
              <a:rPr lang="en-NZ" sz="1700" dirty="0"/>
              <a:t>Onions are poor competitors, especially during early growth stages </a:t>
            </a:r>
          </a:p>
          <a:p>
            <a:pPr lvl="0">
              <a:spcBef>
                <a:spcPts val="600"/>
              </a:spcBef>
            </a:pPr>
            <a:r>
              <a:rPr lang="en-NZ" sz="1700" dirty="0"/>
              <a:t>Weeds compete for: </a:t>
            </a:r>
          </a:p>
          <a:p>
            <a:pPr lvl="1">
              <a:spcBef>
                <a:spcPts val="600"/>
              </a:spcBef>
            </a:pPr>
            <a:r>
              <a:rPr lang="en-NZ" sz="1700" dirty="0"/>
              <a:t>Light </a:t>
            </a:r>
          </a:p>
          <a:p>
            <a:pPr lvl="1">
              <a:spcBef>
                <a:spcPts val="600"/>
              </a:spcBef>
            </a:pPr>
            <a:r>
              <a:rPr lang="en-NZ" sz="1700" dirty="0"/>
              <a:t>Nutrients </a:t>
            </a:r>
          </a:p>
          <a:p>
            <a:pPr lvl="1">
              <a:spcBef>
                <a:spcPts val="600"/>
              </a:spcBef>
            </a:pPr>
            <a:r>
              <a:rPr lang="en-NZ" sz="1700" dirty="0"/>
              <a:t>Water </a:t>
            </a:r>
          </a:p>
          <a:p>
            <a:pPr lvl="1">
              <a:spcBef>
                <a:spcPts val="600"/>
              </a:spcBef>
            </a:pPr>
            <a:r>
              <a:rPr lang="en-NZ" sz="1700" dirty="0"/>
              <a:t>Can reduce bulb size, yield, and crop quality </a:t>
            </a:r>
          </a:p>
          <a:p>
            <a:pPr marL="0" indent="0">
              <a:spcBef>
                <a:spcPts val="600"/>
              </a:spcBef>
              <a:buNone/>
            </a:pPr>
            <a:r>
              <a:rPr lang="en-NZ" sz="1700" dirty="0"/>
              <a:t>Control Methods</a:t>
            </a:r>
          </a:p>
          <a:p>
            <a:pPr lvl="0">
              <a:spcBef>
                <a:spcPts val="600"/>
              </a:spcBef>
            </a:pPr>
            <a:r>
              <a:rPr lang="en-NZ" sz="1700" dirty="0"/>
              <a:t>Crop rotation and site selection to reduce weed pressure </a:t>
            </a:r>
          </a:p>
          <a:p>
            <a:pPr lvl="0">
              <a:spcBef>
                <a:spcPts val="600"/>
              </a:spcBef>
            </a:pPr>
            <a:r>
              <a:rPr lang="en-NZ" sz="1700" dirty="0"/>
              <a:t>Establish a clean, weed-free seedbed before planting </a:t>
            </a:r>
          </a:p>
          <a:p>
            <a:pPr lvl="0">
              <a:spcBef>
                <a:spcPts val="600"/>
              </a:spcBef>
            </a:pPr>
            <a:r>
              <a:rPr lang="en-NZ" sz="1700" dirty="0"/>
              <a:t>Use of: </a:t>
            </a:r>
          </a:p>
          <a:p>
            <a:pPr lvl="1">
              <a:spcBef>
                <a:spcPts val="600"/>
              </a:spcBef>
            </a:pPr>
            <a:r>
              <a:rPr lang="en-NZ" sz="1700" dirty="0"/>
              <a:t>Pre-emergence herbicides (before weeds grow) </a:t>
            </a:r>
          </a:p>
          <a:p>
            <a:pPr lvl="1">
              <a:spcBef>
                <a:spcPts val="600"/>
              </a:spcBef>
            </a:pPr>
            <a:r>
              <a:rPr lang="en-NZ" sz="1700" dirty="0"/>
              <a:t>Post-emergence herbicides (during crop growth) </a:t>
            </a:r>
          </a:p>
          <a:p>
            <a:endParaRPr lang="en-NZ" sz="1700" dirty="0"/>
          </a:p>
        </p:txBody>
      </p:sp>
      <p:pic>
        <p:nvPicPr>
          <p:cNvPr id="6" name="Picture 5">
            <a:extLst>
              <a:ext uri="{FF2B5EF4-FFF2-40B4-BE49-F238E27FC236}">
                <a16:creationId xmlns:a16="http://schemas.microsoft.com/office/drawing/2014/main" id="{AF8B5FDC-FB8F-ACBC-F67C-347656AAC521}"/>
              </a:ext>
            </a:extLst>
          </p:cNvPr>
          <p:cNvPicPr>
            <a:picLocks noChangeAspect="1"/>
          </p:cNvPicPr>
          <p:nvPr/>
        </p:nvPicPr>
        <p:blipFill>
          <a:blip r:embed="rId2"/>
          <a:srcRect l="32310" r="34708" b="-1"/>
          <a:stretch>
            <a:fillRect/>
          </a:stretch>
        </p:blipFill>
        <p:spPr>
          <a:xfrm>
            <a:off x="7431299" y="1"/>
            <a:ext cx="4760702" cy="6856413"/>
          </a:xfrm>
          <a:custGeom>
            <a:avLst/>
            <a:gdLst/>
            <a:ahLst/>
            <a:cxnLst/>
            <a:rect l="l" t="t" r="r" b="b"/>
            <a:pathLst>
              <a:path w="4760702" h="6856413">
                <a:moveTo>
                  <a:pt x="0" y="0"/>
                </a:moveTo>
                <a:lnTo>
                  <a:pt x="4760702" y="0"/>
                </a:lnTo>
                <a:lnTo>
                  <a:pt x="4760702" y="6856413"/>
                </a:lnTo>
                <a:lnTo>
                  <a:pt x="168269" y="6856413"/>
                </a:lnTo>
                <a:lnTo>
                  <a:pt x="228520" y="6494592"/>
                </a:lnTo>
                <a:cubicBezTo>
                  <a:pt x="521784" y="4449343"/>
                  <a:pt x="126947" y="2404092"/>
                  <a:pt x="14408" y="358842"/>
                </a:cubicBezTo>
                <a:close/>
              </a:path>
            </a:pathLst>
          </a:custGeom>
        </p:spPr>
      </p:pic>
      <p:sp>
        <p:nvSpPr>
          <p:cNvPr id="4" name="TextBox 3">
            <a:extLst>
              <a:ext uri="{FF2B5EF4-FFF2-40B4-BE49-F238E27FC236}">
                <a16:creationId xmlns:a16="http://schemas.microsoft.com/office/drawing/2014/main" id="{AB4EAB33-8D01-8058-294F-838847EEC84E}"/>
              </a:ext>
            </a:extLst>
          </p:cNvPr>
          <p:cNvSpPr txBox="1"/>
          <p:nvPr/>
        </p:nvSpPr>
        <p:spPr>
          <a:xfrm>
            <a:off x="7764905" y="6351952"/>
            <a:ext cx="4427095" cy="369332"/>
          </a:xfrm>
          <a:prstGeom prst="rect">
            <a:avLst/>
          </a:prstGeom>
          <a:noFill/>
        </p:spPr>
        <p:txBody>
          <a:bodyPr wrap="square" rtlCol="0">
            <a:spAutoFit/>
          </a:bodyPr>
          <a:lstStyle/>
          <a:p>
            <a:pPr algn="ctr"/>
            <a:r>
              <a:rPr lang="en-NZ" dirty="0">
                <a:solidFill>
                  <a:schemeClr val="bg1"/>
                </a:solidFill>
              </a:rPr>
              <a:t>Pre emergence herbicide</a:t>
            </a:r>
          </a:p>
        </p:txBody>
      </p:sp>
    </p:spTree>
    <p:extLst>
      <p:ext uri="{BB962C8B-B14F-4D97-AF65-F5344CB8AC3E}">
        <p14:creationId xmlns:p14="http://schemas.microsoft.com/office/powerpoint/2010/main" val="3916715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A83F33-198F-936D-BBD9-D4554D873215}"/>
              </a:ext>
            </a:extLst>
          </p:cNvPr>
          <p:cNvSpPr>
            <a:spLocks noGrp="1"/>
          </p:cNvSpPr>
          <p:nvPr>
            <p:ph type="title"/>
          </p:nvPr>
        </p:nvSpPr>
        <p:spPr>
          <a:xfrm>
            <a:off x="836679" y="723898"/>
            <a:ext cx="6002110" cy="1495425"/>
          </a:xfrm>
        </p:spPr>
        <p:txBody>
          <a:bodyPr>
            <a:normAutofit/>
          </a:bodyPr>
          <a:lstStyle/>
          <a:p>
            <a:br>
              <a:rPr lang="en-NZ" sz="4000"/>
            </a:br>
            <a:r>
              <a:rPr lang="en-NZ" sz="4000" b="1" dirty="0"/>
              <a:t>Onions ready to harvest</a:t>
            </a:r>
          </a:p>
        </p:txBody>
      </p:sp>
      <p:sp>
        <p:nvSpPr>
          <p:cNvPr id="3" name="Content Placeholder 2">
            <a:extLst>
              <a:ext uri="{FF2B5EF4-FFF2-40B4-BE49-F238E27FC236}">
                <a16:creationId xmlns:a16="http://schemas.microsoft.com/office/drawing/2014/main" id="{90604BB7-DDD7-1FD9-35E0-4A96C6022A16}"/>
              </a:ext>
            </a:extLst>
          </p:cNvPr>
          <p:cNvSpPr>
            <a:spLocks noGrp="1"/>
          </p:cNvSpPr>
          <p:nvPr>
            <p:ph idx="1"/>
          </p:nvPr>
        </p:nvSpPr>
        <p:spPr>
          <a:xfrm>
            <a:off x="836680" y="2405067"/>
            <a:ext cx="6002110" cy="3729034"/>
          </a:xfrm>
        </p:spPr>
        <p:txBody>
          <a:bodyPr>
            <a:normAutofit/>
          </a:bodyPr>
          <a:lstStyle/>
          <a:p>
            <a:pPr marL="0" indent="0">
              <a:spcBef>
                <a:spcPts val="600"/>
              </a:spcBef>
              <a:buNone/>
            </a:pPr>
            <a:r>
              <a:rPr lang="en-US" sz="2000"/>
              <a:t>When </a:t>
            </a:r>
            <a:endParaRPr lang="en-NZ" sz="2000"/>
          </a:p>
          <a:p>
            <a:pPr lvl="1">
              <a:spcBef>
                <a:spcPts val="600"/>
              </a:spcBef>
            </a:pPr>
            <a:r>
              <a:rPr lang="en-NZ" sz="2000"/>
              <a:t>Tops fall over and begin to dry </a:t>
            </a:r>
          </a:p>
          <a:p>
            <a:pPr lvl="1">
              <a:spcBef>
                <a:spcPts val="600"/>
              </a:spcBef>
            </a:pPr>
            <a:r>
              <a:rPr lang="en-NZ" sz="2000"/>
              <a:t>Bulbs are firm to the touch </a:t>
            </a:r>
          </a:p>
          <a:p>
            <a:pPr marL="0" indent="0">
              <a:spcBef>
                <a:spcPts val="600"/>
              </a:spcBef>
              <a:buNone/>
            </a:pPr>
            <a:r>
              <a:rPr lang="en-NZ" sz="2000"/>
              <a:t>Timing </a:t>
            </a:r>
          </a:p>
          <a:p>
            <a:pPr lvl="1">
              <a:spcBef>
                <a:spcPts val="600"/>
              </a:spcBef>
            </a:pPr>
            <a:r>
              <a:rPr lang="en-NZ" sz="2000"/>
              <a:t>North Island: December-February </a:t>
            </a:r>
          </a:p>
          <a:p>
            <a:pPr lvl="1">
              <a:spcBef>
                <a:spcPts val="600"/>
              </a:spcBef>
            </a:pPr>
            <a:r>
              <a:rPr lang="en-NZ" sz="2000"/>
              <a:t>South Island: February </a:t>
            </a:r>
          </a:p>
          <a:p>
            <a:pPr lvl="1">
              <a:spcBef>
                <a:spcPts val="600"/>
              </a:spcBef>
            </a:pPr>
            <a:r>
              <a:rPr lang="en-NZ" sz="2000"/>
              <a:t>Timing depends on planting date and local conditions </a:t>
            </a:r>
          </a:p>
          <a:p>
            <a:pPr marL="0" indent="0">
              <a:buNone/>
            </a:pPr>
            <a:endParaRPr lang="en-NZ" sz="2000"/>
          </a:p>
        </p:txBody>
      </p:sp>
      <p:pic>
        <p:nvPicPr>
          <p:cNvPr id="7" name="Picture 2">
            <a:extLst>
              <a:ext uri="{FF2B5EF4-FFF2-40B4-BE49-F238E27FC236}">
                <a16:creationId xmlns:a16="http://schemas.microsoft.com/office/drawing/2014/main" id="{57FFFB56-906C-F0DE-5FE6-818595F50F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408" r="30993"/>
          <a:stretch>
            <a:fillRect/>
          </a:stretch>
        </p:blipFill>
        <p:spPr bwMode="auto">
          <a:xfrm>
            <a:off x="7199440" y="10"/>
            <a:ext cx="4992560"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6790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89" name="Rectangle 7188">
            <a:extLst>
              <a:ext uri="{FF2B5EF4-FFF2-40B4-BE49-F238E27FC236}">
                <a16:creationId xmlns:a16="http://schemas.microsoft.com/office/drawing/2014/main" id="{CEF6118E-44FB-4509-B4D9-129052E4C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FCEFC1-602D-00AC-1DE7-3A5D5DB9B85A}"/>
              </a:ext>
            </a:extLst>
          </p:cNvPr>
          <p:cNvSpPr>
            <a:spLocks noGrp="1"/>
          </p:cNvSpPr>
          <p:nvPr>
            <p:ph type="title"/>
          </p:nvPr>
        </p:nvSpPr>
        <p:spPr>
          <a:xfrm>
            <a:off x="835154" y="549323"/>
            <a:ext cx="3986155" cy="809218"/>
          </a:xfrm>
        </p:spPr>
        <p:txBody>
          <a:bodyPr vert="horz" lIns="91440" tIns="45720" rIns="91440" bIns="45720" rtlCol="0" anchor="b">
            <a:normAutofit/>
          </a:bodyPr>
          <a:lstStyle/>
          <a:p>
            <a:r>
              <a:rPr lang="en-US" sz="4000" b="1" kern="1200" dirty="0">
                <a:solidFill>
                  <a:schemeClr val="tx1"/>
                </a:solidFill>
                <a:latin typeface="+mj-lt"/>
                <a:ea typeface="+mj-ea"/>
                <a:cs typeface="+mj-cs"/>
              </a:rPr>
              <a:t>Harvest</a:t>
            </a:r>
          </a:p>
        </p:txBody>
      </p:sp>
      <p:pic>
        <p:nvPicPr>
          <p:cNvPr id="7170" name="Picture 2" descr="Lifted onions drying for harvest">
            <a:extLst>
              <a:ext uri="{FF2B5EF4-FFF2-40B4-BE49-F238E27FC236}">
                <a16:creationId xmlns:a16="http://schemas.microsoft.com/office/drawing/2014/main" id="{C82B64C0-DAAA-5101-3798-94BB574DC6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5870" r="1" b="2748"/>
          <a:stretch>
            <a:fillRect/>
          </a:stretch>
        </p:blipFill>
        <p:spPr bwMode="auto">
          <a:xfrm>
            <a:off x="5186554" y="163646"/>
            <a:ext cx="6806703" cy="262309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00A123F-8B20-937C-8AB8-2A78C297D475}"/>
              </a:ext>
            </a:extLst>
          </p:cNvPr>
          <p:cNvSpPr>
            <a:spLocks noGrp="1"/>
          </p:cNvSpPr>
          <p:nvPr>
            <p:ph sz="half" idx="1"/>
          </p:nvPr>
        </p:nvSpPr>
        <p:spPr>
          <a:xfrm>
            <a:off x="835155" y="1686910"/>
            <a:ext cx="3986155" cy="4427848"/>
          </a:xfrm>
        </p:spPr>
        <p:txBody>
          <a:bodyPr vert="horz" lIns="91440" tIns="45720" rIns="91440" bIns="45720" rtlCol="0">
            <a:normAutofit fontScale="92500" lnSpcReduction="10000"/>
          </a:bodyPr>
          <a:lstStyle/>
          <a:p>
            <a:pPr marL="0" lvl="0" indent="0">
              <a:spcBef>
                <a:spcPts val="600"/>
              </a:spcBef>
              <a:buNone/>
            </a:pPr>
            <a:r>
              <a:rPr lang="en-US" sz="1800" b="1" dirty="0"/>
              <a:t>Steps</a:t>
            </a:r>
          </a:p>
          <a:p>
            <a:pPr lvl="0">
              <a:spcBef>
                <a:spcPts val="600"/>
              </a:spcBef>
            </a:pPr>
            <a:r>
              <a:rPr lang="en-US" sz="1800" dirty="0"/>
              <a:t>Tops and roots are cut back </a:t>
            </a:r>
          </a:p>
          <a:p>
            <a:pPr lvl="0">
              <a:spcBef>
                <a:spcPts val="600"/>
              </a:spcBef>
            </a:pPr>
            <a:r>
              <a:rPr lang="en-US" sz="1800" dirty="0"/>
              <a:t>Bulbs are carefully lifted from the soil </a:t>
            </a:r>
          </a:p>
          <a:p>
            <a:pPr lvl="0">
              <a:spcBef>
                <a:spcPts val="600"/>
              </a:spcBef>
            </a:pPr>
            <a:r>
              <a:rPr lang="en-US" sz="1800" dirty="0"/>
              <a:t>Onions are handled with care to avoid bruising or damage</a:t>
            </a:r>
          </a:p>
          <a:p>
            <a:pPr marL="0" lvl="0">
              <a:spcBef>
                <a:spcPts val="600"/>
              </a:spcBef>
            </a:pPr>
            <a:endParaRPr lang="en-US" sz="1800" b="1" dirty="0"/>
          </a:p>
          <a:p>
            <a:pPr marL="0" lvl="0" indent="0">
              <a:spcBef>
                <a:spcPts val="600"/>
              </a:spcBef>
              <a:buNone/>
            </a:pPr>
            <a:r>
              <a:rPr lang="en-US" sz="1800" b="1" dirty="0"/>
              <a:t>Process</a:t>
            </a:r>
          </a:p>
          <a:p>
            <a:pPr lvl="0">
              <a:spcBef>
                <a:spcPts val="600"/>
              </a:spcBef>
            </a:pPr>
            <a:r>
              <a:rPr lang="en-US" sz="1800" dirty="0"/>
              <a:t>After lifting, onions are laid in rows on the soil surface to dry in the sun </a:t>
            </a:r>
          </a:p>
          <a:p>
            <a:pPr lvl="0">
              <a:spcBef>
                <a:spcPts val="600"/>
              </a:spcBef>
            </a:pPr>
            <a:r>
              <a:rPr lang="en-US" sz="1800" dirty="0"/>
              <a:t>This process is called field curing and usually lasts at least 24 hours, but may continue for several weeks depending on weather and variety </a:t>
            </a:r>
          </a:p>
          <a:p>
            <a:pPr lvl="0">
              <a:spcBef>
                <a:spcPts val="600"/>
              </a:spcBef>
            </a:pPr>
            <a:r>
              <a:rPr lang="en-US" sz="1800" dirty="0"/>
              <a:t>Field curing helps form a dry outer skin, which protects the onion and improves storage life </a:t>
            </a:r>
          </a:p>
          <a:p>
            <a:pPr marL="0" lvl="0"/>
            <a:endParaRPr lang="en-US" sz="1000" dirty="0"/>
          </a:p>
        </p:txBody>
      </p:sp>
      <p:pic>
        <p:nvPicPr>
          <p:cNvPr id="5" name="Content Placeholder 4">
            <a:extLst>
              <a:ext uri="{FF2B5EF4-FFF2-40B4-BE49-F238E27FC236}">
                <a16:creationId xmlns:a16="http://schemas.microsoft.com/office/drawing/2014/main" id="{B93F6E31-3354-8BE5-3852-208CE88D3E23}"/>
              </a:ext>
            </a:extLst>
          </p:cNvPr>
          <p:cNvPicPr>
            <a:picLocks noGrp="1" noChangeAspect="1"/>
          </p:cNvPicPr>
          <p:nvPr>
            <p:ph sz="half" idx="2"/>
          </p:nvPr>
        </p:nvPicPr>
        <p:blipFill>
          <a:blip r:embed="rId3"/>
          <a:srcRect t="11327" r="1" b="8584"/>
          <a:stretch>
            <a:fillRect/>
          </a:stretch>
        </p:blipFill>
        <p:spPr>
          <a:xfrm>
            <a:off x="5186554" y="2956875"/>
            <a:ext cx="6806703" cy="3352653"/>
          </a:xfrm>
          <a:prstGeom prst="rect">
            <a:avLst/>
          </a:prstGeom>
        </p:spPr>
      </p:pic>
    </p:spTree>
    <p:extLst>
      <p:ext uri="{BB962C8B-B14F-4D97-AF65-F5344CB8AC3E}">
        <p14:creationId xmlns:p14="http://schemas.microsoft.com/office/powerpoint/2010/main" val="12773784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32" name="Rectangle 9231">
            <a:extLst>
              <a:ext uri="{FF2B5EF4-FFF2-40B4-BE49-F238E27FC236}">
                <a16:creationId xmlns:a16="http://schemas.microsoft.com/office/drawing/2014/main" id="{84DF55BE-B4AB-4BA1-BDE1-E9F7FB3F1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2F7E90-EAF6-27DC-A627-F6EC9759E211}"/>
              </a:ext>
            </a:extLst>
          </p:cNvPr>
          <p:cNvSpPr>
            <a:spLocks noGrp="1"/>
          </p:cNvSpPr>
          <p:nvPr>
            <p:ph type="title"/>
          </p:nvPr>
        </p:nvSpPr>
        <p:spPr>
          <a:xfrm>
            <a:off x="841249" y="539578"/>
            <a:ext cx="5981278" cy="1684638"/>
          </a:xfrm>
        </p:spPr>
        <p:txBody>
          <a:bodyPr vert="horz" lIns="91440" tIns="45720" rIns="91440" bIns="45720" rtlCol="0" anchor="ctr">
            <a:normAutofit/>
          </a:bodyPr>
          <a:lstStyle/>
          <a:p>
            <a:r>
              <a:rPr lang="en-US" sz="4000" b="1"/>
              <a:t>Harvesting</a:t>
            </a:r>
            <a:endParaRPr lang="en-US" sz="4000" b="1" dirty="0"/>
          </a:p>
        </p:txBody>
      </p:sp>
      <p:sp>
        <p:nvSpPr>
          <p:cNvPr id="3" name="Content Placeholder 2">
            <a:extLst>
              <a:ext uri="{FF2B5EF4-FFF2-40B4-BE49-F238E27FC236}">
                <a16:creationId xmlns:a16="http://schemas.microsoft.com/office/drawing/2014/main" id="{EAA56D98-84B1-5886-5C02-94BAFFC1734F}"/>
              </a:ext>
            </a:extLst>
          </p:cNvPr>
          <p:cNvSpPr>
            <a:spLocks noGrp="1"/>
          </p:cNvSpPr>
          <p:nvPr>
            <p:ph sz="half" idx="1"/>
          </p:nvPr>
        </p:nvSpPr>
        <p:spPr>
          <a:xfrm>
            <a:off x="838201" y="2409568"/>
            <a:ext cx="5981278" cy="3690551"/>
          </a:xfrm>
        </p:spPr>
        <p:txBody>
          <a:bodyPr vert="horz" lIns="91440" tIns="45720" rIns="91440" bIns="45720" rtlCol="0">
            <a:normAutofit/>
          </a:bodyPr>
          <a:lstStyle/>
          <a:p>
            <a:pPr lvl="0">
              <a:spcBef>
                <a:spcPts val="600"/>
              </a:spcBef>
            </a:pPr>
            <a:r>
              <a:rPr lang="en-US" sz="1700"/>
              <a:t>Onion bulbs are lifted from the soil and laid in rows on beds </a:t>
            </a:r>
          </a:p>
          <a:p>
            <a:pPr lvl="0">
              <a:spcBef>
                <a:spcPts val="600"/>
              </a:spcBef>
            </a:pPr>
            <a:r>
              <a:rPr lang="en-US" sz="1700"/>
              <a:t>Sun drying forms protective outer skins </a:t>
            </a:r>
          </a:p>
          <a:p>
            <a:pPr lvl="0">
              <a:spcBef>
                <a:spcPts val="600"/>
              </a:spcBef>
            </a:pPr>
            <a:r>
              <a:rPr lang="en-US" sz="1700"/>
              <a:t>Minimising field curing time is important to avoid weather damage </a:t>
            </a:r>
          </a:p>
          <a:p>
            <a:pPr lvl="0">
              <a:spcBef>
                <a:spcPts val="600"/>
              </a:spcBef>
            </a:pPr>
            <a:r>
              <a:rPr lang="en-US" sz="1700"/>
              <a:t>Onions are harvested and placed into bins</a:t>
            </a:r>
          </a:p>
          <a:p>
            <a:pPr lvl="0">
              <a:spcBef>
                <a:spcPts val="600"/>
              </a:spcBef>
            </a:pPr>
            <a:r>
              <a:rPr lang="en-US" sz="1700"/>
              <a:t>Onions are transported to the packhouse in wooden bins or bulk trailers </a:t>
            </a:r>
          </a:p>
          <a:p>
            <a:pPr lvl="0">
              <a:spcBef>
                <a:spcPts val="600"/>
              </a:spcBef>
            </a:pPr>
            <a:r>
              <a:rPr lang="en-US" sz="1700"/>
              <a:t>Careful handling reduces damage and maintains quality </a:t>
            </a:r>
          </a:p>
          <a:p>
            <a:pPr marL="0"/>
            <a:r>
              <a:rPr lang="en-US" sz="1700" b="1"/>
              <a:t>Watch a short section ST Growers onion harvest 2018</a:t>
            </a:r>
          </a:p>
          <a:p>
            <a:pPr marL="0"/>
            <a:r>
              <a:rPr lang="en-US" sz="1700">
                <a:hlinkClick r:id="rId2"/>
              </a:rPr>
              <a:t>https://www.youtube.com/watch?v=ja7QItli9ts&amp;t=5s</a:t>
            </a:r>
            <a:endParaRPr lang="en-US" sz="1700"/>
          </a:p>
          <a:p>
            <a:pPr lvl="0"/>
            <a:endParaRPr lang="en-US" sz="1700"/>
          </a:p>
          <a:p>
            <a:pPr marL="0"/>
            <a:endParaRPr lang="en-US" sz="1700"/>
          </a:p>
        </p:txBody>
      </p:sp>
      <p:pic>
        <p:nvPicPr>
          <p:cNvPr id="5" name="Picture 6" descr="Shuknecht Harvester Top Air in action">
            <a:extLst>
              <a:ext uri="{FF2B5EF4-FFF2-40B4-BE49-F238E27FC236}">
                <a16:creationId xmlns:a16="http://schemas.microsoft.com/office/drawing/2014/main" id="{E4740A99-ECAD-115B-2C1D-AA77C512FF5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14022" y="168876"/>
            <a:ext cx="3957878" cy="2631989"/>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STG’s first harvest of Kiwigold: Jan 2021">
            <a:extLst>
              <a:ext uri="{FF2B5EF4-FFF2-40B4-BE49-F238E27FC236}">
                <a16:creationId xmlns:a16="http://schemas.microsoft.com/office/drawing/2014/main" id="{16CC9994-001B-32BD-8E44-20C6C21497CB}"/>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tretch>
            <a:fillRect/>
          </a:stretch>
        </p:blipFill>
        <p:spPr bwMode="auto">
          <a:xfrm>
            <a:off x="7233094" y="2961503"/>
            <a:ext cx="4719723" cy="3138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71823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D98FE2-86FA-A817-5E88-C80D0BF8FA88}"/>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4000" b="1"/>
              <a:t>Packhouse</a:t>
            </a:r>
            <a:br>
              <a:rPr lang="en-US" sz="4000"/>
            </a:br>
            <a:endParaRPr lang="en-US" sz="4000"/>
          </a:p>
        </p:txBody>
      </p:sp>
      <p:sp>
        <p:nvSpPr>
          <p:cNvPr id="3" name="Content Placeholder 2">
            <a:extLst>
              <a:ext uri="{FF2B5EF4-FFF2-40B4-BE49-F238E27FC236}">
                <a16:creationId xmlns:a16="http://schemas.microsoft.com/office/drawing/2014/main" id="{A322088C-10BA-E73F-1685-C310F7081B2F}"/>
              </a:ext>
            </a:extLst>
          </p:cNvPr>
          <p:cNvSpPr>
            <a:spLocks noGrp="1"/>
          </p:cNvSpPr>
          <p:nvPr>
            <p:ph sz="half" idx="1"/>
          </p:nvPr>
        </p:nvSpPr>
        <p:spPr>
          <a:xfrm>
            <a:off x="836680" y="2405067"/>
            <a:ext cx="6002110" cy="3729034"/>
          </a:xfrm>
        </p:spPr>
        <p:txBody>
          <a:bodyPr vert="horz" lIns="91440" tIns="45720" rIns="91440" bIns="45720" rtlCol="0">
            <a:normAutofit/>
          </a:bodyPr>
          <a:lstStyle/>
          <a:p>
            <a:pPr lvl="0">
              <a:spcBef>
                <a:spcPts val="600"/>
              </a:spcBef>
            </a:pPr>
            <a:r>
              <a:rPr lang="en-US" sz="2000"/>
              <a:t>Onions stored in field bins for at least 10 days allowing natural curing to continue </a:t>
            </a:r>
          </a:p>
          <a:p>
            <a:pPr lvl="0">
              <a:spcBef>
                <a:spcPts val="600"/>
              </a:spcBef>
            </a:pPr>
            <a:r>
              <a:rPr lang="en-US" sz="2000"/>
              <a:t>Essential for extending storage life and improving skin quality </a:t>
            </a:r>
          </a:p>
          <a:p>
            <a:pPr lvl="0">
              <a:spcBef>
                <a:spcPts val="600"/>
              </a:spcBef>
            </a:pPr>
            <a:r>
              <a:rPr lang="en-US" sz="2000"/>
              <a:t>Onions graded by size and quality to meet different market requirements </a:t>
            </a:r>
          </a:p>
          <a:p>
            <a:pPr lvl="0">
              <a:spcBef>
                <a:spcPts val="600"/>
              </a:spcBef>
            </a:pPr>
            <a:r>
              <a:rPr lang="en-US" sz="2000"/>
              <a:t>Removes damaged onions and excess skins </a:t>
            </a:r>
          </a:p>
          <a:p>
            <a:pPr lvl="0">
              <a:spcBef>
                <a:spcPts val="600"/>
              </a:spcBef>
            </a:pPr>
            <a:r>
              <a:rPr lang="en-US" sz="2000"/>
              <a:t>Stored in ventilated sheds using ambient air to maintain quality</a:t>
            </a:r>
          </a:p>
          <a:p>
            <a:pPr lvl="0">
              <a:spcBef>
                <a:spcPts val="600"/>
              </a:spcBef>
            </a:pPr>
            <a:r>
              <a:rPr lang="en-US" sz="2000"/>
              <a:t>Cool storage sometimes used for long-term domestic supply </a:t>
            </a:r>
          </a:p>
          <a:p>
            <a:pPr lvl="0"/>
            <a:endParaRPr lang="en-US" sz="2000"/>
          </a:p>
          <a:p>
            <a:pPr lvl="0"/>
            <a:endParaRPr lang="en-US" sz="2000"/>
          </a:p>
          <a:p>
            <a:pPr marL="0"/>
            <a:endParaRPr lang="en-US" sz="2000"/>
          </a:p>
        </p:txBody>
      </p:sp>
      <p:pic>
        <p:nvPicPr>
          <p:cNvPr id="6" name="Picture 2" descr="Onion processing and sorting plant with conveyor belts and machinery.">
            <a:extLst>
              <a:ext uri="{FF2B5EF4-FFF2-40B4-BE49-F238E27FC236}">
                <a16:creationId xmlns:a16="http://schemas.microsoft.com/office/drawing/2014/main" id="{15B963DA-347F-D636-C179-F9A1AFB2FD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529" r="-1" b="14890"/>
          <a:stretch>
            <a:fillRect/>
          </a:stretch>
        </p:blipFill>
        <p:spPr bwMode="auto">
          <a:xfrm>
            <a:off x="7199440" y="10"/>
            <a:ext cx="4992560"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3909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CB3A8B-695A-3173-0B47-AB73A522D102}"/>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0ACDC8-E5CC-22AE-FBC0-61157D77FC89}"/>
              </a:ext>
            </a:extLst>
          </p:cNvPr>
          <p:cNvSpPr>
            <a:spLocks noGrp="1"/>
          </p:cNvSpPr>
          <p:nvPr>
            <p:ph type="title"/>
          </p:nvPr>
        </p:nvSpPr>
        <p:spPr>
          <a:xfrm>
            <a:off x="1198181" y="557189"/>
            <a:ext cx="9795637" cy="1104857"/>
          </a:xfrm>
        </p:spPr>
        <p:txBody>
          <a:bodyPr vert="horz" lIns="91440" tIns="45720" rIns="91440" bIns="45720" rtlCol="0" anchor="b">
            <a:normAutofit/>
          </a:bodyPr>
          <a:lstStyle/>
          <a:p>
            <a:pPr algn="ctr"/>
            <a:r>
              <a:rPr lang="en-US" sz="3600" b="1"/>
              <a:t>Domestic market</a:t>
            </a:r>
            <a:br>
              <a:rPr lang="en-US" sz="3600"/>
            </a:br>
            <a:endParaRPr lang="en-US" sz="3600"/>
          </a:p>
        </p:txBody>
      </p:sp>
      <p:sp>
        <p:nvSpPr>
          <p:cNvPr id="3" name="Content Placeholder 2">
            <a:extLst>
              <a:ext uri="{FF2B5EF4-FFF2-40B4-BE49-F238E27FC236}">
                <a16:creationId xmlns:a16="http://schemas.microsoft.com/office/drawing/2014/main" id="{BD6C3E44-A411-6273-1E59-F017A887B175}"/>
              </a:ext>
            </a:extLst>
          </p:cNvPr>
          <p:cNvSpPr>
            <a:spLocks noGrp="1"/>
          </p:cNvSpPr>
          <p:nvPr>
            <p:ph idx="1"/>
          </p:nvPr>
        </p:nvSpPr>
        <p:spPr>
          <a:xfrm>
            <a:off x="1188803" y="1833765"/>
            <a:ext cx="9805015" cy="780466"/>
          </a:xfrm>
        </p:spPr>
        <p:txBody>
          <a:bodyPr vert="horz" lIns="91440" tIns="45720" rIns="91440" bIns="45720" rtlCol="0">
            <a:normAutofit/>
          </a:bodyPr>
          <a:lstStyle/>
          <a:p>
            <a:pPr marL="0" indent="0" algn="ctr">
              <a:buNone/>
            </a:pPr>
            <a:r>
              <a:rPr lang="en-US" sz="2400"/>
              <a:t>Bulk bin loose onions and a  variety of packaging in supermarkets</a:t>
            </a:r>
          </a:p>
        </p:txBody>
      </p:sp>
      <p:pic>
        <p:nvPicPr>
          <p:cNvPr id="6" name="Picture 5" descr="Woolworths Fresh Vegetable Onions Red ...">
            <a:extLst>
              <a:ext uri="{FF2B5EF4-FFF2-40B4-BE49-F238E27FC236}">
                <a16:creationId xmlns:a16="http://schemas.microsoft.com/office/drawing/2014/main" id="{C688650D-FD39-5002-D4D4-130572E9626B}"/>
              </a:ext>
            </a:extLst>
          </p:cNvPr>
          <p:cNvPicPr>
            <a:picLocks noChangeAspect="1"/>
          </p:cNvPicPr>
          <p:nvPr/>
        </p:nvPicPr>
        <p:blipFill>
          <a:blip r:embed="rId2"/>
          <a:srcRect r="3355" b="-2"/>
          <a:stretch>
            <a:fillRect/>
          </a:stretch>
        </p:blipFill>
        <p:spPr>
          <a:xfrm>
            <a:off x="394435" y="2785950"/>
            <a:ext cx="3396864" cy="3514855"/>
          </a:xfrm>
          <a:prstGeom prst="rect">
            <a:avLst/>
          </a:prstGeom>
        </p:spPr>
      </p:pic>
      <p:pic>
        <p:nvPicPr>
          <p:cNvPr id="5" name="Picture 4">
            <a:extLst>
              <a:ext uri="{FF2B5EF4-FFF2-40B4-BE49-F238E27FC236}">
                <a16:creationId xmlns:a16="http://schemas.microsoft.com/office/drawing/2014/main" id="{CD0B8EB0-23F3-707D-2B7B-DE54B70B1A2B}"/>
              </a:ext>
            </a:extLst>
          </p:cNvPr>
          <p:cNvPicPr>
            <a:picLocks noChangeAspect="1"/>
          </p:cNvPicPr>
          <p:nvPr/>
        </p:nvPicPr>
        <p:blipFill>
          <a:blip r:embed="rId3"/>
          <a:srcRect r="3354" b="-4"/>
          <a:stretch>
            <a:fillRect/>
          </a:stretch>
        </p:blipFill>
        <p:spPr>
          <a:xfrm>
            <a:off x="4393739" y="2785950"/>
            <a:ext cx="3396830" cy="3514855"/>
          </a:xfrm>
          <a:prstGeom prst="rect">
            <a:avLst/>
          </a:prstGeom>
        </p:spPr>
      </p:pic>
      <p:pic>
        <p:nvPicPr>
          <p:cNvPr id="4" name="Picture 4">
            <a:extLst>
              <a:ext uri="{FF2B5EF4-FFF2-40B4-BE49-F238E27FC236}">
                <a16:creationId xmlns:a16="http://schemas.microsoft.com/office/drawing/2014/main" id="{89FEF967-CB86-292E-7C36-9BE67CA128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323" r="24166" b="-3"/>
          <a:stretch>
            <a:fillRect/>
          </a:stretch>
        </p:blipFill>
        <p:spPr>
          <a:xfrm>
            <a:off x="8393014" y="2785950"/>
            <a:ext cx="3396854" cy="351485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3254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E3656BD-5A47-F437-5BDE-1B493538FAC7}"/>
            </a:ext>
          </a:extLst>
        </p:cNvPr>
        <p:cNvGrpSpPr/>
        <p:nvPr/>
      </p:nvGrpSpPr>
      <p:grpSpPr>
        <a:xfrm>
          <a:off x="0" y="0"/>
          <a:ext cx="0" cy="0"/>
          <a:chOff x="0" y="0"/>
          <a:chExt cx="0" cy="0"/>
        </a:xfrm>
      </p:grpSpPr>
      <p:sp>
        <p:nvSpPr>
          <p:cNvPr id="11295" name="Rectangle 11294">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296" name="Rectangle 11295">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297" name="Rectangle 11296">
            <a:extLst>
              <a:ext uri="{FF2B5EF4-FFF2-40B4-BE49-F238E27FC236}">
                <a16:creationId xmlns:a16="http://schemas.microsoft.com/office/drawing/2014/main" id="{B908E8DC-1025-4FCC-873D-DC5C2ADEF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D2B5B3-F867-606C-29A9-B92D19CE580E}"/>
              </a:ext>
            </a:extLst>
          </p:cNvPr>
          <p:cNvSpPr>
            <a:spLocks noGrp="1"/>
          </p:cNvSpPr>
          <p:nvPr>
            <p:ph type="title"/>
          </p:nvPr>
        </p:nvSpPr>
        <p:spPr>
          <a:xfrm>
            <a:off x="422899" y="540167"/>
            <a:ext cx="4274607" cy="2135867"/>
          </a:xfrm>
        </p:spPr>
        <p:txBody>
          <a:bodyPr anchor="b">
            <a:normAutofit/>
          </a:bodyPr>
          <a:lstStyle/>
          <a:p>
            <a:r>
              <a:rPr lang="en-NZ" sz="4800" b="1"/>
              <a:t>Shipping to Export Markets</a:t>
            </a:r>
            <a:br>
              <a:rPr lang="en-NZ" sz="4800"/>
            </a:br>
            <a:endParaRPr lang="en-NZ" sz="4800"/>
          </a:p>
        </p:txBody>
      </p:sp>
      <p:sp>
        <p:nvSpPr>
          <p:cNvPr id="3" name="Content Placeholder 2">
            <a:extLst>
              <a:ext uri="{FF2B5EF4-FFF2-40B4-BE49-F238E27FC236}">
                <a16:creationId xmlns:a16="http://schemas.microsoft.com/office/drawing/2014/main" id="{AFA64A6F-2712-7656-A7D7-E27BCBBA9A81}"/>
              </a:ext>
            </a:extLst>
          </p:cNvPr>
          <p:cNvSpPr>
            <a:spLocks noGrp="1"/>
          </p:cNvSpPr>
          <p:nvPr>
            <p:ph idx="1"/>
          </p:nvPr>
        </p:nvSpPr>
        <p:spPr>
          <a:xfrm>
            <a:off x="422899" y="2880452"/>
            <a:ext cx="4274607" cy="3095445"/>
          </a:xfrm>
        </p:spPr>
        <p:txBody>
          <a:bodyPr anchor="t">
            <a:normAutofit/>
          </a:bodyPr>
          <a:lstStyle/>
          <a:p>
            <a:pPr lvl="0">
              <a:spcBef>
                <a:spcPts val="600"/>
              </a:spcBef>
            </a:pPr>
            <a:r>
              <a:rPr lang="en-NZ" sz="1800"/>
              <a:t>Mostly shipped in ambient air containers </a:t>
            </a:r>
          </a:p>
          <a:p>
            <a:pPr lvl="0">
              <a:spcBef>
                <a:spcPts val="600"/>
              </a:spcBef>
            </a:pPr>
            <a:r>
              <a:rPr lang="en-NZ" sz="1800"/>
              <a:t>Some red and brown onions use refrigerated containers </a:t>
            </a:r>
          </a:p>
          <a:p>
            <a:pPr lvl="0">
              <a:spcBef>
                <a:spcPts val="600"/>
              </a:spcBef>
            </a:pPr>
            <a:r>
              <a:rPr lang="en-NZ" sz="1800"/>
              <a:t>Transit time: a few days up to 6 weeks </a:t>
            </a:r>
          </a:p>
          <a:p>
            <a:pPr lvl="0">
              <a:spcBef>
                <a:spcPts val="600"/>
              </a:spcBef>
            </a:pPr>
            <a:r>
              <a:rPr lang="en-NZ" sz="1800"/>
              <a:t>Europe shipments take around 6 weeks </a:t>
            </a:r>
          </a:p>
          <a:p>
            <a:pPr lvl="0">
              <a:spcBef>
                <a:spcPts val="600"/>
              </a:spcBef>
            </a:pPr>
            <a:r>
              <a:rPr lang="en-NZ" sz="1800"/>
              <a:t>Advanced airflow systems in containers ensure onions arrive in export markets in excellent condition </a:t>
            </a:r>
          </a:p>
          <a:p>
            <a:endParaRPr lang="en-NZ" sz="1800"/>
          </a:p>
        </p:txBody>
      </p:sp>
      <p:pic>
        <p:nvPicPr>
          <p:cNvPr id="11272" name="Picture 8" descr="15kg bags">
            <a:extLst>
              <a:ext uri="{FF2B5EF4-FFF2-40B4-BE49-F238E27FC236}">
                <a16:creationId xmlns:a16="http://schemas.microsoft.com/office/drawing/2014/main" id="{A82F7A72-A592-DE6A-6171-00B0251668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788" r="6851" b="3"/>
          <a:stretch>
            <a:fillRect/>
          </a:stretch>
        </p:blipFill>
        <p:spPr bwMode="auto">
          <a:xfrm>
            <a:off x="5211495" y="699899"/>
            <a:ext cx="3211333" cy="5445836"/>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NZG Bulk bag">
            <a:extLst>
              <a:ext uri="{FF2B5EF4-FFF2-40B4-BE49-F238E27FC236}">
                <a16:creationId xmlns:a16="http://schemas.microsoft.com/office/drawing/2014/main" id="{E037705C-58B7-FEC3-E5E5-6D8F51E8C2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264" r="7892" b="3"/>
          <a:stretch>
            <a:fillRect/>
          </a:stretch>
        </p:blipFill>
        <p:spPr bwMode="auto">
          <a:xfrm>
            <a:off x="8535080" y="699899"/>
            <a:ext cx="3211333" cy="5445836"/>
          </a:xfrm>
          <a:prstGeom prst="rect">
            <a:avLst/>
          </a:prstGeom>
          <a:noFill/>
          <a:extLst>
            <a:ext uri="{909E8E84-426E-40DD-AFC4-6F175D3DCCD1}">
              <a14:hiddenFill xmlns:a14="http://schemas.microsoft.com/office/drawing/2010/main">
                <a:solidFill>
                  <a:srgbClr val="FFFFFF"/>
                </a:solidFill>
              </a14:hiddenFill>
            </a:ext>
          </a:extLst>
        </p:spPr>
      </p:pic>
      <p:cxnSp>
        <p:nvCxnSpPr>
          <p:cNvPr id="11298" name="Straight Connector 11297">
            <a:extLst>
              <a:ext uri="{FF2B5EF4-FFF2-40B4-BE49-F238E27FC236}">
                <a16:creationId xmlns:a16="http://schemas.microsoft.com/office/drawing/2014/main" id="{F085D7B9-E066-4923-8CB7-294BF30629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1299" name="Rectangle 11298">
            <a:extLst>
              <a:ext uri="{FF2B5EF4-FFF2-40B4-BE49-F238E27FC236}">
                <a16:creationId xmlns:a16="http://schemas.microsoft.com/office/drawing/2014/main" id="{9B57D9A5-B0E6-43E8-854F-D4931B715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47856" y="706072"/>
            <a:ext cx="445586" cy="5445849"/>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cxnSp>
        <p:nvCxnSpPr>
          <p:cNvPr id="11294" name="Straight Connector 11293">
            <a:extLst>
              <a:ext uri="{FF2B5EF4-FFF2-40B4-BE49-F238E27FC236}">
                <a16:creationId xmlns:a16="http://schemas.microsoft.com/office/drawing/2014/main" id="{25443840-A796-4C43-8DC1-1B738EFEC5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4632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67276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B9761A5-A5FC-D818-8805-C0BC49F0F5F7}"/>
            </a:ext>
          </a:extLst>
        </p:cNvPr>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CEF6118E-44FB-4509-B4D9-129052E4C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73A562-30EE-E5C2-F3AB-6CB8263BA3C1}"/>
              </a:ext>
            </a:extLst>
          </p:cNvPr>
          <p:cNvSpPr>
            <a:spLocks noGrp="1"/>
          </p:cNvSpPr>
          <p:nvPr>
            <p:ph type="title"/>
          </p:nvPr>
        </p:nvSpPr>
        <p:spPr>
          <a:xfrm>
            <a:off x="600199" y="843573"/>
            <a:ext cx="3986155" cy="919577"/>
          </a:xfrm>
        </p:spPr>
        <p:txBody>
          <a:bodyPr anchor="b">
            <a:normAutofit/>
          </a:bodyPr>
          <a:lstStyle/>
          <a:p>
            <a:r>
              <a:rPr lang="en-NZ" sz="4000" dirty="0"/>
              <a:t>Technology</a:t>
            </a:r>
          </a:p>
        </p:txBody>
      </p:sp>
      <p:pic>
        <p:nvPicPr>
          <p:cNvPr id="5" name="Picture 4">
            <a:extLst>
              <a:ext uri="{FF2B5EF4-FFF2-40B4-BE49-F238E27FC236}">
                <a16:creationId xmlns:a16="http://schemas.microsoft.com/office/drawing/2014/main" id="{F56BA7A9-0FDE-886F-DF8F-AD0DEE76CE25}"/>
              </a:ext>
            </a:extLst>
          </p:cNvPr>
          <p:cNvPicPr>
            <a:picLocks noChangeAspect="1"/>
          </p:cNvPicPr>
          <p:nvPr/>
        </p:nvPicPr>
        <p:blipFill>
          <a:blip r:embed="rId2"/>
          <a:srcRect t="8213" r="1" b="19756"/>
          <a:stretch>
            <a:fillRect/>
          </a:stretch>
        </p:blipFill>
        <p:spPr>
          <a:xfrm>
            <a:off x="5186554" y="163646"/>
            <a:ext cx="6806703" cy="2623097"/>
          </a:xfrm>
          <a:prstGeom prst="rect">
            <a:avLst/>
          </a:prstGeom>
        </p:spPr>
      </p:pic>
      <p:sp>
        <p:nvSpPr>
          <p:cNvPr id="3" name="Content Placeholder 2">
            <a:extLst>
              <a:ext uri="{FF2B5EF4-FFF2-40B4-BE49-F238E27FC236}">
                <a16:creationId xmlns:a16="http://schemas.microsoft.com/office/drawing/2014/main" id="{9B0EF58F-C5A9-B088-E013-EBF8D768F2F1}"/>
              </a:ext>
            </a:extLst>
          </p:cNvPr>
          <p:cNvSpPr>
            <a:spLocks noGrp="1"/>
          </p:cNvSpPr>
          <p:nvPr>
            <p:ph idx="1"/>
          </p:nvPr>
        </p:nvSpPr>
        <p:spPr>
          <a:xfrm>
            <a:off x="835155" y="2128345"/>
            <a:ext cx="3986155" cy="3986413"/>
          </a:xfrm>
        </p:spPr>
        <p:txBody>
          <a:bodyPr>
            <a:normAutofit/>
          </a:bodyPr>
          <a:lstStyle/>
          <a:p>
            <a:pPr marL="0" indent="0">
              <a:buNone/>
            </a:pPr>
            <a:r>
              <a:rPr lang="en-NZ" sz="1800" dirty="0"/>
              <a:t>Auto steer GPS</a:t>
            </a:r>
          </a:p>
          <a:p>
            <a:r>
              <a:rPr lang="en-NZ" sz="1800" dirty="0"/>
              <a:t>Cultivation  and seedbed formation</a:t>
            </a:r>
          </a:p>
          <a:p>
            <a:pPr lvl="1"/>
            <a:r>
              <a:rPr lang="en-NZ" sz="1800" dirty="0"/>
              <a:t>Increase productivity</a:t>
            </a:r>
          </a:p>
          <a:p>
            <a:pPr lvl="1"/>
            <a:r>
              <a:rPr lang="en-NZ" sz="1800" dirty="0"/>
              <a:t>Reduces damage</a:t>
            </a:r>
          </a:p>
          <a:p>
            <a:pPr marL="0" indent="0">
              <a:buNone/>
            </a:pPr>
            <a:r>
              <a:rPr lang="en-NZ" sz="1800" dirty="0"/>
              <a:t>Spraying</a:t>
            </a:r>
          </a:p>
          <a:p>
            <a:r>
              <a:rPr lang="en-NZ" sz="1800" dirty="0"/>
              <a:t>Turns spray on and off as enter and exit crop area- reduces chemical use</a:t>
            </a:r>
          </a:p>
          <a:p>
            <a:pPr marL="0" indent="0">
              <a:buNone/>
            </a:pPr>
            <a:r>
              <a:rPr lang="en-NZ" sz="1800" dirty="0"/>
              <a:t>Pest and disease monitoring tool </a:t>
            </a:r>
          </a:p>
          <a:p>
            <a:pPr marL="457200" lvl="1" indent="0">
              <a:buNone/>
            </a:pPr>
            <a:r>
              <a:rPr lang="en-NZ" sz="1800" dirty="0"/>
              <a:t>e.g. Met Watch</a:t>
            </a:r>
          </a:p>
          <a:p>
            <a:endParaRPr lang="en-NZ" sz="1400" dirty="0"/>
          </a:p>
          <a:p>
            <a:pPr marL="0" indent="0">
              <a:buNone/>
            </a:pPr>
            <a:endParaRPr lang="en-NZ" sz="1400" dirty="0"/>
          </a:p>
        </p:txBody>
      </p:sp>
      <p:pic>
        <p:nvPicPr>
          <p:cNvPr id="7" name="Picture 6">
            <a:extLst>
              <a:ext uri="{FF2B5EF4-FFF2-40B4-BE49-F238E27FC236}">
                <a16:creationId xmlns:a16="http://schemas.microsoft.com/office/drawing/2014/main" id="{5632BB23-63B7-0E5A-59A6-6475134D54EA}"/>
              </a:ext>
            </a:extLst>
          </p:cNvPr>
          <p:cNvPicPr>
            <a:picLocks noChangeAspect="1"/>
          </p:cNvPicPr>
          <p:nvPr/>
        </p:nvPicPr>
        <p:blipFill>
          <a:blip r:embed="rId3"/>
          <a:srcRect l="582" r="2984" b="3"/>
          <a:stretch>
            <a:fillRect/>
          </a:stretch>
        </p:blipFill>
        <p:spPr>
          <a:xfrm>
            <a:off x="5186554" y="2956875"/>
            <a:ext cx="6806703" cy="3352653"/>
          </a:xfrm>
          <a:prstGeom prst="rect">
            <a:avLst/>
          </a:prstGeom>
        </p:spPr>
      </p:pic>
    </p:spTree>
    <p:extLst>
      <p:ext uri="{BB962C8B-B14F-4D97-AF65-F5344CB8AC3E}">
        <p14:creationId xmlns:p14="http://schemas.microsoft.com/office/powerpoint/2010/main" val="7481147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Rectangle 2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863919-D7EB-95F8-A02B-88A27A32EF8F}"/>
              </a:ext>
            </a:extLst>
          </p:cNvPr>
          <p:cNvSpPr>
            <a:spLocks noGrp="1"/>
          </p:cNvSpPr>
          <p:nvPr>
            <p:ph type="title"/>
          </p:nvPr>
        </p:nvSpPr>
        <p:spPr>
          <a:xfrm>
            <a:off x="466722" y="586855"/>
            <a:ext cx="3201366" cy="3387497"/>
          </a:xfrm>
        </p:spPr>
        <p:txBody>
          <a:bodyPr anchor="b">
            <a:normAutofit/>
          </a:bodyPr>
          <a:lstStyle/>
          <a:p>
            <a:pPr algn="r"/>
            <a:r>
              <a:rPr lang="en-NZ" sz="4000">
                <a:solidFill>
                  <a:srgbClr val="FFFFFF"/>
                </a:solidFill>
              </a:rPr>
              <a:t>Test yourself quiz</a:t>
            </a:r>
          </a:p>
        </p:txBody>
      </p:sp>
      <p:sp>
        <p:nvSpPr>
          <p:cNvPr id="3" name="Content Placeholder 2">
            <a:extLst>
              <a:ext uri="{FF2B5EF4-FFF2-40B4-BE49-F238E27FC236}">
                <a16:creationId xmlns:a16="http://schemas.microsoft.com/office/drawing/2014/main" id="{A0FA72EB-5F0E-78FA-56BB-1C7C92CA2AD1}"/>
              </a:ext>
            </a:extLst>
          </p:cNvPr>
          <p:cNvSpPr>
            <a:spLocks noGrp="1"/>
          </p:cNvSpPr>
          <p:nvPr>
            <p:ph idx="1"/>
          </p:nvPr>
        </p:nvSpPr>
        <p:spPr>
          <a:xfrm>
            <a:off x="4810259" y="649480"/>
            <a:ext cx="6555347" cy="5546047"/>
          </a:xfrm>
        </p:spPr>
        <p:txBody>
          <a:bodyPr anchor="ctr">
            <a:normAutofit lnSpcReduction="10000"/>
          </a:bodyPr>
          <a:lstStyle/>
          <a:p>
            <a:pPr marL="514350" lvl="0" indent="-514350">
              <a:buFont typeface="+mj-lt"/>
              <a:buAutoNum type="arabicPeriod"/>
            </a:pPr>
            <a:r>
              <a:rPr lang="en-NZ" sz="1700" dirty="0"/>
              <a:t>How long does it usually take onions to reach maturity? </a:t>
            </a:r>
          </a:p>
          <a:p>
            <a:pPr marL="514350" lvl="0" indent="-514350">
              <a:buFont typeface="+mj-lt"/>
              <a:buAutoNum type="arabicPeriod"/>
            </a:pPr>
            <a:r>
              <a:rPr lang="en-NZ" sz="1700" dirty="0"/>
              <a:t>Why do growers use a 4–6 year crop rotation before planting onions again? </a:t>
            </a:r>
          </a:p>
          <a:p>
            <a:pPr marL="514350" lvl="0" indent="-514350">
              <a:buFont typeface="+mj-lt"/>
              <a:buAutoNum type="arabicPeriod"/>
            </a:pPr>
            <a:r>
              <a:rPr lang="en-NZ" sz="1700" dirty="0"/>
              <a:t>What type of soil is best for growing onions? </a:t>
            </a:r>
          </a:p>
          <a:p>
            <a:pPr marL="514350" lvl="0" indent="-514350">
              <a:buFont typeface="+mj-lt"/>
              <a:buAutoNum type="arabicPeriod"/>
            </a:pPr>
            <a:r>
              <a:rPr lang="en-NZ" sz="1700" dirty="0"/>
              <a:t>What is the ideal soil pH range for onion production? </a:t>
            </a:r>
          </a:p>
          <a:p>
            <a:pPr marL="514350" lvl="0" indent="-514350">
              <a:buFont typeface="+mj-lt"/>
              <a:buAutoNum type="arabicPeriod"/>
            </a:pPr>
            <a:r>
              <a:rPr lang="en-NZ" sz="1700" dirty="0"/>
              <a:t>Why are onion seeds coated to make pelleted seed? </a:t>
            </a:r>
          </a:p>
          <a:p>
            <a:pPr marL="514350" lvl="0" indent="-514350">
              <a:buFont typeface="+mj-lt"/>
              <a:buAutoNum type="arabicPeriod"/>
            </a:pPr>
            <a:r>
              <a:rPr lang="en-NZ" sz="1700" dirty="0"/>
              <a:t>How deep are pelleted onion seeds usually planted? </a:t>
            </a:r>
          </a:p>
          <a:p>
            <a:pPr marL="514350" lvl="0" indent="-514350">
              <a:buFont typeface="+mj-lt"/>
              <a:buAutoNum type="arabicPeriod"/>
            </a:pPr>
            <a:r>
              <a:rPr lang="en-NZ" sz="1700" dirty="0"/>
              <a:t>Name two important nutrients onions need for good growth. </a:t>
            </a:r>
          </a:p>
          <a:p>
            <a:pPr marL="514350" lvl="0" indent="-514350">
              <a:buFont typeface="+mj-lt"/>
              <a:buAutoNum type="arabicPeriod"/>
            </a:pPr>
            <a:r>
              <a:rPr lang="en-NZ" sz="1700" dirty="0"/>
              <a:t>Why is careful irrigation important for onion crops? </a:t>
            </a:r>
          </a:p>
          <a:p>
            <a:pPr marL="514350" lvl="0" indent="-514350">
              <a:buFont typeface="+mj-lt"/>
              <a:buAutoNum type="arabicPeriod"/>
            </a:pPr>
            <a:r>
              <a:rPr lang="en-NZ" sz="1700" dirty="0"/>
              <a:t>Name one pest and one disease that can affect onions. </a:t>
            </a:r>
          </a:p>
          <a:p>
            <a:pPr marL="514350" lvl="0" indent="-514350">
              <a:buFont typeface="+mj-lt"/>
              <a:buAutoNum type="arabicPeriod"/>
            </a:pPr>
            <a:r>
              <a:rPr lang="en-NZ" sz="1700" dirty="0"/>
              <a:t>Why is weed control especially important in young onion crops? </a:t>
            </a:r>
          </a:p>
          <a:p>
            <a:pPr marL="514350" lvl="0" indent="-514350">
              <a:buFont typeface="+mj-lt"/>
              <a:buAutoNum type="arabicPeriod"/>
            </a:pPr>
            <a:r>
              <a:rPr lang="en-NZ" sz="1700" dirty="0"/>
              <a:t>What signs show that onions are ready to harvest? </a:t>
            </a:r>
          </a:p>
          <a:p>
            <a:pPr marL="514350" lvl="0" indent="-514350">
              <a:buFont typeface="+mj-lt"/>
              <a:buAutoNum type="arabicPeriod"/>
            </a:pPr>
            <a:r>
              <a:rPr lang="en-NZ" sz="1700" dirty="0"/>
              <a:t>What happens to onions after harvest before they are packed and sold? </a:t>
            </a:r>
          </a:p>
          <a:p>
            <a:pPr marL="514350" lvl="0" indent="-514350">
              <a:buFont typeface="+mj-lt"/>
              <a:buAutoNum type="arabicPeriod"/>
            </a:pPr>
            <a:r>
              <a:rPr lang="en-NZ" sz="1700" dirty="0"/>
              <a:t>Why do growers stop or reduce irrigation before harvest? </a:t>
            </a:r>
          </a:p>
          <a:p>
            <a:pPr marL="514350" lvl="0" indent="-514350">
              <a:buFont typeface="+mj-lt"/>
              <a:buAutoNum type="arabicPeriod"/>
            </a:pPr>
            <a:r>
              <a:rPr lang="en-NZ" sz="1700" dirty="0"/>
              <a:t>How long can exported onions take to reach overseas markets?</a:t>
            </a:r>
          </a:p>
          <a:p>
            <a:endParaRPr lang="en-NZ" sz="1600" dirty="0"/>
          </a:p>
        </p:txBody>
      </p:sp>
    </p:spTree>
    <p:extLst>
      <p:ext uri="{BB962C8B-B14F-4D97-AF65-F5344CB8AC3E}">
        <p14:creationId xmlns:p14="http://schemas.microsoft.com/office/powerpoint/2010/main" val="3121529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70EB6B-4C33-7875-F74D-687680DBE6E0}"/>
              </a:ext>
            </a:extLst>
          </p:cNvPr>
          <p:cNvSpPr>
            <a:spLocks noGrp="1"/>
          </p:cNvSpPr>
          <p:nvPr>
            <p:ph type="title"/>
          </p:nvPr>
        </p:nvSpPr>
        <p:spPr>
          <a:xfrm>
            <a:off x="645880" y="425669"/>
            <a:ext cx="5181510" cy="1303141"/>
          </a:xfrm>
        </p:spPr>
        <p:txBody>
          <a:bodyPr>
            <a:normAutofit fontScale="90000"/>
          </a:bodyPr>
          <a:lstStyle/>
          <a:p>
            <a:r>
              <a:rPr lang="en-NZ" b="1" dirty="0"/>
              <a:t>Onion Growing </a:t>
            </a:r>
            <a:br>
              <a:rPr lang="en-NZ" b="1" dirty="0"/>
            </a:br>
            <a:r>
              <a:rPr lang="en-NZ" b="1" dirty="0"/>
              <a:t>Requirements</a:t>
            </a:r>
            <a:br>
              <a:rPr lang="en-NZ" sz="3700" dirty="0"/>
            </a:br>
            <a:endParaRPr lang="en-NZ" sz="3700" dirty="0"/>
          </a:p>
        </p:txBody>
      </p:sp>
      <p:sp>
        <p:nvSpPr>
          <p:cNvPr id="3" name="Content Placeholder 2">
            <a:extLst>
              <a:ext uri="{FF2B5EF4-FFF2-40B4-BE49-F238E27FC236}">
                <a16:creationId xmlns:a16="http://schemas.microsoft.com/office/drawing/2014/main" id="{39C43445-F7CB-3F0E-7DAA-D25FA1DD8A04}"/>
              </a:ext>
            </a:extLst>
          </p:cNvPr>
          <p:cNvSpPr>
            <a:spLocks noGrp="1"/>
          </p:cNvSpPr>
          <p:nvPr>
            <p:ph idx="1"/>
          </p:nvPr>
        </p:nvSpPr>
        <p:spPr>
          <a:xfrm>
            <a:off x="645880" y="2154479"/>
            <a:ext cx="6338243" cy="4146331"/>
          </a:xfrm>
        </p:spPr>
        <p:txBody>
          <a:bodyPr>
            <a:noAutofit/>
          </a:bodyPr>
          <a:lstStyle/>
          <a:p>
            <a:r>
              <a:rPr lang="en-NZ" sz="1800" dirty="0"/>
              <a:t>Onions grow best in a temperate climate with plenty of sunlight and consistent moisture. </a:t>
            </a:r>
          </a:p>
          <a:p>
            <a:r>
              <a:rPr lang="en-NZ" sz="1800" dirty="0"/>
              <a:t>Ideal temperature range is 13°C–27°C, with bulb formation requiring temperatures above 15.5°C and optimal growth between 21°C–27°C.</a:t>
            </a:r>
          </a:p>
          <a:p>
            <a:r>
              <a:rPr lang="en-NZ" sz="1800" dirty="0"/>
              <a:t>Require well-drained, loose loam soils with a pH of 6.0–7.0 for good nutrient uptake and healthy bulb development.</a:t>
            </a:r>
          </a:p>
          <a:p>
            <a:r>
              <a:rPr lang="en-NZ" sz="1800" dirty="0"/>
              <a:t>Need regular rainfall or irrigation, but soils must not become waterlogged.</a:t>
            </a:r>
          </a:p>
          <a:p>
            <a:r>
              <a:rPr lang="en-NZ" sz="1800" dirty="0"/>
              <a:t>Weed control is important, as onions are poor competitors for nutrients, water, and light.</a:t>
            </a:r>
          </a:p>
          <a:p>
            <a:r>
              <a:rPr lang="en-NZ" sz="1800" dirty="0"/>
              <a:t>A dry period during harvest is essential for field curing (typically January in the North Island and February in the South Island) </a:t>
            </a:r>
          </a:p>
        </p:txBody>
      </p:sp>
      <p:pic>
        <p:nvPicPr>
          <p:cNvPr id="4" name="Picture 3">
            <a:extLst>
              <a:ext uri="{FF2B5EF4-FFF2-40B4-BE49-F238E27FC236}">
                <a16:creationId xmlns:a16="http://schemas.microsoft.com/office/drawing/2014/main" id="{93625F5F-CE1B-F42A-E7F6-0489F5A30677}"/>
              </a:ext>
            </a:extLst>
          </p:cNvPr>
          <p:cNvPicPr>
            <a:picLocks noChangeAspect="1"/>
          </p:cNvPicPr>
          <p:nvPr/>
        </p:nvPicPr>
        <p:blipFill>
          <a:blip r:embed="rId2"/>
          <a:srcRect t="2891" r="-2" b="-2"/>
          <a:stretch>
            <a:fillRect/>
          </a:stretch>
        </p:blipFill>
        <p:spPr>
          <a:xfrm>
            <a:off x="6984123" y="10"/>
            <a:ext cx="5207876" cy="6857990"/>
          </a:xfrm>
          <a:prstGeom prst="rect">
            <a:avLst/>
          </a:prstGeom>
          <a:effectLst/>
        </p:spPr>
      </p:pic>
    </p:spTree>
    <p:extLst>
      <p:ext uri="{BB962C8B-B14F-4D97-AF65-F5344CB8AC3E}">
        <p14:creationId xmlns:p14="http://schemas.microsoft.com/office/powerpoint/2010/main" val="31628985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Rectangle 2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99AF60-ADC2-8362-F560-6291EB9FCCDD}"/>
              </a:ext>
            </a:extLst>
          </p:cNvPr>
          <p:cNvSpPr>
            <a:spLocks noGrp="1"/>
          </p:cNvSpPr>
          <p:nvPr>
            <p:ph type="title"/>
          </p:nvPr>
        </p:nvSpPr>
        <p:spPr>
          <a:xfrm>
            <a:off x="466722" y="586855"/>
            <a:ext cx="3201366" cy="3387497"/>
          </a:xfrm>
        </p:spPr>
        <p:txBody>
          <a:bodyPr anchor="b">
            <a:normAutofit/>
          </a:bodyPr>
          <a:lstStyle/>
          <a:p>
            <a:pPr algn="r"/>
            <a:r>
              <a:rPr lang="en-NZ" sz="4000" dirty="0">
                <a:solidFill>
                  <a:srgbClr val="FFFFFF"/>
                </a:solidFill>
              </a:rPr>
              <a:t>Answers</a:t>
            </a:r>
          </a:p>
        </p:txBody>
      </p:sp>
      <p:sp>
        <p:nvSpPr>
          <p:cNvPr id="3" name="Content Placeholder 2">
            <a:extLst>
              <a:ext uri="{FF2B5EF4-FFF2-40B4-BE49-F238E27FC236}">
                <a16:creationId xmlns:a16="http://schemas.microsoft.com/office/drawing/2014/main" id="{25DD0B0A-28B8-28CB-5C56-2CF74AB3F030}"/>
              </a:ext>
            </a:extLst>
          </p:cNvPr>
          <p:cNvSpPr>
            <a:spLocks noGrp="1"/>
          </p:cNvSpPr>
          <p:nvPr>
            <p:ph idx="1"/>
          </p:nvPr>
        </p:nvSpPr>
        <p:spPr>
          <a:xfrm>
            <a:off x="4810259" y="649480"/>
            <a:ext cx="6555347" cy="5546047"/>
          </a:xfrm>
        </p:spPr>
        <p:txBody>
          <a:bodyPr anchor="ctr">
            <a:normAutofit fontScale="92500" lnSpcReduction="10000"/>
          </a:bodyPr>
          <a:lstStyle/>
          <a:p>
            <a:pPr marL="514350" lvl="0" indent="-514350">
              <a:buFont typeface="+mj-lt"/>
              <a:buAutoNum type="arabicPeriod"/>
            </a:pPr>
            <a:r>
              <a:rPr lang="en-NZ" sz="1700" dirty="0"/>
              <a:t>About 6–9 months. </a:t>
            </a:r>
          </a:p>
          <a:p>
            <a:pPr marL="514350" lvl="0" indent="-514350">
              <a:buFont typeface="+mj-lt"/>
              <a:buAutoNum type="arabicPeriod"/>
            </a:pPr>
            <a:r>
              <a:rPr lang="en-NZ" sz="1700" dirty="0"/>
              <a:t>To reduce the build-up of soil diseases and pests and maintain soil health. </a:t>
            </a:r>
          </a:p>
          <a:p>
            <a:pPr marL="514350" lvl="0" indent="-514350">
              <a:buFont typeface="+mj-lt"/>
              <a:buAutoNum type="arabicPeriod"/>
            </a:pPr>
            <a:r>
              <a:rPr lang="en-NZ" sz="1700" dirty="0"/>
              <a:t>Friable, fertile, well-drained soil that allows bulbs to grow easily. </a:t>
            </a:r>
          </a:p>
          <a:p>
            <a:pPr marL="514350" lvl="0" indent="-514350">
              <a:buFont typeface="+mj-lt"/>
              <a:buAutoNum type="arabicPeriod"/>
            </a:pPr>
            <a:r>
              <a:rPr lang="en-NZ" sz="1700" dirty="0"/>
              <a:t>pH 6.0–7.0. </a:t>
            </a:r>
          </a:p>
          <a:p>
            <a:pPr marL="514350" lvl="0" indent="-514350">
              <a:buFont typeface="+mj-lt"/>
              <a:buAutoNum type="arabicPeriod"/>
            </a:pPr>
            <a:r>
              <a:rPr lang="en-NZ" sz="1700" dirty="0"/>
              <a:t>To make seeds easier to handle, improve precision planting, and give more even crop establishment. </a:t>
            </a:r>
          </a:p>
          <a:p>
            <a:pPr marL="514350" lvl="0" indent="-514350">
              <a:buFont typeface="+mj-lt"/>
              <a:buAutoNum type="arabicPeriod"/>
            </a:pPr>
            <a:r>
              <a:rPr lang="en-NZ" sz="1700" dirty="0"/>
              <a:t>1–2 cm deep. </a:t>
            </a:r>
          </a:p>
          <a:p>
            <a:pPr marL="514350" lvl="0" indent="-514350">
              <a:buFont typeface="+mj-lt"/>
              <a:buAutoNum type="arabicPeriod"/>
            </a:pPr>
            <a:r>
              <a:rPr lang="en-NZ" sz="1700" dirty="0"/>
              <a:t>Nitrogen, phosphorus, and potassium (any two). </a:t>
            </a:r>
          </a:p>
          <a:p>
            <a:pPr marL="514350" lvl="0" indent="-514350">
              <a:buFont typeface="+mj-lt"/>
              <a:buAutoNum type="arabicPeriod"/>
            </a:pPr>
            <a:r>
              <a:rPr lang="en-NZ" sz="1700" dirty="0"/>
              <a:t>Onions need consistent moisture, but too little water reduces bulb size and too much water can cause diseases and rot. </a:t>
            </a:r>
          </a:p>
          <a:p>
            <a:pPr marL="514350" lvl="0" indent="-514350">
              <a:buFont typeface="+mj-lt"/>
              <a:buAutoNum type="arabicPeriod"/>
            </a:pPr>
            <a:r>
              <a:rPr lang="en-NZ" sz="1700" dirty="0"/>
              <a:t>Pest: onion thrips or aphids</a:t>
            </a:r>
            <a:br>
              <a:rPr lang="en-NZ" sz="1700" dirty="0"/>
            </a:br>
            <a:r>
              <a:rPr lang="en-NZ" sz="1700" dirty="0"/>
              <a:t>Disease: downy mildew or bulb rot </a:t>
            </a:r>
          </a:p>
          <a:p>
            <a:pPr marL="514350" lvl="0" indent="-514350">
              <a:buFont typeface="+mj-lt"/>
              <a:buAutoNum type="arabicPeriod"/>
            </a:pPr>
            <a:r>
              <a:rPr lang="en-NZ" sz="1700" dirty="0"/>
              <a:t>Onions are poor competitors, so weeds steal light, water, and nutrients, reducing yield. </a:t>
            </a:r>
          </a:p>
          <a:p>
            <a:pPr marL="514350" lvl="0" indent="-514350">
              <a:buFont typeface="+mj-lt"/>
              <a:buAutoNum type="arabicPeriod"/>
            </a:pPr>
            <a:r>
              <a:rPr lang="en-NZ" sz="1700" dirty="0"/>
              <a:t>The tops fall over and dry, and the bulbs are firm and fully formed. </a:t>
            </a:r>
          </a:p>
          <a:p>
            <a:pPr marL="514350" lvl="0" indent="-514350">
              <a:buFont typeface="+mj-lt"/>
              <a:buAutoNum type="arabicPeriod"/>
            </a:pPr>
            <a:r>
              <a:rPr lang="en-NZ" sz="1700" dirty="0"/>
              <a:t>They are cured, dried, graded, sorted, stored, and packaged. </a:t>
            </a:r>
          </a:p>
          <a:p>
            <a:pPr marL="514350" lvl="0" indent="-514350">
              <a:buFont typeface="+mj-lt"/>
              <a:buAutoNum type="arabicPeriod"/>
            </a:pPr>
            <a:r>
              <a:rPr lang="en-NZ" sz="1700" dirty="0"/>
              <a:t>To help onions dry and cure, improving storage quality. </a:t>
            </a:r>
          </a:p>
          <a:p>
            <a:pPr marL="514350" lvl="0" indent="-514350">
              <a:buFont typeface="+mj-lt"/>
              <a:buAutoNum type="arabicPeriod"/>
            </a:pPr>
            <a:r>
              <a:rPr lang="en-NZ" sz="1700" dirty="0"/>
              <a:t>From a few days up to six weeks.</a:t>
            </a:r>
          </a:p>
          <a:p>
            <a:pPr marL="0" indent="0">
              <a:buNone/>
            </a:pPr>
            <a:endParaRPr lang="en-NZ" sz="1400" dirty="0"/>
          </a:p>
        </p:txBody>
      </p:sp>
    </p:spTree>
    <p:extLst>
      <p:ext uri="{BB962C8B-B14F-4D97-AF65-F5344CB8AC3E}">
        <p14:creationId xmlns:p14="http://schemas.microsoft.com/office/powerpoint/2010/main" val="16147717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C9BE72A-4F97-4FA0-AF09-2C65D071CF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A96B7D-6E0F-CA99-6266-8CA710FFFB13}"/>
              </a:ext>
            </a:extLst>
          </p:cNvPr>
          <p:cNvSpPr>
            <a:spLocks noGrp="1"/>
          </p:cNvSpPr>
          <p:nvPr>
            <p:ph type="title"/>
          </p:nvPr>
        </p:nvSpPr>
        <p:spPr>
          <a:xfrm>
            <a:off x="838200" y="4285803"/>
            <a:ext cx="10515600" cy="1843285"/>
          </a:xfrm>
        </p:spPr>
        <p:txBody>
          <a:bodyPr vert="horz" lIns="91440" tIns="45720" rIns="91440" bIns="45720" rtlCol="0" anchor="ctr">
            <a:normAutofit/>
          </a:bodyPr>
          <a:lstStyle/>
          <a:p>
            <a:r>
              <a:rPr lang="en-US" b="1" kern="1200">
                <a:solidFill>
                  <a:schemeClr val="tx1"/>
                </a:solidFill>
                <a:latin typeface="+mj-lt"/>
                <a:ea typeface="+mj-ea"/>
                <a:cs typeface="+mj-cs"/>
              </a:rPr>
              <a:t>Do</a:t>
            </a:r>
            <a:r>
              <a:rPr lang="en-US" kern="1200">
                <a:solidFill>
                  <a:schemeClr val="tx1"/>
                </a:solidFill>
                <a:latin typeface="+mj-lt"/>
                <a:ea typeface="+mj-ea"/>
                <a:cs typeface="+mj-cs"/>
              </a:rPr>
              <a:t> </a:t>
            </a:r>
            <a:r>
              <a:rPr lang="en-US" b="1" kern="1200">
                <a:solidFill>
                  <a:schemeClr val="tx1"/>
                </a:solidFill>
                <a:latin typeface="+mj-lt"/>
                <a:ea typeface="+mj-ea"/>
                <a:cs typeface="+mj-cs"/>
              </a:rPr>
              <a:t>Activity 7</a:t>
            </a:r>
            <a:r>
              <a:rPr lang="en-US" kern="1200">
                <a:solidFill>
                  <a:schemeClr val="tx1"/>
                </a:solidFill>
                <a:latin typeface="+mj-lt"/>
                <a:ea typeface="+mj-ea"/>
                <a:cs typeface="+mj-cs"/>
              </a:rPr>
              <a:t>: Growing Onion Questions (WS)</a:t>
            </a:r>
            <a:br>
              <a:rPr lang="en-US" kern="1200">
                <a:solidFill>
                  <a:schemeClr val="tx1"/>
                </a:solidFill>
                <a:latin typeface="+mj-lt"/>
                <a:ea typeface="+mj-ea"/>
                <a:cs typeface="+mj-cs"/>
              </a:rPr>
            </a:br>
            <a:endParaRPr lang="en-US" kern="1200">
              <a:solidFill>
                <a:schemeClr val="tx1"/>
              </a:solidFill>
              <a:latin typeface="+mj-lt"/>
              <a:ea typeface="+mj-ea"/>
              <a:cs typeface="+mj-cs"/>
            </a:endParaRPr>
          </a:p>
        </p:txBody>
      </p:sp>
      <p:pic>
        <p:nvPicPr>
          <p:cNvPr id="5" name="Picture 4">
            <a:extLst>
              <a:ext uri="{FF2B5EF4-FFF2-40B4-BE49-F238E27FC236}">
                <a16:creationId xmlns:a16="http://schemas.microsoft.com/office/drawing/2014/main" id="{894BA8E3-3CE7-88DE-E92D-F19FF9382159}"/>
              </a:ext>
            </a:extLst>
          </p:cNvPr>
          <p:cNvPicPr>
            <a:picLocks noChangeAspect="1"/>
          </p:cNvPicPr>
          <p:nvPr/>
        </p:nvPicPr>
        <p:blipFill>
          <a:blip r:embed="rId2"/>
          <a:srcRect l="16755" r="3398"/>
          <a:stretch>
            <a:fillRect/>
          </a:stretch>
        </p:blipFill>
        <p:spPr>
          <a:xfrm>
            <a:off x="176734" y="181113"/>
            <a:ext cx="3824346" cy="3903516"/>
          </a:xfrm>
          <a:prstGeom prst="rect">
            <a:avLst/>
          </a:prstGeom>
        </p:spPr>
      </p:pic>
      <p:pic>
        <p:nvPicPr>
          <p:cNvPr id="6" name="Picture 4" descr="Pukekohe Onions">
            <a:extLst>
              <a:ext uri="{FF2B5EF4-FFF2-40B4-BE49-F238E27FC236}">
                <a16:creationId xmlns:a16="http://schemas.microsoft.com/office/drawing/2014/main" id="{7C6C868E-C2F6-4672-35EE-642AADE6AD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28" r="2" b="2"/>
          <a:stretch>
            <a:fillRect/>
          </a:stretch>
        </p:blipFill>
        <p:spPr bwMode="auto">
          <a:xfrm>
            <a:off x="4183827" y="181113"/>
            <a:ext cx="3824346" cy="39035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9C60466-95F5-C6E4-7D2B-D8EF25CF2A3F}"/>
              </a:ext>
            </a:extLst>
          </p:cNvPr>
          <p:cNvPicPr>
            <a:picLocks noChangeAspect="1"/>
          </p:cNvPicPr>
          <p:nvPr/>
        </p:nvPicPr>
        <p:blipFill>
          <a:blip r:embed="rId4">
            <a:extLst>
              <a:ext uri="{28A0092B-C50C-407E-A947-70E740481C1C}">
                <a14:useLocalDpi xmlns:a14="http://schemas.microsoft.com/office/drawing/2010/main" val="0"/>
              </a:ext>
            </a:extLst>
          </a:blip>
          <a:srcRect l="5509" r="7406" b="2"/>
          <a:stretch>
            <a:fillRect/>
          </a:stretch>
        </p:blipFill>
        <p:spPr>
          <a:xfrm>
            <a:off x="8190920" y="181113"/>
            <a:ext cx="3824346" cy="3903516"/>
          </a:xfrm>
          <a:prstGeom prst="rect">
            <a:avLst/>
          </a:prstGeom>
        </p:spPr>
      </p:pic>
    </p:spTree>
    <p:extLst>
      <p:ext uri="{BB962C8B-B14F-4D97-AF65-F5344CB8AC3E}">
        <p14:creationId xmlns:p14="http://schemas.microsoft.com/office/powerpoint/2010/main" val="22591257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a:extLst>
              <a:ext uri="{FF2B5EF4-FFF2-40B4-BE49-F238E27FC236}">
                <a16:creationId xmlns:a16="http://schemas.microsoft.com/office/drawing/2014/main" id="{AF6CB648-9554-488A-B457-99CAAD1DA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James Kuperus">
            <a:hlinkClick r:id="rId2" tooltip="&quot;Click to preview image&quot;"/>
            <a:extLst>
              <a:ext uri="{FF2B5EF4-FFF2-40B4-BE49-F238E27FC236}">
                <a16:creationId xmlns:a16="http://schemas.microsoft.com/office/drawing/2014/main" id="{73484272-59DB-2E95-3A36-552F42A40EFB}"/>
              </a:ext>
            </a:extLst>
          </p:cNvPr>
          <p:cNvPicPr>
            <a:picLocks noChangeAspect="1"/>
          </p:cNvPicPr>
          <p:nvPr/>
        </p:nvPicPr>
        <p:blipFill>
          <a:blip r:embed="rId3">
            <a:extLst>
              <a:ext uri="{28A0092B-C50C-407E-A947-70E740481C1C}">
                <a14:useLocalDpi xmlns:a14="http://schemas.microsoft.com/office/drawing/2010/main" val="0"/>
              </a:ext>
            </a:extLst>
          </a:blip>
          <a:srcRect l="2222" r="18889"/>
          <a:stretch>
            <a:fillRect/>
          </a:stretch>
        </p:blipFill>
        <p:spPr bwMode="auto">
          <a:xfrm>
            <a:off x="6781799" y="1714500"/>
            <a:ext cx="5410201" cy="5143500"/>
          </a:xfrm>
          <a:prstGeom prst="rect">
            <a:avLst/>
          </a:prstGeom>
          <a:noFill/>
        </p:spPr>
      </p:pic>
      <p:sp useBgFill="1">
        <p:nvSpPr>
          <p:cNvPr id="18" name="Rectangle 17">
            <a:extLst>
              <a:ext uri="{FF2B5EF4-FFF2-40B4-BE49-F238E27FC236}">
                <a16:creationId xmlns:a16="http://schemas.microsoft.com/office/drawing/2014/main" id="{E1ED8A68-A582-AC62-104E-E319E9DB3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D4E940-EA5C-FACC-88D3-443AAE8EA860}"/>
              </a:ext>
            </a:extLst>
          </p:cNvPr>
          <p:cNvSpPr>
            <a:spLocks noGrp="1"/>
          </p:cNvSpPr>
          <p:nvPr>
            <p:ph type="title"/>
          </p:nvPr>
        </p:nvSpPr>
        <p:spPr>
          <a:xfrm>
            <a:off x="761801" y="250409"/>
            <a:ext cx="10222952" cy="1228299"/>
          </a:xfrm>
        </p:spPr>
        <p:txBody>
          <a:bodyPr>
            <a:normAutofit/>
          </a:bodyPr>
          <a:lstStyle/>
          <a:p>
            <a:r>
              <a:rPr lang="en-NZ" sz="4000" b="1"/>
              <a:t>Do Activity 8: Onion industry challenges</a:t>
            </a:r>
            <a:br>
              <a:rPr lang="en-NZ" sz="4000"/>
            </a:br>
            <a:endParaRPr lang="en-NZ" sz="4000"/>
          </a:p>
        </p:txBody>
      </p:sp>
      <p:sp>
        <p:nvSpPr>
          <p:cNvPr id="3" name="Content Placeholder 2">
            <a:extLst>
              <a:ext uri="{FF2B5EF4-FFF2-40B4-BE49-F238E27FC236}">
                <a16:creationId xmlns:a16="http://schemas.microsoft.com/office/drawing/2014/main" id="{233B773D-3A48-00FF-6848-3E111E0A18E2}"/>
              </a:ext>
            </a:extLst>
          </p:cNvPr>
          <p:cNvSpPr>
            <a:spLocks noGrp="1"/>
          </p:cNvSpPr>
          <p:nvPr>
            <p:ph idx="1"/>
          </p:nvPr>
        </p:nvSpPr>
        <p:spPr>
          <a:xfrm>
            <a:off x="761801" y="2183642"/>
            <a:ext cx="5334199" cy="4115018"/>
          </a:xfrm>
        </p:spPr>
        <p:txBody>
          <a:bodyPr anchor="ctr">
            <a:normAutofit/>
          </a:bodyPr>
          <a:lstStyle/>
          <a:p>
            <a:pPr marL="514350" lvl="0" indent="-514350">
              <a:buFont typeface="+mj-lt"/>
              <a:buAutoNum type="alphaLcPeriod"/>
            </a:pPr>
            <a:r>
              <a:rPr lang="en-NZ" sz="1600"/>
              <a:t>In groups, brainstorm and create a list of challenges that onion growers have faced in the past and continue to face today.</a:t>
            </a:r>
          </a:p>
          <a:p>
            <a:pPr marL="514350" lvl="0" indent="-514350">
              <a:buFont typeface="+mj-lt"/>
              <a:buAutoNum type="alphaLcPeriod"/>
            </a:pPr>
            <a:r>
              <a:rPr lang="en-NZ" sz="1600"/>
              <a:t>Give one or two of the worksheets listed below to each group to read and discuss.</a:t>
            </a:r>
          </a:p>
          <a:p>
            <a:pPr marL="514350" lvl="0" indent="-514350">
              <a:buFont typeface="+mj-lt"/>
              <a:buAutoNum type="alphaLcPeriod"/>
            </a:pPr>
            <a:r>
              <a:rPr lang="en-NZ" sz="1600"/>
              <a:t>After reading the worksheets, add any new challenges to your list. Then brainstorm and record possible strategies that growers could use to reduce or manage these challenges.</a:t>
            </a:r>
          </a:p>
          <a:p>
            <a:pPr marL="514350" lvl="0" indent="-514350">
              <a:buFont typeface="+mj-lt"/>
              <a:buAutoNum type="alphaLcPeriod"/>
            </a:pPr>
            <a:r>
              <a:rPr lang="en-NZ" sz="1600"/>
              <a:t>Share your group's ideas and findings with the class.</a:t>
            </a:r>
          </a:p>
          <a:p>
            <a:pPr lvl="1"/>
            <a:r>
              <a:rPr lang="en-NZ" sz="1600"/>
              <a:t>NZ Onion Industry Challenges (WS) </a:t>
            </a:r>
          </a:p>
          <a:p>
            <a:pPr lvl="1"/>
            <a:r>
              <a:rPr lang="en-NZ" sz="1600"/>
              <a:t>Strong onion crop in Hawkes Bay (WS) </a:t>
            </a:r>
          </a:p>
          <a:p>
            <a:pPr lvl="1"/>
            <a:r>
              <a:rPr lang="en-NZ" sz="1600"/>
              <a:t>Auckland floods (WS)</a:t>
            </a:r>
            <a:r>
              <a:rPr lang="en-NZ" sz="1600" b="1"/>
              <a:t> </a:t>
            </a:r>
            <a:endParaRPr lang="en-NZ" sz="1600"/>
          </a:p>
          <a:p>
            <a:pPr lvl="1"/>
            <a:r>
              <a:rPr lang="en-NZ" sz="1600"/>
              <a:t>Strong Quality and Reliable Exports Drive NZ Onion Season (WS)</a:t>
            </a:r>
          </a:p>
        </p:txBody>
      </p:sp>
      <p:sp>
        <p:nvSpPr>
          <p:cNvPr id="5" name="TextBox 4">
            <a:extLst>
              <a:ext uri="{FF2B5EF4-FFF2-40B4-BE49-F238E27FC236}">
                <a16:creationId xmlns:a16="http://schemas.microsoft.com/office/drawing/2014/main" id="{6CD61032-73EF-8161-9A18-C0BEA0622CC5}"/>
              </a:ext>
            </a:extLst>
          </p:cNvPr>
          <p:cNvSpPr txBox="1"/>
          <p:nvPr/>
        </p:nvSpPr>
        <p:spPr>
          <a:xfrm>
            <a:off x="7334290" y="6394709"/>
            <a:ext cx="4305218" cy="369332"/>
          </a:xfrm>
          <a:prstGeom prst="rect">
            <a:avLst/>
          </a:prstGeom>
          <a:noFill/>
        </p:spPr>
        <p:txBody>
          <a:bodyPr wrap="none" rtlCol="0">
            <a:spAutoFit/>
          </a:bodyPr>
          <a:lstStyle/>
          <a:p>
            <a:r>
              <a:rPr lang="en-NZ" dirty="0">
                <a:solidFill>
                  <a:schemeClr val="bg1"/>
                </a:solidFill>
              </a:rPr>
              <a:t>Onions NZ chief executive James Kuperus</a:t>
            </a:r>
            <a:endParaRPr lang="en-NZ"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812227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FBDB2D8-1B24-EA28-AD77-2C1C9441FC20}"/>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picture containing logo&#10;&#10;Description automatically generated">
            <a:extLst>
              <a:ext uri="{FF2B5EF4-FFF2-40B4-BE49-F238E27FC236}">
                <a16:creationId xmlns:a16="http://schemas.microsoft.com/office/drawing/2014/main" id="{D408E4A4-0095-285D-D4DF-ABDD23CEBF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9"/>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7657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A33A4-5978-7FA9-2E23-05DD2D71A5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8556CE-DA6C-FFD0-B4B9-A8BC9DAE2212}"/>
              </a:ext>
            </a:extLst>
          </p:cNvPr>
          <p:cNvSpPr>
            <a:spLocks noGrp="1"/>
          </p:cNvSpPr>
          <p:nvPr>
            <p:ph type="title"/>
          </p:nvPr>
        </p:nvSpPr>
        <p:spPr/>
        <p:txBody>
          <a:bodyPr>
            <a:normAutofit fontScale="90000"/>
          </a:bodyPr>
          <a:lstStyle/>
          <a:p>
            <a:pPr algn="ctr"/>
            <a:br>
              <a:rPr lang="en-NZ" b="1" dirty="0"/>
            </a:br>
            <a:r>
              <a:rPr lang="en-NZ" b="1" dirty="0"/>
              <a:t> </a:t>
            </a:r>
            <a:br>
              <a:rPr lang="en-NZ" dirty="0"/>
            </a:br>
            <a:endParaRPr lang="en-NZ" dirty="0"/>
          </a:p>
        </p:txBody>
      </p:sp>
      <p:pic>
        <p:nvPicPr>
          <p:cNvPr id="3" name="Picture 2">
            <a:extLst>
              <a:ext uri="{FF2B5EF4-FFF2-40B4-BE49-F238E27FC236}">
                <a16:creationId xmlns:a16="http://schemas.microsoft.com/office/drawing/2014/main" id="{42709113-5577-C9D8-789E-888E78B007AE}"/>
              </a:ext>
            </a:extLst>
          </p:cNvPr>
          <p:cNvPicPr>
            <a:picLocks noChangeAspect="1"/>
          </p:cNvPicPr>
          <p:nvPr/>
        </p:nvPicPr>
        <p:blipFill>
          <a:blip r:embed="rId2"/>
          <a:stretch>
            <a:fillRect/>
          </a:stretch>
        </p:blipFill>
        <p:spPr>
          <a:xfrm>
            <a:off x="1324128" y="365125"/>
            <a:ext cx="9601538" cy="6312377"/>
          </a:xfrm>
          <a:prstGeom prst="rect">
            <a:avLst/>
          </a:prstGeom>
        </p:spPr>
      </p:pic>
    </p:spTree>
    <p:extLst>
      <p:ext uri="{BB962C8B-B14F-4D97-AF65-F5344CB8AC3E}">
        <p14:creationId xmlns:p14="http://schemas.microsoft.com/office/powerpoint/2010/main" val="1205570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C725961-E613-B02A-C312-CB4D7BD61894}"/>
            </a:ext>
          </a:extLst>
        </p:cNvPr>
        <p:cNvGrpSpPr/>
        <p:nvPr/>
      </p:nvGrpSpPr>
      <p:grpSpPr>
        <a:xfrm>
          <a:off x="0" y="0"/>
          <a:ext cx="0" cy="0"/>
          <a:chOff x="0" y="0"/>
          <a:chExt cx="0" cy="0"/>
        </a:xfrm>
      </p:grpSpPr>
      <p:sp useBgFill="1">
        <p:nvSpPr>
          <p:cNvPr id="1040" name="Rectangle 1039">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D7F497-9527-62AC-2211-23ECF8A8D56C}"/>
              </a:ext>
            </a:extLst>
          </p:cNvPr>
          <p:cNvSpPr>
            <a:spLocks noGrp="1"/>
          </p:cNvSpPr>
          <p:nvPr>
            <p:ph type="title"/>
          </p:nvPr>
        </p:nvSpPr>
        <p:spPr>
          <a:xfrm>
            <a:off x="648929" y="557190"/>
            <a:ext cx="5181510" cy="1671569"/>
          </a:xfrm>
        </p:spPr>
        <p:txBody>
          <a:bodyPr>
            <a:normAutofit fontScale="90000"/>
          </a:bodyPr>
          <a:lstStyle/>
          <a:p>
            <a:br>
              <a:rPr lang="en-NZ" sz="2800" dirty="0"/>
            </a:br>
            <a:r>
              <a:rPr lang="en-NZ" b="1" dirty="0"/>
              <a:t>Site selection</a:t>
            </a:r>
            <a:br>
              <a:rPr lang="en-NZ" dirty="0"/>
            </a:br>
            <a:br>
              <a:rPr lang="en-NZ" sz="3600" dirty="0"/>
            </a:br>
            <a:endParaRPr lang="en-NZ" sz="3600" dirty="0"/>
          </a:p>
        </p:txBody>
      </p:sp>
      <p:sp>
        <p:nvSpPr>
          <p:cNvPr id="3" name="Content Placeholder 2">
            <a:extLst>
              <a:ext uri="{FF2B5EF4-FFF2-40B4-BE49-F238E27FC236}">
                <a16:creationId xmlns:a16="http://schemas.microsoft.com/office/drawing/2014/main" id="{168E6AF4-3F03-A53B-1BDA-F1B66479C61E}"/>
              </a:ext>
            </a:extLst>
          </p:cNvPr>
          <p:cNvSpPr>
            <a:spLocks noGrp="1"/>
          </p:cNvSpPr>
          <p:nvPr>
            <p:ph idx="1"/>
          </p:nvPr>
        </p:nvSpPr>
        <p:spPr>
          <a:xfrm>
            <a:off x="648930" y="2406650"/>
            <a:ext cx="5181508" cy="3722438"/>
          </a:xfrm>
        </p:spPr>
        <p:txBody>
          <a:bodyPr>
            <a:normAutofit/>
          </a:bodyPr>
          <a:lstStyle/>
          <a:p>
            <a:r>
              <a:rPr lang="en-NZ" sz="2000" dirty="0"/>
              <a:t>Choose well-drained, fertile soils with a pH of 6.0–7.0. </a:t>
            </a:r>
          </a:p>
          <a:p>
            <a:r>
              <a:rPr lang="en-NZ" sz="2000" dirty="0"/>
              <a:t>Onions require a long, warm growing season and dry conditions at harvest. </a:t>
            </a:r>
          </a:p>
          <a:p>
            <a:r>
              <a:rPr lang="en-NZ" sz="2000" dirty="0"/>
              <a:t>Follow a 4–6 year crop rotation to reduce disease and pest build-up. </a:t>
            </a:r>
          </a:p>
          <a:p>
            <a:r>
              <a:rPr lang="en-NZ" sz="2000" dirty="0"/>
              <a:t>Suitable preceding crops include pasture, cereals, and selected brassicas. </a:t>
            </a:r>
          </a:p>
          <a:p>
            <a:r>
              <a:rPr lang="en-NZ" sz="2000" dirty="0"/>
              <a:t>Avoid compacted or poorly drained soils, which can reduce yield and increase disease risk.</a:t>
            </a:r>
          </a:p>
          <a:p>
            <a:pPr marL="0" indent="0">
              <a:buNone/>
            </a:pPr>
            <a:endParaRPr lang="en-NZ" sz="2000" dirty="0"/>
          </a:p>
          <a:p>
            <a:pPr marL="0" indent="0">
              <a:buNone/>
            </a:pPr>
            <a:endParaRPr lang="en-NZ" sz="2000" dirty="0"/>
          </a:p>
          <a:p>
            <a:pPr marL="0" indent="0">
              <a:buNone/>
            </a:pPr>
            <a:endParaRPr lang="en-NZ" sz="2000" dirty="0"/>
          </a:p>
        </p:txBody>
      </p:sp>
      <p:pic>
        <p:nvPicPr>
          <p:cNvPr id="1028" name="Picture 4">
            <a:extLst>
              <a:ext uri="{FF2B5EF4-FFF2-40B4-BE49-F238E27FC236}">
                <a16:creationId xmlns:a16="http://schemas.microsoft.com/office/drawing/2014/main" id="{F5B81636-CB9F-7618-CBE7-A79D3D38FB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 b="14314"/>
          <a:stretch>
            <a:fillRect/>
          </a:stretch>
        </p:blipFill>
        <p:spPr bwMode="auto">
          <a:xfrm>
            <a:off x="6189155" y="10"/>
            <a:ext cx="6002844"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7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2" name="Rectangle 2061">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493572-8AF2-4813-7F04-DEDF82F6AC06}"/>
              </a:ext>
            </a:extLst>
          </p:cNvPr>
          <p:cNvSpPr>
            <a:spLocks noGrp="1"/>
          </p:cNvSpPr>
          <p:nvPr>
            <p:ph type="title"/>
          </p:nvPr>
        </p:nvSpPr>
        <p:spPr>
          <a:xfrm>
            <a:off x="645882" y="141465"/>
            <a:ext cx="5181510" cy="1671569"/>
          </a:xfrm>
        </p:spPr>
        <p:txBody>
          <a:bodyPr>
            <a:normAutofit/>
          </a:bodyPr>
          <a:lstStyle/>
          <a:p>
            <a:r>
              <a:rPr lang="en-NZ" sz="4000" b="1" dirty="0"/>
              <a:t>Seedbed preparation</a:t>
            </a:r>
          </a:p>
        </p:txBody>
      </p:sp>
      <p:sp>
        <p:nvSpPr>
          <p:cNvPr id="3" name="Content Placeholder 2">
            <a:extLst>
              <a:ext uri="{FF2B5EF4-FFF2-40B4-BE49-F238E27FC236}">
                <a16:creationId xmlns:a16="http://schemas.microsoft.com/office/drawing/2014/main" id="{CA613E39-0BED-4F8D-D2FC-6D8AB0EB0EDD}"/>
              </a:ext>
            </a:extLst>
          </p:cNvPr>
          <p:cNvSpPr>
            <a:spLocks noGrp="1"/>
          </p:cNvSpPr>
          <p:nvPr>
            <p:ph idx="1"/>
          </p:nvPr>
        </p:nvSpPr>
        <p:spPr>
          <a:xfrm>
            <a:off x="648930" y="1813033"/>
            <a:ext cx="5181508" cy="4540469"/>
          </a:xfrm>
        </p:spPr>
        <p:txBody>
          <a:bodyPr>
            <a:normAutofit lnSpcReduction="10000"/>
          </a:bodyPr>
          <a:lstStyle/>
          <a:p>
            <a:pPr marL="0" lvl="0" indent="0">
              <a:spcBef>
                <a:spcPts val="600"/>
              </a:spcBef>
              <a:buNone/>
            </a:pPr>
            <a:r>
              <a:rPr lang="en-NZ" sz="1400" dirty="0"/>
              <a:t>Onions require a fine, firm, and well-prepared seedbed for: </a:t>
            </a:r>
          </a:p>
          <a:p>
            <a:pPr>
              <a:spcBef>
                <a:spcPts val="600"/>
              </a:spcBef>
            </a:pPr>
            <a:r>
              <a:rPr lang="en-NZ" sz="1400" dirty="0"/>
              <a:t>Uniform germination </a:t>
            </a:r>
          </a:p>
          <a:p>
            <a:pPr>
              <a:spcBef>
                <a:spcPts val="600"/>
              </a:spcBef>
            </a:pPr>
            <a:r>
              <a:rPr lang="en-NZ" sz="1400" dirty="0"/>
              <a:t>Strong root establishment </a:t>
            </a:r>
          </a:p>
          <a:p>
            <a:pPr>
              <a:spcBef>
                <a:spcPts val="600"/>
              </a:spcBef>
            </a:pPr>
            <a:r>
              <a:rPr lang="en-NZ" sz="1400" dirty="0"/>
              <a:t>Consistent bulb development </a:t>
            </a:r>
          </a:p>
          <a:p>
            <a:pPr>
              <a:spcBef>
                <a:spcPts val="600"/>
              </a:spcBef>
            </a:pPr>
            <a:r>
              <a:rPr lang="en-NZ" sz="1400" dirty="0"/>
              <a:t>Good seed-to-soil contact, promoting even emergence and crop growth </a:t>
            </a:r>
          </a:p>
          <a:p>
            <a:pPr marL="0" lvl="0" indent="0">
              <a:spcBef>
                <a:spcPts val="600"/>
              </a:spcBef>
              <a:buNone/>
            </a:pPr>
            <a:endParaRPr lang="en-NZ" sz="1400" dirty="0"/>
          </a:p>
          <a:p>
            <a:pPr marL="0" indent="0">
              <a:spcBef>
                <a:spcPts val="600"/>
              </a:spcBef>
              <a:buNone/>
            </a:pPr>
            <a:r>
              <a:rPr lang="en-NZ" sz="1400" b="1" dirty="0"/>
              <a:t>Cultivation Practices</a:t>
            </a:r>
          </a:p>
          <a:p>
            <a:pPr>
              <a:spcBef>
                <a:spcPts val="600"/>
              </a:spcBef>
            </a:pPr>
            <a:r>
              <a:rPr lang="en-NZ" sz="1400" dirty="0"/>
              <a:t>Cultivation methods are tailored to the soil type and previous crop </a:t>
            </a:r>
          </a:p>
          <a:p>
            <a:pPr>
              <a:spcBef>
                <a:spcPts val="600"/>
              </a:spcBef>
            </a:pPr>
            <a:r>
              <a:rPr lang="en-NZ" sz="1400" dirty="0"/>
              <a:t>GPS-guided cultivation reduces the number of field passes, minimising soil compaction and protecting soil structure </a:t>
            </a:r>
          </a:p>
          <a:p>
            <a:pPr>
              <a:spcBef>
                <a:spcPts val="600"/>
              </a:spcBef>
            </a:pPr>
            <a:r>
              <a:rPr lang="en-NZ" sz="1400" dirty="0"/>
              <a:t>Well-prepared seedbeds improve: </a:t>
            </a:r>
          </a:p>
          <a:p>
            <a:pPr lvl="1">
              <a:spcBef>
                <a:spcPts val="600"/>
              </a:spcBef>
            </a:pPr>
            <a:r>
              <a:rPr lang="en-NZ" sz="1400" dirty="0"/>
              <a:t>Moisture retention </a:t>
            </a:r>
          </a:p>
          <a:p>
            <a:pPr lvl="1">
              <a:spcBef>
                <a:spcPts val="600"/>
              </a:spcBef>
            </a:pPr>
            <a:r>
              <a:rPr lang="en-NZ" sz="1400" dirty="0"/>
              <a:t>Drainage </a:t>
            </a:r>
          </a:p>
          <a:p>
            <a:pPr lvl="1">
              <a:spcBef>
                <a:spcPts val="600"/>
              </a:spcBef>
            </a:pPr>
            <a:r>
              <a:rPr lang="en-NZ" sz="1400" dirty="0"/>
              <a:t>Crop uniformity </a:t>
            </a:r>
          </a:p>
          <a:p>
            <a:pPr marL="0" indent="0">
              <a:spcBef>
                <a:spcPts val="600"/>
              </a:spcBef>
              <a:buNone/>
            </a:pPr>
            <a:r>
              <a:rPr lang="en-NZ" sz="1400" b="1" dirty="0"/>
              <a:t>Timing</a:t>
            </a:r>
          </a:p>
          <a:p>
            <a:pPr>
              <a:spcBef>
                <a:spcPts val="600"/>
              </a:spcBef>
            </a:pPr>
            <a:r>
              <a:rPr lang="en-NZ" sz="1400" dirty="0"/>
              <a:t>Seedbeds are typically prepared at the end of summer </a:t>
            </a:r>
          </a:p>
          <a:p>
            <a:pPr>
              <a:spcBef>
                <a:spcPts val="600"/>
              </a:spcBef>
            </a:pPr>
            <a:r>
              <a:rPr lang="en-NZ" sz="1400" dirty="0"/>
              <a:t>Soils are then left to rest before planting the next crop.</a:t>
            </a:r>
          </a:p>
          <a:p>
            <a:pPr lvl="1"/>
            <a:endParaRPr lang="en-NZ" sz="1400" dirty="0"/>
          </a:p>
          <a:p>
            <a:pPr lvl="0"/>
            <a:endParaRPr lang="en-NZ" sz="1000" dirty="0"/>
          </a:p>
        </p:txBody>
      </p:sp>
      <p:pic>
        <p:nvPicPr>
          <p:cNvPr id="2050" name="Picture 2" descr="First of the 2021 season; Kiwi Gold Onions being planted in Pukekawa">
            <a:extLst>
              <a:ext uri="{FF2B5EF4-FFF2-40B4-BE49-F238E27FC236}">
                <a16:creationId xmlns:a16="http://schemas.microsoft.com/office/drawing/2014/main" id="{58E9D527-1D86-B811-1569-A915C3808D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63" r="10407"/>
          <a:stretch>
            <a:fillRect/>
          </a:stretch>
        </p:blipFill>
        <p:spPr bwMode="auto">
          <a:xfrm>
            <a:off x="6189155" y="10"/>
            <a:ext cx="6002844"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645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B86D951-5F65-621F-0EDE-9D698AB872A2}"/>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FD20F2-C1B2-DB0F-5436-8F05B871DDB5}"/>
              </a:ext>
            </a:extLst>
          </p:cNvPr>
          <p:cNvSpPr>
            <a:spLocks noGrp="1"/>
          </p:cNvSpPr>
          <p:nvPr>
            <p:ph type="title"/>
          </p:nvPr>
        </p:nvSpPr>
        <p:spPr>
          <a:xfrm>
            <a:off x="648929" y="557190"/>
            <a:ext cx="5181510" cy="1671569"/>
          </a:xfrm>
        </p:spPr>
        <p:txBody>
          <a:bodyPr>
            <a:normAutofit/>
          </a:bodyPr>
          <a:lstStyle/>
          <a:p>
            <a:r>
              <a:rPr lang="en-NZ" sz="4000" b="1" dirty="0"/>
              <a:t>Pelleted onion seed</a:t>
            </a:r>
          </a:p>
        </p:txBody>
      </p:sp>
      <p:sp>
        <p:nvSpPr>
          <p:cNvPr id="3" name="Content Placeholder 2">
            <a:extLst>
              <a:ext uri="{FF2B5EF4-FFF2-40B4-BE49-F238E27FC236}">
                <a16:creationId xmlns:a16="http://schemas.microsoft.com/office/drawing/2014/main" id="{BADD66C1-79B9-4297-DCED-3E2852013B8D}"/>
              </a:ext>
            </a:extLst>
          </p:cNvPr>
          <p:cNvSpPr>
            <a:spLocks noGrp="1"/>
          </p:cNvSpPr>
          <p:nvPr>
            <p:ph idx="1"/>
          </p:nvPr>
        </p:nvSpPr>
        <p:spPr>
          <a:xfrm>
            <a:off x="648930" y="1844566"/>
            <a:ext cx="5181508" cy="4284522"/>
          </a:xfrm>
        </p:spPr>
        <p:txBody>
          <a:bodyPr>
            <a:normAutofit/>
          </a:bodyPr>
          <a:lstStyle/>
          <a:p>
            <a:pPr lvl="0"/>
            <a:r>
              <a:rPr lang="en-NZ" sz="1600" dirty="0"/>
              <a:t>Onion seed is very small, so it is often coated with a clay-based layer to form pelleted seed and treated with a fungicide.</a:t>
            </a:r>
          </a:p>
          <a:p>
            <a:pPr lvl="0"/>
            <a:r>
              <a:rPr lang="en-NZ" sz="1600" dirty="0"/>
              <a:t>The coating makes seeds: </a:t>
            </a:r>
          </a:p>
          <a:p>
            <a:pPr lvl="1"/>
            <a:r>
              <a:rPr lang="en-NZ" sz="1600" dirty="0"/>
              <a:t>Easier to handle </a:t>
            </a:r>
          </a:p>
          <a:p>
            <a:pPr lvl="1"/>
            <a:r>
              <a:rPr lang="en-NZ" sz="1600" dirty="0"/>
              <a:t>More uniform in size </a:t>
            </a:r>
          </a:p>
          <a:p>
            <a:pPr lvl="1"/>
            <a:r>
              <a:rPr lang="en-NZ" sz="1600" dirty="0"/>
              <a:t>Suitable for precision planting </a:t>
            </a:r>
          </a:p>
          <a:p>
            <a:r>
              <a:rPr lang="en-NZ" sz="1600" dirty="0"/>
              <a:t>Planting benefits</a:t>
            </a:r>
          </a:p>
          <a:p>
            <a:pPr lvl="1"/>
            <a:r>
              <a:rPr lang="en-NZ" sz="1600" dirty="0"/>
              <a:t>Allows precision </a:t>
            </a:r>
            <a:r>
              <a:rPr lang="en-NZ" sz="1600" dirty="0" err="1"/>
              <a:t>seeders</a:t>
            </a:r>
            <a:r>
              <a:rPr lang="en-NZ" sz="1600" dirty="0"/>
              <a:t> to space seeds accurately </a:t>
            </a:r>
          </a:p>
          <a:p>
            <a:pPr lvl="1"/>
            <a:r>
              <a:rPr lang="en-NZ" sz="1600" dirty="0"/>
              <a:t>Helps achieve even germination and uniform crop growth </a:t>
            </a:r>
          </a:p>
          <a:p>
            <a:pPr lvl="1"/>
            <a:r>
              <a:rPr lang="en-NZ" sz="1600" dirty="0"/>
              <a:t>Reduces overcrowding and improves bulb quality </a:t>
            </a:r>
          </a:p>
        </p:txBody>
      </p:sp>
      <p:pic>
        <p:nvPicPr>
          <p:cNvPr id="5" name="Picture 4">
            <a:extLst>
              <a:ext uri="{FF2B5EF4-FFF2-40B4-BE49-F238E27FC236}">
                <a16:creationId xmlns:a16="http://schemas.microsoft.com/office/drawing/2014/main" id="{0629AAE7-EFF3-532C-2C33-FBDB5496C518}"/>
              </a:ext>
            </a:extLst>
          </p:cNvPr>
          <p:cNvPicPr>
            <a:picLocks noChangeAspect="1"/>
          </p:cNvPicPr>
          <p:nvPr/>
        </p:nvPicPr>
        <p:blipFill>
          <a:blip r:embed="rId2"/>
          <a:srcRect l="21216" r="7447" b="1"/>
          <a:stretch>
            <a:fillRect/>
          </a:stretch>
        </p:blipFill>
        <p:spPr>
          <a:xfrm>
            <a:off x="6189155" y="10"/>
            <a:ext cx="6002844" cy="6857990"/>
          </a:xfrm>
          <a:prstGeom prst="rect">
            <a:avLst/>
          </a:prstGeom>
          <a:effectLst/>
        </p:spPr>
      </p:pic>
      <p:sp>
        <p:nvSpPr>
          <p:cNvPr id="6" name="TextBox 5">
            <a:extLst>
              <a:ext uri="{FF2B5EF4-FFF2-40B4-BE49-F238E27FC236}">
                <a16:creationId xmlns:a16="http://schemas.microsoft.com/office/drawing/2014/main" id="{5417AE75-4088-1FA4-A58C-E99DD727C6B4}"/>
              </a:ext>
            </a:extLst>
          </p:cNvPr>
          <p:cNvSpPr txBox="1"/>
          <p:nvPr/>
        </p:nvSpPr>
        <p:spPr>
          <a:xfrm>
            <a:off x="6189156" y="6387659"/>
            <a:ext cx="6002844" cy="468442"/>
          </a:xfrm>
          <a:prstGeom prst="rect">
            <a:avLst/>
          </a:prstGeom>
          <a:solidFill>
            <a:srgbClr val="000000">
              <a:alpha val="50000"/>
            </a:srgbClr>
          </a:solidFill>
          <a:ln>
            <a:noFill/>
          </a:ln>
        </p:spPr>
        <p:txBody>
          <a:bodyPr wrap="square" rtlCol="0">
            <a:noAutofit/>
          </a:bodyPr>
          <a:lstStyle/>
          <a:p>
            <a:pPr algn="ctr">
              <a:spcAft>
                <a:spcPts val="600"/>
              </a:spcAft>
            </a:pPr>
            <a:r>
              <a:rPr lang="en-NZ" sz="1300">
                <a:solidFill>
                  <a:srgbClr val="FFFFFF"/>
                </a:solidFill>
              </a:rPr>
              <a:t>Pelleted seed is an important tool for producing consistent, high-quality crops.</a:t>
            </a:r>
          </a:p>
        </p:txBody>
      </p:sp>
    </p:spTree>
    <p:extLst>
      <p:ext uri="{BB962C8B-B14F-4D97-AF65-F5344CB8AC3E}">
        <p14:creationId xmlns:p14="http://schemas.microsoft.com/office/powerpoint/2010/main" val="2857674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AF104F1-BA7A-6BED-BD99-67686D84229F}"/>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0C9265-BFA8-1A18-A053-F3C3547AFE06}"/>
              </a:ext>
            </a:extLst>
          </p:cNvPr>
          <p:cNvSpPr>
            <a:spLocks noGrp="1"/>
          </p:cNvSpPr>
          <p:nvPr>
            <p:ph type="title"/>
          </p:nvPr>
        </p:nvSpPr>
        <p:spPr>
          <a:xfrm>
            <a:off x="648929" y="557190"/>
            <a:ext cx="5181510" cy="1671569"/>
          </a:xfrm>
        </p:spPr>
        <p:txBody>
          <a:bodyPr>
            <a:normAutofit/>
          </a:bodyPr>
          <a:lstStyle/>
          <a:p>
            <a:r>
              <a:rPr lang="en-NZ" sz="4000" b="1" dirty="0"/>
              <a:t>Seeding</a:t>
            </a:r>
          </a:p>
        </p:txBody>
      </p:sp>
      <p:sp>
        <p:nvSpPr>
          <p:cNvPr id="3" name="Content Placeholder 2">
            <a:extLst>
              <a:ext uri="{FF2B5EF4-FFF2-40B4-BE49-F238E27FC236}">
                <a16:creationId xmlns:a16="http://schemas.microsoft.com/office/drawing/2014/main" id="{C0D58AC9-88BC-CBDB-ABB3-1530DF7D4EB7}"/>
              </a:ext>
            </a:extLst>
          </p:cNvPr>
          <p:cNvSpPr>
            <a:spLocks noGrp="1"/>
          </p:cNvSpPr>
          <p:nvPr>
            <p:ph idx="1"/>
          </p:nvPr>
        </p:nvSpPr>
        <p:spPr>
          <a:xfrm>
            <a:off x="648930" y="2406650"/>
            <a:ext cx="5181508" cy="3722438"/>
          </a:xfrm>
        </p:spPr>
        <p:txBody>
          <a:bodyPr>
            <a:normAutofit/>
          </a:bodyPr>
          <a:lstStyle/>
          <a:p>
            <a:pPr lvl="0"/>
            <a:r>
              <a:rPr lang="en-NZ" sz="2000" dirty="0"/>
              <a:t>Onion seeding in New Zealand can begin as early as late April in the North Island </a:t>
            </a:r>
          </a:p>
          <a:p>
            <a:pPr lvl="0"/>
            <a:r>
              <a:rPr lang="en-NZ" sz="2000" dirty="0"/>
              <a:t>By September, all onion seed is typically sown nationwide </a:t>
            </a:r>
          </a:p>
          <a:p>
            <a:pPr lvl="0"/>
            <a:r>
              <a:rPr lang="en-NZ" sz="2000" dirty="0"/>
              <a:t>Seeds are planted using a precision </a:t>
            </a:r>
            <a:r>
              <a:rPr lang="en-NZ" sz="2000" dirty="0" err="1"/>
              <a:t>seeder</a:t>
            </a:r>
            <a:r>
              <a:rPr lang="en-NZ" sz="2000" dirty="0"/>
              <a:t>, which ensures accurate spacing and even crop establishment </a:t>
            </a:r>
          </a:p>
          <a:p>
            <a:r>
              <a:rPr lang="en-NZ" sz="2000" dirty="0"/>
              <a:t>This helps promote uniform germination and consistent bulb development</a:t>
            </a:r>
          </a:p>
        </p:txBody>
      </p:sp>
      <p:pic>
        <p:nvPicPr>
          <p:cNvPr id="7" name="Picture 2" descr="Tractor plowing a large field, creating parallel lines in soil, under clear sky.">
            <a:extLst>
              <a:ext uri="{FF2B5EF4-FFF2-40B4-BE49-F238E27FC236}">
                <a16:creationId xmlns:a16="http://schemas.microsoft.com/office/drawing/2014/main" id="{398CDDDE-8E4A-63DD-6061-313BD9FDA9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469"/>
          <a:stretch>
            <a:fillRect/>
          </a:stretch>
        </p:blipFill>
        <p:spPr bwMode="auto">
          <a:xfrm>
            <a:off x="6189155" y="10"/>
            <a:ext cx="6002844"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64895F7-D718-76B6-3A6B-958CA10B9F46}"/>
              </a:ext>
            </a:extLst>
          </p:cNvPr>
          <p:cNvSpPr txBox="1"/>
          <p:nvPr/>
        </p:nvSpPr>
        <p:spPr>
          <a:xfrm>
            <a:off x="6189156" y="6511327"/>
            <a:ext cx="6002844" cy="346663"/>
          </a:xfrm>
          <a:prstGeom prst="rect">
            <a:avLst/>
          </a:prstGeom>
          <a:solidFill>
            <a:srgbClr val="000000">
              <a:alpha val="50000"/>
            </a:srgbClr>
          </a:solidFill>
          <a:ln>
            <a:noFill/>
          </a:ln>
        </p:spPr>
        <p:txBody>
          <a:bodyPr wrap="square" rtlCol="0">
            <a:noAutofit/>
          </a:bodyPr>
          <a:lstStyle/>
          <a:p>
            <a:pPr algn="ctr">
              <a:spcAft>
                <a:spcPts val="600"/>
              </a:spcAft>
            </a:pPr>
            <a:r>
              <a:rPr lang="en-US" sz="1400" dirty="0">
                <a:solidFill>
                  <a:schemeClr val="bg1"/>
                </a:solidFill>
              </a:rPr>
              <a:t>Onions being sown into a fine firm seedbed</a:t>
            </a:r>
            <a:endParaRPr lang="en-NZ" sz="1400" dirty="0">
              <a:solidFill>
                <a:schemeClr val="bg1"/>
              </a:solidFill>
            </a:endParaRPr>
          </a:p>
        </p:txBody>
      </p:sp>
    </p:spTree>
    <p:extLst>
      <p:ext uri="{BB962C8B-B14F-4D97-AF65-F5344CB8AC3E}">
        <p14:creationId xmlns:p14="http://schemas.microsoft.com/office/powerpoint/2010/main" val="3939487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C2BB44-AB86-440E-A8DD-D6DAF523C009}"/>
              </a:ext>
            </a:extLst>
          </p:cNvPr>
          <p:cNvSpPr>
            <a:spLocks noGrp="1"/>
          </p:cNvSpPr>
          <p:nvPr>
            <p:ph type="title"/>
          </p:nvPr>
        </p:nvSpPr>
        <p:spPr>
          <a:xfrm>
            <a:off x="648929" y="557190"/>
            <a:ext cx="5181510" cy="1671569"/>
          </a:xfrm>
        </p:spPr>
        <p:txBody>
          <a:bodyPr vert="horz" lIns="91440" tIns="45720" rIns="91440" bIns="45720" rtlCol="0" anchor="ctr">
            <a:normAutofit/>
          </a:bodyPr>
          <a:lstStyle/>
          <a:p>
            <a:r>
              <a:rPr lang="en-US" sz="4000" b="1" dirty="0"/>
              <a:t>Plant spacing </a:t>
            </a:r>
          </a:p>
        </p:txBody>
      </p:sp>
      <p:sp>
        <p:nvSpPr>
          <p:cNvPr id="3" name="Content Placeholder 2">
            <a:extLst>
              <a:ext uri="{FF2B5EF4-FFF2-40B4-BE49-F238E27FC236}">
                <a16:creationId xmlns:a16="http://schemas.microsoft.com/office/drawing/2014/main" id="{5B6603FC-79CC-8FB9-2F08-EEAE3DCA905E}"/>
              </a:ext>
            </a:extLst>
          </p:cNvPr>
          <p:cNvSpPr>
            <a:spLocks noGrp="1"/>
          </p:cNvSpPr>
          <p:nvPr>
            <p:ph sz="half" idx="1"/>
          </p:nvPr>
        </p:nvSpPr>
        <p:spPr>
          <a:xfrm>
            <a:off x="648930" y="2406650"/>
            <a:ext cx="5181508" cy="3722438"/>
          </a:xfrm>
        </p:spPr>
        <p:txBody>
          <a:bodyPr vert="horz" lIns="91440" tIns="45720" rIns="91440" bIns="45720" rtlCol="0">
            <a:normAutofit/>
          </a:bodyPr>
          <a:lstStyle/>
          <a:p>
            <a:r>
              <a:rPr lang="en-US" sz="1700"/>
              <a:t>Planting density is a very important management factor in determining bulb size in onion crops.</a:t>
            </a:r>
          </a:p>
          <a:p>
            <a:pPr lvl="1"/>
            <a:r>
              <a:rPr lang="en-US" sz="1700"/>
              <a:t>Seed is sown at a depth of 1–2 cm </a:t>
            </a:r>
          </a:p>
          <a:p>
            <a:pPr lvl="1"/>
            <a:r>
              <a:rPr lang="en-US" sz="1700"/>
              <a:t>Within-row spacing: 2–5 cm between seeds </a:t>
            </a:r>
          </a:p>
          <a:p>
            <a:pPr lvl="1"/>
            <a:r>
              <a:rPr lang="en-US" sz="1700"/>
              <a:t>Between row spacing </a:t>
            </a:r>
          </a:p>
          <a:p>
            <a:pPr marL="0"/>
            <a:r>
              <a:rPr lang="en-US" sz="1700"/>
              <a:t>This spacing ensures each plant has enough: </a:t>
            </a:r>
          </a:p>
          <a:p>
            <a:pPr lvl="1"/>
            <a:r>
              <a:rPr lang="en-US" sz="1700"/>
              <a:t>Light </a:t>
            </a:r>
          </a:p>
          <a:p>
            <a:pPr lvl="1"/>
            <a:r>
              <a:rPr lang="en-US" sz="1700"/>
              <a:t>Water </a:t>
            </a:r>
          </a:p>
          <a:p>
            <a:pPr lvl="1"/>
            <a:r>
              <a:rPr lang="en-US" sz="1700"/>
              <a:t>Nutrients </a:t>
            </a:r>
          </a:p>
          <a:p>
            <a:pPr lvl="0"/>
            <a:r>
              <a:rPr lang="en-US" sz="1700"/>
              <a:t>Supports healthy, well-sized bulb development</a:t>
            </a:r>
          </a:p>
          <a:p>
            <a:endParaRPr lang="en-US" sz="1700"/>
          </a:p>
        </p:txBody>
      </p:sp>
      <p:pic>
        <p:nvPicPr>
          <p:cNvPr id="7" name="Content Placeholder 8">
            <a:extLst>
              <a:ext uri="{FF2B5EF4-FFF2-40B4-BE49-F238E27FC236}">
                <a16:creationId xmlns:a16="http://schemas.microsoft.com/office/drawing/2014/main" id="{79AC2C46-0841-F7E7-48D2-7C49C008DE64}"/>
              </a:ext>
            </a:extLst>
          </p:cNvPr>
          <p:cNvPicPr>
            <a:picLocks noGrp="1" noChangeAspect="1"/>
          </p:cNvPicPr>
          <p:nvPr>
            <p:ph sz="half" idx="2"/>
          </p:nvPr>
        </p:nvPicPr>
        <p:blipFill>
          <a:blip r:embed="rId2"/>
          <a:srcRect l="14223" r="21441" b="-2"/>
          <a:stretch>
            <a:fillRect/>
          </a:stretch>
        </p:blipFill>
        <p:spPr>
          <a:xfrm>
            <a:off x="6189155" y="10"/>
            <a:ext cx="6002844" cy="6857990"/>
          </a:xfrm>
          <a:prstGeom prst="rect">
            <a:avLst/>
          </a:prstGeom>
          <a:effectLst/>
        </p:spPr>
      </p:pic>
    </p:spTree>
    <p:extLst>
      <p:ext uri="{BB962C8B-B14F-4D97-AF65-F5344CB8AC3E}">
        <p14:creationId xmlns:p14="http://schemas.microsoft.com/office/powerpoint/2010/main" val="22852639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1658</TotalTime>
  <Words>1984</Words>
  <Application>Microsoft Office PowerPoint</Application>
  <PresentationFormat>Widescreen</PresentationFormat>
  <Paragraphs>257</Paragraphs>
  <Slides>33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Aptos</vt:lpstr>
      <vt:lpstr>Aptos Display</vt:lpstr>
      <vt:lpstr>Arial</vt:lpstr>
      <vt:lpstr>Helvetica Neue Medium</vt:lpstr>
      <vt:lpstr>Office Theme</vt:lpstr>
      <vt:lpstr>PowerPoint Presentation</vt:lpstr>
      <vt:lpstr>Growing Onions</vt:lpstr>
      <vt:lpstr>Onion Growing  Requirements </vt:lpstr>
      <vt:lpstr>   </vt:lpstr>
      <vt:lpstr> Site selection  </vt:lpstr>
      <vt:lpstr>Seedbed preparation</vt:lpstr>
      <vt:lpstr>Pelleted onion seed</vt:lpstr>
      <vt:lpstr>Seeding</vt:lpstr>
      <vt:lpstr>Plant spacing </vt:lpstr>
      <vt:lpstr>Drilling seed using a precision seeder</vt:lpstr>
      <vt:lpstr>Tramlines ripped to prevent soil erosion</vt:lpstr>
      <vt:lpstr>Stages of growth </vt:lpstr>
      <vt:lpstr>Crop monitoring</vt:lpstr>
      <vt:lpstr>Nutrient management</vt:lpstr>
      <vt:lpstr>Fertiliser management</vt:lpstr>
      <vt:lpstr>Irrigation management </vt:lpstr>
      <vt:lpstr>Irrigation practices </vt:lpstr>
      <vt:lpstr>Pest and disease management </vt:lpstr>
      <vt:lpstr> MetWatch  Provides pest, disease and weather insights to help you grow smarter https://www.hortplus.com/metwatch   </vt:lpstr>
      <vt:lpstr>Common onion pests and diseases</vt:lpstr>
      <vt:lpstr>Weed management</vt:lpstr>
      <vt:lpstr> Onions ready to harvest</vt:lpstr>
      <vt:lpstr>Harvest</vt:lpstr>
      <vt:lpstr>Harvesting</vt:lpstr>
      <vt:lpstr>Packhouse </vt:lpstr>
      <vt:lpstr>Domestic market </vt:lpstr>
      <vt:lpstr>Shipping to Export Markets </vt:lpstr>
      <vt:lpstr>Technology</vt:lpstr>
      <vt:lpstr>Test yourself quiz</vt:lpstr>
      <vt:lpstr>Answers</vt:lpstr>
      <vt:lpstr>Do Activity 7: Growing Onion Questions (WS) </vt:lpstr>
      <vt:lpstr>Do Activity 8: Onion industry challenges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Susan Stokes</dc:creator>
  <cp:lastModifiedBy>Kerry Allen</cp:lastModifiedBy>
  <cp:revision>30</cp:revision>
  <dcterms:created xsi:type="dcterms:W3CDTF">2026-03-31T20:24:06Z</dcterms:created>
  <dcterms:modified xsi:type="dcterms:W3CDTF">2026-07-21T00:45:15Z</dcterms:modified>
</cp:coreProperties>
</file>