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61" r:id="rId4"/>
    <p:sldId id="257" r:id="rId5"/>
    <p:sldId id="260" r:id="rId6"/>
    <p:sldId id="259" r:id="rId7"/>
    <p:sldId id="258" r:id="rId8"/>
    <p:sldId id="264" r:id="rId9"/>
    <p:sldId id="263" r:id="rId10"/>
    <p:sldId id="265" r:id="rId11"/>
    <p:sldId id="268" r:id="rId12"/>
    <p:sldId id="267" r:id="rId13"/>
    <p:sldId id="266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2D6F-06FA-FD44-4991-4EA8167D3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C008B-CBF5-8D34-7ACF-9BBE46B23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596BF-4974-4860-9E27-35FDA51D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789D-43BC-2E4D-61DE-AF667728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0775F-C3BF-40EF-EA21-1B5D320B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838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27A0-E524-53E9-487D-0D28544B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DF438-78CC-155F-91A1-F7C5527A5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10C74-B60D-7D70-6880-C33871F2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71491-FEAE-DA71-27D4-960FD38A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46BA1-7A69-2F8C-6E8D-BC7AC392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1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14AEF-1F62-3D2D-11E8-67B7EB164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935EE-D236-1937-1733-8B22FDBBA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AA653-4FF1-9D14-42D4-DFD8865A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5513-444C-E171-A8F4-CFD8A8B2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7B98-E29A-BB26-A8B7-E94FF0A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463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7A06-1E7D-34E9-C5B6-E6D47F1F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0579-838E-58EA-EC47-03DB9EF7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5F5F-9DE0-206E-BE47-6E92279C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4139-9E5D-4D98-3711-18D9AEF1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497AF-03F6-4973-A11E-C633D13C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3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91E9-3D5A-E4C4-86EF-5D672703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7523E-48B3-1AED-EF16-2EA8ED00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04A8-42ED-6530-3CE3-1740962B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8361-CFBE-D827-958E-9E673FC1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A8E54-8066-9DB7-6001-9A1458EE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42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9010-9EAE-7A17-7D57-0AE44F17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F93E-D975-1171-54AD-7E0F3F85A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E964F-79B7-CDD6-9CF7-5FFEED95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A3583-3E71-EE26-C085-C52F3FD5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2C591-A0D6-2CD4-2611-2C1012FC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D0EBA-1786-D15B-6C99-197783E6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62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F585-91C6-47F2-AF61-1D60C66C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16A0-3683-3F31-1413-48E26B82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14F3C-9C45-12BA-B57E-89340CEAD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766F7-5A3F-39A2-701F-B67969109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D602F-D03B-A5AC-A999-6676BA018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7315B-92EC-4C10-7F1C-EC9A8330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DD8B0-5C1A-B19A-AB18-16C22B67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AA85A-3075-2A52-16CC-4B63AD2B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86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903C-98DA-8A1D-8557-FB9BDC03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D76A0-5419-B314-1542-4FB4CDFF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A960D-DD01-CAE2-8CF2-FE57BD05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F9C8-9FF1-1F88-8317-02EAEA80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030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E04F9-A5FE-A030-991E-904C2EA4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3F38F-ADEB-818F-ECB2-6406817D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B7C86-A583-51B9-B750-91DDB529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69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6CC4-998F-3E8F-B0A5-46D4AB9E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B49-3416-6D9C-CAD1-1599E336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8BE39-7106-5C66-0AFA-0766CCC0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039DB-BA89-B525-28F1-37B6A521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F84C-A74A-2099-7726-40B61F04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50C34-2BC8-46B5-FF5C-EE97ECA9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470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2346-5299-A2C1-0CBE-C05B04B5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FE89D-BC7B-5EDB-3F98-7B24BE05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FD1DD-3616-4D94-3AE3-78DC30B5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FB34A-EBF9-1E80-3465-EEF61DC7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2BE24-9954-A3AC-3115-A9CF2CBA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0DE09-7027-F38C-2837-0376557C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40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8426A-B52A-35FC-1763-75B77AA0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AE8E4-1C68-7901-8187-EB39883BF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C6B47-8297-8185-28AB-2947C2FD7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245F98-732F-4470-BFD4-D4724039C6A4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727F-D218-5FDA-D396-019741447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1CFA-B9C1-2F24-77CC-D6612FB37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1D8D8C-6E4F-47A5-B500-CF997206BC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60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ED3F-A04D-1582-1E94-ADDC2B18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8B24-792F-C1EF-479E-3BE0F388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Test yourself: Functions of Onion Parts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7596-F2FF-F0F2-C1B2-FC7374C9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8032424" cy="47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dirty="0"/>
              <a:t>Match the function with the plant part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CB8A2-0862-294F-21BE-235374967A80}"/>
              </a:ext>
            </a:extLst>
          </p:cNvPr>
          <p:cNvSpPr txBox="1"/>
          <p:nvPr/>
        </p:nvSpPr>
        <p:spPr>
          <a:xfrm>
            <a:off x="3503630" y="2626560"/>
            <a:ext cx="44211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Store food and water for the plant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6DCAA-CD9F-9162-23D2-97390BE25C2A}"/>
              </a:ext>
            </a:extLst>
          </p:cNvPr>
          <p:cNvSpPr txBox="1"/>
          <p:nvPr/>
        </p:nvSpPr>
        <p:spPr>
          <a:xfrm>
            <a:off x="3525626" y="3734225"/>
            <a:ext cx="814240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Supports the bulb and is the point where roots grow downward and leaves grow upward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6F177-AFFC-3CC1-3401-45B3442A229D}"/>
              </a:ext>
            </a:extLst>
          </p:cNvPr>
          <p:cNvSpPr txBox="1"/>
          <p:nvPr/>
        </p:nvSpPr>
        <p:spPr>
          <a:xfrm>
            <a:off x="3503630" y="3178395"/>
            <a:ext cx="673702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Protect the onion from water loss, disease, and physical damage.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38021-2EAD-4C7C-92B9-6A73AA0E600A}"/>
              </a:ext>
            </a:extLst>
          </p:cNvPr>
          <p:cNvSpPr txBox="1"/>
          <p:nvPr/>
        </p:nvSpPr>
        <p:spPr>
          <a:xfrm>
            <a:off x="3580615" y="4766996"/>
            <a:ext cx="460028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Can grow into new onion plants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829EE-2E72-7E46-FE1D-0A2D1CD28733}"/>
              </a:ext>
            </a:extLst>
          </p:cNvPr>
          <p:cNvSpPr txBox="1"/>
          <p:nvPr/>
        </p:nvSpPr>
        <p:spPr>
          <a:xfrm>
            <a:off x="3580615" y="4261545"/>
            <a:ext cx="803242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Absorb water and nutrients from the soil and anchor the plant in the ground.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576AC9-7969-DF04-DE22-C11EFEA2F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86232"/>
              </p:ext>
            </p:extLst>
          </p:nvPr>
        </p:nvGraphicFramePr>
        <p:xfrm>
          <a:off x="1128058" y="2588910"/>
          <a:ext cx="1794251" cy="322743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94251">
                  <a:extLst>
                    <a:ext uri="{9D8B030D-6E8A-4147-A177-3AD203B41FA5}">
                      <a16:colId xmlns:a16="http://schemas.microsoft.com/office/drawing/2014/main" val="455176256"/>
                    </a:ext>
                  </a:extLst>
                </a:gridCol>
              </a:tblGrid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kern="100">
                          <a:effectLst/>
                        </a:rPr>
                        <a:t>Onion Part</a:t>
                      </a:r>
                      <a:endParaRPr lang="en-NZ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059341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Scaly leaves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115356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>
                          <a:effectLst/>
                        </a:rPr>
                        <a:t>Fleshy leaves</a:t>
                      </a:r>
                      <a:endParaRPr lang="en-NZ" sz="12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571988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Lateral buds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236568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Stem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744975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Roots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839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5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146-533D-A0EA-877A-2CD311EF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81D1-EC70-4F54-4663-E3201A9A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681616"/>
            <a:ext cx="10515600" cy="843705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NZ" b="1" dirty="0"/>
              <a:t>Functions of Onion Parts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637BA-D691-E76E-BE75-B062E3D4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366521" cy="47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B759F-1F9C-2F0B-3E33-2D87FB27ED91}"/>
              </a:ext>
            </a:extLst>
          </p:cNvPr>
          <p:cNvSpPr txBox="1"/>
          <p:nvPr/>
        </p:nvSpPr>
        <p:spPr>
          <a:xfrm>
            <a:off x="2922309" y="3808079"/>
            <a:ext cx="44211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Store food and water for the plant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F4507-3DC9-7D3E-22DB-52D068F0C91A}"/>
              </a:ext>
            </a:extLst>
          </p:cNvPr>
          <p:cNvSpPr txBox="1"/>
          <p:nvPr/>
        </p:nvSpPr>
        <p:spPr>
          <a:xfrm>
            <a:off x="2922309" y="4904985"/>
            <a:ext cx="814240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Supports the bulb and is the point where roots grow downward and leaves grow upward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00FF2-C9A7-9979-51CE-364318FF1D19}"/>
              </a:ext>
            </a:extLst>
          </p:cNvPr>
          <p:cNvSpPr txBox="1"/>
          <p:nvPr/>
        </p:nvSpPr>
        <p:spPr>
          <a:xfrm>
            <a:off x="2922309" y="3262598"/>
            <a:ext cx="673702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Protect the onion from water loss, disease, and physical damage.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6E869-542C-057C-0F72-9703D0E88026}"/>
              </a:ext>
            </a:extLst>
          </p:cNvPr>
          <p:cNvSpPr txBox="1"/>
          <p:nvPr/>
        </p:nvSpPr>
        <p:spPr>
          <a:xfrm>
            <a:off x="2922309" y="4266126"/>
            <a:ext cx="460028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Can grow into new onion plants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07E97-2AF1-887C-4871-79321212017E}"/>
              </a:ext>
            </a:extLst>
          </p:cNvPr>
          <p:cNvSpPr txBox="1"/>
          <p:nvPr/>
        </p:nvSpPr>
        <p:spPr>
          <a:xfrm>
            <a:off x="2922309" y="5363032"/>
            <a:ext cx="803242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dirty="0"/>
              <a:t>Absorb water and nutrients from the soil and anchor the plant in the ground.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83F065-0244-2A1A-BA15-C70E82064592}"/>
              </a:ext>
            </a:extLst>
          </p:cNvPr>
          <p:cNvGraphicFramePr>
            <a:graphicFrameLocks noGrp="1"/>
          </p:cNvGraphicFramePr>
          <p:nvPr/>
        </p:nvGraphicFramePr>
        <p:xfrm>
          <a:off x="1128058" y="2588910"/>
          <a:ext cx="1794251" cy="322743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94251">
                  <a:extLst>
                    <a:ext uri="{9D8B030D-6E8A-4147-A177-3AD203B41FA5}">
                      <a16:colId xmlns:a16="http://schemas.microsoft.com/office/drawing/2014/main" val="455176256"/>
                    </a:ext>
                  </a:extLst>
                </a:gridCol>
              </a:tblGrid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kern="100">
                          <a:effectLst/>
                        </a:rPr>
                        <a:t>Onion Part</a:t>
                      </a:r>
                      <a:endParaRPr lang="en-NZ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059341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Scaly leaves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115356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>
                          <a:effectLst/>
                        </a:rPr>
                        <a:t>Fleshy leaves</a:t>
                      </a:r>
                      <a:endParaRPr lang="en-NZ" sz="12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571988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Lateral buds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236568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Stem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744975"/>
                  </a:ext>
                </a:extLst>
              </a:tr>
              <a:tr h="53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Roots</a:t>
                      </a:r>
                      <a:endParaRPr lang="en-NZ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839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6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60E822-1F53-22E1-9665-8BAE037E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0C502-8D51-6594-8339-520C495B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NZ" sz="4000" b="1"/>
              <a:t>Test yourself: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4B88-E663-EFFA-73F5-4F5FBCF4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en-NZ" sz="2000"/>
              <a:t>What is the scientific name of the common onion?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What type of underground storage organ is an onion?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Why is an onion not considered a root vegetable?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What do the fleshy layers store for the plant?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How do the dry outer leaves help protect the onion? </a:t>
            </a:r>
          </a:p>
          <a:p>
            <a:pPr marL="0" indent="0">
              <a:buNone/>
            </a:pPr>
            <a:endParaRPr lang="en-NZ" sz="2000"/>
          </a:p>
        </p:txBody>
      </p:sp>
      <p:pic>
        <p:nvPicPr>
          <p:cNvPr id="4" name="Picture 3" descr="How to grow onions in New Zealand | Stuff">
            <a:extLst>
              <a:ext uri="{FF2B5EF4-FFF2-40B4-BE49-F238E27FC236}">
                <a16:creationId xmlns:a16="http://schemas.microsoft.com/office/drawing/2014/main" id="{D16117CC-0A27-E2FC-98FD-53E4E59B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3" r="11903" b="1"/>
          <a:stretch>
            <a:fillRect/>
          </a:stretch>
        </p:blipFill>
        <p:spPr>
          <a:xfrm rot="162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59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3F4D9-D53E-FB25-14C3-37CA248E8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21DEF-B2EB-70EA-1C02-A04C1F21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NZ" b="1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EDE9-E32F-8577-6399-0A7429FD6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700" b="1" dirty="0"/>
              <a:t>a. What is the scientific name of the common onion?</a:t>
            </a:r>
            <a:endParaRPr lang="en-NZ" sz="1700" dirty="0"/>
          </a:p>
          <a:p>
            <a:pPr lvl="1"/>
            <a:r>
              <a:rPr lang="en-NZ" sz="1700" i="1" dirty="0"/>
              <a:t>Allium cepa</a:t>
            </a:r>
          </a:p>
          <a:p>
            <a:pPr marL="0" indent="0">
              <a:buNone/>
            </a:pPr>
            <a:r>
              <a:rPr lang="en-NZ" sz="1700" b="1" dirty="0"/>
              <a:t>b.  What type of underground storage organ is an onion?</a:t>
            </a:r>
            <a:endParaRPr lang="en-NZ" sz="1700" dirty="0"/>
          </a:p>
          <a:p>
            <a:pPr lvl="1"/>
            <a:r>
              <a:rPr lang="en-NZ" sz="1700" dirty="0"/>
              <a:t>An onion is a </a:t>
            </a:r>
            <a:r>
              <a:rPr lang="en-NZ" sz="1700" b="1" dirty="0"/>
              <a:t>bulb</a:t>
            </a:r>
            <a:r>
              <a:rPr lang="en-NZ" sz="1700" dirty="0"/>
              <a:t>, which is an underground storage organ made up of modified leaves.</a:t>
            </a:r>
          </a:p>
          <a:p>
            <a:pPr marL="0" indent="0">
              <a:buNone/>
            </a:pPr>
            <a:r>
              <a:rPr lang="en-NZ" sz="1700" b="1" dirty="0"/>
              <a:t>c.  Why is an onion not considered a root vegetable?</a:t>
            </a:r>
            <a:endParaRPr lang="en-NZ" sz="1700" dirty="0"/>
          </a:p>
          <a:p>
            <a:pPr lvl="1"/>
            <a:r>
              <a:rPr lang="en-NZ" sz="1700" dirty="0"/>
              <a:t>An onion is not a root vegetable because most of the bulb is made of modified leaves that store food and water, rather than roots.</a:t>
            </a:r>
          </a:p>
          <a:p>
            <a:pPr marL="0" indent="0">
              <a:buNone/>
            </a:pPr>
            <a:r>
              <a:rPr lang="en-NZ" sz="1700" b="1" dirty="0"/>
              <a:t>d. What do the fleshy layers store for the plant?</a:t>
            </a:r>
            <a:endParaRPr lang="en-NZ" sz="1700" dirty="0"/>
          </a:p>
          <a:p>
            <a:pPr lvl="1"/>
            <a:r>
              <a:rPr lang="en-NZ" sz="1700" dirty="0"/>
              <a:t>The fleshy layers (scale leaves) store food (nutrients) and water for the plant.</a:t>
            </a:r>
          </a:p>
          <a:p>
            <a:pPr marL="0" indent="0">
              <a:buNone/>
            </a:pPr>
            <a:r>
              <a:rPr lang="en-NZ" sz="1700" b="1" dirty="0"/>
              <a:t>e. How do the dry outer leaves help protect the onion?</a:t>
            </a:r>
            <a:endParaRPr lang="en-NZ" sz="1700" dirty="0"/>
          </a:p>
          <a:p>
            <a:pPr lvl="1"/>
            <a:r>
              <a:rPr lang="en-NZ" sz="1700" dirty="0"/>
              <a:t>The dry outer leaves form a papery skin that protects the onion from:</a:t>
            </a:r>
          </a:p>
          <a:p>
            <a:pPr lvl="1"/>
            <a:r>
              <a:rPr lang="en-NZ" sz="1700" dirty="0"/>
              <a:t>Water loss </a:t>
            </a:r>
          </a:p>
          <a:p>
            <a:pPr lvl="1"/>
            <a:r>
              <a:rPr lang="en-NZ" sz="1700" dirty="0"/>
              <a:t>Pest and diseases</a:t>
            </a:r>
          </a:p>
          <a:p>
            <a:pPr lvl="1"/>
            <a:r>
              <a:rPr lang="en-NZ" sz="1700" dirty="0"/>
              <a:t>Physical damage during growth, harvest, and storage.</a:t>
            </a:r>
          </a:p>
          <a:p>
            <a:pPr marL="0" indent="0">
              <a:buNone/>
            </a:pPr>
            <a:endParaRPr lang="en-NZ" sz="1700" dirty="0"/>
          </a:p>
        </p:txBody>
      </p:sp>
    </p:spTree>
    <p:extLst>
      <p:ext uri="{BB962C8B-B14F-4D97-AF65-F5344CB8AC3E}">
        <p14:creationId xmlns:p14="http://schemas.microsoft.com/office/powerpoint/2010/main" val="4880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7C133-A332-9824-1B95-84D1AD59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C8F0038-6B03-8CA3-B037-559CD6C4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4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CD6CB-ADF1-219B-F41B-C78F8D3E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NZ" sz="5400" dirty="0"/>
              <a:t>Onion Activities </a:t>
            </a:r>
            <a:br>
              <a:rPr lang="en-NZ" sz="5400" dirty="0"/>
            </a:br>
            <a:r>
              <a:rPr lang="en-NZ" sz="5400" dirty="0"/>
              <a:t>1-4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ukekohe Onions">
            <a:extLst>
              <a:ext uri="{FF2B5EF4-FFF2-40B4-BE49-F238E27FC236}">
                <a16:creationId xmlns:a16="http://schemas.microsoft.com/office/drawing/2014/main" id="{5DE7008A-E539-38B5-0103-99AD78DF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B47E5-7C56-E2F9-FE2A-85D50B97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2526D-E79A-43AF-470B-1201CE73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NZ" sz="4000" b="1"/>
              <a:t>Activity 1:</a:t>
            </a:r>
            <a:r>
              <a:rPr lang="en-NZ" sz="4000"/>
              <a:t> Brainstorm  </a:t>
            </a:r>
            <a:br>
              <a:rPr lang="en-NZ" sz="4000"/>
            </a:b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F646-8D82-DB66-3841-BFDBFCF3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/>
              <a:t>Work in groups to discuss, share and write down your ideas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other questions do you have about growing onions?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000"/>
              <a:t>Make a list of things you are curious to learn more about growing onions?</a:t>
            </a:r>
          </a:p>
          <a:p>
            <a:endParaRPr lang="en-NZ" sz="200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859F60D-CCBB-DCF9-9C5C-6BE3EFB3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9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5008A-6514-322D-5CED-10DFCCA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NZ" sz="2500" b="1" dirty="0"/>
              <a:t>Activity 2: </a:t>
            </a:r>
            <a:br>
              <a:rPr lang="en-NZ" sz="2500" b="1" dirty="0"/>
            </a:br>
            <a:r>
              <a:rPr lang="en-NZ" sz="2500" b="1" dirty="0"/>
              <a:t>History of growing onions in New Zealand - Comprehension exercise</a:t>
            </a:r>
            <a:br>
              <a:rPr lang="en-NZ" sz="2500" dirty="0"/>
            </a:br>
            <a:endParaRPr lang="en-NZ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1825-2B3A-7FAF-F57E-C3C13544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When did onion growing begin in New Zealand?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Why is New Zealand well suited to growing onions?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Who developed the Pukekohe Long Keeper (PLK) onion?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What made the Pukekohe Long Keeper (PLK) onion special?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Why was the PLK onion important for New Zealand’s export industry?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Name two regions in New Zealand where onions are grown today.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Why is New Zealand able to supply onions to overseas markets for a long period each year?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What are two reasons why New Zealand onions are popular in international markets?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600" dirty="0"/>
              <a:t>In the 2024/25 season, how many onions growers were there, and how many hectares of onions were sown.</a:t>
            </a:r>
          </a:p>
          <a:p>
            <a:pPr marL="0" indent="0">
              <a:buNone/>
            </a:pPr>
            <a:endParaRPr lang="en-NZ" sz="1400" dirty="0"/>
          </a:p>
        </p:txBody>
      </p:sp>
      <p:pic>
        <p:nvPicPr>
          <p:cNvPr id="4" name="Picture 3" descr="How to Grow Onions – Kings Seeds NZ">
            <a:extLst>
              <a:ext uri="{FF2B5EF4-FFF2-40B4-BE49-F238E27FC236}">
                <a16:creationId xmlns:a16="http://schemas.microsoft.com/office/drawing/2014/main" id="{4001FE5C-97E6-3D11-098A-BBF78C34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08" r="37598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00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C44D7E-E923-2C07-862B-3A2471D6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7E5EB-3F90-F582-B307-9D579E88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NZ" sz="3000" b="1" dirty="0"/>
              <a:t>Activity 3: </a:t>
            </a:r>
            <a:br>
              <a:rPr lang="en-NZ" sz="3000" b="1" dirty="0"/>
            </a:br>
            <a:r>
              <a:rPr lang="en-NZ" sz="3000" b="1" dirty="0"/>
              <a:t>Investigating Onion Anatomy</a:t>
            </a:r>
            <a:br>
              <a:rPr lang="en-NZ" sz="3000" dirty="0"/>
            </a:br>
            <a:endParaRPr lang="en-NZ" sz="30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119D0-6D70-7AD8-413B-459283C3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468880"/>
            <a:ext cx="4818888" cy="41400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1400" b="1" dirty="0"/>
              <a:t>Learning outcomes</a:t>
            </a:r>
          </a:p>
          <a:p>
            <a:r>
              <a:rPr lang="en-NZ" sz="1400" dirty="0"/>
              <a:t>By the end of this activity, students will be able to:</a:t>
            </a:r>
          </a:p>
          <a:p>
            <a:pPr lvl="0"/>
            <a:r>
              <a:rPr lang="en-NZ" sz="1400" dirty="0"/>
              <a:t>Identify the main parts of an onion bulb. </a:t>
            </a:r>
          </a:p>
          <a:p>
            <a:pPr lvl="0"/>
            <a:r>
              <a:rPr lang="en-NZ" sz="1400" dirty="0"/>
              <a:t>Explain the function of each part. </a:t>
            </a:r>
          </a:p>
          <a:p>
            <a:pPr lvl="0"/>
            <a:r>
              <a:rPr lang="en-NZ" sz="1400" dirty="0"/>
              <a:t>Recognise that onions are modified leaves rather than roots. </a:t>
            </a:r>
          </a:p>
          <a:p>
            <a:pPr lvl="0"/>
            <a:r>
              <a:rPr lang="en-NZ" sz="1400" dirty="0"/>
              <a:t>Identify different types of onions and members of the Allium family. </a:t>
            </a:r>
          </a:p>
          <a:p>
            <a:pPr marL="0" indent="0">
              <a:buNone/>
            </a:pPr>
            <a:r>
              <a:rPr lang="en-NZ" sz="1400" b="1" dirty="0"/>
              <a:t>Materials</a:t>
            </a:r>
          </a:p>
          <a:p>
            <a:pPr lvl="0"/>
            <a:r>
              <a:rPr lang="en-NZ" sz="1400" dirty="0"/>
              <a:t>Whole onion (one per group) </a:t>
            </a:r>
          </a:p>
          <a:p>
            <a:pPr lvl="0"/>
            <a:r>
              <a:rPr lang="en-NZ" sz="1400" dirty="0"/>
              <a:t>Cutting board </a:t>
            </a:r>
          </a:p>
          <a:p>
            <a:pPr lvl="0"/>
            <a:r>
              <a:rPr lang="en-NZ" sz="1400" dirty="0"/>
              <a:t>Knife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139BE-9E2D-5BF1-D51A-F252D9AE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822343"/>
            <a:ext cx="5458968" cy="5213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00503-DA2C-717A-44AD-0438C6BCEB2C}"/>
              </a:ext>
            </a:extLst>
          </p:cNvPr>
          <p:cNvSpPr txBox="1"/>
          <p:nvPr/>
        </p:nvSpPr>
        <p:spPr>
          <a:xfrm>
            <a:off x="7107670" y="6208776"/>
            <a:ext cx="4129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https://www.magnific.com/premium-vector/diagram-showing-parts-onion_39731723.htm#from_element=cross_selling__vector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21224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B96FB8-CA21-B754-4B48-402F86019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154D2-06C3-7993-BDCA-1819BD8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8" y="891540"/>
            <a:ext cx="5224523" cy="1578308"/>
          </a:xfrm>
        </p:spPr>
        <p:txBody>
          <a:bodyPr>
            <a:normAutofit/>
          </a:bodyPr>
          <a:lstStyle/>
          <a:p>
            <a:r>
              <a:rPr lang="en-NZ" sz="4000"/>
              <a:t>1. Observing an Onion</a:t>
            </a:r>
            <a:br>
              <a:rPr lang="en-NZ" sz="4000"/>
            </a:b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6B91-01BF-DCDF-BC73-35CD25E1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5224521" cy="333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/>
              <a:t>Carefully examine a whole onion and answer the following questions.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What colour is the outer skin of your onion?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Is the onion firm or soft?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Can you see any roots? If yes, where are they located?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NZ" sz="2000"/>
              <a:t>What do you think the purpose of the papery outer skin is? </a:t>
            </a:r>
          </a:p>
          <a:p>
            <a:pPr marL="0" indent="0">
              <a:buNone/>
            </a:pPr>
            <a:endParaRPr lang="en-N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B572A-6AF7-7982-B339-328F5806A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r="-2" b="-2"/>
          <a:stretch>
            <a:fillRect/>
          </a:stretch>
        </p:blipFill>
        <p:spPr>
          <a:xfrm>
            <a:off x="6415922" y="891540"/>
            <a:ext cx="577607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26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78DCD-E58B-8143-5A57-7813C0796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FBED4-C3A8-48D0-664C-62046BB5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NZ" sz="4000"/>
              <a:t>2. Onion dissection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F27E-AC40-F3DD-33EB-91471879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NZ" sz="2000"/>
              <a:t>Cut the onion in half from top to bottom.</a:t>
            </a:r>
          </a:p>
          <a:p>
            <a:r>
              <a:rPr lang="en-NZ" sz="2000"/>
              <a:t>Observe </a:t>
            </a:r>
          </a:p>
          <a:p>
            <a:pPr lvl="1"/>
            <a:r>
              <a:rPr lang="en-NZ" sz="2000"/>
              <a:t>Scale leaves (fleshy layers) </a:t>
            </a:r>
          </a:p>
          <a:p>
            <a:pPr lvl="1"/>
            <a:r>
              <a:rPr lang="en-NZ" sz="2000"/>
              <a:t>Dry outer leaves (skin) </a:t>
            </a:r>
          </a:p>
          <a:p>
            <a:pPr lvl="1"/>
            <a:r>
              <a:rPr lang="en-NZ" sz="2000"/>
              <a:t>Stem base</a:t>
            </a:r>
          </a:p>
          <a:p>
            <a:pPr lvl="1"/>
            <a:r>
              <a:rPr lang="en-NZ" sz="2000"/>
              <a:t>Lateral buds</a:t>
            </a:r>
          </a:p>
          <a:p>
            <a:pPr lvl="1"/>
            <a:r>
              <a:rPr lang="en-NZ" sz="2000"/>
              <a:t>Roots </a:t>
            </a:r>
          </a:p>
          <a:p>
            <a:endParaRPr lang="en-NZ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FDDAC-62A9-9A9F-4121-625AF8B8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r="2" b="4928"/>
          <a:stretch>
            <a:fillRect/>
          </a:stretch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9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7BFDA-AA2A-ADF2-2F21-31175D0D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AF3E9-1EE3-B112-0C50-CAEBF19C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NZ" sz="4000" b="1"/>
              <a:t>3. Function of parts of onion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3148-550B-C5B4-4B4F-138C90C5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700" b="1"/>
              <a:t>Scaly Leaves</a:t>
            </a:r>
            <a:r>
              <a:rPr lang="en-NZ" sz="1700"/>
              <a:t> (Tunic): The dry, papery skin that protects the onion from drying out and from pests and diseases.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700" b="1"/>
              <a:t>Fleshy Leaves</a:t>
            </a:r>
            <a:r>
              <a:rPr lang="en-NZ" sz="1700"/>
              <a:t>: The edible part of the onion. These leaves store nutrients produced by the leaves, protect the central buds, and release chemicals that irritate eyes.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700" b="1"/>
              <a:t>Lateral Buds</a:t>
            </a:r>
            <a:r>
              <a:rPr lang="en-NZ" sz="1700"/>
              <a:t>: These buds have the potential to grow into new onion plants.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700" b="1"/>
              <a:t>Stem:</a:t>
            </a:r>
            <a:r>
              <a:rPr lang="en-NZ" sz="1700"/>
              <a:t> A short stem from which leaves and buds grow.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700" b="1"/>
              <a:t>Roots</a:t>
            </a:r>
            <a:r>
              <a:rPr lang="en-NZ" sz="1700"/>
              <a:t>: Absorb minerals and water for the plant.</a:t>
            </a:r>
          </a:p>
          <a:p>
            <a:endParaRPr lang="en-NZ" sz="17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50B03-A38A-AFB9-3885-BB61F9BE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06" r="2" b="14579"/>
          <a:stretch>
            <a:fillRect/>
          </a:stretch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BD69-BA64-64E9-06D3-65B64977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1330-E98E-E434-3044-5DFD8706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/>
              <a:t>Test yourself: </a:t>
            </a:r>
            <a:br>
              <a:rPr lang="en-NZ" b="1" dirty="0"/>
            </a:br>
            <a:r>
              <a:rPr lang="en-NZ" sz="2400" b="1" dirty="0"/>
              <a:t>Drag and drop to label the parts of the onion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91A11-D353-9E1A-4F19-D34476E27D8A}"/>
              </a:ext>
            </a:extLst>
          </p:cNvPr>
          <p:cNvSpPr txBox="1"/>
          <p:nvPr/>
        </p:nvSpPr>
        <p:spPr>
          <a:xfrm>
            <a:off x="7260525" y="4014431"/>
            <a:ext cx="16091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b="1" dirty="0"/>
              <a:t>Scaly Leaves</a:t>
            </a:r>
            <a:r>
              <a:rPr lang="en-NZ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5B9D3-CF44-CE41-AA1F-556F0F9663F5}"/>
              </a:ext>
            </a:extLst>
          </p:cNvPr>
          <p:cNvSpPr txBox="1"/>
          <p:nvPr/>
        </p:nvSpPr>
        <p:spPr>
          <a:xfrm>
            <a:off x="7043395" y="2277587"/>
            <a:ext cx="169420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b="1" dirty="0"/>
              <a:t>Fleshy Leaves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21AB7-66C5-1187-4EB3-BB59E29B364A}"/>
              </a:ext>
            </a:extLst>
          </p:cNvPr>
          <p:cNvSpPr txBox="1"/>
          <p:nvPr/>
        </p:nvSpPr>
        <p:spPr>
          <a:xfrm>
            <a:off x="7134205" y="3415605"/>
            <a:ext cx="15017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b="1" dirty="0"/>
              <a:t>Lateral Buds</a:t>
            </a:r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B8BE2-3FD7-E7DE-276A-81C9DF2E3B73}"/>
              </a:ext>
            </a:extLst>
          </p:cNvPr>
          <p:cNvSpPr txBox="1"/>
          <p:nvPr/>
        </p:nvSpPr>
        <p:spPr>
          <a:xfrm>
            <a:off x="7316457" y="4577477"/>
            <a:ext cx="8623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b="1" dirty="0"/>
              <a:t>Stem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D95C5-6497-0046-4604-FB2F5DF251A8}"/>
              </a:ext>
            </a:extLst>
          </p:cNvPr>
          <p:cNvSpPr txBox="1"/>
          <p:nvPr/>
        </p:nvSpPr>
        <p:spPr>
          <a:xfrm>
            <a:off x="7052505" y="2852559"/>
            <a:ext cx="13260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NZ" sz="1800" b="1" dirty="0"/>
              <a:t>Roots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34547-9DE2-FC1F-0EF5-4E2A40CDD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0" y="1197386"/>
            <a:ext cx="5578310" cy="55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855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Onion Activities  1-4</vt:lpstr>
      <vt:lpstr>Activity 1: Brainstorm   </vt:lpstr>
      <vt:lpstr>Activity 2:  History of growing onions in New Zealand - Comprehension exercise </vt:lpstr>
      <vt:lpstr>Activity 3:  Investigating Onion Anatomy </vt:lpstr>
      <vt:lpstr>1. Observing an Onion </vt:lpstr>
      <vt:lpstr>2. Onion dissection</vt:lpstr>
      <vt:lpstr>3. Function of parts of onion</vt:lpstr>
      <vt:lpstr>Test yourself:  Drag and drop to label the parts of the onion</vt:lpstr>
      <vt:lpstr>Test yourself: Functions of Onion Parts </vt:lpstr>
      <vt:lpstr> Functions of Onion Parts </vt:lpstr>
      <vt:lpstr>Test yourself: Questions</vt:lpstr>
      <vt:lpstr>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12</cp:revision>
  <dcterms:created xsi:type="dcterms:W3CDTF">2026-03-31T22:53:34Z</dcterms:created>
  <dcterms:modified xsi:type="dcterms:W3CDTF">2026-07-21T03:24:04Z</dcterms:modified>
</cp:coreProperties>
</file>