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296" r:id="rId4"/>
    <p:sldId id="325" r:id="rId5"/>
    <p:sldId id="257" r:id="rId6"/>
    <p:sldId id="259" r:id="rId7"/>
    <p:sldId id="320" r:id="rId8"/>
    <p:sldId id="321" r:id="rId9"/>
    <p:sldId id="258" r:id="rId10"/>
    <p:sldId id="313" r:id="rId11"/>
    <p:sldId id="324" r:id="rId12"/>
    <p:sldId id="311" r:id="rId13"/>
    <p:sldId id="309" r:id="rId14"/>
    <p:sldId id="312" r:id="rId15"/>
    <p:sldId id="307" r:id="rId16"/>
    <p:sldId id="314" r:id="rId17"/>
    <p:sldId id="32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37A5-8FBB-A740-7BC9-0AF1F88C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1207D-242C-49FA-A3AC-5E3F99093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8599C-4760-949D-3DFD-BC93EF6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79608-57F0-1A15-F1B8-8B5E5854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7496-6BBF-1FF7-9863-9D82FE55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337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3FC5-7FC8-7B6D-4714-44CFD661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94E9A-5F63-F915-8D2E-685632D42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D3DB1-CFD8-E360-7AC5-B121C9FC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1A18-728E-3820-C368-490E0A16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8D816-FC4C-161A-A5DF-61FEC124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5BFD2-DC1C-7131-178D-55BF5E006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B5779-F370-A699-23B0-2B0A80661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3A41C-D8A4-6E28-C828-6A564C4F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638A-CC67-18CA-7727-811989EA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4008A-6E36-27BC-61DF-B7A30561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268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8B16-448D-393C-D167-7AF74572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7A3F-4652-67C0-8DA0-4ABF99F0F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BFB77-E0AA-BA9A-0B1E-AD020C16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5DE0-E428-6243-B395-131A3DC3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4822-FA14-569C-65DF-87352F06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233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D392-227C-CE91-161A-7855727B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7388D-41B4-C8D4-0B04-0FAEF743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E9EB-B0E3-BDF0-EB60-86F008D2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B95DE-31E0-8B27-F420-54C80F41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777AC-083D-3ADE-FCA2-DC8158F8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59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5BE8-453F-A3F8-550B-0D71200B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AD81-F4FC-AFF1-7163-A3A0BB82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5B797-8631-D455-CC6D-84FBC6A7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7C683-914F-91D3-03FC-C77438C0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4ABBC-CA9C-EFFE-C2BB-6A3980FD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9CA67-9996-0B46-A23A-14EF43F0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6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DB8A-11BD-0561-F782-7D1CC36B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63C08-5DF2-6B96-BFCB-698D10283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9B226-2E20-DB62-1A6A-29C881553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2F2DF-9DE0-3856-B7AC-1B883D190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86401-567A-752A-89FA-B1329CFF4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D2C9-BE5D-2528-6445-78269606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292BD-E7A4-BD42-55AB-33C5F2D2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7F0F4-B1D5-BFFC-7B34-BA36B5C0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90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E68D-A6D3-7713-349F-6D6AA915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2C351-1437-9E9E-7FFA-62D451EC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D83B7-9DCE-3DAD-BBD6-53A6A77C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C730D-4042-890F-3E01-454BDEB1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85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F1FF6-FAFB-2AEB-CCA2-167185A9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6D6EA-183F-E56F-E0AE-04B408ED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CAC80-9765-76DF-1B0B-A65E6488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638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33CE-9883-49DC-A346-E1B225C7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F027C-101B-79F2-7890-86C878D1A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3451A-DDFE-8B3A-84DC-A1D67475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27EB8-A678-366F-6E78-0E8D994B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70E00-48B9-4D7E-E756-30560E0D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30AA2-9C8E-30D4-0F81-F6EBC1F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79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9569-734E-24B0-C1A7-1881F644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16A3D-718A-035A-FB11-755DF71F1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CBB89-2E7D-D2FB-4C38-56E2B59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B54FB-AD66-7CBF-1C5C-CE5E9A5C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6622C-689F-9B9B-2487-77D667C3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8A7E7-0B07-E07B-CCC4-F7674A38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473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22F9D-E170-7D2D-C860-4E29D678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485B3-ADCD-DE3E-A97C-00D38CF0B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D7983-FC32-9106-248A-468ABDA88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10162-BD0A-41E5-8E0B-7E3929DA2472}" type="datetimeFigureOut">
              <a:rPr lang="en-NZ" smtClean="0"/>
              <a:t>21/07/2026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8096F-3549-22F4-A7AF-C7E599A0C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AEC1-538A-E857-CA19-218293361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CBA6A-0B43-420F-9E1F-BC191C526A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38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3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102B1-AD03-5F84-352B-31259C268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D3185-164E-AADC-B74E-A379FD31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/>
              <a:t>Downy mildew management and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B7733-1B38-E9DA-5F9F-EE171D47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3" r="4" b="4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66BA-1E04-B3D0-0A91-EBA5E941C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1646" y="194872"/>
            <a:ext cx="5586448" cy="6220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Crop hygiene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Remove and destroy leftover onion bulbs and crop debris after harvest to reduce sources of infection.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Rotate crops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Avoid growing onions or other allium crops in the same field every year to prevent disease build-up in the soil.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Monitor crops regularly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Inspect plants frequently for fungal and other diseases so action can be taken early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Use disease forecasting models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Use weather and disease forecasting models to predict when conditions favour White Rot and plan control measures. </a:t>
            </a:r>
            <a:endParaRPr lang="en-NZ" sz="1400" b="1" noProof="0" dirty="0"/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Manage water carefully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Avoid waterlogged or damp conditions by maintaining good soil drainage.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Irrigate in the late afternoon (or when recommended for your region) so plants are not kept wet for long periods</a:t>
            </a:r>
            <a:r>
              <a:rPr lang="en-NZ" sz="1400" b="1" noProof="0" dirty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400" b="1" noProof="0" dirty="0"/>
              <a:t>Use fungicides when needed</a:t>
            </a:r>
            <a:endParaRPr lang="en-NZ" sz="1400" noProof="0" dirty="0"/>
          </a:p>
          <a:p>
            <a:pPr lvl="0">
              <a:spcBef>
                <a:spcPts val="600"/>
              </a:spcBef>
            </a:pPr>
            <a:r>
              <a:rPr lang="en-NZ" sz="1400" noProof="0" dirty="0"/>
              <a:t>Apply fungicides as part of a preventive spray programme to protect healthy plants before disease becomes severe. </a:t>
            </a:r>
          </a:p>
          <a:p>
            <a:pPr lvl="0">
              <a:spcBef>
                <a:spcPts val="600"/>
              </a:spcBef>
            </a:pPr>
            <a:r>
              <a:rPr lang="en-NZ" sz="1400" noProof="0" dirty="0"/>
              <a:t>Follow label instructions and rotate fungicides to reduce the risk of resistance.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0AF2E-AE9A-FE39-FC82-FC574271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2" y="194583"/>
            <a:ext cx="5181510" cy="1671569"/>
          </a:xfrm>
        </p:spPr>
        <p:txBody>
          <a:bodyPr>
            <a:normAutofit/>
          </a:bodyPr>
          <a:lstStyle/>
          <a:p>
            <a:r>
              <a:rPr lang="en-NZ" sz="4000" b="1" dirty="0"/>
              <a:t>White Rot </a:t>
            </a:r>
            <a:br>
              <a:rPr lang="en-NZ" sz="4000" b="1" dirty="0"/>
            </a:br>
            <a:r>
              <a:rPr lang="en-NZ" sz="4000" dirty="0"/>
              <a:t>(</a:t>
            </a:r>
            <a:r>
              <a:rPr lang="en-NZ" sz="4000" i="1" dirty="0"/>
              <a:t>Sclerotium </a:t>
            </a:r>
            <a:r>
              <a:rPr lang="en-NZ" sz="4000" i="1" dirty="0" err="1"/>
              <a:t>cepivorum</a:t>
            </a:r>
            <a:r>
              <a:rPr lang="en-NZ" sz="4000" dirty="0"/>
              <a:t>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9B8D-4AD4-6BE8-23F2-453E5E54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002315"/>
            <a:ext cx="5814932" cy="46611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NZ" sz="1300" dirty="0"/>
              <a:t>A serious fungal disease that attacks onions and other allium crops. </a:t>
            </a:r>
          </a:p>
          <a:p>
            <a:pPr lvl="0"/>
            <a:r>
              <a:rPr lang="en-NZ" sz="1300" dirty="0"/>
              <a:t>It is soil-borne, meaning the fungus lives in the soil. </a:t>
            </a:r>
          </a:p>
          <a:p>
            <a:pPr lvl="0"/>
            <a:r>
              <a:rPr lang="en-NZ" sz="1300" dirty="0"/>
              <a:t>The fungus can survive in soil for more than 30 years, making it very difficult to eliminate. </a:t>
            </a:r>
          </a:p>
          <a:p>
            <a:pPr lvl="0"/>
            <a:r>
              <a:rPr lang="en-NZ" sz="1300" dirty="0"/>
              <a:t>The disease often appears in patches across a field. </a:t>
            </a:r>
          </a:p>
          <a:p>
            <a:pPr marL="0" indent="0">
              <a:buNone/>
            </a:pPr>
            <a:r>
              <a:rPr lang="en-NZ" sz="1300" b="1" dirty="0"/>
              <a:t>Symptoms</a:t>
            </a:r>
            <a:endParaRPr lang="en-NZ" sz="1300" dirty="0"/>
          </a:p>
          <a:p>
            <a:pPr lvl="0"/>
            <a:r>
              <a:rPr lang="en-NZ" sz="1300" dirty="0"/>
              <a:t>Young seedlings die soon after emerging. </a:t>
            </a:r>
          </a:p>
          <a:p>
            <a:pPr lvl="0"/>
            <a:r>
              <a:rPr lang="en-NZ" sz="1300" dirty="0"/>
              <a:t>Older plants become stunted, with yellowing, wilting, and dying leaves. </a:t>
            </a:r>
          </a:p>
          <a:p>
            <a:pPr lvl="0"/>
            <a:r>
              <a:rPr lang="en-NZ" sz="1300" dirty="0"/>
              <a:t>Bulbs and roots are covered with white, fluffy fungal growth. </a:t>
            </a:r>
          </a:p>
          <a:p>
            <a:pPr lvl="0"/>
            <a:r>
              <a:rPr lang="en-NZ" sz="1300" dirty="0"/>
              <a:t>Tiny black resting bodies (sclerotia) form on infected bulbs. </a:t>
            </a:r>
          </a:p>
          <a:p>
            <a:pPr lvl="0"/>
            <a:r>
              <a:rPr lang="en-NZ" sz="1300" dirty="0"/>
              <a:t>Roots rot, and bulbs turn soft and black. </a:t>
            </a:r>
          </a:p>
          <a:p>
            <a:pPr marL="0" indent="0">
              <a:buNone/>
            </a:pPr>
            <a:r>
              <a:rPr lang="en-NZ" sz="1300" b="1" dirty="0"/>
              <a:t>Effects on the Crop</a:t>
            </a:r>
            <a:endParaRPr lang="en-NZ" sz="1300" dirty="0"/>
          </a:p>
          <a:p>
            <a:pPr lvl="0"/>
            <a:r>
              <a:rPr lang="en-NZ" sz="1300" dirty="0"/>
              <a:t>Can kill entire onion plants. </a:t>
            </a:r>
          </a:p>
          <a:p>
            <a:pPr lvl="0"/>
            <a:r>
              <a:rPr lang="en-NZ" sz="1300" dirty="0"/>
              <a:t>Infected bulbs rot in the field and may continue to rot during storage. </a:t>
            </a:r>
          </a:p>
          <a:p>
            <a:pPr lvl="0"/>
            <a:r>
              <a:rPr lang="en-NZ" sz="1300" dirty="0"/>
              <a:t>Severe outbreaks can cause major crop losses.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300" b="1" i="1" dirty="0"/>
              <a:t>Do</a:t>
            </a:r>
            <a:r>
              <a:rPr lang="en-US" sz="1300" i="1" dirty="0"/>
              <a:t> </a:t>
            </a:r>
            <a:r>
              <a:rPr lang="en-NZ" sz="1300" i="1" dirty="0"/>
              <a:t>White Rot Control in Onions (WS)</a:t>
            </a:r>
            <a:endParaRPr lang="en-US" sz="1300" i="1" dirty="0"/>
          </a:p>
          <a:p>
            <a:endParaRPr lang="en-NZ" sz="7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33D492-E80D-5EA5-48BB-05B210AE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r="17399" b="1"/>
          <a:stretch>
            <a:fillRect/>
          </a:stretch>
        </p:blipFill>
        <p:spPr bwMode="auto">
          <a:xfrm>
            <a:off x="6842233" y="10"/>
            <a:ext cx="5349765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45733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BEF71-9EB9-A268-1235-3E99B3A8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2" y="182436"/>
            <a:ext cx="5181510" cy="16715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White Rot Management and Control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BAC1-069B-B67D-1F98-8D9DF6984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978703"/>
            <a:ext cx="5353916" cy="4482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NZ" sz="1200" b="1" noProof="0" dirty="0"/>
              <a:t>Rotate crops</a:t>
            </a:r>
            <a:endParaRPr lang="en-NZ" sz="1200" noProof="0" dirty="0"/>
          </a:p>
          <a:p>
            <a:pPr lvl="0"/>
            <a:r>
              <a:rPr lang="en-NZ" sz="1200" noProof="0" dirty="0"/>
              <a:t>Avoid growing onions or other allium crops in the same field for at least 8 years to reduce the build-up of the fungus. </a:t>
            </a:r>
          </a:p>
          <a:p>
            <a:pPr marL="0" indent="0">
              <a:buNone/>
            </a:pPr>
            <a:r>
              <a:rPr lang="en-NZ" sz="1200" b="1" noProof="0" dirty="0"/>
              <a:t>Maintain strict farm hygiene</a:t>
            </a:r>
            <a:endParaRPr lang="en-NZ" sz="1200" noProof="0" dirty="0"/>
          </a:p>
          <a:p>
            <a:pPr lvl="0"/>
            <a:r>
              <a:rPr lang="en-NZ" sz="1200" noProof="0" dirty="0"/>
              <a:t>Clean tractors, tools, boots, and machinery after working in infected fields. </a:t>
            </a:r>
          </a:p>
          <a:p>
            <a:pPr lvl="0"/>
            <a:r>
              <a:rPr lang="en-NZ" sz="1200" noProof="0" dirty="0"/>
              <a:t>Good hygiene is the best way to prevent White Rot from spreading to new areas. </a:t>
            </a:r>
          </a:p>
          <a:p>
            <a:pPr marL="0" indent="0">
              <a:buNone/>
            </a:pPr>
            <a:r>
              <a:rPr lang="en-NZ" sz="1200" b="1" noProof="0" dirty="0"/>
              <a:t>Monitor crops regularly</a:t>
            </a:r>
            <a:endParaRPr lang="en-NZ" sz="1200" noProof="0" dirty="0"/>
          </a:p>
          <a:p>
            <a:pPr lvl="0"/>
            <a:r>
              <a:rPr lang="en-NZ" sz="1200" noProof="0" dirty="0"/>
              <a:t>Inspect fields often and remove infected plants as soon as they are found. </a:t>
            </a:r>
          </a:p>
          <a:p>
            <a:pPr marL="0" indent="0">
              <a:buNone/>
            </a:pPr>
            <a:r>
              <a:rPr lang="en-NZ" sz="1200" b="1" noProof="0" dirty="0"/>
              <a:t>Use disease forecasting</a:t>
            </a:r>
            <a:endParaRPr lang="en-NZ" sz="1200" noProof="0" dirty="0"/>
          </a:p>
          <a:p>
            <a:pPr lvl="0"/>
            <a:r>
              <a:rPr lang="en-NZ" sz="1200" noProof="0" dirty="0"/>
              <a:t>Use weather and disease forecasting models to predict when conditions favour White Rot and plan control measures. </a:t>
            </a:r>
          </a:p>
          <a:p>
            <a:pPr marL="0" indent="0">
              <a:buNone/>
            </a:pPr>
            <a:r>
              <a:rPr lang="en-NZ" sz="1200" b="1" noProof="0" dirty="0"/>
              <a:t>Apply fungicides when needed</a:t>
            </a:r>
            <a:endParaRPr lang="en-NZ" sz="1200" noProof="0" dirty="0"/>
          </a:p>
          <a:p>
            <a:pPr lvl="0"/>
            <a:r>
              <a:rPr lang="en-NZ" sz="1200" noProof="0" dirty="0"/>
              <a:t>Use fungicides as part of a preventive disease management programme. </a:t>
            </a:r>
          </a:p>
          <a:p>
            <a:pPr lvl="0"/>
            <a:r>
              <a:rPr lang="en-NZ" sz="1200" noProof="0" dirty="0"/>
              <a:t>Fungicides help reduce disease but cannot eliminate the fungus from the soil.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DBB19-CEFB-24D3-2C78-C3EDFF44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40" t="28852" r="5693"/>
          <a:stretch>
            <a:fillRect/>
          </a:stretch>
        </p:blipFill>
        <p:spPr>
          <a:xfrm>
            <a:off x="5919022" y="1319135"/>
            <a:ext cx="6002844" cy="48792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064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711262-E03B-1973-645E-C0602C450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88DBA-B9F5-AF80-AE15-90BE0CD5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Stemphylium leaf blight </a:t>
            </a:r>
            <a:br>
              <a:rPr lang="en-US" sz="4000" b="1"/>
            </a:br>
            <a:r>
              <a:rPr lang="en-US" sz="4000"/>
              <a:t>(</a:t>
            </a:r>
            <a:r>
              <a:rPr lang="en-US" sz="4000" i="1"/>
              <a:t>Stemphylium vesicarium</a:t>
            </a:r>
            <a:r>
              <a:rPr lang="en-US" sz="4000"/>
              <a:t>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EE2A-7D41-33EB-E4F6-03FA7160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1400" dirty="0"/>
              <a:t>Stemphylium leaf blight is a fungal disease that affects onion plants, causing severe damage to the leaves and reducing crop yield.</a:t>
            </a:r>
          </a:p>
          <a:p>
            <a:pPr marL="0" indent="0">
              <a:buNone/>
            </a:pPr>
            <a:r>
              <a:rPr lang="en-US" sz="1400" b="1" dirty="0"/>
              <a:t>Symptoms:</a:t>
            </a:r>
            <a:endParaRPr lang="en-US" sz="1400" dirty="0"/>
          </a:p>
          <a:p>
            <a:pPr lvl="0"/>
            <a:r>
              <a:rPr lang="en-US" sz="1400" dirty="0"/>
              <a:t>Small yellow, water-soaked spots appear on the leaves. </a:t>
            </a:r>
          </a:p>
          <a:p>
            <a:pPr lvl="0"/>
            <a:r>
              <a:rPr lang="en-US" sz="1400" dirty="0"/>
              <a:t>The spots enlarge over time, developing into long, elongated lesions that range from light brown to dark brown or black. </a:t>
            </a:r>
          </a:p>
          <a:p>
            <a:pPr lvl="0"/>
            <a:r>
              <a:rPr lang="en-US" sz="1400" dirty="0"/>
              <a:t>Under severe infection, leaves die rapidly from the tip downward, becoming dry and desiccated. </a:t>
            </a:r>
          </a:p>
          <a:p>
            <a:pPr marL="0" indent="0">
              <a:buNone/>
            </a:pPr>
            <a:r>
              <a:rPr lang="en-US" sz="1400" b="1" dirty="0"/>
              <a:t>Effects:</a:t>
            </a:r>
            <a:endParaRPr lang="en-US" sz="1400" dirty="0"/>
          </a:p>
          <a:p>
            <a:pPr lvl="0"/>
            <a:r>
              <a:rPr lang="en-US" sz="1400" dirty="0"/>
              <a:t>Reduces the plant's ability to photosynthesize due to premature leaf death. </a:t>
            </a:r>
          </a:p>
          <a:p>
            <a:pPr lvl="0"/>
            <a:r>
              <a:rPr lang="en-US" sz="1400" dirty="0"/>
              <a:t>Decreases bulb size, weight, and overall quality. </a:t>
            </a:r>
          </a:p>
          <a:p>
            <a:pPr lvl="0"/>
            <a:r>
              <a:rPr lang="en-US" sz="1400" dirty="0"/>
              <a:t>Severe infections can lead to significant yield losses and poor storage life of harvested bulbs.</a:t>
            </a:r>
          </a:p>
          <a:p>
            <a:endParaRPr lang="en-US" sz="1300" dirty="0"/>
          </a:p>
        </p:txBody>
      </p:sp>
      <p:pic>
        <p:nvPicPr>
          <p:cNvPr id="11" name="Picture 10" descr="Close view of onion leaf damage">
            <a:extLst>
              <a:ext uri="{FF2B5EF4-FFF2-40B4-BE49-F238E27FC236}">
                <a16:creationId xmlns:a16="http://schemas.microsoft.com/office/drawing/2014/main" id="{00156A7A-C3C5-6E84-FE32-7F2E0397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374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823D7-33E0-33A4-1FDF-D70FE75E2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2BEC-95F9-AF5C-E4F2-7EF9012B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26956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Stemphylium leaf blight management and control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7676-6042-E83F-B393-18DD369A5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6552" y="557189"/>
            <a:ext cx="6167246" cy="5571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sz="1600" noProof="0" dirty="0"/>
              <a:t>An integrated approach combining regular scouting, good cultural practices, hygiene, and timely fungicide applications provides the most effective control of Stemphylium leaf blight.</a:t>
            </a:r>
            <a:r>
              <a:rPr lang="en-NZ" sz="1600" b="1" noProof="0" dirty="0"/>
              <a:t> </a:t>
            </a:r>
          </a:p>
          <a:p>
            <a:pPr>
              <a:spcBef>
                <a:spcPts val="600"/>
              </a:spcBef>
            </a:pPr>
            <a:r>
              <a:rPr lang="en-NZ" sz="1600" noProof="0" dirty="0"/>
              <a:t>Scout fields regularly to detect disease early and limit spread.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Rotate with non-host crops for 3–4 years.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Maintain balanced crop nutrition; avoid excessive nitrogen.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Ensure proper irrigation and avoid prolonged leaf wetness.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Maintain adequate plant spacing for good air circulation.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Provide good soil drainage.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Use certified, fungicide-treated seed.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Use weather and disease forecasting models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noProof="0" dirty="0"/>
              <a:t>Crop hygiene</a:t>
            </a:r>
            <a:endParaRPr lang="en-NZ" sz="1600" noProof="0" dirty="0"/>
          </a:p>
          <a:p>
            <a:pPr lvl="0">
              <a:spcBef>
                <a:spcPts val="600"/>
              </a:spcBef>
            </a:pPr>
            <a:r>
              <a:rPr lang="en-NZ" sz="1600" noProof="0" dirty="0"/>
              <a:t>Remove and destroy infected plant debris, cull onions, and volunteer plants.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Avoid herbicide injury that can increase disease susceptibility.</a:t>
            </a:r>
          </a:p>
          <a:p>
            <a:pPr lvl="0">
              <a:spcBef>
                <a:spcPts val="600"/>
              </a:spcBef>
            </a:pPr>
            <a:r>
              <a:rPr lang="en-NZ" sz="1600" noProof="0" dirty="0"/>
              <a:t>Manage onion downy mildew to reduce secondary infections.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1600" b="1" noProof="0" dirty="0"/>
              <a:t>Apply fungicides when needed</a:t>
            </a:r>
            <a:endParaRPr lang="en-NZ" sz="1600" noProof="0" dirty="0"/>
          </a:p>
          <a:p>
            <a:pPr lvl="0">
              <a:spcBef>
                <a:spcPts val="600"/>
              </a:spcBef>
            </a:pPr>
            <a:r>
              <a:rPr lang="en-NZ" sz="1600" noProof="0" dirty="0"/>
              <a:t>Apply recommended fungicides when conditions favour disease development, rotating fungicide groups to prevent resistance.</a:t>
            </a:r>
          </a:p>
          <a:p>
            <a:pPr marL="0"/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4" name="Picture 3" descr="Protect onions against Stemphylium leaf blight - Vegetables">
            <a:extLst>
              <a:ext uri="{FF2B5EF4-FFF2-40B4-BE49-F238E27FC236}">
                <a16:creationId xmlns:a16="http://schemas.microsoft.com/office/drawing/2014/main" id="{1D66692C-EA38-5A45-E95C-92F9BB36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7935"/>
            <a:ext cx="3104015" cy="34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792C0-BC70-BDD6-47AE-79D56F8F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3AEB-CE9B-2EAB-FB68-90E44D15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647700"/>
            <a:ext cx="2835554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Onion Smut </a:t>
            </a:r>
            <a:br>
              <a:rPr lang="en-US" sz="3600" b="1" dirty="0"/>
            </a:br>
            <a:r>
              <a:rPr lang="en-US" sz="3600" dirty="0"/>
              <a:t>(</a:t>
            </a:r>
            <a:r>
              <a:rPr lang="en-US" sz="3600" i="1" dirty="0" err="1"/>
              <a:t>Urocystis</a:t>
            </a:r>
            <a:r>
              <a:rPr lang="en-US" sz="3600" i="1" dirty="0"/>
              <a:t> </a:t>
            </a:r>
            <a:r>
              <a:rPr lang="en-US" sz="3600" i="1" dirty="0" err="1"/>
              <a:t>cepulae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24BD-8F3C-E9F5-0FF0-D2252610F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8302" y="647700"/>
            <a:ext cx="3618162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600" dirty="0"/>
              <a:t>A fungal disease that affects young onion plants </a:t>
            </a:r>
          </a:p>
          <a:p>
            <a:pPr lvl="0"/>
            <a:r>
              <a:rPr lang="en-US" sz="1600" dirty="0"/>
              <a:t>Lives in the soil for up to 15–20 years </a:t>
            </a:r>
          </a:p>
          <a:p>
            <a:pPr lvl="0"/>
            <a:r>
              <a:rPr lang="en-US" sz="1600" dirty="0"/>
              <a:t>Spreads in cool, wet conditions (10–25°C) </a:t>
            </a:r>
          </a:p>
          <a:p>
            <a:pPr marL="0" indent="0">
              <a:buNone/>
            </a:pPr>
            <a:r>
              <a:rPr lang="en-US" sz="1600" b="1" dirty="0"/>
              <a:t>Symptoms:</a:t>
            </a:r>
            <a:endParaRPr lang="en-US" sz="1600" dirty="0"/>
          </a:p>
          <a:p>
            <a:pPr lvl="0"/>
            <a:r>
              <a:rPr lang="en-US" sz="1600" dirty="0"/>
              <a:t>Black streaks or blisters on leaves and bulbs </a:t>
            </a:r>
          </a:p>
          <a:p>
            <a:pPr lvl="0"/>
            <a:r>
              <a:rPr lang="en-US" sz="1600" dirty="0"/>
              <a:t>Dark, powdery spores inside the streaks </a:t>
            </a:r>
          </a:p>
          <a:p>
            <a:pPr lvl="0"/>
            <a:r>
              <a:rPr lang="en-US" sz="1600" dirty="0"/>
              <a:t>Leaves may bend or curl downward </a:t>
            </a:r>
          </a:p>
          <a:p>
            <a:pPr lvl="0"/>
            <a:r>
              <a:rPr lang="en-US" sz="1600" dirty="0"/>
              <a:t>Plants become stunted </a:t>
            </a:r>
          </a:p>
          <a:p>
            <a:pPr marL="0" lvl="0" indent="0">
              <a:buNone/>
            </a:pPr>
            <a:r>
              <a:rPr lang="en-US" sz="1600" b="1" dirty="0"/>
              <a:t>Effects:</a:t>
            </a:r>
            <a:endParaRPr lang="en-US" sz="1600" dirty="0"/>
          </a:p>
          <a:p>
            <a:pPr lvl="0"/>
            <a:r>
              <a:rPr lang="en-US" sz="1600" dirty="0"/>
              <a:t>Many seedlings die within a few weeks </a:t>
            </a:r>
          </a:p>
          <a:p>
            <a:r>
              <a:rPr lang="en-US" sz="1600" dirty="0"/>
              <a:t>Surviving plants are weak and small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C403E3-7551-B84B-5AEC-6DE67F15B4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820" r="3598"/>
          <a:stretch>
            <a:fillRect/>
          </a:stretch>
        </p:blipFill>
        <p:spPr bwMode="auto">
          <a:xfrm>
            <a:off x="7431299" y="1"/>
            <a:ext cx="4760702" cy="6856413"/>
          </a:xfrm>
          <a:custGeom>
            <a:avLst/>
            <a:gdLst/>
            <a:ahLst/>
            <a:cxnLst/>
            <a:rect l="l" t="t" r="r" b="b"/>
            <a:pathLst>
              <a:path w="4760702" h="6856413">
                <a:moveTo>
                  <a:pt x="0" y="0"/>
                </a:moveTo>
                <a:lnTo>
                  <a:pt x="4760702" y="0"/>
                </a:lnTo>
                <a:lnTo>
                  <a:pt x="4760702" y="6856413"/>
                </a:lnTo>
                <a:lnTo>
                  <a:pt x="168269" y="6856413"/>
                </a:lnTo>
                <a:lnTo>
                  <a:pt x="228520" y="6494592"/>
                </a:lnTo>
                <a:cubicBezTo>
                  <a:pt x="521784" y="4449343"/>
                  <a:pt x="126947" y="2404092"/>
                  <a:pt x="14408" y="3588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6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B28D2-20D3-0257-F26C-6788CB6CD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05484-01C4-76BB-4524-B1E59EDA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Onion Smut Management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6824-DE4D-4855-7EC9-2A9E7AC68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900" dirty="0"/>
              <a:t>Seed treatment: Coat seeds with recommended fungicides to protect seedlings during early growth stages.</a:t>
            </a:r>
          </a:p>
          <a:p>
            <a:pPr lvl="0"/>
            <a:r>
              <a:rPr lang="en-US" sz="1900" dirty="0"/>
              <a:t>Crop rotation: Use long rotations (3+ years) with non-Allium crops to reduce pathogen survival in soil.</a:t>
            </a:r>
          </a:p>
          <a:p>
            <a:pPr lvl="0"/>
            <a:r>
              <a:rPr lang="en-US" sz="1900" dirty="0"/>
              <a:t>Field hygiene: Clean and disinfect equipment after working in infested fields to prevent disease spread.</a:t>
            </a:r>
          </a:p>
          <a:p>
            <a:pPr lvl="0"/>
            <a:r>
              <a:rPr lang="en-US" sz="1900" dirty="0"/>
              <a:t>Regular scouting: Monitor crops frequently to identify symptoms early and take action before the disease spreads.</a:t>
            </a:r>
          </a:p>
          <a:p>
            <a:endParaRPr lang="en-US" sz="1900" dirty="0"/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3FD95-5B15-E28F-AEA8-68E651AD6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"/>
          <a:stretch>
            <a:fillRect/>
          </a:stretch>
        </p:blipFill>
        <p:spPr bwMode="auto">
          <a:xfrm rot="5400000">
            <a:off x="6266720" y="932720"/>
            <a:ext cx="6858000" cy="499256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3804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6128E-38C6-DD38-DAA0-459CFFAA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NZ" sz="4000" b="1"/>
              <a:t>Do</a:t>
            </a:r>
            <a:r>
              <a:rPr lang="en-NZ" sz="4000"/>
              <a:t> Worksheets</a:t>
            </a:r>
            <a:br>
              <a:rPr lang="en-NZ" sz="4000"/>
            </a:b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16E70-7730-F4E2-F699-B3B25158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lvl="0"/>
            <a:r>
              <a:rPr lang="en-NZ" sz="2000" dirty="0"/>
              <a:t>White Rot Control in Onions (WS)</a:t>
            </a:r>
          </a:p>
          <a:p>
            <a:pPr lvl="0"/>
            <a:r>
              <a:rPr lang="en-NZ" sz="2000" dirty="0"/>
              <a:t>Smart tech reduces fungicide use (WS)</a:t>
            </a:r>
          </a:p>
          <a:p>
            <a:endParaRPr lang="en-NZ" sz="2000"/>
          </a:p>
        </p:txBody>
      </p:sp>
      <p:pic>
        <p:nvPicPr>
          <p:cNvPr id="4" name="Picture 3" descr="ALLIUM DISEASES IN NEW ZEALAND">
            <a:extLst>
              <a:ext uri="{FF2B5EF4-FFF2-40B4-BE49-F238E27FC236}">
                <a16:creationId xmlns:a16="http://schemas.microsoft.com/office/drawing/2014/main" id="{0A6C08F7-3707-EDA6-1F09-6C1CE4D5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21" r="26680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433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2A87-1D90-BC03-67B2-CA49E4A6E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77" b="-2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31E3-C53F-34FF-9FB7-37554C782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NZ" sz="5200" dirty="0"/>
              <a:t>Onion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B0DDC-A717-5287-098C-0999A82D7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Pest and Diseases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Management and Control</a:t>
            </a:r>
          </a:p>
        </p:txBody>
      </p:sp>
    </p:spTree>
    <p:extLst>
      <p:ext uri="{BB962C8B-B14F-4D97-AF65-F5344CB8AC3E}">
        <p14:creationId xmlns:p14="http://schemas.microsoft.com/office/powerpoint/2010/main" val="306499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2E682-71DD-B764-24E7-B5806D7E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6650303" cy="1330518"/>
          </a:xfrm>
        </p:spPr>
        <p:txBody>
          <a:bodyPr>
            <a:normAutofit/>
          </a:bodyPr>
          <a:lstStyle/>
          <a:p>
            <a:r>
              <a:rPr lang="en-NZ" sz="3700" b="1"/>
              <a:t>Onion</a:t>
            </a:r>
            <a:br>
              <a:rPr lang="en-NZ" sz="3700" b="1"/>
            </a:br>
            <a:r>
              <a:rPr lang="en-NZ" sz="3700" b="1"/>
              <a:t>Pest and disease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93E6-BF25-CF6B-0722-62C7675A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3779"/>
            <a:ext cx="6300992" cy="4333145"/>
          </a:xfrm>
        </p:spPr>
        <p:txBody>
          <a:bodyPr>
            <a:normAutofit fontScale="92500"/>
          </a:bodyPr>
          <a:lstStyle/>
          <a:p>
            <a:pPr lvl="0">
              <a:spcBef>
                <a:spcPts val="600"/>
              </a:spcBef>
            </a:pPr>
            <a:r>
              <a:rPr lang="en-NZ" sz="1600" dirty="0"/>
              <a:t>Onions are highly vulnerable to pests and diseases, especially under humid and wet conditions.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Effective management involving monitoring, and targeted control measures is essential to protect crop yield, bulb quality, and storage life.</a:t>
            </a:r>
          </a:p>
          <a:p>
            <a:pPr lvl="0">
              <a:spcBef>
                <a:spcPts val="600"/>
              </a:spcBef>
            </a:pPr>
            <a:endParaRPr lang="en-NZ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Integrated Pest Management (IPM) Approach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Conduct regular crop scouting and monitoring to detect problems early.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Use disease forecasting tools to guide timely management decisions.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Practice crop rotation to reduce pest and disease buildup.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Plant treated seed and use disease-resistant varieties where available.</a:t>
            </a:r>
          </a:p>
          <a:p>
            <a:pPr lvl="0">
              <a:spcBef>
                <a:spcPts val="600"/>
              </a:spcBef>
            </a:pPr>
            <a:endParaRPr lang="en-NZ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NZ" sz="1600" b="1" dirty="0"/>
              <a:t>Field Management Practices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Maintain good field hygiene by removing infected crop residues.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Control weeds that can host pests and diseases.</a:t>
            </a:r>
          </a:p>
          <a:p>
            <a:pPr lvl="0">
              <a:spcBef>
                <a:spcPts val="600"/>
              </a:spcBef>
            </a:pPr>
            <a:r>
              <a:rPr lang="en-NZ" sz="1600" dirty="0"/>
              <a:t>Apply pesticides or fungicides carefully and only when needed, following recommended guidelines.</a:t>
            </a:r>
          </a:p>
          <a:p>
            <a:pPr lvl="1"/>
            <a:endParaRPr lang="en-NZ" sz="1400" dirty="0"/>
          </a:p>
          <a:p>
            <a:endParaRPr lang="en-US" sz="14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44E3B-2228-B86F-B526-787B5EAC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822" r="2" b="11368"/>
          <a:stretch>
            <a:fillRect/>
          </a:stretch>
        </p:blipFill>
        <p:spPr>
          <a:xfrm>
            <a:off x="8096690" y="3579285"/>
            <a:ext cx="3324472" cy="2418420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42C67-F0DC-6195-BA38-51FB1697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343" r="-2" b="2668"/>
          <a:stretch>
            <a:fillRect/>
          </a:stretch>
        </p:blipFill>
        <p:spPr>
          <a:xfrm>
            <a:off x="8716604" y="699909"/>
            <a:ext cx="3314533" cy="24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y Mildew">
            <a:extLst>
              <a:ext uri="{FF2B5EF4-FFF2-40B4-BE49-F238E27FC236}">
                <a16:creationId xmlns:a16="http://schemas.microsoft.com/office/drawing/2014/main" id="{AA9C8227-D083-6F46-E2B9-B8E63DAB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73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0A566-B2B0-046E-267C-F0E07B0FF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Z" sz="4000" b="1"/>
              <a:t>Some common onion pests and diseases</a:t>
            </a:r>
            <a:endParaRPr lang="en-N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BBCA-5E77-BF0F-6062-9F4C30C2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b="1"/>
              <a:t>Pests</a:t>
            </a:r>
          </a:p>
          <a:p>
            <a:pPr lvl="0"/>
            <a:r>
              <a:rPr lang="en-NZ" sz="2000"/>
              <a:t>Onion thrips</a:t>
            </a:r>
          </a:p>
          <a:p>
            <a:pPr lvl="0"/>
            <a:r>
              <a:rPr lang="en-NZ" sz="2000"/>
              <a:t>Allium aphids</a:t>
            </a:r>
          </a:p>
          <a:p>
            <a:pPr marL="0" indent="0">
              <a:buNone/>
            </a:pPr>
            <a:endParaRPr lang="en-NZ" sz="2000"/>
          </a:p>
          <a:p>
            <a:pPr marL="0" indent="0">
              <a:buNone/>
            </a:pPr>
            <a:r>
              <a:rPr lang="en-NZ" sz="2000" b="1"/>
              <a:t>Diseases</a:t>
            </a:r>
          </a:p>
          <a:p>
            <a:pPr lvl="0"/>
            <a:r>
              <a:rPr lang="en-NZ" sz="2000"/>
              <a:t>Downy mildew </a:t>
            </a:r>
          </a:p>
          <a:p>
            <a:pPr lvl="0"/>
            <a:r>
              <a:rPr lang="en-NZ" sz="2000"/>
              <a:t>White rot</a:t>
            </a:r>
          </a:p>
          <a:p>
            <a:pPr lvl="0"/>
            <a:r>
              <a:rPr lang="en-NZ" sz="2000"/>
              <a:t>Stemphylium leaf blight</a:t>
            </a:r>
          </a:p>
          <a:p>
            <a:pPr lvl="0"/>
            <a:r>
              <a:rPr lang="en-NZ" sz="2000"/>
              <a:t>Onion Smut</a:t>
            </a:r>
          </a:p>
          <a:p>
            <a:endParaRPr lang="en-NZ" sz="2000"/>
          </a:p>
        </p:txBody>
      </p:sp>
    </p:spTree>
    <p:extLst>
      <p:ext uri="{BB962C8B-B14F-4D97-AF65-F5344CB8AC3E}">
        <p14:creationId xmlns:p14="http://schemas.microsoft.com/office/powerpoint/2010/main" val="267876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02D3B-DD02-966A-143A-5AE067E7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6650303" cy="133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Onion Thrips 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Thrips tabaci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545A-B4F1-AE17-CE4E-6E5F784D1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8" y="2193779"/>
            <a:ext cx="6300992" cy="3908909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700" dirty="0"/>
              <a:t>Very small pale yellow to light brown insects (up to 2 mm) with long, thin bodies </a:t>
            </a:r>
          </a:p>
          <a:p>
            <a:pPr marL="0" indent="0">
              <a:buNone/>
            </a:pPr>
            <a:r>
              <a:rPr lang="en-US" sz="1700" b="1" dirty="0"/>
              <a:t>Damage </a:t>
            </a:r>
          </a:p>
          <a:p>
            <a:r>
              <a:rPr lang="en-US" sz="1700" dirty="0"/>
              <a:t>Pierce the leaf surface and suck out plant sap </a:t>
            </a:r>
          </a:p>
          <a:p>
            <a:pPr lvl="0"/>
            <a:r>
              <a:rPr lang="en-US" sz="1700" dirty="0"/>
              <a:t>Feeding kills leaf cells, causing: </a:t>
            </a:r>
          </a:p>
          <a:p>
            <a:pPr lvl="1"/>
            <a:r>
              <a:rPr lang="en-US" sz="1700" dirty="0"/>
              <a:t>Silvery or yellow-white speckles on leaves </a:t>
            </a:r>
          </a:p>
          <a:p>
            <a:pPr lvl="1"/>
            <a:r>
              <a:rPr lang="en-US" sz="1700" dirty="0"/>
              <a:t>Early ripening of bulbs </a:t>
            </a:r>
          </a:p>
          <a:p>
            <a:pPr lvl="1"/>
            <a:r>
              <a:rPr lang="en-US" sz="1700" dirty="0"/>
              <a:t>Smaller harvests and lower yields </a:t>
            </a:r>
          </a:p>
          <a:p>
            <a:pPr lvl="0"/>
            <a:r>
              <a:rPr lang="en-US" sz="1700" dirty="0"/>
              <a:t>Can also infest stored onion bulbs </a:t>
            </a:r>
          </a:p>
          <a:p>
            <a:r>
              <a:rPr lang="en-US" sz="1700" dirty="0"/>
              <a:t>Onion thrips can carry harmful plant viruses, including:</a:t>
            </a:r>
          </a:p>
          <a:p>
            <a:pPr lvl="1"/>
            <a:r>
              <a:rPr lang="en-US" sz="1700" dirty="0"/>
              <a:t>Tomato Spotted Wilt Virus (TSWV) </a:t>
            </a:r>
          </a:p>
          <a:p>
            <a:pPr lvl="1"/>
            <a:r>
              <a:rPr lang="en-US" sz="1700" dirty="0"/>
              <a:t>Iris Yellow Spot Virus (IYSV) </a:t>
            </a:r>
          </a:p>
          <a:p>
            <a:endParaRPr lang="en-US" sz="1700" dirty="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4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Onion thrips infest a wide range of hosts, including onions, garlic, leek, beans, cabbage, cauliflower, broccoli, cotton, celery, tobacco, tomatoes, cucumber, strawberries, potatoes and a range of ornamentals.">
            <a:extLst>
              <a:ext uri="{FF2B5EF4-FFF2-40B4-BE49-F238E27FC236}">
                <a16:creationId xmlns:a16="http://schemas.microsoft.com/office/drawing/2014/main" id="{99D8FC3B-1D94-E2CE-F2AD-E2FEF01FA4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15679" b="4"/>
          <a:stretch>
            <a:fillRect/>
          </a:stretch>
        </p:blipFill>
        <p:spPr bwMode="auto">
          <a:xfrm>
            <a:off x="8096690" y="3579285"/>
            <a:ext cx="3324472" cy="24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Onion thrips - Biocontrol, Damage and ...">
            <a:extLst>
              <a:ext uri="{FF2B5EF4-FFF2-40B4-BE49-F238E27FC236}">
                <a16:creationId xmlns:a16="http://schemas.microsoft.com/office/drawing/2014/main" id="{3CE8BC44-56BD-D084-FBA2-16A64DCD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7861" b="-2"/>
          <a:stretch>
            <a:fillRect/>
          </a:stretch>
        </p:blipFill>
        <p:spPr bwMode="auto">
          <a:xfrm>
            <a:off x="8716604" y="699909"/>
            <a:ext cx="3314533" cy="24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1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7741E-EEBF-D0A3-FFCF-B9E7EF8BD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7D351-E40A-FB4B-F091-5990573D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Onion Thrip </a:t>
            </a:r>
            <a:br>
              <a:rPr lang="en-US" sz="4000" b="1" dirty="0"/>
            </a:br>
            <a:r>
              <a:rPr lang="en-US" sz="4000" b="1" dirty="0"/>
              <a:t>Management and Control </a:t>
            </a:r>
          </a:p>
        </p:txBody>
      </p:sp>
      <p:pic>
        <p:nvPicPr>
          <p:cNvPr id="5" name="Picture 4" descr="onion-thrips-330-x-209">
            <a:extLst>
              <a:ext uri="{FF2B5EF4-FFF2-40B4-BE49-F238E27FC236}">
                <a16:creationId xmlns:a16="http://schemas.microsoft.com/office/drawing/2014/main" id="{E0A3A3EC-AC24-D35A-A3B7-C0D3F31E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5" r="4118"/>
          <a:stretch>
            <a:fillRect/>
          </a:stretch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719F6-E78B-348F-46DB-5E79EB0C1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410" y="691912"/>
            <a:ext cx="4585646" cy="547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buNone/>
            </a:pPr>
            <a:r>
              <a:rPr lang="en-US" sz="1700" b="1" dirty="0"/>
              <a:t>Crop Hygiene</a:t>
            </a:r>
          </a:p>
          <a:p>
            <a:pPr lvl="0"/>
            <a:r>
              <a:rPr lang="en-US" sz="1700" dirty="0"/>
              <a:t>Remove weeds and other plants that can shelter thrips. </a:t>
            </a:r>
          </a:p>
          <a:p>
            <a:pPr marL="0" indent="0">
              <a:buNone/>
            </a:pPr>
            <a:r>
              <a:rPr lang="en-US" sz="1700" b="1" dirty="0"/>
              <a:t>Monitor crops regularly</a:t>
            </a:r>
            <a:endParaRPr lang="en-US" sz="1700" dirty="0"/>
          </a:p>
          <a:p>
            <a:pPr lvl="0"/>
            <a:r>
              <a:rPr lang="en-US" sz="1700" dirty="0"/>
              <a:t>Check onion plants often for signs of thrips. </a:t>
            </a:r>
          </a:p>
          <a:p>
            <a:pPr lvl="0"/>
            <a:r>
              <a:rPr lang="en-US" sz="1700" dirty="0"/>
              <a:t>Control them before their numbers become too high. </a:t>
            </a:r>
          </a:p>
          <a:p>
            <a:pPr marL="0" indent="0">
              <a:buNone/>
            </a:pPr>
            <a:r>
              <a:rPr lang="en-US" sz="1700" b="1" dirty="0"/>
              <a:t>Use insecticides carefully</a:t>
            </a:r>
            <a:endParaRPr lang="en-US" sz="1700" dirty="0"/>
          </a:p>
          <a:p>
            <a:pPr lvl="0"/>
            <a:r>
              <a:rPr lang="en-US" sz="1700" dirty="0"/>
              <a:t>Only spray when thrip numbers reach damaging levels. </a:t>
            </a:r>
          </a:p>
          <a:p>
            <a:pPr lvl="0"/>
            <a:r>
              <a:rPr lang="en-US" sz="1700" dirty="0"/>
              <a:t>Insecticides work best against young thrips (larvae) and adults that are feeding. </a:t>
            </a:r>
          </a:p>
          <a:p>
            <a:pPr marL="0" indent="0">
              <a:buNone/>
            </a:pPr>
            <a:r>
              <a:rPr lang="en-US" sz="1700" b="1" dirty="0"/>
              <a:t>Prevent insecticide resistance</a:t>
            </a:r>
            <a:endParaRPr lang="en-US" sz="1700" dirty="0"/>
          </a:p>
          <a:p>
            <a:pPr lvl="0"/>
            <a:r>
              <a:rPr lang="en-US" sz="1700" dirty="0"/>
              <a:t>Do not rely on the same insecticide every time. </a:t>
            </a:r>
          </a:p>
          <a:p>
            <a:pPr lvl="0"/>
            <a:r>
              <a:rPr lang="en-US" sz="1700" dirty="0"/>
              <a:t>Rotate different control methods to slow the development of resistance. </a:t>
            </a:r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5817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454CD-ABFF-1F14-50A1-E78D8D79A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E02C2-78C2-4DEE-C779-10EAA93A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/>
              <a:t>Allium Aphid </a:t>
            </a:r>
            <a:br>
              <a:rPr lang="en-US" sz="2500" b="1" dirty="0"/>
            </a:br>
            <a:r>
              <a:rPr lang="en-US" sz="2500" dirty="0"/>
              <a:t>(</a:t>
            </a:r>
            <a:r>
              <a:rPr lang="en-US" sz="2500" i="1" dirty="0" err="1"/>
              <a:t>Neotoxoptera</a:t>
            </a:r>
            <a:r>
              <a:rPr lang="en-US" sz="2500" i="1" dirty="0"/>
              <a:t> formosana</a:t>
            </a:r>
            <a:r>
              <a:rPr lang="en-US" sz="2500" dirty="0"/>
              <a:t>)</a:t>
            </a:r>
            <a:br>
              <a:rPr lang="en-US" sz="2500" dirty="0"/>
            </a:br>
            <a:r>
              <a:rPr lang="en-US" sz="2500" dirty="0"/>
              <a:t>(Onion / Black Aphids)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C9D9-1EA1-7069-739B-9F70F822C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Small dark insects that attack onion-family plants </a:t>
            </a:r>
          </a:p>
          <a:p>
            <a:r>
              <a:rPr lang="en-US" sz="1900" dirty="0"/>
              <a:t>Found on leaves, often in clusters </a:t>
            </a:r>
          </a:p>
          <a:p>
            <a:r>
              <a:rPr lang="en-US" sz="1900" dirty="0"/>
              <a:t>Affect onions, garlic, leeks, chives, and shallots </a:t>
            </a:r>
          </a:p>
          <a:p>
            <a:pPr marL="0" indent="0">
              <a:buNone/>
            </a:pPr>
            <a:r>
              <a:rPr lang="en-US" sz="1900" b="1" dirty="0"/>
              <a:t>Damage:</a:t>
            </a:r>
          </a:p>
          <a:p>
            <a:r>
              <a:rPr lang="en-US" sz="1900" dirty="0"/>
              <a:t>Leaves turn yellow, curl, and wilt </a:t>
            </a:r>
          </a:p>
          <a:p>
            <a:r>
              <a:rPr lang="en-US" sz="1900" dirty="0"/>
              <a:t>Plants grow poorly or may die </a:t>
            </a:r>
          </a:p>
          <a:p>
            <a:r>
              <a:rPr lang="en-US" sz="1900" dirty="0"/>
              <a:t>Can spread plant viruses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3244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7D8EC-E497-1C6F-01D8-E688CE88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20F38-4D3C-AFA1-0636-FD0B374C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6650303" cy="133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Allium Aphid 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Management and Control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CCCF-DC7B-9C09-85F9-77F3FE6E6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8" y="2193779"/>
            <a:ext cx="6300992" cy="43962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500" b="1" dirty="0"/>
              <a:t>Natural predators</a:t>
            </a:r>
            <a:endParaRPr lang="en-US" sz="1500" dirty="0"/>
          </a:p>
          <a:p>
            <a:pPr lvl="0">
              <a:spcBef>
                <a:spcPts val="600"/>
              </a:spcBef>
            </a:pPr>
            <a:r>
              <a:rPr lang="en-US" sz="1500" dirty="0"/>
              <a:t>Encourage beneficial insects such as ladybird beetles, and lacewings, which feed on aphids.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500" b="1" dirty="0"/>
              <a:t>Maintain good crop hygiene</a:t>
            </a:r>
            <a:endParaRPr lang="en-US" sz="1500" dirty="0"/>
          </a:p>
          <a:p>
            <a:pPr lvl="0">
              <a:spcBef>
                <a:spcPts val="600"/>
              </a:spcBef>
            </a:pPr>
            <a:r>
              <a:rPr lang="en-US" sz="1500" dirty="0"/>
              <a:t>Remove weeds that can act as alternative hosts. </a:t>
            </a:r>
          </a:p>
          <a:p>
            <a:pPr lvl="0">
              <a:spcBef>
                <a:spcPts val="600"/>
              </a:spcBef>
            </a:pPr>
            <a:r>
              <a:rPr lang="en-US" sz="1500" dirty="0"/>
              <a:t>Destroy or remove leftover onion bulbs after harvest to reduce overwintering aphids.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500" b="1" dirty="0"/>
              <a:t>Rotate crops</a:t>
            </a:r>
            <a:endParaRPr lang="en-US" sz="1500" dirty="0"/>
          </a:p>
          <a:p>
            <a:pPr lvl="0">
              <a:spcBef>
                <a:spcPts val="600"/>
              </a:spcBef>
            </a:pPr>
            <a:r>
              <a:rPr lang="en-US" sz="1500" dirty="0"/>
              <a:t>Avoid planting onions or other allium crops in the same field every year to reduce pest build-up.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500" b="1" dirty="0"/>
              <a:t>Monitor crops regularly</a:t>
            </a:r>
            <a:endParaRPr lang="en-US" sz="1500" dirty="0"/>
          </a:p>
          <a:p>
            <a:pPr lvl="0">
              <a:spcBef>
                <a:spcPts val="600"/>
              </a:spcBef>
            </a:pPr>
            <a:r>
              <a:rPr lang="en-US" sz="1500" dirty="0"/>
              <a:t>Inspect plants frequently for aphid colonies so action can be taken early.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500" b="1" dirty="0"/>
              <a:t>Use insecticides only when needed</a:t>
            </a:r>
            <a:endParaRPr lang="en-US" sz="1500" dirty="0"/>
          </a:p>
          <a:p>
            <a:pPr lvl="0">
              <a:spcBef>
                <a:spcPts val="600"/>
              </a:spcBef>
            </a:pPr>
            <a:r>
              <a:rPr lang="en-US" sz="1500" dirty="0"/>
              <a:t>Apply insecticides only if aphid numbers exceed the economic threshold to reduce unnecessary spraying and help protect beneficial insects.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ladybug having an aphid for lunch : r ...">
            <a:extLst>
              <a:ext uri="{FF2B5EF4-FFF2-40B4-BE49-F238E27FC236}">
                <a16:creationId xmlns:a16="http://schemas.microsoft.com/office/drawing/2014/main" id="{749D1766-E244-3959-9AB3-660CDE32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50" b="-1"/>
          <a:stretch>
            <a:fillRect/>
          </a:stretch>
        </p:blipFill>
        <p:spPr>
          <a:xfrm>
            <a:off x="8096690" y="3579285"/>
            <a:ext cx="3324472" cy="2418420"/>
          </a:xfrm>
          <a:prstGeom prst="rect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Horticulture Crops ...">
            <a:extLst>
              <a:ext uri="{FF2B5EF4-FFF2-40B4-BE49-F238E27FC236}">
                <a16:creationId xmlns:a16="http://schemas.microsoft.com/office/drawing/2014/main" id="{1C393BCC-6594-38E9-A599-84EA8CD7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27" b="-2"/>
          <a:stretch>
            <a:fillRect/>
          </a:stretch>
        </p:blipFill>
        <p:spPr>
          <a:xfrm>
            <a:off x="8716604" y="699909"/>
            <a:ext cx="3314533" cy="24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1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F5CD70-F034-21BD-C3BF-F34D6F6A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A8B6CB-1BBA-5673-F00A-18DB16653F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-1" b="5324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C9AF8-82CC-3C7E-AEF8-EB59D912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Downy mildew </a:t>
            </a:r>
            <a:br>
              <a:rPr lang="en-US" sz="3100" b="1"/>
            </a:br>
            <a:r>
              <a:rPr lang="en-US" sz="3100"/>
              <a:t>(</a:t>
            </a:r>
            <a:r>
              <a:rPr lang="en-US" sz="3100" i="1"/>
              <a:t>Peronospora destructor</a:t>
            </a:r>
            <a:r>
              <a:rPr lang="en-US" sz="3100"/>
              <a:t>)  </a:t>
            </a:r>
            <a:br>
              <a:rPr lang="en-US" sz="3100"/>
            </a:b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E860D-EEC3-9AFC-9A79-F27431EE4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A fungal disease common in New Zealand </a:t>
            </a:r>
          </a:p>
          <a:p>
            <a:r>
              <a:rPr lang="en-US" sz="1700" dirty="0"/>
              <a:t>Spreads quickly in wet weather with cool nights and warm days </a:t>
            </a:r>
          </a:p>
          <a:p>
            <a:pPr marL="0" indent="0">
              <a:buNone/>
            </a:pPr>
            <a:r>
              <a:rPr lang="en-US" sz="1700" b="1" dirty="0"/>
              <a:t>Symptoms:</a:t>
            </a:r>
          </a:p>
          <a:p>
            <a:r>
              <a:rPr lang="en-US" sz="1700" dirty="0"/>
              <a:t>Small pale spots on leaves </a:t>
            </a:r>
          </a:p>
          <a:p>
            <a:r>
              <a:rPr lang="en-US" sz="1700" dirty="0"/>
              <a:t>Spots turn yellow, then white </a:t>
            </a:r>
          </a:p>
          <a:p>
            <a:r>
              <a:rPr lang="en-US" sz="1700" dirty="0"/>
              <a:t>Leaves dry out and look burnt </a:t>
            </a:r>
          </a:p>
          <a:p>
            <a:pPr marL="0" indent="0">
              <a:buNone/>
            </a:pPr>
            <a:r>
              <a:rPr lang="en-US" sz="1700" b="1" dirty="0"/>
              <a:t>Effects:</a:t>
            </a:r>
          </a:p>
          <a:p>
            <a:r>
              <a:rPr lang="en-US" sz="1700" dirty="0"/>
              <a:t>Affects bulb growth and quality causing major crop losses</a:t>
            </a:r>
          </a:p>
        </p:txBody>
      </p:sp>
    </p:spTree>
    <p:extLst>
      <p:ext uri="{BB962C8B-B14F-4D97-AF65-F5344CB8AC3E}">
        <p14:creationId xmlns:p14="http://schemas.microsoft.com/office/powerpoint/2010/main" val="236667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1454</Words>
  <Application>Microsoft Office PowerPoint</Application>
  <PresentationFormat>Widescreen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Onion</vt:lpstr>
      <vt:lpstr>Onion Pest and disease management </vt:lpstr>
      <vt:lpstr>Some common onion pests and diseases</vt:lpstr>
      <vt:lpstr>Onion Thrips  (Thrips tabaci) </vt:lpstr>
      <vt:lpstr>Onion Thrip  Management and Control </vt:lpstr>
      <vt:lpstr>Allium Aphid  (Neotoxoptera formosana) (Onion / Black Aphids) </vt:lpstr>
      <vt:lpstr>Allium Aphid  Management and Control</vt:lpstr>
      <vt:lpstr>Downy mildew  (Peronospora destructor)   </vt:lpstr>
      <vt:lpstr>Downy mildew management and control</vt:lpstr>
      <vt:lpstr>White Rot  (Sclerotium cepivorum) </vt:lpstr>
      <vt:lpstr>White Rot Management and Control</vt:lpstr>
      <vt:lpstr>Stemphylium leaf blight  (Stemphylium vesicarium) </vt:lpstr>
      <vt:lpstr>Stemphylium leaf blight management and control</vt:lpstr>
      <vt:lpstr>Onion Smut  (Urocystis cepulae)</vt:lpstr>
      <vt:lpstr>Onion Smut Management and Control</vt:lpstr>
      <vt:lpstr>Do Worksheets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26</cp:revision>
  <dcterms:created xsi:type="dcterms:W3CDTF">2026-03-31T22:04:52Z</dcterms:created>
  <dcterms:modified xsi:type="dcterms:W3CDTF">2026-07-21T02:05:47Z</dcterms:modified>
</cp:coreProperties>
</file>