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2" r:id="rId2"/>
    <p:sldId id="272" r:id="rId3"/>
    <p:sldId id="256" r:id="rId4"/>
    <p:sldId id="262" r:id="rId5"/>
    <p:sldId id="257" r:id="rId6"/>
    <p:sldId id="261" r:id="rId7"/>
    <p:sldId id="258" r:id="rId8"/>
    <p:sldId id="259" r:id="rId9"/>
    <p:sldId id="263" r:id="rId10"/>
    <p:sldId id="264" r:id="rId11"/>
    <p:sldId id="265" r:id="rId12"/>
    <p:sldId id="266" r:id="rId13"/>
    <p:sldId id="260" r:id="rId14"/>
    <p:sldId id="267" r:id="rId15"/>
    <p:sldId id="268" r:id="rId16"/>
    <p:sldId id="269" r:id="rId17"/>
    <p:sldId id="270" r:id="rId18"/>
    <p:sldId id="271" r:id="rId19"/>
    <p:sldId id="284" r:id="rId20"/>
    <p:sldId id="285" r:id="rId21"/>
    <p:sldId id="286" r:id="rId22"/>
    <p:sldId id="28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5" autoAdjust="0"/>
    <p:restoredTop sz="94660"/>
  </p:normalViewPr>
  <p:slideViewPr>
    <p:cSldViewPr snapToGrid="0">
      <p:cViewPr varScale="1">
        <p:scale>
          <a:sx n="64" d="100"/>
          <a:sy n="64" d="100"/>
        </p:scale>
        <p:origin x="8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9B151F-EE0D-49AA-A8AF-60C7E182A0F2}" type="datetimeFigureOut">
              <a:rPr lang="en-NZ" smtClean="0"/>
              <a:t>24/07/2026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C8C43F-2DE3-499B-8C27-EDAF815A6710}" type="slidenum">
              <a:rPr lang="en-NZ" smtClean="0"/>
              <a:t>‹#›</a:t>
            </a:fld>
            <a:endParaRPr lang="en-NZ"/>
          </a:p>
        </p:txBody>
      </p:sp>
    </p:spTree>
    <p:extLst>
      <p:ext uri="{BB962C8B-B14F-4D97-AF65-F5344CB8AC3E}">
        <p14:creationId xmlns:p14="http://schemas.microsoft.com/office/powerpoint/2010/main" val="3927628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79CACCF7-A5D9-3895-0EBF-E5FC9099D5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B33A8AEB-E221-A9F7-64C2-2E88C8DD10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NZ" altLang="en-US"/>
          </a:p>
        </p:txBody>
      </p:sp>
      <p:sp>
        <p:nvSpPr>
          <p:cNvPr id="8196" name="Slide Number Placeholder 3">
            <a:extLst>
              <a:ext uri="{FF2B5EF4-FFF2-40B4-BE49-F238E27FC236}">
                <a16:creationId xmlns:a16="http://schemas.microsoft.com/office/drawing/2014/main" id="{7800E498-0E38-A118-C5A0-4BD9063A9C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47B4B88D-F3A5-4D78-8262-878540D90865}" type="slidenum">
              <a:rPr lang="en-NZ" altLang="en-US"/>
              <a:pPr/>
              <a:t>7</a:t>
            </a:fld>
            <a:endParaRPr lang="en-NZ"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9A040-1B51-2EDA-6C36-7614CB3151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1F511963-2262-0EC9-5551-E11D5488DE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2EDCF229-30DD-26AB-57E7-EFDC02288888}"/>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5" name="Footer Placeholder 4">
            <a:extLst>
              <a:ext uri="{FF2B5EF4-FFF2-40B4-BE49-F238E27FC236}">
                <a16:creationId xmlns:a16="http://schemas.microsoft.com/office/drawing/2014/main" id="{DFA7FF31-D6CC-6381-4215-5F41131C456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7DD2858-FB7F-1964-C2E6-EFAA302E6F99}"/>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2734560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35067-C129-C964-FD2E-E94008E0430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8B00FCB-6E0F-6F26-D793-80AAD240D9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5D0836F-D630-DD1C-5BEF-945638AF0ABF}"/>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5" name="Footer Placeholder 4">
            <a:extLst>
              <a:ext uri="{FF2B5EF4-FFF2-40B4-BE49-F238E27FC236}">
                <a16:creationId xmlns:a16="http://schemas.microsoft.com/office/drawing/2014/main" id="{CEF9E558-B1C8-A011-5713-01D84F4B8B3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A96D5F8-4E6D-4E2B-4093-7760255EFC8F}"/>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402799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EA38BD-6EA2-1F37-B31E-D54BC02A42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D981CB0-EE15-48DD-5322-A089DE7397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8623F10-FF8E-1979-F056-CA8F73F23C97}"/>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5" name="Footer Placeholder 4">
            <a:extLst>
              <a:ext uri="{FF2B5EF4-FFF2-40B4-BE49-F238E27FC236}">
                <a16:creationId xmlns:a16="http://schemas.microsoft.com/office/drawing/2014/main" id="{766545E3-8A93-E963-3EC5-F0651DECCD8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2F1AFDE-1473-6DF8-DC71-120F08CEAB76}"/>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1766836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21B52-FD5E-EB07-BFDA-C8B5EE6F64BF}"/>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1F25BE6-52C9-5971-DAE2-A8199924F9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63F9860-2197-9D71-F0D1-98EF1C2C03B4}"/>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5" name="Footer Placeholder 4">
            <a:extLst>
              <a:ext uri="{FF2B5EF4-FFF2-40B4-BE49-F238E27FC236}">
                <a16:creationId xmlns:a16="http://schemas.microsoft.com/office/drawing/2014/main" id="{2D33FCBF-E1D2-C2C0-ADF9-9850CEB2662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2EBD409-5452-2738-3883-84E7F1E1E906}"/>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272028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01800-6A59-2061-F60D-3D900AD89D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F9CC0DDD-E93C-C39D-7C68-73E0AF63AF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624CCA-83F2-4F27-E6FD-289AB6885CC8}"/>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5" name="Footer Placeholder 4">
            <a:extLst>
              <a:ext uri="{FF2B5EF4-FFF2-40B4-BE49-F238E27FC236}">
                <a16:creationId xmlns:a16="http://schemas.microsoft.com/office/drawing/2014/main" id="{36C99373-2038-47E9-ED42-D46747B3224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1C3AB4C-801E-0BA3-99CA-BA76665A724C}"/>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4213597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7F4C6-8486-847B-3E7A-78D13F110A0B}"/>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DB529D97-8CD2-0609-B317-ABC7D933C1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BB6E6554-575B-95AD-FFD0-B1946B46E9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EED3A7FA-8593-B5AC-C15F-856C95B5BCEB}"/>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6" name="Footer Placeholder 5">
            <a:extLst>
              <a:ext uri="{FF2B5EF4-FFF2-40B4-BE49-F238E27FC236}">
                <a16:creationId xmlns:a16="http://schemas.microsoft.com/office/drawing/2014/main" id="{D192EFBD-EAB8-7D85-03CC-5E4094F9856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F77E3E01-01AB-6A83-04B2-EABAF609A306}"/>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1459957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DB3F-3A7F-C6BA-E92C-2956C79BDDB2}"/>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98231716-5DBD-8A64-02FA-EB4CAF0B62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3277D3-1DA3-E40C-F9CD-C2BFBE3604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BA56AEBE-4ED2-2A4C-9A01-697EFEC35A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187DF-6C80-6424-5B5E-5BAA7D9A45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7172EF7E-B6EB-01A0-39E1-231ECD0A36D3}"/>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8" name="Footer Placeholder 7">
            <a:extLst>
              <a:ext uri="{FF2B5EF4-FFF2-40B4-BE49-F238E27FC236}">
                <a16:creationId xmlns:a16="http://schemas.microsoft.com/office/drawing/2014/main" id="{7718EF76-9595-CF1E-8AF5-452F5E0576E5}"/>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35F1E3CF-0684-DC9F-6C54-FC77667F307F}"/>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349208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9BC71-C760-5F20-2419-AB14E2E08E3E}"/>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621DC1B7-71EF-0678-075F-76127557CD6A}"/>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4" name="Footer Placeholder 3">
            <a:extLst>
              <a:ext uri="{FF2B5EF4-FFF2-40B4-BE49-F238E27FC236}">
                <a16:creationId xmlns:a16="http://schemas.microsoft.com/office/drawing/2014/main" id="{DF3E8551-6190-2D33-AA32-2DE781FC03A6}"/>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A31EDEA9-58C8-C466-09C7-14E7FCBCA2A4}"/>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837510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911F29-CB22-5727-567C-7E3986845D30}"/>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3" name="Footer Placeholder 2">
            <a:extLst>
              <a:ext uri="{FF2B5EF4-FFF2-40B4-BE49-F238E27FC236}">
                <a16:creationId xmlns:a16="http://schemas.microsoft.com/office/drawing/2014/main" id="{0639F75C-1AFD-E13F-3E79-25AC3CB9D872}"/>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AE58643A-7120-9CAE-0C94-4E1C040B779E}"/>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545792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95CF-2EF0-2E1B-2B65-AA4650E663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B66EB494-80BA-9574-4D32-1A5F3745F6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F705D43C-5C4A-E0C0-D0AC-F27DEF5E4D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83D18E-0D28-9AB9-94D7-684E5FD9C26C}"/>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6" name="Footer Placeholder 5">
            <a:extLst>
              <a:ext uri="{FF2B5EF4-FFF2-40B4-BE49-F238E27FC236}">
                <a16:creationId xmlns:a16="http://schemas.microsoft.com/office/drawing/2014/main" id="{F7C62CFE-38DE-C922-8C89-C42800474AF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D621B99D-FF97-78D2-6423-16BEEB9B5349}"/>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4149512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D1708-F6E3-1CCB-1388-BA07B16C8F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75516602-35E0-8F40-48EB-134D54854F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978A8E97-CD68-714C-1C29-13D29270B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A736B5-E239-598B-1BFE-92B2EA106094}"/>
              </a:ext>
            </a:extLst>
          </p:cNvPr>
          <p:cNvSpPr>
            <a:spLocks noGrp="1"/>
          </p:cNvSpPr>
          <p:nvPr>
            <p:ph type="dt" sz="half" idx="10"/>
          </p:nvPr>
        </p:nvSpPr>
        <p:spPr/>
        <p:txBody>
          <a:bodyPr/>
          <a:lstStyle/>
          <a:p>
            <a:fld id="{08DC853B-CB83-4D43-A3BB-3C4ADDF05E2E}" type="datetimeFigureOut">
              <a:rPr lang="en-NZ" smtClean="0"/>
              <a:t>24/07/2026</a:t>
            </a:fld>
            <a:endParaRPr lang="en-NZ"/>
          </a:p>
        </p:txBody>
      </p:sp>
      <p:sp>
        <p:nvSpPr>
          <p:cNvPr id="6" name="Footer Placeholder 5">
            <a:extLst>
              <a:ext uri="{FF2B5EF4-FFF2-40B4-BE49-F238E27FC236}">
                <a16:creationId xmlns:a16="http://schemas.microsoft.com/office/drawing/2014/main" id="{206C4FBA-DB73-24E4-1115-35AC1343AF3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8E4D4D0-B6A3-4D8C-44BC-0819CD97E144}"/>
              </a:ext>
            </a:extLst>
          </p:cNvPr>
          <p:cNvSpPr>
            <a:spLocks noGrp="1"/>
          </p:cNvSpPr>
          <p:nvPr>
            <p:ph type="sldNum" sz="quarter" idx="12"/>
          </p:nvPr>
        </p:nvSpPr>
        <p:spPr/>
        <p:txBody>
          <a:bodyPr/>
          <a:lstStyle/>
          <a:p>
            <a:fld id="{132AD20B-6919-4D97-AECC-5F3D02BC8AFA}" type="slidenum">
              <a:rPr lang="en-NZ" smtClean="0"/>
              <a:t>‹#›</a:t>
            </a:fld>
            <a:endParaRPr lang="en-NZ"/>
          </a:p>
        </p:txBody>
      </p:sp>
    </p:spTree>
    <p:extLst>
      <p:ext uri="{BB962C8B-B14F-4D97-AF65-F5344CB8AC3E}">
        <p14:creationId xmlns:p14="http://schemas.microsoft.com/office/powerpoint/2010/main" val="395177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DB7FBC-C8C1-C5DB-E86B-A8D3BE643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39AF505C-9992-50A6-82B0-AC413670E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12E972D4-6FB0-2692-C78E-9689FEBD70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DC853B-CB83-4D43-A3BB-3C4ADDF05E2E}" type="datetimeFigureOut">
              <a:rPr lang="en-NZ" smtClean="0"/>
              <a:t>24/07/2026</a:t>
            </a:fld>
            <a:endParaRPr lang="en-NZ"/>
          </a:p>
        </p:txBody>
      </p:sp>
      <p:sp>
        <p:nvSpPr>
          <p:cNvPr id="5" name="Footer Placeholder 4">
            <a:extLst>
              <a:ext uri="{FF2B5EF4-FFF2-40B4-BE49-F238E27FC236}">
                <a16:creationId xmlns:a16="http://schemas.microsoft.com/office/drawing/2014/main" id="{F5DEE0D4-21F8-DBCA-0EA4-655BFDB785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3C94482C-6AD2-83E7-344A-C34610DB16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AD20B-6919-4D97-AECC-5F3D02BC8AFA}" type="slidenum">
              <a:rPr lang="en-NZ" smtClean="0"/>
              <a:t>‹#›</a:t>
            </a:fld>
            <a:endParaRPr lang="en-NZ"/>
          </a:p>
        </p:txBody>
      </p:sp>
    </p:spTree>
    <p:extLst>
      <p:ext uri="{BB962C8B-B14F-4D97-AF65-F5344CB8AC3E}">
        <p14:creationId xmlns:p14="http://schemas.microsoft.com/office/powerpoint/2010/main" val="928748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4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90"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8F059B-BD73-E48F-28FC-75D4F304227F}"/>
              </a:ext>
            </a:extLst>
          </p:cNvPr>
          <p:cNvSpPr>
            <a:spLocks noGrp="1"/>
          </p:cNvSpPr>
          <p:nvPr>
            <p:ph type="title"/>
          </p:nvPr>
        </p:nvSpPr>
        <p:spPr>
          <a:xfrm>
            <a:off x="1155557" y="4551036"/>
            <a:ext cx="4284420" cy="1687143"/>
          </a:xfrm>
        </p:spPr>
        <p:txBody>
          <a:bodyPr anchor="t">
            <a:normAutofit/>
          </a:bodyPr>
          <a:lstStyle/>
          <a:p>
            <a:r>
              <a:rPr lang="en-NZ">
                <a:solidFill>
                  <a:schemeClr val="bg1"/>
                </a:solidFill>
              </a:rPr>
              <a:t>Sugar content</a:t>
            </a:r>
          </a:p>
        </p:txBody>
      </p:sp>
      <p:sp>
        <p:nvSpPr>
          <p:cNvPr id="19" name="Rectangle 18">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D3AAFDC-EE51-FAC3-8E2B-E6CEE042C80B}"/>
              </a:ext>
            </a:extLst>
          </p:cNvPr>
          <p:cNvPicPr>
            <a:picLocks noChangeAspect="1"/>
          </p:cNvPicPr>
          <p:nvPr/>
        </p:nvPicPr>
        <p:blipFill>
          <a:blip r:embed="rId2"/>
          <a:srcRect t="4743" r="-2" b="2455"/>
          <a:stretch>
            <a:fillRect/>
          </a:stretch>
        </p:blipFill>
        <p:spPr>
          <a:xfrm>
            <a:off x="1155556" y="637762"/>
            <a:ext cx="9889765" cy="3579308"/>
          </a:xfrm>
          <a:prstGeom prst="rect">
            <a:avLst/>
          </a:prstGeom>
        </p:spPr>
      </p:pic>
      <p:sp>
        <p:nvSpPr>
          <p:cNvPr id="21" name="Rectangle 20">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4650" y="4544112"/>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405CA7-08DC-2017-0A6E-1013BFF39970}"/>
              </a:ext>
            </a:extLst>
          </p:cNvPr>
          <p:cNvSpPr>
            <a:spLocks noGrp="1"/>
          </p:cNvSpPr>
          <p:nvPr>
            <p:ph idx="1"/>
          </p:nvPr>
        </p:nvSpPr>
        <p:spPr>
          <a:xfrm>
            <a:off x="6734649" y="4750698"/>
            <a:ext cx="4310672" cy="1463834"/>
          </a:xfrm>
        </p:spPr>
        <p:txBody>
          <a:bodyPr>
            <a:normAutofit/>
          </a:bodyPr>
          <a:lstStyle/>
          <a:p>
            <a:pPr marL="0" indent="0">
              <a:buNone/>
            </a:pPr>
            <a:r>
              <a:rPr lang="en-US" sz="1600"/>
              <a:t>Processing potatoes should have low sugar levels, typically with a Brix value of less than 5, to reduce the risk of excessive browning in the final product.</a:t>
            </a:r>
            <a:endParaRPr lang="en-NZ" sz="1600"/>
          </a:p>
          <a:p>
            <a:endParaRPr lang="en-NZ" sz="1600"/>
          </a:p>
        </p:txBody>
      </p:sp>
    </p:spTree>
    <p:extLst>
      <p:ext uri="{BB962C8B-B14F-4D97-AF65-F5344CB8AC3E}">
        <p14:creationId xmlns:p14="http://schemas.microsoft.com/office/powerpoint/2010/main" val="410758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18567F-943B-7CEA-38BB-FA0A7300195A}"/>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Investigation: Testing Potato Varieties for Suitability for Processing</a:t>
            </a:r>
            <a:endParaRPr lang="en-NZ" sz="4000">
              <a:solidFill>
                <a:srgbClr val="FFFFFF"/>
              </a:solidFill>
            </a:endParaRPr>
          </a:p>
        </p:txBody>
      </p:sp>
      <p:sp>
        <p:nvSpPr>
          <p:cNvPr id="3" name="Content Placeholder 2">
            <a:extLst>
              <a:ext uri="{FF2B5EF4-FFF2-40B4-BE49-F238E27FC236}">
                <a16:creationId xmlns:a16="http://schemas.microsoft.com/office/drawing/2014/main" id="{7B7014D3-880B-5E69-DF45-0BC424D9587D}"/>
              </a:ext>
            </a:extLst>
          </p:cNvPr>
          <p:cNvSpPr>
            <a:spLocks noGrp="1"/>
          </p:cNvSpPr>
          <p:nvPr>
            <p:ph idx="1"/>
          </p:nvPr>
        </p:nvSpPr>
        <p:spPr>
          <a:xfrm>
            <a:off x="4810259" y="649480"/>
            <a:ext cx="6555347" cy="5546047"/>
          </a:xfrm>
        </p:spPr>
        <p:txBody>
          <a:bodyPr anchor="ctr">
            <a:normAutofit/>
          </a:bodyPr>
          <a:lstStyle/>
          <a:p>
            <a:pPr marL="0" indent="0">
              <a:buNone/>
            </a:pPr>
            <a:r>
              <a:rPr lang="en-NZ" sz="1600" b="1"/>
              <a:t>Aim:</a:t>
            </a:r>
            <a:br>
              <a:rPr lang="en-NZ" sz="1600"/>
            </a:br>
            <a:r>
              <a:rPr lang="en-NZ" sz="1600"/>
              <a:t>To compare different potato varieties and determine which are most suitable for processing based on their sugar content (Brix level)</a:t>
            </a:r>
          </a:p>
          <a:p>
            <a:pPr marL="0" indent="0">
              <a:buNone/>
            </a:pPr>
            <a:r>
              <a:rPr lang="en-NZ" sz="1600" b="1"/>
              <a:t>Method:</a:t>
            </a:r>
            <a:endParaRPr lang="en-NZ" sz="1600"/>
          </a:p>
          <a:p>
            <a:pPr lvl="0">
              <a:buFont typeface="+mj-lt"/>
              <a:buAutoNum type="arabicPeriod"/>
            </a:pPr>
            <a:r>
              <a:rPr lang="en-NZ" sz="1600"/>
              <a:t>Calibrate the refractometer using distilled water (should read 0 °Brix). </a:t>
            </a:r>
          </a:p>
          <a:p>
            <a:pPr lvl="0">
              <a:buFont typeface="+mj-lt"/>
              <a:buAutoNum type="arabicPeriod"/>
            </a:pPr>
            <a:r>
              <a:rPr lang="en-NZ" sz="1600"/>
              <a:t>Choose one potato variety and wash, peel, and grate it. </a:t>
            </a:r>
          </a:p>
          <a:p>
            <a:pPr lvl="0">
              <a:buFont typeface="+mj-lt"/>
              <a:buAutoNum type="arabicPeriod"/>
            </a:pPr>
            <a:r>
              <a:rPr lang="en-NZ" sz="1600"/>
              <a:t>Place the grated potato into cheesecloth and squeeze to collect the juice. </a:t>
            </a:r>
          </a:p>
          <a:p>
            <a:pPr lvl="0">
              <a:buFont typeface="+mj-lt"/>
              <a:buAutoNum type="arabicPeriod"/>
            </a:pPr>
            <a:r>
              <a:rPr lang="en-NZ" sz="1600"/>
              <a:t>Put a few drops of juice onto the refractometer prism. </a:t>
            </a:r>
          </a:p>
          <a:p>
            <a:pPr lvl="0">
              <a:buFont typeface="+mj-lt"/>
              <a:buAutoNum type="arabicPeriod"/>
            </a:pPr>
            <a:r>
              <a:rPr lang="en-NZ" sz="1600"/>
              <a:t>Record the Brix value. </a:t>
            </a:r>
          </a:p>
          <a:p>
            <a:pPr lvl="0">
              <a:buFont typeface="+mj-lt"/>
              <a:buAutoNum type="arabicPeriod"/>
            </a:pPr>
            <a:r>
              <a:rPr lang="en-NZ" sz="1600"/>
              <a:t>Clean the prism with distilled water and dry it. </a:t>
            </a:r>
          </a:p>
          <a:p>
            <a:pPr lvl="0">
              <a:buFont typeface="+mj-lt"/>
              <a:buAutoNum type="arabicPeriod"/>
            </a:pPr>
            <a:r>
              <a:rPr lang="en-NZ" sz="1600"/>
              <a:t>Repeat the test two more times for the same variety and calculate the average Brix value. </a:t>
            </a:r>
          </a:p>
          <a:p>
            <a:pPr lvl="0">
              <a:buFont typeface="+mj-lt"/>
              <a:buAutoNum type="arabicPeriod"/>
            </a:pPr>
            <a:r>
              <a:rPr lang="en-NZ" sz="1600"/>
              <a:t>Repeat steps 2–7 for each potato variety. </a:t>
            </a:r>
          </a:p>
          <a:p>
            <a:pPr marL="0" indent="0">
              <a:buNone/>
            </a:pPr>
            <a:endParaRPr lang="en-NZ" sz="1600" b="1"/>
          </a:p>
          <a:p>
            <a:pPr marL="0" indent="0">
              <a:buNone/>
            </a:pPr>
            <a:r>
              <a:rPr lang="en-NZ" sz="1600" b="1"/>
              <a:t>Results:</a:t>
            </a:r>
            <a:br>
              <a:rPr lang="en-NZ" sz="1600"/>
            </a:br>
            <a:r>
              <a:rPr lang="en-NZ" sz="1600"/>
              <a:t>Record your results in a table, including each potato variety and its average Brix value.</a:t>
            </a:r>
          </a:p>
          <a:p>
            <a:pPr marL="0" indent="0">
              <a:buNone/>
            </a:pPr>
            <a:endParaRPr lang="en-NZ" sz="1600"/>
          </a:p>
        </p:txBody>
      </p:sp>
    </p:spTree>
    <p:extLst>
      <p:ext uri="{BB962C8B-B14F-4D97-AF65-F5344CB8AC3E}">
        <p14:creationId xmlns:p14="http://schemas.microsoft.com/office/powerpoint/2010/main" val="1780696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49621-7227-304D-08C8-336B9F015070}"/>
              </a:ext>
            </a:extLst>
          </p:cNvPr>
          <p:cNvSpPr>
            <a:spLocks noGrp="1"/>
          </p:cNvSpPr>
          <p:nvPr>
            <p:ph type="title"/>
          </p:nvPr>
        </p:nvSpPr>
        <p:spPr/>
        <p:txBody>
          <a:bodyPr/>
          <a:lstStyle/>
          <a:p>
            <a:r>
              <a:rPr lang="en-NZ" dirty="0"/>
              <a:t>Result table</a:t>
            </a:r>
          </a:p>
        </p:txBody>
      </p:sp>
      <p:graphicFrame>
        <p:nvGraphicFramePr>
          <p:cNvPr id="4" name="Content Placeholder 3">
            <a:extLst>
              <a:ext uri="{FF2B5EF4-FFF2-40B4-BE49-F238E27FC236}">
                <a16:creationId xmlns:a16="http://schemas.microsoft.com/office/drawing/2014/main" id="{F3ABB219-047C-23E8-AC99-16AE38957024}"/>
              </a:ext>
            </a:extLst>
          </p:cNvPr>
          <p:cNvGraphicFramePr>
            <a:graphicFrameLocks noGrp="1"/>
          </p:cNvGraphicFramePr>
          <p:nvPr>
            <p:ph idx="1"/>
          </p:nvPr>
        </p:nvGraphicFramePr>
        <p:xfrm>
          <a:off x="1882485" y="1828190"/>
          <a:ext cx="8427029" cy="3709555"/>
        </p:xfrm>
        <a:graphic>
          <a:graphicData uri="http://schemas.openxmlformats.org/drawingml/2006/table">
            <a:tbl>
              <a:tblPr firstRow="1" firstCol="1" bandRow="1">
                <a:tableStyleId>{F5AB1C69-6EDB-4FF4-983F-18BD219EF322}</a:tableStyleId>
              </a:tblPr>
              <a:tblGrid>
                <a:gridCol w="1685219">
                  <a:extLst>
                    <a:ext uri="{9D8B030D-6E8A-4147-A177-3AD203B41FA5}">
                      <a16:colId xmlns:a16="http://schemas.microsoft.com/office/drawing/2014/main" val="718692137"/>
                    </a:ext>
                  </a:extLst>
                </a:gridCol>
                <a:gridCol w="1685219">
                  <a:extLst>
                    <a:ext uri="{9D8B030D-6E8A-4147-A177-3AD203B41FA5}">
                      <a16:colId xmlns:a16="http://schemas.microsoft.com/office/drawing/2014/main" val="2216487810"/>
                    </a:ext>
                  </a:extLst>
                </a:gridCol>
                <a:gridCol w="1685219">
                  <a:extLst>
                    <a:ext uri="{9D8B030D-6E8A-4147-A177-3AD203B41FA5}">
                      <a16:colId xmlns:a16="http://schemas.microsoft.com/office/drawing/2014/main" val="4270132444"/>
                    </a:ext>
                  </a:extLst>
                </a:gridCol>
                <a:gridCol w="1685219">
                  <a:extLst>
                    <a:ext uri="{9D8B030D-6E8A-4147-A177-3AD203B41FA5}">
                      <a16:colId xmlns:a16="http://schemas.microsoft.com/office/drawing/2014/main" val="963289528"/>
                    </a:ext>
                  </a:extLst>
                </a:gridCol>
                <a:gridCol w="1686153">
                  <a:extLst>
                    <a:ext uri="{9D8B030D-6E8A-4147-A177-3AD203B41FA5}">
                      <a16:colId xmlns:a16="http://schemas.microsoft.com/office/drawing/2014/main" val="224052174"/>
                    </a:ext>
                  </a:extLst>
                </a:gridCol>
              </a:tblGrid>
              <a:tr h="741911">
                <a:tc>
                  <a:txBody>
                    <a:bodyPr/>
                    <a:lstStyle/>
                    <a:p>
                      <a:pPr>
                        <a:lnSpc>
                          <a:spcPct val="115000"/>
                        </a:lnSpc>
                        <a:spcBef>
                          <a:spcPts val="600"/>
                        </a:spcBef>
                        <a:spcAft>
                          <a:spcPts val="600"/>
                        </a:spcAft>
                        <a:buNone/>
                      </a:pPr>
                      <a:r>
                        <a:rPr lang="en-NZ" sz="1800" kern="100" dirty="0">
                          <a:effectLst/>
                        </a:rPr>
                        <a:t> </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gridSpan="4">
                  <a:txBody>
                    <a:bodyPr/>
                    <a:lstStyle/>
                    <a:p>
                      <a:pPr algn="ctr">
                        <a:lnSpc>
                          <a:spcPct val="115000"/>
                        </a:lnSpc>
                        <a:spcBef>
                          <a:spcPts val="600"/>
                        </a:spcBef>
                        <a:spcAft>
                          <a:spcPts val="600"/>
                        </a:spcAft>
                        <a:buNone/>
                      </a:pPr>
                      <a:r>
                        <a:rPr lang="en-NZ" sz="1800" kern="100" dirty="0">
                          <a:effectLst/>
                        </a:rPr>
                        <a:t>Brix level Reading</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966867530"/>
                  </a:ext>
                </a:extLst>
              </a:tr>
              <a:tr h="741911">
                <a:tc>
                  <a:txBody>
                    <a:bodyPr/>
                    <a:lstStyle/>
                    <a:p>
                      <a:pPr algn="ctr">
                        <a:lnSpc>
                          <a:spcPct val="115000"/>
                        </a:lnSpc>
                        <a:spcBef>
                          <a:spcPts val="600"/>
                        </a:spcBef>
                        <a:spcAft>
                          <a:spcPts val="600"/>
                        </a:spcAft>
                        <a:buNone/>
                      </a:pPr>
                      <a:r>
                        <a:rPr lang="en-NZ" sz="1800" kern="100" dirty="0">
                          <a:effectLst/>
                        </a:rPr>
                        <a:t>Potato Variety</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pPr>
                      <a:r>
                        <a:rPr lang="en-NZ" sz="1800" kern="100" dirty="0">
                          <a:effectLst/>
                        </a:rPr>
                        <a:t>1</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pPr>
                      <a:r>
                        <a:rPr lang="en-NZ" sz="1800" kern="100" dirty="0">
                          <a:effectLst/>
                        </a:rPr>
                        <a:t>2</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pPr>
                      <a:r>
                        <a:rPr lang="en-NZ" sz="1800" kern="100" dirty="0">
                          <a:effectLst/>
                        </a:rPr>
                        <a:t>3</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buNone/>
                      </a:pPr>
                      <a:r>
                        <a:rPr lang="en-NZ" sz="1800" kern="100" dirty="0">
                          <a:effectLst/>
                        </a:rPr>
                        <a:t>Average</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3807464"/>
                  </a:ext>
                </a:extLst>
              </a:tr>
              <a:tr h="741911">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dirty="0">
                          <a:effectLst/>
                        </a:rPr>
                        <a:t> </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1414085"/>
                  </a:ext>
                </a:extLst>
              </a:tr>
              <a:tr h="741911">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2149090"/>
                  </a:ext>
                </a:extLst>
              </a:tr>
              <a:tr h="741911">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a:effectLst/>
                        </a:rPr>
                        <a:t> </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Bef>
                          <a:spcPts val="600"/>
                        </a:spcBef>
                        <a:spcAft>
                          <a:spcPts val="600"/>
                        </a:spcAft>
                        <a:buNone/>
                      </a:pPr>
                      <a:r>
                        <a:rPr lang="en-NZ" sz="1100" kern="100" dirty="0">
                          <a:effectLst/>
                        </a:rPr>
                        <a:t> </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0257493"/>
                  </a:ext>
                </a:extLst>
              </a:tr>
            </a:tbl>
          </a:graphicData>
        </a:graphic>
      </p:graphicFrame>
    </p:spTree>
    <p:extLst>
      <p:ext uri="{BB962C8B-B14F-4D97-AF65-F5344CB8AC3E}">
        <p14:creationId xmlns:p14="http://schemas.microsoft.com/office/powerpoint/2010/main" val="3037676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1D188E-DB89-FD80-24D5-6EEE415704F5}"/>
              </a:ext>
            </a:extLst>
          </p:cNvPr>
          <p:cNvSpPr>
            <a:spLocks noGrp="1"/>
          </p:cNvSpPr>
          <p:nvPr>
            <p:ph type="title"/>
          </p:nvPr>
        </p:nvSpPr>
        <p:spPr>
          <a:xfrm>
            <a:off x="699714" y="5490971"/>
            <a:ext cx="6962072" cy="1159200"/>
          </a:xfrm>
        </p:spPr>
        <p:txBody>
          <a:bodyPr vert="horz" lIns="91440" tIns="45720" rIns="91440" bIns="45720" rtlCol="0" anchor="ctr">
            <a:normAutofit/>
          </a:bodyPr>
          <a:lstStyle/>
          <a:p>
            <a:r>
              <a:rPr lang="en-US" sz="4000" kern="1200">
                <a:solidFill>
                  <a:srgbClr val="FFFFFF"/>
                </a:solidFill>
                <a:latin typeface="+mj-lt"/>
                <a:ea typeface="+mj-ea"/>
                <a:cs typeface="+mj-cs"/>
              </a:rPr>
              <a:t>Conclusion</a:t>
            </a:r>
          </a:p>
        </p:txBody>
      </p:sp>
      <p:sp>
        <p:nvSpPr>
          <p:cNvPr id="3" name="Content Placeholder 2">
            <a:extLst>
              <a:ext uri="{FF2B5EF4-FFF2-40B4-BE49-F238E27FC236}">
                <a16:creationId xmlns:a16="http://schemas.microsoft.com/office/drawing/2014/main" id="{9FDA513A-622C-6265-2F18-CD45E4BE437F}"/>
              </a:ext>
            </a:extLst>
          </p:cNvPr>
          <p:cNvSpPr>
            <a:spLocks noGrp="1"/>
          </p:cNvSpPr>
          <p:nvPr>
            <p:ph idx="1"/>
          </p:nvPr>
        </p:nvSpPr>
        <p:spPr>
          <a:xfrm>
            <a:off x="8456522" y="5633765"/>
            <a:ext cx="3408555" cy="873612"/>
          </a:xfrm>
        </p:spPr>
        <p:txBody>
          <a:bodyPr vert="horz" lIns="91440" tIns="45720" rIns="91440" bIns="45720" rtlCol="0" anchor="ctr">
            <a:normAutofit/>
          </a:bodyPr>
          <a:lstStyle/>
          <a:p>
            <a:pPr marL="0" indent="0">
              <a:buNone/>
            </a:pPr>
            <a:r>
              <a:rPr lang="en-US" sz="1700" kern="1200">
                <a:solidFill>
                  <a:srgbClr val="FFFFFF"/>
                </a:solidFill>
                <a:latin typeface="+mn-lt"/>
                <a:ea typeface="+mn-ea"/>
                <a:cs typeface="+mn-cs"/>
              </a:rPr>
              <a:t>Compare the results and identify which potato varieties are suitable for processing.</a:t>
            </a:r>
          </a:p>
        </p:txBody>
      </p:sp>
      <p:pic>
        <p:nvPicPr>
          <p:cNvPr id="5" name="Picture 4">
            <a:extLst>
              <a:ext uri="{FF2B5EF4-FFF2-40B4-BE49-F238E27FC236}">
                <a16:creationId xmlns:a16="http://schemas.microsoft.com/office/drawing/2014/main" id="{3C9A3ACF-881E-DE88-D8BD-E23637AC4132}"/>
              </a:ext>
            </a:extLst>
          </p:cNvPr>
          <p:cNvPicPr>
            <a:picLocks noChangeAspect="1"/>
          </p:cNvPicPr>
          <p:nvPr/>
        </p:nvPicPr>
        <p:blipFill>
          <a:blip r:embed="rId2"/>
          <a:stretch>
            <a:fillRect/>
          </a:stretch>
        </p:blipFill>
        <p:spPr>
          <a:xfrm>
            <a:off x="478535" y="823823"/>
            <a:ext cx="11327549" cy="3653132"/>
          </a:xfrm>
          <a:prstGeom prst="rect">
            <a:avLst/>
          </a:prstGeom>
        </p:spPr>
      </p:pic>
    </p:spTree>
    <p:extLst>
      <p:ext uri="{BB962C8B-B14F-4D97-AF65-F5344CB8AC3E}">
        <p14:creationId xmlns:p14="http://schemas.microsoft.com/office/powerpoint/2010/main" val="2844664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B6901D-7736-E9EF-6507-FF764C9A30DE}"/>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Rectangle 20">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180003-87F4-F517-5F05-DE84CC01E07D}"/>
              </a:ext>
            </a:extLst>
          </p:cNvPr>
          <p:cNvSpPr>
            <a:spLocks noGrp="1"/>
          </p:cNvSpPr>
          <p:nvPr>
            <p:ph type="ctrTitle"/>
          </p:nvPr>
        </p:nvSpPr>
        <p:spPr>
          <a:xfrm>
            <a:off x="699714" y="353160"/>
            <a:ext cx="7091300" cy="898581"/>
          </a:xfrm>
        </p:spPr>
        <p:txBody>
          <a:bodyPr anchor="ctr">
            <a:normAutofit/>
          </a:bodyPr>
          <a:lstStyle/>
          <a:p>
            <a:pPr algn="l"/>
            <a:r>
              <a:rPr lang="en-NZ" altLang="en-US" sz="2200" b="1">
                <a:solidFill>
                  <a:srgbClr val="FFFFFF"/>
                </a:solidFill>
              </a:rPr>
              <a:t>Activity 4</a:t>
            </a:r>
            <a:br>
              <a:rPr lang="en-NZ" altLang="en-US" sz="2200">
                <a:solidFill>
                  <a:srgbClr val="FFFFFF"/>
                </a:solidFill>
              </a:rPr>
            </a:br>
            <a:r>
              <a:rPr lang="en-NZ" altLang="en-US" sz="2200">
                <a:solidFill>
                  <a:srgbClr val="FFFFFF"/>
                </a:solidFill>
              </a:rPr>
              <a:t>Testing the impact of Storage Conditions on Sugar Content</a:t>
            </a:r>
            <a:endParaRPr lang="en-NZ" sz="2200">
              <a:solidFill>
                <a:srgbClr val="FFFFFF"/>
              </a:solidFill>
            </a:endParaRPr>
          </a:p>
        </p:txBody>
      </p:sp>
      <p:pic>
        <p:nvPicPr>
          <p:cNvPr id="7" name="Picture 2">
            <a:extLst>
              <a:ext uri="{FF2B5EF4-FFF2-40B4-BE49-F238E27FC236}">
                <a16:creationId xmlns:a16="http://schemas.microsoft.com/office/drawing/2014/main" id="{3D3A1E2A-8E68-6EB8-520C-C97A50E213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5748" y="3135023"/>
            <a:ext cx="5131088" cy="209044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3DAA76DB-8304-E246-FAC2-61A2E981066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45165" y="2217815"/>
            <a:ext cx="4693105" cy="39978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240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D2984-BCDE-DA3C-D495-6BE4C68E7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4703FF-F912-36D8-6371-20506EA54A76}"/>
              </a:ext>
            </a:extLst>
          </p:cNvPr>
          <p:cNvSpPr>
            <a:spLocks noGrp="1"/>
          </p:cNvSpPr>
          <p:nvPr>
            <p:ph type="title"/>
          </p:nvPr>
        </p:nvSpPr>
        <p:spPr/>
        <p:txBody>
          <a:bodyPr>
            <a:normAutofit/>
          </a:bodyPr>
          <a:lstStyle/>
          <a:p>
            <a:pPr algn="ctr"/>
            <a:r>
              <a:rPr lang="en-NZ" b="1" dirty="0"/>
              <a:t>Investigating the Impact of Storage Conditions on Potato Sugar Content</a:t>
            </a:r>
            <a:endParaRPr lang="en-NZ" dirty="0"/>
          </a:p>
        </p:txBody>
      </p:sp>
      <p:sp>
        <p:nvSpPr>
          <p:cNvPr id="3" name="Content Placeholder 2">
            <a:extLst>
              <a:ext uri="{FF2B5EF4-FFF2-40B4-BE49-F238E27FC236}">
                <a16:creationId xmlns:a16="http://schemas.microsoft.com/office/drawing/2014/main" id="{66A933A1-1776-4979-8336-E08936F0780B}"/>
              </a:ext>
            </a:extLst>
          </p:cNvPr>
          <p:cNvSpPr>
            <a:spLocks noGrp="1"/>
          </p:cNvSpPr>
          <p:nvPr>
            <p:ph idx="1"/>
          </p:nvPr>
        </p:nvSpPr>
        <p:spPr/>
        <p:txBody>
          <a:bodyPr>
            <a:normAutofit fontScale="77500" lnSpcReduction="20000"/>
          </a:bodyPr>
          <a:lstStyle/>
          <a:p>
            <a:pPr marL="0" indent="0">
              <a:buNone/>
            </a:pPr>
            <a:r>
              <a:rPr lang="en-NZ" b="1" dirty="0"/>
              <a:t>Method:</a:t>
            </a:r>
            <a:endParaRPr lang="en-NZ" sz="3200" dirty="0"/>
          </a:p>
          <a:p>
            <a:pPr marL="514350" lvl="0" indent="-514350">
              <a:buFont typeface="+mj-lt"/>
              <a:buAutoNum type="arabicPeriod"/>
            </a:pPr>
            <a:r>
              <a:rPr lang="en-NZ" dirty="0"/>
              <a:t>Divide the potatoes into 4 groups (5 potatoes in each group). </a:t>
            </a:r>
            <a:endParaRPr lang="en-NZ" sz="3200" dirty="0"/>
          </a:p>
          <a:p>
            <a:pPr marL="514350" lvl="0" indent="-514350">
              <a:buFont typeface="+mj-lt"/>
              <a:buAutoNum type="arabicPeriod"/>
            </a:pPr>
            <a:r>
              <a:rPr lang="en-NZ" dirty="0"/>
              <a:t>Place each group in a different storage condition: </a:t>
            </a:r>
            <a:endParaRPr lang="en-NZ" sz="3200" dirty="0"/>
          </a:p>
          <a:p>
            <a:pPr lvl="1"/>
            <a:r>
              <a:rPr lang="en-NZ" dirty="0"/>
              <a:t>The fridge </a:t>
            </a:r>
            <a:endParaRPr lang="en-NZ" sz="2800" dirty="0"/>
          </a:p>
          <a:p>
            <a:pPr lvl="1"/>
            <a:r>
              <a:rPr lang="en-NZ" dirty="0"/>
              <a:t>In an incubator at 26°C </a:t>
            </a:r>
            <a:endParaRPr lang="en-NZ" sz="2800" dirty="0"/>
          </a:p>
          <a:p>
            <a:pPr lvl="1"/>
            <a:r>
              <a:rPr lang="en-NZ" dirty="0"/>
              <a:t>At room temperature in the lab (cool area- hot area- direct sun)</a:t>
            </a:r>
            <a:endParaRPr lang="en-NZ" sz="2800" dirty="0"/>
          </a:p>
          <a:p>
            <a:pPr marL="514350" lvl="0" indent="-514350">
              <a:buFont typeface="+mj-lt"/>
              <a:buAutoNum type="arabicPeriod"/>
            </a:pPr>
            <a:r>
              <a:rPr lang="en-NZ" dirty="0"/>
              <a:t>Leave the potatoes in these conditions for a set period of time (e.g. 1–2 weeks). </a:t>
            </a:r>
            <a:endParaRPr lang="en-NZ" sz="3200" dirty="0"/>
          </a:p>
          <a:p>
            <a:pPr marL="514350" lvl="0" indent="-514350">
              <a:buFont typeface="+mj-lt"/>
              <a:buAutoNum type="arabicPeriod"/>
            </a:pPr>
            <a:r>
              <a:rPr lang="en-NZ" dirty="0"/>
              <a:t>After the storage period, test the sugar content of each potato using the above method,</a:t>
            </a:r>
            <a:endParaRPr lang="en-NZ" sz="3200" dirty="0"/>
          </a:p>
          <a:p>
            <a:pPr marL="514350" lvl="0" indent="-514350">
              <a:buFont typeface="+mj-lt"/>
              <a:buAutoNum type="arabicPeriod"/>
            </a:pPr>
            <a:r>
              <a:rPr lang="en-NZ" dirty="0"/>
              <a:t>Repeat for all potatoes and calculate the average Brix value for each storage condition. </a:t>
            </a:r>
            <a:endParaRPr lang="en-NZ" sz="3200" dirty="0"/>
          </a:p>
          <a:p>
            <a:pPr marL="514350" lvl="0" indent="-514350">
              <a:buFont typeface="+mj-lt"/>
              <a:buAutoNum type="arabicPeriod"/>
            </a:pPr>
            <a:r>
              <a:rPr lang="en-NZ" dirty="0"/>
              <a:t>Record results for each potato in a table showing each storage condition and the average Brix value.</a:t>
            </a:r>
            <a:endParaRPr lang="en-NZ" sz="3200" dirty="0"/>
          </a:p>
          <a:p>
            <a:pPr marL="0" indent="0">
              <a:buNone/>
            </a:pPr>
            <a:endParaRPr lang="en-NZ" dirty="0"/>
          </a:p>
        </p:txBody>
      </p:sp>
    </p:spTree>
    <p:extLst>
      <p:ext uri="{BB962C8B-B14F-4D97-AF65-F5344CB8AC3E}">
        <p14:creationId xmlns:p14="http://schemas.microsoft.com/office/powerpoint/2010/main" val="2269407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26FD-244D-C613-84E1-DFB9DDB791B0}"/>
              </a:ext>
            </a:extLst>
          </p:cNvPr>
          <p:cNvSpPr>
            <a:spLocks noGrp="1"/>
          </p:cNvSpPr>
          <p:nvPr>
            <p:ph type="title"/>
          </p:nvPr>
        </p:nvSpPr>
        <p:spPr>
          <a:xfrm>
            <a:off x="1136397" y="502020"/>
            <a:ext cx="5323715" cy="1642970"/>
          </a:xfrm>
        </p:spPr>
        <p:txBody>
          <a:bodyPr anchor="b">
            <a:normAutofit/>
          </a:bodyPr>
          <a:lstStyle/>
          <a:p>
            <a:r>
              <a:rPr lang="en-NZ" sz="4000" b="1" dirty="0"/>
              <a:t>Prediction</a:t>
            </a:r>
          </a:p>
        </p:txBody>
      </p:sp>
      <p:sp>
        <p:nvSpPr>
          <p:cNvPr id="3" name="Content Placeholder 2">
            <a:extLst>
              <a:ext uri="{FF2B5EF4-FFF2-40B4-BE49-F238E27FC236}">
                <a16:creationId xmlns:a16="http://schemas.microsoft.com/office/drawing/2014/main" id="{6F12E7F8-73E0-F3F0-2125-4DD2323F6426}"/>
              </a:ext>
            </a:extLst>
          </p:cNvPr>
          <p:cNvSpPr>
            <a:spLocks noGrp="1"/>
          </p:cNvSpPr>
          <p:nvPr>
            <p:ph idx="1"/>
          </p:nvPr>
        </p:nvSpPr>
        <p:spPr>
          <a:xfrm>
            <a:off x="1144923" y="2405894"/>
            <a:ext cx="5315189" cy="3535083"/>
          </a:xfrm>
        </p:spPr>
        <p:txBody>
          <a:bodyPr anchor="t">
            <a:normAutofit/>
          </a:bodyPr>
          <a:lstStyle/>
          <a:p>
            <a:pPr marL="0" indent="0">
              <a:buNone/>
            </a:pPr>
            <a:r>
              <a:rPr lang="en-NZ" sz="2000"/>
              <a:t>Which storage condition do you think would be best for keeping potatoes sugar -Bix sugar levels below 5 during storage for processing? </a:t>
            </a:r>
          </a:p>
        </p:txBody>
      </p:sp>
      <p:sp>
        <p:nvSpPr>
          <p:cNvPr id="18" name="Rectangle 1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Potato storage temperature regime">
            <a:extLst>
              <a:ext uri="{FF2B5EF4-FFF2-40B4-BE49-F238E27FC236}">
                <a16:creationId xmlns:a16="http://schemas.microsoft.com/office/drawing/2014/main" id="{E03E8292-4C35-8A86-576F-F2FC24AD45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273" r="20452"/>
          <a:stretch>
            <a:fillRect/>
          </a:stretch>
        </p:blipFill>
        <p:spPr bwMode="auto">
          <a:xfrm>
            <a:off x="7075967" y="1277429"/>
            <a:ext cx="4170530" cy="4335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48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7541F-A4E2-C164-307F-3780D98B2E91}"/>
              </a:ext>
            </a:extLst>
          </p:cNvPr>
          <p:cNvSpPr>
            <a:spLocks noGrp="1"/>
          </p:cNvSpPr>
          <p:nvPr>
            <p:ph type="title"/>
          </p:nvPr>
        </p:nvSpPr>
        <p:spPr/>
        <p:txBody>
          <a:bodyPr/>
          <a:lstStyle/>
          <a:p>
            <a:r>
              <a:rPr lang="en-NZ" sz="4000" b="1" dirty="0"/>
              <a:t>Results:</a:t>
            </a:r>
            <a:br>
              <a:rPr lang="en-NZ" dirty="0"/>
            </a:br>
            <a:endParaRPr lang="en-NZ" dirty="0"/>
          </a:p>
        </p:txBody>
      </p:sp>
      <p:graphicFrame>
        <p:nvGraphicFramePr>
          <p:cNvPr id="4" name="Content Placeholder 3">
            <a:extLst>
              <a:ext uri="{FF2B5EF4-FFF2-40B4-BE49-F238E27FC236}">
                <a16:creationId xmlns:a16="http://schemas.microsoft.com/office/drawing/2014/main" id="{EF7D7E44-4B06-3EB2-3BBF-CF713974F1CE}"/>
              </a:ext>
            </a:extLst>
          </p:cNvPr>
          <p:cNvGraphicFramePr>
            <a:graphicFrameLocks noGrp="1"/>
          </p:cNvGraphicFramePr>
          <p:nvPr>
            <p:ph idx="1"/>
            <p:extLst>
              <p:ext uri="{D42A27DB-BD31-4B8C-83A1-F6EECF244321}">
                <p14:modId xmlns:p14="http://schemas.microsoft.com/office/powerpoint/2010/main" val="3236939023"/>
              </p:ext>
            </p:extLst>
          </p:nvPr>
        </p:nvGraphicFramePr>
        <p:xfrm>
          <a:off x="1389888" y="1901952"/>
          <a:ext cx="9802369" cy="3795650"/>
        </p:xfrm>
        <a:graphic>
          <a:graphicData uri="http://schemas.openxmlformats.org/drawingml/2006/table">
            <a:tbl>
              <a:tblPr firstRow="1" firstCol="1" bandRow="1">
                <a:tableStyleId>{F5AB1C69-6EDB-4FF4-983F-18BD219EF322}</a:tableStyleId>
              </a:tblPr>
              <a:tblGrid>
                <a:gridCol w="1883063">
                  <a:extLst>
                    <a:ext uri="{9D8B030D-6E8A-4147-A177-3AD203B41FA5}">
                      <a16:colId xmlns:a16="http://schemas.microsoft.com/office/drawing/2014/main" val="567181986"/>
                    </a:ext>
                  </a:extLst>
                </a:gridCol>
                <a:gridCol w="1190504">
                  <a:extLst>
                    <a:ext uri="{9D8B030D-6E8A-4147-A177-3AD203B41FA5}">
                      <a16:colId xmlns:a16="http://schemas.microsoft.com/office/drawing/2014/main" val="1426327938"/>
                    </a:ext>
                  </a:extLst>
                </a:gridCol>
                <a:gridCol w="1155714">
                  <a:extLst>
                    <a:ext uri="{9D8B030D-6E8A-4147-A177-3AD203B41FA5}">
                      <a16:colId xmlns:a16="http://schemas.microsoft.com/office/drawing/2014/main" val="2483146814"/>
                    </a:ext>
                  </a:extLst>
                </a:gridCol>
                <a:gridCol w="1297053">
                  <a:extLst>
                    <a:ext uri="{9D8B030D-6E8A-4147-A177-3AD203B41FA5}">
                      <a16:colId xmlns:a16="http://schemas.microsoft.com/office/drawing/2014/main" val="1058872618"/>
                    </a:ext>
                  </a:extLst>
                </a:gridCol>
                <a:gridCol w="1425345">
                  <a:extLst>
                    <a:ext uri="{9D8B030D-6E8A-4147-A177-3AD203B41FA5}">
                      <a16:colId xmlns:a16="http://schemas.microsoft.com/office/drawing/2014/main" val="2853961502"/>
                    </a:ext>
                  </a:extLst>
                </a:gridCol>
                <a:gridCol w="1425345">
                  <a:extLst>
                    <a:ext uri="{9D8B030D-6E8A-4147-A177-3AD203B41FA5}">
                      <a16:colId xmlns:a16="http://schemas.microsoft.com/office/drawing/2014/main" val="3471360726"/>
                    </a:ext>
                  </a:extLst>
                </a:gridCol>
                <a:gridCol w="1425345">
                  <a:extLst>
                    <a:ext uri="{9D8B030D-6E8A-4147-A177-3AD203B41FA5}">
                      <a16:colId xmlns:a16="http://schemas.microsoft.com/office/drawing/2014/main" val="531780119"/>
                    </a:ext>
                  </a:extLst>
                </a:gridCol>
              </a:tblGrid>
              <a:tr h="583692">
                <a:tc>
                  <a:txBody>
                    <a:bodyPr/>
                    <a:lstStyle/>
                    <a:p>
                      <a:pPr>
                        <a:lnSpc>
                          <a:spcPct val="115000"/>
                        </a:lnSpc>
                        <a:spcAft>
                          <a:spcPts val="600"/>
                        </a:spcAft>
                        <a:buNone/>
                      </a:pPr>
                      <a:r>
                        <a:rPr lang="en-NZ" sz="2000" kern="100">
                          <a:effectLst/>
                        </a:rPr>
                        <a:t>Storage method</a:t>
                      </a:r>
                      <a:endParaRPr lang="en-NZ" sz="2000" kern="100" dirty="0">
                        <a:effectLst/>
                      </a:endParaRPr>
                    </a:p>
                  </a:txBody>
                  <a:tcPr marL="68580" marR="68580" marT="0" marB="0"/>
                </a:tc>
                <a:tc gridSpan="5">
                  <a:txBody>
                    <a:bodyPr/>
                    <a:lstStyle/>
                    <a:p>
                      <a:pPr algn="ctr">
                        <a:lnSpc>
                          <a:spcPct val="115000"/>
                        </a:lnSpc>
                        <a:spcAft>
                          <a:spcPts val="600"/>
                        </a:spcAft>
                        <a:buNone/>
                      </a:pPr>
                      <a:r>
                        <a:rPr lang="en-NZ" sz="2000" kern="100">
                          <a:effectLst/>
                        </a:rPr>
                        <a:t>Brix level Reading for each potato</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168461"/>
                  </a:ext>
                </a:extLst>
              </a:tr>
              <a:tr h="300709">
                <a:tc>
                  <a:txBody>
                    <a:bodyPr/>
                    <a:lstStyle/>
                    <a:p>
                      <a:pPr algn="ctr">
                        <a:lnSpc>
                          <a:spcPct val="115000"/>
                        </a:lnSpc>
                        <a:spcAft>
                          <a:spcPts val="600"/>
                        </a:spcAft>
                        <a:buNone/>
                      </a:pPr>
                      <a:r>
                        <a:rPr lang="en-NZ" sz="2000" kern="100" dirty="0">
                          <a:effectLst/>
                        </a:rPr>
                        <a:t>Potato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600"/>
                        </a:spcAft>
                        <a:buNone/>
                      </a:pPr>
                      <a:r>
                        <a:rPr lang="en-NZ" sz="2000" kern="100">
                          <a:effectLst/>
                        </a:rPr>
                        <a:t>1</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600"/>
                        </a:spcAft>
                        <a:buNone/>
                      </a:pPr>
                      <a:r>
                        <a:rPr lang="en-NZ" sz="2000" kern="100">
                          <a:effectLst/>
                        </a:rPr>
                        <a:t>2</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600"/>
                        </a:spcAft>
                        <a:buNone/>
                      </a:pPr>
                      <a:r>
                        <a:rPr lang="en-NZ" sz="2000" kern="100">
                          <a:effectLst/>
                        </a:rPr>
                        <a:t>3</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600"/>
                        </a:spcAft>
                        <a:buNone/>
                      </a:pPr>
                      <a:r>
                        <a:rPr lang="en-NZ" sz="2000" kern="100">
                          <a:effectLst/>
                        </a:rPr>
                        <a:t>4</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600"/>
                        </a:spcAft>
                        <a:buNone/>
                      </a:pPr>
                      <a:r>
                        <a:rPr lang="en-NZ" sz="2000" kern="100">
                          <a:effectLst/>
                        </a:rPr>
                        <a:t>5</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600"/>
                        </a:spcAft>
                        <a:buNone/>
                      </a:pPr>
                      <a:r>
                        <a:rPr lang="en-NZ" sz="2000" kern="100">
                          <a:effectLst/>
                        </a:rPr>
                        <a:t>Average</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5457661"/>
                  </a:ext>
                </a:extLst>
              </a:tr>
              <a:tr h="284453">
                <a:tc>
                  <a:txBody>
                    <a:bodyPr/>
                    <a:lstStyle/>
                    <a:p>
                      <a:pPr>
                        <a:lnSpc>
                          <a:spcPct val="115000"/>
                        </a:lnSpc>
                        <a:spcAft>
                          <a:spcPts val="800"/>
                        </a:spcAft>
                        <a:buNone/>
                        <a:tabLst>
                          <a:tab pos="457200" algn="l"/>
                        </a:tabLst>
                      </a:pPr>
                      <a:r>
                        <a:rPr lang="en-NZ" sz="1800" kern="100">
                          <a:effectLst/>
                        </a:rPr>
                        <a:t>Fridge </a:t>
                      </a:r>
                      <a:endParaRPr lang="en-NZ"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3314607"/>
                  </a:ext>
                </a:extLst>
              </a:tr>
              <a:tr h="583692">
                <a:tc>
                  <a:txBody>
                    <a:bodyPr/>
                    <a:lstStyle/>
                    <a:p>
                      <a:pPr>
                        <a:lnSpc>
                          <a:spcPct val="115000"/>
                        </a:lnSpc>
                        <a:spcAft>
                          <a:spcPts val="800"/>
                        </a:spcAft>
                        <a:buNone/>
                        <a:tabLst>
                          <a:tab pos="457200" algn="l"/>
                        </a:tabLst>
                      </a:pPr>
                      <a:r>
                        <a:rPr lang="en-NZ" sz="1800" kern="100">
                          <a:effectLst/>
                        </a:rPr>
                        <a:t>Incubator (26°C) </a:t>
                      </a:r>
                      <a:endParaRPr lang="en-NZ"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0169570"/>
                  </a:ext>
                </a:extLst>
              </a:tr>
              <a:tr h="882930">
                <a:tc>
                  <a:txBody>
                    <a:bodyPr/>
                    <a:lstStyle/>
                    <a:p>
                      <a:pPr>
                        <a:lnSpc>
                          <a:spcPct val="115000"/>
                        </a:lnSpc>
                        <a:spcAft>
                          <a:spcPts val="800"/>
                        </a:spcAft>
                        <a:buNone/>
                        <a:tabLst>
                          <a:tab pos="457200" algn="l"/>
                        </a:tabLst>
                      </a:pPr>
                      <a:r>
                        <a:rPr lang="en-NZ" sz="1800" kern="100" dirty="0">
                          <a:effectLst/>
                        </a:rPr>
                        <a:t>Room temperature in a cool dark area </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a:effectLst/>
                        </a:rPr>
                        <a:t> </a:t>
                      </a:r>
                      <a:endParaRPr lang="en-N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037014"/>
                  </a:ext>
                </a:extLst>
              </a:tr>
              <a:tr h="882930">
                <a:tc>
                  <a:txBody>
                    <a:bodyPr/>
                    <a:lstStyle/>
                    <a:p>
                      <a:pPr>
                        <a:lnSpc>
                          <a:spcPct val="115000"/>
                        </a:lnSpc>
                        <a:spcAft>
                          <a:spcPts val="800"/>
                        </a:spcAft>
                        <a:buNone/>
                        <a:tabLst>
                          <a:tab pos="457200" algn="l"/>
                        </a:tabLst>
                      </a:pPr>
                      <a:r>
                        <a:rPr lang="en-NZ" sz="1800" kern="100" dirty="0">
                          <a:effectLst/>
                        </a:rPr>
                        <a:t>Room temperature in a direct sun</a:t>
                      </a:r>
                      <a:endParaRPr lang="en-NZ"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pPr>
                      <a:r>
                        <a:rPr lang="en-NZ" sz="2000" kern="100" dirty="0">
                          <a:effectLst/>
                        </a:rPr>
                        <a:t> </a:t>
                      </a:r>
                      <a:endParaRPr lang="en-N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8577045"/>
                  </a:ext>
                </a:extLst>
              </a:tr>
            </a:tbl>
          </a:graphicData>
        </a:graphic>
      </p:graphicFrame>
    </p:spTree>
    <p:extLst>
      <p:ext uri="{BB962C8B-B14F-4D97-AF65-F5344CB8AC3E}">
        <p14:creationId xmlns:p14="http://schemas.microsoft.com/office/powerpoint/2010/main" val="3384711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D149D4-EC54-371A-512B-098093758D14}"/>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B352BBB9-69A8-405C-9209-A9FE217AED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1" name="Oval 20">
              <a:extLst>
                <a:ext uri="{FF2B5EF4-FFF2-40B4-BE49-F238E27FC236}">
                  <a16:creationId xmlns:a16="http://schemas.microsoft.com/office/drawing/2014/main" id="{2BA8247A-9874-4F57-82F4-AEB016E66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30C3CE4-8479-4B6E-9C21-D7B0CD89E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7BCD297-22FC-4ECD-95DC-8581D5E6B1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61A25F1-8873-4D98-B8D5-169EA0AC9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CB7BCAD9-3EF1-4FCE-AFA0-BD2C545A7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36649524-3638-4334-8ED6-539D10DF4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8B7FDC-84F5-8818-A0DD-A70541FCC20B}"/>
              </a:ext>
            </a:extLst>
          </p:cNvPr>
          <p:cNvSpPr>
            <a:spLocks noGrp="1"/>
          </p:cNvSpPr>
          <p:nvPr>
            <p:ph type="title"/>
          </p:nvPr>
        </p:nvSpPr>
        <p:spPr>
          <a:xfrm>
            <a:off x="630936" y="684915"/>
            <a:ext cx="4651076" cy="1951075"/>
          </a:xfrm>
          <a:noFill/>
        </p:spPr>
        <p:txBody>
          <a:bodyPr anchor="t">
            <a:normAutofit/>
          </a:bodyPr>
          <a:lstStyle/>
          <a:p>
            <a:r>
              <a:rPr lang="en-NZ" sz="4800" b="1">
                <a:solidFill>
                  <a:schemeClr val="bg1"/>
                </a:solidFill>
              </a:rPr>
              <a:t>Conclusion</a:t>
            </a:r>
          </a:p>
        </p:txBody>
      </p:sp>
      <p:sp>
        <p:nvSpPr>
          <p:cNvPr id="3" name="Content Placeholder 2">
            <a:extLst>
              <a:ext uri="{FF2B5EF4-FFF2-40B4-BE49-F238E27FC236}">
                <a16:creationId xmlns:a16="http://schemas.microsoft.com/office/drawing/2014/main" id="{6CF369FF-18AD-37E5-242C-234F3021701D}"/>
              </a:ext>
            </a:extLst>
          </p:cNvPr>
          <p:cNvSpPr>
            <a:spLocks noGrp="1"/>
          </p:cNvSpPr>
          <p:nvPr>
            <p:ph idx="1"/>
          </p:nvPr>
        </p:nvSpPr>
        <p:spPr>
          <a:xfrm>
            <a:off x="5486080" y="684921"/>
            <a:ext cx="5674107" cy="1951087"/>
          </a:xfrm>
          <a:noFill/>
        </p:spPr>
        <p:txBody>
          <a:bodyPr anchor="t">
            <a:normAutofit/>
          </a:bodyPr>
          <a:lstStyle/>
          <a:p>
            <a:pPr marL="0" indent="0">
              <a:buNone/>
            </a:pPr>
            <a:r>
              <a:rPr lang="en-NZ" sz="1800">
                <a:solidFill>
                  <a:schemeClr val="bg1"/>
                </a:solidFill>
              </a:rPr>
              <a:t>Compare the results and identify which storage conditions are best for storing potatoes for processing.</a:t>
            </a:r>
          </a:p>
        </p:txBody>
      </p:sp>
      <p:sp>
        <p:nvSpPr>
          <p:cNvPr id="28" name="Rectangle 27">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1" name="Straight Connector 30">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6" name="Rectangle 35">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9" name="Straight Connector 38">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4E2003D4-7ACB-C3B2-FB5A-85376DE2F57E}"/>
              </a:ext>
            </a:extLst>
          </p:cNvPr>
          <p:cNvPicPr>
            <a:picLocks noChangeAspect="1"/>
          </p:cNvPicPr>
          <p:nvPr/>
        </p:nvPicPr>
        <p:blipFill>
          <a:blip r:embed="rId2"/>
          <a:srcRect t="9819" r="-1" b="7533"/>
          <a:stretch>
            <a:fillRect/>
          </a:stretch>
        </p:blipFill>
        <p:spPr>
          <a:xfrm>
            <a:off x="629638" y="2708781"/>
            <a:ext cx="10848063" cy="3496632"/>
          </a:xfrm>
          <a:prstGeom prst="rect">
            <a:avLst/>
          </a:prstGeom>
        </p:spPr>
      </p:pic>
      <p:grpSp>
        <p:nvGrpSpPr>
          <p:cNvPr id="44" name="Group 43">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2852760"/>
            <a:ext cx="304800" cy="429768"/>
            <a:chOff x="215328" y="-46937"/>
            <a:chExt cx="304800" cy="2773841"/>
          </a:xfrm>
        </p:grpSpPr>
        <p:cxnSp>
          <p:nvCxnSpPr>
            <p:cNvPr id="45" name="Straight Connector 44">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23178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22D867-1414-EB63-FD59-517A8E92B03A}"/>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Activity 5: Discussion questions</a:t>
            </a:r>
            <a:r>
              <a:rPr lang="en-NZ" sz="4000">
                <a:solidFill>
                  <a:srgbClr val="FFFFFF"/>
                </a:solidFill>
              </a:rPr>
              <a:t> </a:t>
            </a:r>
          </a:p>
        </p:txBody>
      </p:sp>
      <p:sp>
        <p:nvSpPr>
          <p:cNvPr id="3" name="Content Placeholder 2">
            <a:extLst>
              <a:ext uri="{FF2B5EF4-FFF2-40B4-BE49-F238E27FC236}">
                <a16:creationId xmlns:a16="http://schemas.microsoft.com/office/drawing/2014/main" id="{281A399E-EB90-DF66-079F-03D827A9B60C}"/>
              </a:ext>
            </a:extLst>
          </p:cNvPr>
          <p:cNvSpPr>
            <a:spLocks noGrp="1"/>
          </p:cNvSpPr>
          <p:nvPr>
            <p:ph idx="1"/>
          </p:nvPr>
        </p:nvSpPr>
        <p:spPr>
          <a:xfrm>
            <a:off x="4810259" y="649480"/>
            <a:ext cx="6555347" cy="5546047"/>
          </a:xfrm>
        </p:spPr>
        <p:txBody>
          <a:bodyPr anchor="ctr">
            <a:normAutofit/>
          </a:bodyPr>
          <a:lstStyle/>
          <a:p>
            <a:pPr marL="514350" lvl="0" indent="-514350">
              <a:buFont typeface="+mj-lt"/>
              <a:buAutoNum type="arabicPeriod"/>
            </a:pPr>
            <a:r>
              <a:rPr lang="en-NZ" sz="2000" dirty="0"/>
              <a:t>Why do processing companies care more about inside quality than outside appearance? </a:t>
            </a:r>
          </a:p>
          <a:p>
            <a:pPr marL="514350" lvl="0" indent="-514350">
              <a:buFont typeface="+mj-lt"/>
              <a:buAutoNum type="arabicPeriod"/>
            </a:pPr>
            <a:r>
              <a:rPr lang="en-NZ" sz="2000" dirty="0"/>
              <a:t>Why must growers minimise damage during harvesting, transport, or handling?</a:t>
            </a:r>
          </a:p>
          <a:p>
            <a:pPr marL="514350" lvl="0" indent="-514350">
              <a:buFont typeface="+mj-lt"/>
              <a:buAutoNum type="arabicPeriod"/>
            </a:pPr>
            <a:r>
              <a:rPr lang="en-NZ" sz="2000" dirty="0"/>
              <a:t>How does water content affect profit? </a:t>
            </a:r>
          </a:p>
          <a:p>
            <a:pPr marL="514350" lvl="0" indent="-514350">
              <a:buFont typeface="+mj-lt"/>
              <a:buAutoNum type="arabicPeriod"/>
            </a:pPr>
            <a:r>
              <a:rPr lang="en-NZ" sz="2000" dirty="0"/>
              <a:t>What might happen if potatoes are stored too cold? </a:t>
            </a:r>
          </a:p>
          <a:p>
            <a:pPr marL="514350" lvl="0" indent="-514350">
              <a:buFont typeface="+mj-lt"/>
              <a:buAutoNum type="arabicPeriod"/>
            </a:pPr>
            <a:r>
              <a:rPr lang="en-NZ" sz="2000" dirty="0"/>
              <a:t>Why is consistency important in fast food products? </a:t>
            </a:r>
          </a:p>
          <a:p>
            <a:pPr marL="514350" lvl="0" indent="-514350">
              <a:buFont typeface="+mj-lt"/>
              <a:buAutoNum type="arabicPeriod"/>
            </a:pPr>
            <a:r>
              <a:rPr lang="en-NZ" sz="2000" dirty="0"/>
              <a:t>Why is the shape of potatoes important when processing them into French fries and crisps?</a:t>
            </a:r>
          </a:p>
          <a:p>
            <a:pPr marL="514350" lvl="0" indent="-514350">
              <a:buFont typeface="+mj-lt"/>
              <a:buAutoNum type="arabicPeriod"/>
            </a:pPr>
            <a:r>
              <a:rPr lang="en-NZ" sz="2000" dirty="0"/>
              <a:t>What problems can high sugar levels cause during frying?</a:t>
            </a:r>
          </a:p>
          <a:p>
            <a:pPr marL="514350" lvl="0" indent="-514350">
              <a:buFont typeface="+mj-lt"/>
              <a:buAutoNum type="arabicPeriod"/>
            </a:pPr>
            <a:r>
              <a:rPr lang="en-NZ" sz="2000" dirty="0"/>
              <a:t>Why do processing companies reject potatoes with soil and stones?</a:t>
            </a:r>
          </a:p>
          <a:p>
            <a:pPr marL="0" indent="0">
              <a:buNone/>
            </a:pPr>
            <a:endParaRPr lang="en-NZ" sz="2000" dirty="0"/>
          </a:p>
        </p:txBody>
      </p:sp>
    </p:spTree>
    <p:extLst>
      <p:ext uri="{BB962C8B-B14F-4D97-AF65-F5344CB8AC3E}">
        <p14:creationId xmlns:p14="http://schemas.microsoft.com/office/powerpoint/2010/main" val="3447557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hy is Measuring Dry Matter Important in Potatoes? - Felix Instruments">
            <a:extLst>
              <a:ext uri="{FF2B5EF4-FFF2-40B4-BE49-F238E27FC236}">
                <a16:creationId xmlns:a16="http://schemas.microsoft.com/office/drawing/2014/main" id="{A630252D-D848-BB9C-50F3-3E1840F8E2B6}"/>
              </a:ext>
            </a:extLst>
          </p:cNvPr>
          <p:cNvPicPr>
            <a:picLocks noChangeAspect="1"/>
          </p:cNvPicPr>
          <p:nvPr/>
        </p:nvPicPr>
        <p:blipFill>
          <a:blip r:embed="rId2"/>
          <a:srcRect r="5882" b="-1"/>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0CC917-975E-D5F3-752E-E62EA8E066B4}"/>
              </a:ext>
            </a:extLst>
          </p:cNvPr>
          <p:cNvSpPr>
            <a:spLocks noGrp="1"/>
          </p:cNvSpPr>
          <p:nvPr>
            <p:ph type="ctrTitle"/>
          </p:nvPr>
        </p:nvSpPr>
        <p:spPr>
          <a:xfrm>
            <a:off x="7935402" y="743447"/>
            <a:ext cx="3445765" cy="3692028"/>
          </a:xfrm>
          <a:noFill/>
        </p:spPr>
        <p:txBody>
          <a:bodyPr>
            <a:normAutofit/>
          </a:bodyPr>
          <a:lstStyle/>
          <a:p>
            <a:pPr algn="l"/>
            <a:r>
              <a:rPr lang="en-NZ" sz="5200"/>
              <a:t>Potato Specific Gravity </a:t>
            </a:r>
            <a:br>
              <a:rPr lang="en-NZ" sz="5200"/>
            </a:br>
            <a:r>
              <a:rPr lang="en-NZ" sz="5200"/>
              <a:t>and Testing Activities</a:t>
            </a:r>
          </a:p>
        </p:txBody>
      </p:sp>
    </p:spTree>
    <p:extLst>
      <p:ext uri="{BB962C8B-B14F-4D97-AF65-F5344CB8AC3E}">
        <p14:creationId xmlns:p14="http://schemas.microsoft.com/office/powerpoint/2010/main" val="837288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404C75-151F-27ED-2AD2-A8DB2EE3B017}"/>
              </a:ext>
            </a:extLst>
          </p:cNvPr>
          <p:cNvSpPr>
            <a:spLocks noGrp="1"/>
          </p:cNvSpPr>
          <p:nvPr>
            <p:ph type="title"/>
          </p:nvPr>
        </p:nvSpPr>
        <p:spPr>
          <a:xfrm>
            <a:off x="466722" y="586855"/>
            <a:ext cx="3201366" cy="3387497"/>
          </a:xfrm>
        </p:spPr>
        <p:txBody>
          <a:bodyPr anchor="b">
            <a:normAutofit/>
          </a:bodyPr>
          <a:lstStyle/>
          <a:p>
            <a:pPr algn="r"/>
            <a:r>
              <a:rPr lang="en-NZ" sz="4000" b="1" dirty="0">
                <a:solidFill>
                  <a:srgbClr val="FFFFFF"/>
                </a:solidFill>
              </a:rPr>
              <a:t>Sample answers</a:t>
            </a:r>
          </a:p>
        </p:txBody>
      </p:sp>
      <p:sp>
        <p:nvSpPr>
          <p:cNvPr id="3" name="Content Placeholder 2">
            <a:extLst>
              <a:ext uri="{FF2B5EF4-FFF2-40B4-BE49-F238E27FC236}">
                <a16:creationId xmlns:a16="http://schemas.microsoft.com/office/drawing/2014/main" id="{DFB2030C-C76F-72C4-BDD4-F3EB2C111B83}"/>
              </a:ext>
            </a:extLst>
          </p:cNvPr>
          <p:cNvSpPr>
            <a:spLocks noGrp="1"/>
          </p:cNvSpPr>
          <p:nvPr>
            <p:ph idx="1"/>
          </p:nvPr>
        </p:nvSpPr>
        <p:spPr>
          <a:xfrm>
            <a:off x="4810259" y="649480"/>
            <a:ext cx="6555347" cy="5546047"/>
          </a:xfrm>
        </p:spPr>
        <p:txBody>
          <a:bodyPr anchor="ctr">
            <a:normAutofit/>
          </a:bodyPr>
          <a:lstStyle/>
          <a:p>
            <a:pPr marL="514350" lvl="0" indent="-514350">
              <a:buFont typeface="+mj-lt"/>
              <a:buAutoNum type="arabicPeriod"/>
            </a:pPr>
            <a:r>
              <a:rPr lang="en-NZ" sz="1700" dirty="0"/>
              <a:t>Why do processing companies care more about inside quality than outside appearance?</a:t>
            </a:r>
          </a:p>
          <a:p>
            <a:pPr marL="457200" lvl="1" indent="0">
              <a:buNone/>
            </a:pPr>
            <a:r>
              <a:rPr lang="en-NZ" sz="1700" i="1" dirty="0"/>
              <a:t>Processing companies peel and cut potatoes, so the outside skin is removed. What matters most is the inside quality (starch, sugar, and defects), as this affects how the fries cook, their colour, texture, and overall quality.</a:t>
            </a:r>
          </a:p>
          <a:p>
            <a:pPr marL="514350" lvl="0" indent="-514350">
              <a:buFont typeface="+mj-lt"/>
              <a:buAutoNum type="arabicPeriod"/>
            </a:pPr>
            <a:r>
              <a:rPr lang="en-NZ" sz="1700" dirty="0"/>
              <a:t>Why must growers minimise damage during harvesting, transport, or handling?</a:t>
            </a:r>
          </a:p>
          <a:p>
            <a:pPr marL="457200" lvl="1" indent="0">
              <a:buNone/>
            </a:pPr>
            <a:r>
              <a:rPr lang="en-NZ" sz="1700" i="1" dirty="0"/>
              <a:t>Damage such as bruising causes internal dark spots and reduces quality. These defects can lead to potatoes being rejected or trimmed, which reduces yield and profit.</a:t>
            </a:r>
          </a:p>
          <a:p>
            <a:pPr marL="514350" lvl="0" indent="-514350">
              <a:buFont typeface="+mj-lt"/>
              <a:buAutoNum type="arabicPeriod"/>
            </a:pPr>
            <a:r>
              <a:rPr lang="en-NZ" sz="1700" dirty="0"/>
              <a:t>How does water content affect profit?</a:t>
            </a:r>
          </a:p>
          <a:p>
            <a:pPr marL="457200" lvl="1" indent="0">
              <a:buNone/>
            </a:pPr>
            <a:r>
              <a:rPr lang="en-NZ" sz="1700" i="1" dirty="0"/>
              <a:t>Potatoes with high water content lose more weight during frying, producing fewer fries. This results in lower yield and less profit, while high dry matter potatoes produce more usable product.</a:t>
            </a:r>
          </a:p>
          <a:p>
            <a:pPr marL="514350" lvl="0" indent="-514350">
              <a:buFont typeface="+mj-lt"/>
              <a:buAutoNum type="arabicPeriod"/>
            </a:pPr>
            <a:r>
              <a:rPr lang="en-NZ" sz="1700" dirty="0"/>
              <a:t>What might happen if potatoes are stored too cold?</a:t>
            </a:r>
          </a:p>
          <a:p>
            <a:pPr marL="457200" lvl="1" indent="0">
              <a:buNone/>
            </a:pPr>
            <a:r>
              <a:rPr lang="en-NZ" sz="1700" i="1" dirty="0"/>
              <a:t>Cold storage can cause sugars to increase (cold-induced sweetening). This leads to dark, burnt-looking fries when cooked, making them unsuitable for processing.</a:t>
            </a:r>
          </a:p>
          <a:p>
            <a:pPr marL="457200" lvl="1" indent="0">
              <a:buNone/>
            </a:pPr>
            <a:endParaRPr lang="en-NZ" sz="1700" dirty="0"/>
          </a:p>
          <a:p>
            <a:pPr marL="0" indent="0">
              <a:buNone/>
            </a:pPr>
            <a:endParaRPr lang="en-NZ" sz="1700" dirty="0"/>
          </a:p>
        </p:txBody>
      </p:sp>
    </p:spTree>
    <p:extLst>
      <p:ext uri="{BB962C8B-B14F-4D97-AF65-F5344CB8AC3E}">
        <p14:creationId xmlns:p14="http://schemas.microsoft.com/office/powerpoint/2010/main" val="260109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43ACC4D-19F4-424B-31AE-20787B70CEBB}"/>
              </a:ext>
            </a:extLst>
          </p:cNvPr>
          <p:cNvSpPr>
            <a:spLocks noGrp="1"/>
          </p:cNvSpPr>
          <p:nvPr>
            <p:ph idx="1"/>
          </p:nvPr>
        </p:nvSpPr>
        <p:spPr>
          <a:xfrm>
            <a:off x="4177863" y="511388"/>
            <a:ext cx="7614744" cy="6336474"/>
          </a:xfrm>
        </p:spPr>
        <p:txBody>
          <a:bodyPr anchor="ctr">
            <a:normAutofit/>
          </a:bodyPr>
          <a:lstStyle/>
          <a:p>
            <a:pPr marL="514350" lvl="0" indent="-514350">
              <a:buAutoNum type="arabicPeriod" startAt="5"/>
            </a:pPr>
            <a:r>
              <a:rPr lang="en-NZ" sz="1400" dirty="0"/>
              <a:t>Why is consistency important in fast food products?</a:t>
            </a:r>
            <a:br>
              <a:rPr lang="en-NZ" sz="1400" dirty="0"/>
            </a:br>
            <a:r>
              <a:rPr lang="en-NZ" sz="1400" i="1" dirty="0"/>
              <a:t>Customers expect fries to look and taste the same every time. Consistency ensures uniform colour, texture, and size, which is important for customer satisfaction and brand reputation.</a:t>
            </a:r>
          </a:p>
          <a:p>
            <a:pPr marL="514350" lvl="0" indent="-514350">
              <a:buAutoNum type="arabicPeriod" startAt="5"/>
            </a:pPr>
            <a:r>
              <a:rPr lang="en-NZ" sz="1400" dirty="0"/>
              <a:t>Why is the shape of potatoes important when processing them into French fries and crisps?</a:t>
            </a:r>
            <a:br>
              <a:rPr lang="en-NZ" sz="1400" dirty="0"/>
            </a:br>
            <a:r>
              <a:rPr lang="en-NZ" sz="1400" i="1" dirty="0"/>
              <a:t>Shape is important because it affects how efficiently potatoes can be cut, how much usable product is produced, and how consistent the final product looks and cooks.</a:t>
            </a:r>
          </a:p>
          <a:p>
            <a:pPr lvl="1"/>
            <a:r>
              <a:rPr lang="en-NZ" sz="1400" i="1" dirty="0"/>
              <a:t>For French fries, long, oval or “brick-shaped” potatoes are preferred because they:</a:t>
            </a:r>
          </a:p>
          <a:p>
            <a:pPr lvl="2"/>
            <a:r>
              <a:rPr lang="en-NZ" sz="1400" i="1" dirty="0"/>
              <a:t>Produce longer fries </a:t>
            </a:r>
          </a:p>
          <a:p>
            <a:pPr lvl="2"/>
            <a:r>
              <a:rPr lang="en-NZ" sz="1400" i="1" dirty="0"/>
              <a:t>Reduce waste by allowing more of the potato to be used </a:t>
            </a:r>
          </a:p>
          <a:p>
            <a:pPr lvl="2"/>
            <a:r>
              <a:rPr lang="en-NZ" sz="1400" i="1" dirty="0"/>
              <a:t>Improve yield, since fewer small or unusable pieces are cut away </a:t>
            </a:r>
          </a:p>
          <a:p>
            <a:pPr lvl="2"/>
            <a:r>
              <a:rPr lang="en-NZ" sz="1400" i="1" dirty="0"/>
              <a:t>Create a more consistent product that meets consumer expectations </a:t>
            </a:r>
          </a:p>
          <a:p>
            <a:pPr lvl="1"/>
            <a:r>
              <a:rPr lang="en-NZ" sz="1400" i="1" dirty="0"/>
              <a:t>For crisps (chips), round to oval potatoes are preferred because they:</a:t>
            </a:r>
          </a:p>
          <a:p>
            <a:pPr lvl="2"/>
            <a:r>
              <a:rPr lang="en-NZ" sz="1400" i="1" dirty="0"/>
              <a:t>Produce uniform circular slices </a:t>
            </a:r>
          </a:p>
          <a:p>
            <a:pPr lvl="2"/>
            <a:r>
              <a:rPr lang="en-NZ" sz="1400" i="1" dirty="0"/>
              <a:t>Ensure even cooking, since all slices are similar in size and thickness </a:t>
            </a:r>
          </a:p>
          <a:p>
            <a:pPr lvl="2"/>
            <a:r>
              <a:rPr lang="en-NZ" sz="1400" i="1" dirty="0"/>
              <a:t>Improve packaging quality and appearance </a:t>
            </a:r>
          </a:p>
          <a:p>
            <a:pPr lvl="2"/>
            <a:r>
              <a:rPr lang="en-NZ" sz="1400" i="1" dirty="0"/>
              <a:t>Reduce breakage and uneven pieces during processing</a:t>
            </a:r>
          </a:p>
          <a:p>
            <a:pPr marL="514350" lvl="0" indent="-514350">
              <a:buAutoNum type="arabicPeriod" startAt="7"/>
            </a:pPr>
            <a:r>
              <a:rPr lang="en-NZ" sz="1400" dirty="0"/>
              <a:t>What problems can high sugar levels cause during frying?</a:t>
            </a:r>
          </a:p>
          <a:p>
            <a:pPr marL="457200" lvl="1" indent="0">
              <a:buNone/>
            </a:pPr>
            <a:r>
              <a:rPr lang="en-NZ" sz="1400" i="1" dirty="0"/>
              <a:t>High sugar levels cause fries to brown too quickly, resulting in a dark or burnt appearance and an undesirable taste.</a:t>
            </a:r>
          </a:p>
          <a:p>
            <a:pPr marL="514350" lvl="0" indent="-514350">
              <a:buAutoNum type="arabicPeriod" startAt="8"/>
            </a:pPr>
            <a:r>
              <a:rPr lang="en-NZ" sz="1400" dirty="0"/>
              <a:t>Why do processing companies reject potatoes with soil and stones?</a:t>
            </a:r>
          </a:p>
          <a:p>
            <a:pPr marL="457200" lvl="1" indent="0">
              <a:spcBef>
                <a:spcPts val="0"/>
              </a:spcBef>
              <a:buNone/>
            </a:pPr>
            <a:r>
              <a:rPr lang="en-NZ" sz="1400" i="1" dirty="0"/>
              <a:t>Soil and stones can damage machinery, increase cleaning time, and cause defects like bruising. This increases costs and reduces efficiency.</a:t>
            </a:r>
          </a:p>
        </p:txBody>
      </p:sp>
    </p:spTree>
    <p:extLst>
      <p:ext uri="{BB962C8B-B14F-4D97-AF65-F5344CB8AC3E}">
        <p14:creationId xmlns:p14="http://schemas.microsoft.com/office/powerpoint/2010/main" val="1152027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BCF76A-D105-8746-1A13-1DFE20EF741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7AB68182-B35F-DDE7-F331-DD6FFC739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7463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F4A265-DC85-9740-D231-2BA8ED001176}"/>
              </a:ext>
            </a:extLst>
          </p:cNvPr>
          <p:cNvSpPr>
            <a:spLocks noGrp="1"/>
          </p:cNvSpPr>
          <p:nvPr>
            <p:ph type="ctrTitle"/>
          </p:nvPr>
        </p:nvSpPr>
        <p:spPr>
          <a:xfrm>
            <a:off x="5354955" y="552182"/>
            <a:ext cx="5998840" cy="3343135"/>
          </a:xfrm>
          <a:noFill/>
        </p:spPr>
        <p:txBody>
          <a:bodyPr vert="horz" lIns="91440" tIns="45720" rIns="91440" bIns="45720" rtlCol="0">
            <a:normAutofit/>
          </a:bodyPr>
          <a:lstStyle/>
          <a:p>
            <a:pPr algn="l"/>
            <a:r>
              <a:rPr lang="en-US" altLang="en-US" sz="5200" b="1"/>
              <a:t>Activity 2:</a:t>
            </a:r>
            <a:br>
              <a:rPr lang="en-US" altLang="en-US" sz="5200" b="1"/>
            </a:br>
            <a:r>
              <a:rPr lang="en-US" altLang="en-US" sz="5200"/>
              <a:t>Calculating the Specific Gravity</a:t>
            </a:r>
            <a:endParaRPr lang="en-US" sz="5200"/>
          </a:p>
        </p:txBody>
      </p:sp>
      <p:sp>
        <p:nvSpPr>
          <p:cNvPr id="3" name="Subtitle 2">
            <a:extLst>
              <a:ext uri="{FF2B5EF4-FFF2-40B4-BE49-F238E27FC236}">
                <a16:creationId xmlns:a16="http://schemas.microsoft.com/office/drawing/2014/main" id="{B228BBB1-22DA-7575-25C9-90F1AB47C55C}"/>
              </a:ext>
            </a:extLst>
          </p:cNvPr>
          <p:cNvSpPr>
            <a:spLocks noGrp="1"/>
          </p:cNvSpPr>
          <p:nvPr>
            <p:ph type="subTitle" idx="1"/>
          </p:nvPr>
        </p:nvSpPr>
        <p:spPr>
          <a:xfrm>
            <a:off x="5354955" y="4067032"/>
            <a:ext cx="5998840" cy="2067068"/>
          </a:xfrm>
          <a:noFill/>
        </p:spPr>
        <p:txBody>
          <a:bodyPr vert="horz" lIns="91440" tIns="45720" rIns="91440" bIns="45720" rtlCol="0">
            <a:normAutofit/>
          </a:bodyPr>
          <a:lstStyle/>
          <a:p>
            <a:pPr indent="-228600" algn="l">
              <a:buFont typeface="Arial" panose="020B0604020202020204" pitchFamily="34" charset="0"/>
              <a:buChar char="•"/>
            </a:pPr>
            <a:endParaRPr lang="en-US" sz="1700" b="1">
              <a:effectLst>
                <a:outerShdw blurRad="38100" dist="38100" dir="2700000" algn="tl">
                  <a:srgbClr val="000000">
                    <a:alpha val="43137"/>
                  </a:srgbClr>
                </a:outerShdw>
              </a:effectLst>
            </a:endParaRPr>
          </a:p>
          <a:p>
            <a:pPr indent="-228600" algn="l">
              <a:buFont typeface="Arial" panose="020B0604020202020204" pitchFamily="34" charset="0"/>
              <a:buChar char="•"/>
            </a:pPr>
            <a:endParaRPr lang="en-US" sz="1700" b="1">
              <a:effectLst>
                <a:outerShdw blurRad="38100" dist="38100" dir="2700000" algn="tl">
                  <a:srgbClr val="000000">
                    <a:alpha val="43137"/>
                  </a:srgbClr>
                </a:outerShdw>
              </a:effectLst>
            </a:endParaRPr>
          </a:p>
          <a:p>
            <a:pPr indent="-228600" algn="l">
              <a:buFont typeface="Arial" panose="020B0604020202020204" pitchFamily="34" charset="0"/>
              <a:buChar char="•"/>
            </a:pPr>
            <a:endParaRPr lang="en-US" sz="1700" b="1">
              <a:effectLst>
                <a:outerShdw blurRad="38100" dist="38100" dir="2700000" algn="tl">
                  <a:srgbClr val="000000">
                    <a:alpha val="43137"/>
                  </a:srgbClr>
                </a:outerShdw>
              </a:effectLst>
            </a:endParaRPr>
          </a:p>
          <a:p>
            <a:pPr indent="-228600" algn="l">
              <a:buFont typeface="Arial" panose="020B0604020202020204" pitchFamily="34" charset="0"/>
              <a:buChar char="•"/>
            </a:pPr>
            <a:endParaRPr lang="en-US" sz="1700" b="1">
              <a:effectLst>
                <a:outerShdw blurRad="38100" dist="38100" dir="2700000" algn="tl">
                  <a:srgbClr val="000000">
                    <a:alpha val="43137"/>
                  </a:srgbClr>
                </a:outerShdw>
              </a:effectLst>
            </a:endParaRPr>
          </a:p>
          <a:p>
            <a:pPr indent="-228600" algn="l">
              <a:buFont typeface="Arial" panose="020B0604020202020204" pitchFamily="34" charset="0"/>
              <a:buChar char="•"/>
            </a:pPr>
            <a:r>
              <a:rPr lang="en-US" sz="1700" b="1">
                <a:effectLst>
                  <a:outerShdw blurRad="38100" dist="38100" dir="2700000" algn="tl">
                    <a:srgbClr val="000000">
                      <a:alpha val="43137"/>
                    </a:srgbClr>
                  </a:outerShdw>
                </a:effectLst>
              </a:rPr>
              <a:t>Specific Gravity = Weight in air/ weight in air-weight in water</a:t>
            </a:r>
          </a:p>
          <a:p>
            <a:pPr indent="-228600" algn="l">
              <a:buFont typeface="Arial" panose="020B0604020202020204" pitchFamily="34" charset="0"/>
              <a:buChar char="•"/>
            </a:pPr>
            <a:endParaRPr lang="en-US" sz="1700"/>
          </a:p>
        </p:txBody>
      </p:sp>
      <p:pic>
        <p:nvPicPr>
          <p:cNvPr id="5" name="Picture 2">
            <a:extLst>
              <a:ext uri="{FF2B5EF4-FFF2-40B4-BE49-F238E27FC236}">
                <a16:creationId xmlns:a16="http://schemas.microsoft.com/office/drawing/2014/main" id="{109FB168-96DF-BA48-2F01-52C7E2D94A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94" b="5304"/>
          <a:stretch>
            <a:fillRect/>
          </a:stretch>
        </p:blipFill>
        <p:spPr bwMode="auto">
          <a:xfrm>
            <a:off x="20" y="10"/>
            <a:ext cx="4992985"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499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5" name="Rectangle 1044">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Rectangle 1046">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3B998D-4A76-920B-3C10-64C6A85F86AF}"/>
              </a:ext>
            </a:extLst>
          </p:cNvPr>
          <p:cNvSpPr>
            <a:spLocks noGrp="1"/>
          </p:cNvSpPr>
          <p:nvPr>
            <p:ph type="title"/>
          </p:nvPr>
        </p:nvSpPr>
        <p:spPr>
          <a:xfrm>
            <a:off x="871442" y="685800"/>
            <a:ext cx="4353116" cy="1474666"/>
          </a:xfrm>
        </p:spPr>
        <p:txBody>
          <a:bodyPr anchor="b">
            <a:normAutofit/>
          </a:bodyPr>
          <a:lstStyle/>
          <a:p>
            <a:pPr algn="ctr"/>
            <a:r>
              <a:rPr lang="en-US" sz="3200">
                <a:solidFill>
                  <a:srgbClr val="595959"/>
                </a:solidFill>
              </a:rPr>
              <a:t>Dry matter content of potatoes</a:t>
            </a:r>
            <a:endParaRPr lang="en-NZ" sz="3200">
              <a:solidFill>
                <a:srgbClr val="595959"/>
              </a:solidFill>
            </a:endParaRPr>
          </a:p>
        </p:txBody>
      </p:sp>
      <p:sp>
        <p:nvSpPr>
          <p:cNvPr id="3" name="Content Placeholder 2">
            <a:extLst>
              <a:ext uri="{FF2B5EF4-FFF2-40B4-BE49-F238E27FC236}">
                <a16:creationId xmlns:a16="http://schemas.microsoft.com/office/drawing/2014/main" id="{F7D7D448-B2F6-2975-675B-ECCE81045470}"/>
              </a:ext>
            </a:extLst>
          </p:cNvPr>
          <p:cNvSpPr>
            <a:spLocks noGrp="1"/>
          </p:cNvSpPr>
          <p:nvPr>
            <p:ph idx="1"/>
          </p:nvPr>
        </p:nvSpPr>
        <p:spPr>
          <a:xfrm>
            <a:off x="871442" y="2447337"/>
            <a:ext cx="4353116" cy="3770434"/>
          </a:xfrm>
        </p:spPr>
        <p:txBody>
          <a:bodyPr anchor="t">
            <a:normAutofit/>
          </a:bodyPr>
          <a:lstStyle/>
          <a:p>
            <a:pPr marL="0" indent="0">
              <a:buNone/>
            </a:pPr>
            <a:r>
              <a:rPr lang="en-US" sz="2000" dirty="0">
                <a:solidFill>
                  <a:srgbClr val="595959"/>
                </a:solidFill>
              </a:rPr>
              <a:t>Specific gravity of potatoes is measured to estimate their dry matter content, particularly starch levels. For processing purposes, a specific gravity greater than 1.06 is typically required, as higher starch content improves texture, yield, and overall processing quality.</a:t>
            </a:r>
          </a:p>
        </p:txBody>
      </p:sp>
      <p:pic>
        <p:nvPicPr>
          <p:cNvPr id="1026" name="Picture 2" descr="Equipment to measure potato dry matter ...">
            <a:extLst>
              <a:ext uri="{FF2B5EF4-FFF2-40B4-BE49-F238E27FC236}">
                <a16:creationId xmlns:a16="http://schemas.microsoft.com/office/drawing/2014/main" id="{C51DE4C1-2990-7F03-2712-CB469FA55E1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81801" y="1980911"/>
            <a:ext cx="4797056" cy="2941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15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nfluencing Potato Dry Matter Content | Yara United States">
            <a:extLst>
              <a:ext uri="{FF2B5EF4-FFF2-40B4-BE49-F238E27FC236}">
                <a16:creationId xmlns:a16="http://schemas.microsoft.com/office/drawing/2014/main" id="{B5F6018A-E978-F9F0-3D40-E2D489CA1384}"/>
              </a:ext>
            </a:extLst>
          </p:cNvPr>
          <p:cNvPicPr>
            <a:picLocks noChangeAspect="1"/>
          </p:cNvPicPr>
          <p:nvPr/>
        </p:nvPicPr>
        <p:blipFill>
          <a:blip r:embed="rId2"/>
          <a:srcRect l="10103" r="11290" b="-1"/>
          <a:stretch>
            <a:fillRect/>
          </a:stretch>
        </p:blipFill>
        <p:spPr>
          <a:xfrm>
            <a:off x="1" y="10"/>
            <a:ext cx="9669642" cy="6857990"/>
          </a:xfrm>
          <a:prstGeom prst="rect">
            <a:avLst/>
          </a:prstGeom>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DA6926-92FD-E756-4B35-36AAE6B03EF9}"/>
              </a:ext>
            </a:extLst>
          </p:cNvPr>
          <p:cNvSpPr>
            <a:spLocks noGrp="1"/>
          </p:cNvSpPr>
          <p:nvPr>
            <p:ph type="title"/>
          </p:nvPr>
        </p:nvSpPr>
        <p:spPr>
          <a:xfrm>
            <a:off x="7531610" y="365125"/>
            <a:ext cx="3822189" cy="1899912"/>
          </a:xfrm>
        </p:spPr>
        <p:txBody>
          <a:bodyPr>
            <a:normAutofit/>
          </a:bodyPr>
          <a:lstStyle/>
          <a:p>
            <a:r>
              <a:rPr lang="en-NZ" altLang="en-US" sz="4000"/>
              <a:t>Method</a:t>
            </a:r>
            <a:endParaRPr lang="en-NZ" sz="4000"/>
          </a:p>
        </p:txBody>
      </p:sp>
      <p:sp>
        <p:nvSpPr>
          <p:cNvPr id="3" name="Content Placeholder 2">
            <a:extLst>
              <a:ext uri="{FF2B5EF4-FFF2-40B4-BE49-F238E27FC236}">
                <a16:creationId xmlns:a16="http://schemas.microsoft.com/office/drawing/2014/main" id="{264662BC-0B9D-30CD-1A40-B2A161CF224C}"/>
              </a:ext>
            </a:extLst>
          </p:cNvPr>
          <p:cNvSpPr>
            <a:spLocks noGrp="1"/>
          </p:cNvSpPr>
          <p:nvPr>
            <p:ph idx="1"/>
          </p:nvPr>
        </p:nvSpPr>
        <p:spPr>
          <a:xfrm>
            <a:off x="7531610" y="2434201"/>
            <a:ext cx="3822189" cy="3742762"/>
          </a:xfrm>
        </p:spPr>
        <p:txBody>
          <a:bodyPr>
            <a:normAutofit/>
          </a:bodyPr>
          <a:lstStyle/>
          <a:p>
            <a:pPr marL="514350" indent="-514350" fontAlgn="auto">
              <a:spcAft>
                <a:spcPts val="0"/>
              </a:spcAft>
              <a:buFont typeface="+mj-lt"/>
              <a:buAutoNum type="arabicPeriod"/>
              <a:defRPr/>
            </a:pPr>
            <a:r>
              <a:rPr lang="en-NZ" sz="1700"/>
              <a:t>Using an electronic balance weigh the each of the five largest potatoes from each row in air.</a:t>
            </a:r>
          </a:p>
          <a:p>
            <a:pPr marL="514350" indent="-514350" fontAlgn="auto">
              <a:spcAft>
                <a:spcPts val="0"/>
              </a:spcAft>
              <a:buFont typeface="+mj-lt"/>
              <a:buAutoNum type="arabicPeriod"/>
              <a:defRPr/>
            </a:pPr>
            <a:r>
              <a:rPr lang="en-NZ" sz="1700"/>
              <a:t>Record the result.</a:t>
            </a:r>
          </a:p>
          <a:p>
            <a:pPr marL="514350" indent="-514350" fontAlgn="auto">
              <a:spcAft>
                <a:spcPts val="0"/>
              </a:spcAft>
              <a:buFont typeface="+mj-lt"/>
              <a:buAutoNum type="arabicPeriod"/>
              <a:defRPr/>
            </a:pPr>
            <a:r>
              <a:rPr lang="en-NZ" sz="1700"/>
              <a:t>Then weigh each of the potatoes in water.</a:t>
            </a:r>
          </a:p>
          <a:p>
            <a:pPr marL="514350" indent="-514350" fontAlgn="auto">
              <a:spcAft>
                <a:spcPts val="0"/>
              </a:spcAft>
              <a:buFont typeface="+mj-lt"/>
              <a:buAutoNum type="arabicPeriod"/>
              <a:defRPr/>
            </a:pPr>
            <a:r>
              <a:rPr lang="en-NZ" sz="1700"/>
              <a:t>Calculate the specific gravity of each potato using the formula</a:t>
            </a:r>
          </a:p>
          <a:p>
            <a:pPr marL="0" indent="0" fontAlgn="auto">
              <a:spcAft>
                <a:spcPts val="0"/>
              </a:spcAft>
              <a:buNone/>
              <a:defRPr/>
            </a:pPr>
            <a:endParaRPr lang="en-NZ" sz="1700"/>
          </a:p>
          <a:p>
            <a:pPr marL="0" indent="0">
              <a:buNone/>
              <a:defRPr/>
            </a:pPr>
            <a:r>
              <a:rPr lang="en-NZ" sz="1700" b="1">
                <a:effectLst>
                  <a:outerShdw blurRad="38100" dist="38100" dir="2700000" algn="tl">
                    <a:srgbClr val="000000">
                      <a:alpha val="43137"/>
                    </a:srgbClr>
                  </a:outerShdw>
                </a:effectLst>
              </a:rPr>
              <a:t>Specific Gravity = Weight in air/ weight in air-weight in water</a:t>
            </a:r>
          </a:p>
          <a:p>
            <a:endParaRPr lang="en-NZ" sz="1700"/>
          </a:p>
        </p:txBody>
      </p:sp>
    </p:spTree>
    <p:extLst>
      <p:ext uri="{BB962C8B-B14F-4D97-AF65-F5344CB8AC3E}">
        <p14:creationId xmlns:p14="http://schemas.microsoft.com/office/powerpoint/2010/main" val="68883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67744-2F1A-D710-55F2-233949BC2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F60E34-9105-35DF-BB71-8E1AE9D90AA4}"/>
              </a:ext>
            </a:extLst>
          </p:cNvPr>
          <p:cNvSpPr>
            <a:spLocks noGrp="1"/>
          </p:cNvSpPr>
          <p:nvPr>
            <p:ph type="title"/>
          </p:nvPr>
        </p:nvSpPr>
        <p:spPr/>
        <p:txBody>
          <a:bodyPr rtlCol="0">
            <a:normAutofit/>
          </a:bodyPr>
          <a:lstStyle/>
          <a:p>
            <a:pPr algn="ctr">
              <a:defRPr/>
            </a:pPr>
            <a:r>
              <a:rPr lang="en-NZ" dirty="0"/>
              <a:t>Raw Result Table</a:t>
            </a:r>
            <a:br>
              <a:rPr lang="en-NZ" dirty="0"/>
            </a:br>
            <a:r>
              <a:rPr lang="en-NZ" dirty="0"/>
              <a:t>Row Number ________</a:t>
            </a:r>
          </a:p>
        </p:txBody>
      </p:sp>
      <p:graphicFrame>
        <p:nvGraphicFramePr>
          <p:cNvPr id="5" name="Content Placeholder 4">
            <a:extLst>
              <a:ext uri="{FF2B5EF4-FFF2-40B4-BE49-F238E27FC236}">
                <a16:creationId xmlns:a16="http://schemas.microsoft.com/office/drawing/2014/main" id="{2F1D7F78-0AB5-FD8A-1EC3-D31FC1F091BE}"/>
              </a:ext>
            </a:extLst>
          </p:cNvPr>
          <p:cNvGraphicFramePr>
            <a:graphicFrameLocks noGrp="1"/>
          </p:cNvGraphicFramePr>
          <p:nvPr>
            <p:ph idx="1"/>
            <p:extLst>
              <p:ext uri="{D42A27DB-BD31-4B8C-83A1-F6EECF244321}">
                <p14:modId xmlns:p14="http://schemas.microsoft.com/office/powerpoint/2010/main" val="2633829049"/>
              </p:ext>
            </p:extLst>
          </p:nvPr>
        </p:nvGraphicFramePr>
        <p:xfrm>
          <a:off x="838200" y="1825625"/>
          <a:ext cx="10515600" cy="2780160"/>
        </p:xfrm>
        <a:graphic>
          <a:graphicData uri="http://schemas.openxmlformats.org/drawingml/2006/table">
            <a:tbl>
              <a:tblPr firstRow="1" bandRow="1">
                <a:tableStyleId>{F5AB1C69-6EDB-4FF4-983F-18BD219EF322}</a:tableStyleId>
              </a:tblPr>
              <a:tblGrid>
                <a:gridCol w="2628900">
                  <a:extLst>
                    <a:ext uri="{9D8B030D-6E8A-4147-A177-3AD203B41FA5}">
                      <a16:colId xmlns:a16="http://schemas.microsoft.com/office/drawing/2014/main" val="1709077888"/>
                    </a:ext>
                  </a:extLst>
                </a:gridCol>
                <a:gridCol w="2628900">
                  <a:extLst>
                    <a:ext uri="{9D8B030D-6E8A-4147-A177-3AD203B41FA5}">
                      <a16:colId xmlns:a16="http://schemas.microsoft.com/office/drawing/2014/main" val="3812399954"/>
                    </a:ext>
                  </a:extLst>
                </a:gridCol>
                <a:gridCol w="2628900">
                  <a:extLst>
                    <a:ext uri="{9D8B030D-6E8A-4147-A177-3AD203B41FA5}">
                      <a16:colId xmlns:a16="http://schemas.microsoft.com/office/drawing/2014/main" val="987279071"/>
                    </a:ext>
                  </a:extLst>
                </a:gridCol>
                <a:gridCol w="2628900">
                  <a:extLst>
                    <a:ext uri="{9D8B030D-6E8A-4147-A177-3AD203B41FA5}">
                      <a16:colId xmlns:a16="http://schemas.microsoft.com/office/drawing/2014/main" val="1706263384"/>
                    </a:ext>
                  </a:extLst>
                </a:gridCol>
              </a:tblGrid>
              <a:tr h="370840">
                <a:tc>
                  <a:txBody>
                    <a:bodyPr/>
                    <a:lstStyle/>
                    <a:p>
                      <a:pPr algn="ctr">
                        <a:lnSpc>
                          <a:spcPct val="150000"/>
                        </a:lnSpc>
                        <a:spcBef>
                          <a:spcPts val="600"/>
                        </a:spcBef>
                        <a:spcAft>
                          <a:spcPts val="600"/>
                        </a:spcAft>
                      </a:pPr>
                      <a:r>
                        <a:rPr lang="en-NZ" dirty="0"/>
                        <a:t>Tuber Number</a:t>
                      </a:r>
                    </a:p>
                  </a:txBody>
                  <a:tcPr/>
                </a:tc>
                <a:tc>
                  <a:txBody>
                    <a:bodyPr/>
                    <a:lstStyle/>
                    <a:p>
                      <a:pPr algn="ctr">
                        <a:lnSpc>
                          <a:spcPct val="150000"/>
                        </a:lnSpc>
                        <a:spcBef>
                          <a:spcPts val="600"/>
                        </a:spcBef>
                        <a:spcAft>
                          <a:spcPts val="600"/>
                        </a:spcAft>
                      </a:pPr>
                      <a:r>
                        <a:rPr lang="en-NZ" dirty="0"/>
                        <a:t>Weight in Air</a:t>
                      </a:r>
                    </a:p>
                  </a:txBody>
                  <a:tcPr/>
                </a:tc>
                <a:tc>
                  <a:txBody>
                    <a:bodyPr/>
                    <a:lstStyle/>
                    <a:p>
                      <a:pPr algn="ctr">
                        <a:lnSpc>
                          <a:spcPct val="150000"/>
                        </a:lnSpc>
                        <a:spcBef>
                          <a:spcPts val="600"/>
                        </a:spcBef>
                        <a:spcAft>
                          <a:spcPts val="600"/>
                        </a:spcAft>
                      </a:pPr>
                      <a:r>
                        <a:rPr lang="en-NZ" dirty="0"/>
                        <a:t>Weight in water</a:t>
                      </a:r>
                    </a:p>
                  </a:txBody>
                  <a:tcPr/>
                </a:tc>
                <a:tc>
                  <a:txBody>
                    <a:bodyPr/>
                    <a:lstStyle/>
                    <a:p>
                      <a:pPr algn="ctr">
                        <a:lnSpc>
                          <a:spcPct val="150000"/>
                        </a:lnSpc>
                        <a:spcBef>
                          <a:spcPts val="600"/>
                        </a:spcBef>
                        <a:spcAft>
                          <a:spcPts val="600"/>
                        </a:spcAft>
                      </a:pPr>
                      <a:r>
                        <a:rPr lang="en-NZ" dirty="0"/>
                        <a:t>Specific Gravity</a:t>
                      </a:r>
                    </a:p>
                  </a:txBody>
                  <a:tcPr/>
                </a:tc>
                <a:extLst>
                  <a:ext uri="{0D108BD9-81ED-4DB2-BD59-A6C34878D82A}">
                    <a16:rowId xmlns:a16="http://schemas.microsoft.com/office/drawing/2014/main" val="2019521558"/>
                  </a:ext>
                </a:extLst>
              </a:tr>
              <a:tr h="370840">
                <a:tc>
                  <a:txBody>
                    <a:bodyPr/>
                    <a:lstStyle/>
                    <a:p>
                      <a:pPr algn="ctr">
                        <a:lnSpc>
                          <a:spcPct val="150000"/>
                        </a:lnSpc>
                        <a:spcBef>
                          <a:spcPts val="600"/>
                        </a:spcBef>
                        <a:spcAft>
                          <a:spcPts val="600"/>
                        </a:spcAft>
                      </a:pPr>
                      <a:r>
                        <a:rPr lang="en-NZ" dirty="0"/>
                        <a:t>1</a:t>
                      </a:r>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dirty="0"/>
                    </a:p>
                  </a:txBody>
                  <a:tcPr/>
                </a:tc>
                <a:extLst>
                  <a:ext uri="{0D108BD9-81ED-4DB2-BD59-A6C34878D82A}">
                    <a16:rowId xmlns:a16="http://schemas.microsoft.com/office/drawing/2014/main" val="1214757576"/>
                  </a:ext>
                </a:extLst>
              </a:tr>
              <a:tr h="370840">
                <a:tc>
                  <a:txBody>
                    <a:bodyPr/>
                    <a:lstStyle/>
                    <a:p>
                      <a:pPr algn="ctr">
                        <a:lnSpc>
                          <a:spcPct val="150000"/>
                        </a:lnSpc>
                        <a:spcBef>
                          <a:spcPts val="600"/>
                        </a:spcBef>
                        <a:spcAft>
                          <a:spcPts val="600"/>
                        </a:spcAft>
                      </a:pPr>
                      <a:r>
                        <a:rPr lang="en-NZ" dirty="0"/>
                        <a:t>2</a:t>
                      </a:r>
                    </a:p>
                  </a:txBody>
                  <a:tcPr/>
                </a:tc>
                <a:tc>
                  <a:txBody>
                    <a:bodyPr/>
                    <a:lstStyle/>
                    <a:p>
                      <a:pPr>
                        <a:lnSpc>
                          <a:spcPct val="150000"/>
                        </a:lnSpc>
                        <a:spcBef>
                          <a:spcPts val="600"/>
                        </a:spcBef>
                        <a:spcAft>
                          <a:spcPts val="600"/>
                        </a:spcAft>
                      </a:pPr>
                      <a:endParaRPr lang="en-NZ"/>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a:p>
                  </a:txBody>
                  <a:tcPr/>
                </a:tc>
                <a:extLst>
                  <a:ext uri="{0D108BD9-81ED-4DB2-BD59-A6C34878D82A}">
                    <a16:rowId xmlns:a16="http://schemas.microsoft.com/office/drawing/2014/main" val="2957419818"/>
                  </a:ext>
                </a:extLst>
              </a:tr>
              <a:tr h="370840">
                <a:tc>
                  <a:txBody>
                    <a:bodyPr/>
                    <a:lstStyle/>
                    <a:p>
                      <a:pPr algn="ctr">
                        <a:lnSpc>
                          <a:spcPct val="150000"/>
                        </a:lnSpc>
                        <a:spcBef>
                          <a:spcPts val="600"/>
                        </a:spcBef>
                        <a:spcAft>
                          <a:spcPts val="600"/>
                        </a:spcAft>
                      </a:pPr>
                      <a:r>
                        <a:rPr lang="en-NZ" dirty="0"/>
                        <a:t>3</a:t>
                      </a:r>
                    </a:p>
                  </a:txBody>
                  <a:tcPr/>
                </a:tc>
                <a:tc>
                  <a:txBody>
                    <a:bodyPr/>
                    <a:lstStyle/>
                    <a:p>
                      <a:pPr>
                        <a:lnSpc>
                          <a:spcPct val="150000"/>
                        </a:lnSpc>
                        <a:spcBef>
                          <a:spcPts val="600"/>
                        </a:spcBef>
                        <a:spcAft>
                          <a:spcPts val="600"/>
                        </a:spcAft>
                      </a:pPr>
                      <a:endParaRPr lang="en-NZ"/>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a:p>
                  </a:txBody>
                  <a:tcPr/>
                </a:tc>
                <a:extLst>
                  <a:ext uri="{0D108BD9-81ED-4DB2-BD59-A6C34878D82A}">
                    <a16:rowId xmlns:a16="http://schemas.microsoft.com/office/drawing/2014/main" val="2715242478"/>
                  </a:ext>
                </a:extLst>
              </a:tr>
              <a:tr h="370840">
                <a:tc>
                  <a:txBody>
                    <a:bodyPr/>
                    <a:lstStyle/>
                    <a:p>
                      <a:pPr algn="ctr">
                        <a:lnSpc>
                          <a:spcPct val="150000"/>
                        </a:lnSpc>
                        <a:spcBef>
                          <a:spcPts val="600"/>
                        </a:spcBef>
                        <a:spcAft>
                          <a:spcPts val="600"/>
                        </a:spcAft>
                      </a:pPr>
                      <a:r>
                        <a:rPr lang="en-NZ" dirty="0"/>
                        <a:t>4</a:t>
                      </a:r>
                    </a:p>
                  </a:txBody>
                  <a:tcPr/>
                </a:tc>
                <a:tc>
                  <a:txBody>
                    <a:bodyPr/>
                    <a:lstStyle/>
                    <a:p>
                      <a:pPr>
                        <a:lnSpc>
                          <a:spcPct val="150000"/>
                        </a:lnSpc>
                        <a:spcBef>
                          <a:spcPts val="600"/>
                        </a:spcBef>
                        <a:spcAft>
                          <a:spcPts val="600"/>
                        </a:spcAft>
                      </a:pPr>
                      <a:endParaRPr lang="en-NZ"/>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a:p>
                  </a:txBody>
                  <a:tcPr/>
                </a:tc>
                <a:extLst>
                  <a:ext uri="{0D108BD9-81ED-4DB2-BD59-A6C34878D82A}">
                    <a16:rowId xmlns:a16="http://schemas.microsoft.com/office/drawing/2014/main" val="2550669758"/>
                  </a:ext>
                </a:extLst>
              </a:tr>
              <a:tr h="370840">
                <a:tc>
                  <a:txBody>
                    <a:bodyPr/>
                    <a:lstStyle/>
                    <a:p>
                      <a:pPr algn="ctr">
                        <a:lnSpc>
                          <a:spcPct val="150000"/>
                        </a:lnSpc>
                        <a:spcBef>
                          <a:spcPts val="600"/>
                        </a:spcBef>
                        <a:spcAft>
                          <a:spcPts val="600"/>
                        </a:spcAft>
                      </a:pPr>
                      <a:r>
                        <a:rPr lang="en-NZ" dirty="0"/>
                        <a:t>5</a:t>
                      </a:r>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dirty="0"/>
                    </a:p>
                  </a:txBody>
                  <a:tcPr/>
                </a:tc>
                <a:tc>
                  <a:txBody>
                    <a:bodyPr/>
                    <a:lstStyle/>
                    <a:p>
                      <a:pPr>
                        <a:lnSpc>
                          <a:spcPct val="150000"/>
                        </a:lnSpc>
                        <a:spcBef>
                          <a:spcPts val="600"/>
                        </a:spcBef>
                        <a:spcAft>
                          <a:spcPts val="600"/>
                        </a:spcAft>
                      </a:pPr>
                      <a:endParaRPr lang="en-NZ" dirty="0"/>
                    </a:p>
                  </a:txBody>
                  <a:tcPr/>
                </a:tc>
                <a:extLst>
                  <a:ext uri="{0D108BD9-81ED-4DB2-BD59-A6C34878D82A}">
                    <a16:rowId xmlns:a16="http://schemas.microsoft.com/office/drawing/2014/main" val="3650794614"/>
                  </a:ext>
                </a:extLst>
              </a:tr>
            </a:tbl>
          </a:graphicData>
        </a:graphic>
      </p:graphicFrame>
    </p:spTree>
    <p:extLst>
      <p:ext uri="{BB962C8B-B14F-4D97-AF65-F5344CB8AC3E}">
        <p14:creationId xmlns:p14="http://schemas.microsoft.com/office/powerpoint/2010/main" val="411059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A8EB5-0DCC-3312-FCDB-211DEEDC98CE}"/>
              </a:ext>
            </a:extLst>
          </p:cNvPr>
          <p:cNvSpPr>
            <a:spLocks noGrp="1"/>
          </p:cNvSpPr>
          <p:nvPr>
            <p:ph type="title"/>
          </p:nvPr>
        </p:nvSpPr>
        <p:spPr/>
        <p:txBody>
          <a:bodyPr rtlCol="0">
            <a:normAutofit/>
          </a:bodyPr>
          <a:lstStyle/>
          <a:p>
            <a:pPr algn="ctr">
              <a:defRPr/>
            </a:pPr>
            <a:r>
              <a:rPr lang="en-NZ" dirty="0"/>
              <a:t>Processed Result Table</a:t>
            </a:r>
            <a:br>
              <a:rPr lang="en-NZ" dirty="0"/>
            </a:br>
            <a:r>
              <a:rPr lang="en-NZ" dirty="0"/>
              <a:t>Row Number 1</a:t>
            </a:r>
          </a:p>
        </p:txBody>
      </p:sp>
      <p:graphicFrame>
        <p:nvGraphicFramePr>
          <p:cNvPr id="4" name="Content Placeholder 3">
            <a:extLst>
              <a:ext uri="{FF2B5EF4-FFF2-40B4-BE49-F238E27FC236}">
                <a16:creationId xmlns:a16="http://schemas.microsoft.com/office/drawing/2014/main" id="{14FF76B3-3570-1340-1032-039876620293}"/>
              </a:ext>
            </a:extLst>
          </p:cNvPr>
          <p:cNvGraphicFramePr>
            <a:graphicFrameLocks noGrp="1"/>
          </p:cNvGraphicFramePr>
          <p:nvPr>
            <p:ph idx="1"/>
            <p:extLst>
              <p:ext uri="{D42A27DB-BD31-4B8C-83A1-F6EECF244321}">
                <p14:modId xmlns:p14="http://schemas.microsoft.com/office/powerpoint/2010/main" val="4101760924"/>
              </p:ext>
            </p:extLst>
          </p:nvPr>
        </p:nvGraphicFramePr>
        <p:xfrm>
          <a:off x="1340427" y="1984665"/>
          <a:ext cx="9326994" cy="3628884"/>
        </p:xfrm>
        <a:graphic>
          <a:graphicData uri="http://schemas.openxmlformats.org/drawingml/2006/table">
            <a:tbl>
              <a:tblPr firstRow="1" bandRow="1">
                <a:tableStyleId>{F5AB1C69-6EDB-4FF4-983F-18BD219EF322}</a:tableStyleId>
              </a:tblPr>
              <a:tblGrid>
                <a:gridCol w="3108998">
                  <a:extLst>
                    <a:ext uri="{9D8B030D-6E8A-4147-A177-3AD203B41FA5}">
                      <a16:colId xmlns:a16="http://schemas.microsoft.com/office/drawing/2014/main" val="20000"/>
                    </a:ext>
                  </a:extLst>
                </a:gridCol>
                <a:gridCol w="3108998">
                  <a:extLst>
                    <a:ext uri="{9D8B030D-6E8A-4147-A177-3AD203B41FA5}">
                      <a16:colId xmlns:a16="http://schemas.microsoft.com/office/drawing/2014/main" val="20001"/>
                    </a:ext>
                  </a:extLst>
                </a:gridCol>
                <a:gridCol w="3108998">
                  <a:extLst>
                    <a:ext uri="{9D8B030D-6E8A-4147-A177-3AD203B41FA5}">
                      <a16:colId xmlns:a16="http://schemas.microsoft.com/office/drawing/2014/main" val="20002"/>
                    </a:ext>
                  </a:extLst>
                </a:gridCol>
              </a:tblGrid>
              <a:tr h="518412">
                <a:tc>
                  <a:txBody>
                    <a:bodyPr/>
                    <a:lstStyle/>
                    <a:p>
                      <a:pPr algn="ctr"/>
                      <a:r>
                        <a:rPr lang="en-NZ" sz="1800" dirty="0"/>
                        <a:t>Tuber No</a:t>
                      </a:r>
                    </a:p>
                  </a:txBody>
                  <a:tcPr marT="45714" marB="45714"/>
                </a:tc>
                <a:tc>
                  <a:txBody>
                    <a:bodyPr/>
                    <a:lstStyle/>
                    <a:p>
                      <a:pPr algn="ctr"/>
                      <a:r>
                        <a:rPr lang="en-NZ" sz="1800" dirty="0"/>
                        <a:t>Specific Gravity</a:t>
                      </a:r>
                    </a:p>
                  </a:txBody>
                  <a:tcPr marT="45714" marB="45714"/>
                </a:tc>
                <a:tc>
                  <a:txBody>
                    <a:bodyPr/>
                    <a:lstStyle/>
                    <a:p>
                      <a:pPr algn="ctr"/>
                      <a:r>
                        <a:rPr lang="en-NZ" sz="1800" dirty="0"/>
                        <a:t>Dry Matter</a:t>
                      </a:r>
                    </a:p>
                  </a:txBody>
                  <a:tcPr marT="45714" marB="45714"/>
                </a:tc>
                <a:extLst>
                  <a:ext uri="{0D108BD9-81ED-4DB2-BD59-A6C34878D82A}">
                    <a16:rowId xmlns:a16="http://schemas.microsoft.com/office/drawing/2014/main" val="10000"/>
                  </a:ext>
                </a:extLst>
              </a:tr>
              <a:tr h="518412">
                <a:tc>
                  <a:txBody>
                    <a:bodyPr/>
                    <a:lstStyle/>
                    <a:p>
                      <a:pPr algn="ctr"/>
                      <a:r>
                        <a:rPr lang="en-NZ" sz="1800" dirty="0"/>
                        <a:t>1</a:t>
                      </a:r>
                    </a:p>
                  </a:txBody>
                  <a:tcPr marT="45714" marB="45714"/>
                </a:tc>
                <a:tc>
                  <a:txBody>
                    <a:bodyPr/>
                    <a:lstStyle/>
                    <a:p>
                      <a:endParaRPr lang="en-NZ" sz="1800" dirty="0"/>
                    </a:p>
                  </a:txBody>
                  <a:tcPr marT="45714" marB="45714"/>
                </a:tc>
                <a:tc>
                  <a:txBody>
                    <a:bodyPr/>
                    <a:lstStyle/>
                    <a:p>
                      <a:endParaRPr lang="en-NZ" sz="1800"/>
                    </a:p>
                  </a:txBody>
                  <a:tcPr marT="45714" marB="45714"/>
                </a:tc>
                <a:extLst>
                  <a:ext uri="{0D108BD9-81ED-4DB2-BD59-A6C34878D82A}">
                    <a16:rowId xmlns:a16="http://schemas.microsoft.com/office/drawing/2014/main" val="10001"/>
                  </a:ext>
                </a:extLst>
              </a:tr>
              <a:tr h="518412">
                <a:tc>
                  <a:txBody>
                    <a:bodyPr/>
                    <a:lstStyle/>
                    <a:p>
                      <a:pPr algn="ctr"/>
                      <a:r>
                        <a:rPr lang="en-NZ" sz="1800" dirty="0"/>
                        <a:t>2</a:t>
                      </a:r>
                    </a:p>
                  </a:txBody>
                  <a:tcPr marT="45714" marB="45714"/>
                </a:tc>
                <a:tc>
                  <a:txBody>
                    <a:bodyPr/>
                    <a:lstStyle/>
                    <a:p>
                      <a:endParaRPr lang="en-NZ" sz="1800" dirty="0"/>
                    </a:p>
                  </a:txBody>
                  <a:tcPr marT="45714" marB="45714"/>
                </a:tc>
                <a:tc>
                  <a:txBody>
                    <a:bodyPr/>
                    <a:lstStyle/>
                    <a:p>
                      <a:endParaRPr lang="en-NZ" sz="1800"/>
                    </a:p>
                  </a:txBody>
                  <a:tcPr marT="45714" marB="45714"/>
                </a:tc>
                <a:extLst>
                  <a:ext uri="{0D108BD9-81ED-4DB2-BD59-A6C34878D82A}">
                    <a16:rowId xmlns:a16="http://schemas.microsoft.com/office/drawing/2014/main" val="10002"/>
                  </a:ext>
                </a:extLst>
              </a:tr>
              <a:tr h="518412">
                <a:tc>
                  <a:txBody>
                    <a:bodyPr/>
                    <a:lstStyle/>
                    <a:p>
                      <a:pPr algn="ctr"/>
                      <a:r>
                        <a:rPr lang="en-NZ" sz="1800" dirty="0"/>
                        <a:t>3</a:t>
                      </a:r>
                    </a:p>
                  </a:txBody>
                  <a:tcPr marT="45714" marB="45714"/>
                </a:tc>
                <a:tc>
                  <a:txBody>
                    <a:bodyPr/>
                    <a:lstStyle/>
                    <a:p>
                      <a:endParaRPr lang="en-NZ" sz="1800"/>
                    </a:p>
                  </a:txBody>
                  <a:tcPr marT="45714" marB="45714"/>
                </a:tc>
                <a:tc>
                  <a:txBody>
                    <a:bodyPr/>
                    <a:lstStyle/>
                    <a:p>
                      <a:endParaRPr lang="en-NZ" sz="1800"/>
                    </a:p>
                  </a:txBody>
                  <a:tcPr marT="45714" marB="45714"/>
                </a:tc>
                <a:extLst>
                  <a:ext uri="{0D108BD9-81ED-4DB2-BD59-A6C34878D82A}">
                    <a16:rowId xmlns:a16="http://schemas.microsoft.com/office/drawing/2014/main" val="10003"/>
                  </a:ext>
                </a:extLst>
              </a:tr>
              <a:tr h="518412">
                <a:tc>
                  <a:txBody>
                    <a:bodyPr/>
                    <a:lstStyle/>
                    <a:p>
                      <a:pPr algn="ctr"/>
                      <a:r>
                        <a:rPr lang="en-NZ" sz="1800" dirty="0"/>
                        <a:t>4</a:t>
                      </a:r>
                    </a:p>
                  </a:txBody>
                  <a:tcPr marT="45714" marB="45714"/>
                </a:tc>
                <a:tc>
                  <a:txBody>
                    <a:bodyPr/>
                    <a:lstStyle/>
                    <a:p>
                      <a:endParaRPr lang="en-NZ" sz="1800" dirty="0"/>
                    </a:p>
                  </a:txBody>
                  <a:tcPr marT="45714" marB="45714"/>
                </a:tc>
                <a:tc>
                  <a:txBody>
                    <a:bodyPr/>
                    <a:lstStyle/>
                    <a:p>
                      <a:endParaRPr lang="en-NZ" sz="1800"/>
                    </a:p>
                  </a:txBody>
                  <a:tcPr marT="45714" marB="45714"/>
                </a:tc>
                <a:extLst>
                  <a:ext uri="{0D108BD9-81ED-4DB2-BD59-A6C34878D82A}">
                    <a16:rowId xmlns:a16="http://schemas.microsoft.com/office/drawing/2014/main" val="10004"/>
                  </a:ext>
                </a:extLst>
              </a:tr>
              <a:tr h="518412">
                <a:tc>
                  <a:txBody>
                    <a:bodyPr/>
                    <a:lstStyle/>
                    <a:p>
                      <a:pPr algn="ctr"/>
                      <a:r>
                        <a:rPr lang="en-NZ" sz="1800" dirty="0"/>
                        <a:t>5</a:t>
                      </a:r>
                    </a:p>
                  </a:txBody>
                  <a:tcPr marT="45714" marB="45714"/>
                </a:tc>
                <a:tc>
                  <a:txBody>
                    <a:bodyPr/>
                    <a:lstStyle/>
                    <a:p>
                      <a:endParaRPr lang="en-NZ" sz="1800"/>
                    </a:p>
                  </a:txBody>
                  <a:tcPr marT="45714" marB="45714"/>
                </a:tc>
                <a:tc>
                  <a:txBody>
                    <a:bodyPr/>
                    <a:lstStyle/>
                    <a:p>
                      <a:endParaRPr lang="en-NZ" sz="1800"/>
                    </a:p>
                  </a:txBody>
                  <a:tcPr marT="45714" marB="45714"/>
                </a:tc>
                <a:extLst>
                  <a:ext uri="{0D108BD9-81ED-4DB2-BD59-A6C34878D82A}">
                    <a16:rowId xmlns:a16="http://schemas.microsoft.com/office/drawing/2014/main" val="10005"/>
                  </a:ext>
                </a:extLst>
              </a:tr>
              <a:tr h="518412">
                <a:tc>
                  <a:txBody>
                    <a:bodyPr/>
                    <a:lstStyle/>
                    <a:p>
                      <a:endParaRPr lang="en-NZ" sz="1800"/>
                    </a:p>
                  </a:txBody>
                  <a:tcPr marT="45714" marB="45714"/>
                </a:tc>
                <a:tc>
                  <a:txBody>
                    <a:bodyPr/>
                    <a:lstStyle/>
                    <a:p>
                      <a:endParaRPr lang="en-NZ" sz="1800"/>
                    </a:p>
                  </a:txBody>
                  <a:tcPr marT="45714" marB="45714"/>
                </a:tc>
                <a:tc>
                  <a:txBody>
                    <a:bodyPr/>
                    <a:lstStyle/>
                    <a:p>
                      <a:endParaRPr lang="en-NZ" sz="1800" dirty="0"/>
                    </a:p>
                  </a:txBody>
                  <a:tcPr marT="45714" marB="45714"/>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B0F7D880-94DD-C544-98AD-9E6D17BF0393}"/>
              </a:ext>
            </a:extLst>
          </p:cNvPr>
          <p:cNvSpPr>
            <a:spLocks noGrp="1"/>
          </p:cNvSpPr>
          <p:nvPr>
            <p:ph type="title"/>
          </p:nvPr>
        </p:nvSpPr>
        <p:spPr/>
        <p:txBody>
          <a:bodyPr/>
          <a:lstStyle/>
          <a:p>
            <a:r>
              <a:rPr lang="en-NZ" altLang="en-US" sz="3200"/>
              <a:t>Table to calculate dry matter from specific gravity</a:t>
            </a:r>
          </a:p>
        </p:txBody>
      </p:sp>
      <p:graphicFrame>
        <p:nvGraphicFramePr>
          <p:cNvPr id="2050" name="Object 13">
            <a:extLst>
              <a:ext uri="{FF2B5EF4-FFF2-40B4-BE49-F238E27FC236}">
                <a16:creationId xmlns:a16="http://schemas.microsoft.com/office/drawing/2014/main" id="{EF236753-19CD-BA51-009B-5D59BD866C8B}"/>
              </a:ext>
            </a:extLst>
          </p:cNvPr>
          <p:cNvGraphicFramePr>
            <a:graphicFrameLocks noGrp="1" noChangeAspect="1"/>
          </p:cNvGraphicFramePr>
          <p:nvPr>
            <p:ph idx="1"/>
            <p:extLst>
              <p:ext uri="{D42A27DB-BD31-4B8C-83A1-F6EECF244321}">
                <p14:modId xmlns:p14="http://schemas.microsoft.com/office/powerpoint/2010/main" val="763688554"/>
              </p:ext>
            </p:extLst>
          </p:nvPr>
        </p:nvGraphicFramePr>
        <p:xfrm>
          <a:off x="1257300" y="1288543"/>
          <a:ext cx="8496932" cy="5101866"/>
        </p:xfrm>
        <a:graphic>
          <a:graphicData uri="http://schemas.openxmlformats.org/presentationml/2006/ole">
            <mc:AlternateContent xmlns:mc="http://schemas.openxmlformats.org/markup-compatibility/2006">
              <mc:Choice xmlns:v="urn:schemas-microsoft-com:vml" Requires="v">
                <p:oleObj name="Worksheet" r:id="rId2" imgW="5410155" imgH="3248111" progId="Excel.Sheet.12">
                  <p:embed/>
                </p:oleObj>
              </mc:Choice>
              <mc:Fallback>
                <p:oleObj name="Worksheet" r:id="rId2" imgW="5410155" imgH="3248111" progId="Excel.Sheet.12">
                  <p:embed/>
                  <p:pic>
                    <p:nvPicPr>
                      <p:cNvPr id="2050" name="Object 13">
                        <a:extLst>
                          <a:ext uri="{FF2B5EF4-FFF2-40B4-BE49-F238E27FC236}">
                            <a16:creationId xmlns:a16="http://schemas.microsoft.com/office/drawing/2014/main" id="{EF236753-19CD-BA51-009B-5D59BD866C8B}"/>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288543"/>
                        <a:ext cx="8496932" cy="5101866"/>
                      </a:xfrm>
                      <a:prstGeom prst="rect">
                        <a:avLst/>
                      </a:prstGeom>
                      <a:noFill/>
                      <a:ln>
                        <a:noFill/>
                      </a:ln>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59A807F-B127-0935-BAF0-FBD7C896A1B6}"/>
              </a:ext>
            </a:extLst>
          </p:cNvPr>
          <p:cNvSpPr>
            <a:spLocks noGrp="1"/>
          </p:cNvSpPr>
          <p:nvPr>
            <p:ph type="ctrTitle"/>
          </p:nvPr>
        </p:nvSpPr>
        <p:spPr>
          <a:xfrm>
            <a:off x="838200" y="484632"/>
            <a:ext cx="6081713" cy="3566160"/>
          </a:xfrm>
        </p:spPr>
        <p:txBody>
          <a:bodyPr>
            <a:normAutofit/>
          </a:bodyPr>
          <a:lstStyle/>
          <a:p>
            <a:pPr algn="l"/>
            <a:r>
              <a:rPr lang="en-NZ" altLang="en-US" sz="5100" b="1">
                <a:solidFill>
                  <a:srgbClr val="FFFFFF"/>
                </a:solidFill>
              </a:rPr>
              <a:t>Activity 3:</a:t>
            </a:r>
            <a:br>
              <a:rPr lang="en-NZ" altLang="en-US" sz="5100">
                <a:solidFill>
                  <a:srgbClr val="FFFFFF"/>
                </a:solidFill>
              </a:rPr>
            </a:br>
            <a:r>
              <a:rPr lang="en-NZ" sz="5100">
                <a:solidFill>
                  <a:srgbClr val="FFFFFF"/>
                </a:solidFill>
              </a:rPr>
              <a:t>Testing Potato Varieties for Suitability for Processing</a:t>
            </a:r>
          </a:p>
        </p:txBody>
      </p:sp>
      <p:pic>
        <p:nvPicPr>
          <p:cNvPr id="6" name="Picture 2">
            <a:extLst>
              <a:ext uri="{FF2B5EF4-FFF2-40B4-BE49-F238E27FC236}">
                <a16:creationId xmlns:a16="http://schemas.microsoft.com/office/drawing/2014/main" id="{4A468614-ABCB-FB9F-C68F-41CE7B4179D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69069" y="283464"/>
            <a:ext cx="3409090" cy="29040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4252192"/>
            <a:ext cx="4056549" cy="18288"/>
          </a:xfrm>
          <a:custGeom>
            <a:avLst/>
            <a:gdLst>
              <a:gd name="csX0" fmla="*/ 0 w 4056549"/>
              <a:gd name="csY0" fmla="*/ 0 h 18288"/>
              <a:gd name="csX1" fmla="*/ 676092 w 4056549"/>
              <a:gd name="csY1" fmla="*/ 0 h 18288"/>
              <a:gd name="csX2" fmla="*/ 1271052 w 4056549"/>
              <a:gd name="csY2" fmla="*/ 0 h 18288"/>
              <a:gd name="csX3" fmla="*/ 1947144 w 4056549"/>
              <a:gd name="csY3" fmla="*/ 0 h 18288"/>
              <a:gd name="csX4" fmla="*/ 2501539 w 4056549"/>
              <a:gd name="csY4" fmla="*/ 0 h 18288"/>
              <a:gd name="csX5" fmla="*/ 3137065 w 4056549"/>
              <a:gd name="csY5" fmla="*/ 0 h 18288"/>
              <a:gd name="csX6" fmla="*/ 4056549 w 4056549"/>
              <a:gd name="csY6" fmla="*/ 0 h 18288"/>
              <a:gd name="csX7" fmla="*/ 4056549 w 4056549"/>
              <a:gd name="csY7" fmla="*/ 18288 h 18288"/>
              <a:gd name="csX8" fmla="*/ 3380458 w 4056549"/>
              <a:gd name="csY8" fmla="*/ 18288 h 18288"/>
              <a:gd name="csX9" fmla="*/ 2663801 w 4056549"/>
              <a:gd name="csY9" fmla="*/ 18288 h 18288"/>
              <a:gd name="csX10" fmla="*/ 2068840 w 4056549"/>
              <a:gd name="csY10" fmla="*/ 18288 h 18288"/>
              <a:gd name="csX11" fmla="*/ 1311618 w 4056549"/>
              <a:gd name="csY11" fmla="*/ 18288 h 18288"/>
              <a:gd name="csX12" fmla="*/ 716657 w 4056549"/>
              <a:gd name="csY12" fmla="*/ 18288 h 18288"/>
              <a:gd name="csX13" fmla="*/ 0 w 4056549"/>
              <a:gd name="csY13" fmla="*/ 18288 h 18288"/>
              <a:gd name="csX14" fmla="*/ 0 w 4056549"/>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a:extLst>
              <a:ext uri="{FF2B5EF4-FFF2-40B4-BE49-F238E27FC236}">
                <a16:creationId xmlns:a16="http://schemas.microsoft.com/office/drawing/2014/main" id="{448AD8E4-F085-6F8A-C52F-668A7830902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07654" y="4103383"/>
            <a:ext cx="3931920" cy="16018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905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TotalTime>
  <Words>1180</Words>
  <Application>Microsoft Office PowerPoint</Application>
  <PresentationFormat>Widescreen</PresentationFormat>
  <Paragraphs>167</Paragraphs>
  <Slides>22</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7" baseType="lpstr">
      <vt:lpstr>Aptos</vt:lpstr>
      <vt:lpstr>Aptos Display</vt:lpstr>
      <vt:lpstr>Arial</vt:lpstr>
      <vt:lpstr>Office Theme</vt:lpstr>
      <vt:lpstr>Worksheet</vt:lpstr>
      <vt:lpstr>PowerPoint Presentation</vt:lpstr>
      <vt:lpstr>Potato Specific Gravity  and Testing Activities</vt:lpstr>
      <vt:lpstr>Activity 2: Calculating the Specific Gravity</vt:lpstr>
      <vt:lpstr>Dry matter content of potatoes</vt:lpstr>
      <vt:lpstr>Method</vt:lpstr>
      <vt:lpstr>Raw Result Table Row Number ________</vt:lpstr>
      <vt:lpstr>Processed Result Table Row Number 1</vt:lpstr>
      <vt:lpstr>Table to calculate dry matter from specific gravity</vt:lpstr>
      <vt:lpstr>Activity 3: Testing Potato Varieties for Suitability for Processing</vt:lpstr>
      <vt:lpstr>Sugar content</vt:lpstr>
      <vt:lpstr>Investigation: Testing Potato Varieties for Suitability for Processing</vt:lpstr>
      <vt:lpstr>Result table</vt:lpstr>
      <vt:lpstr>Conclusion</vt:lpstr>
      <vt:lpstr>Activity 4 Testing the impact of Storage Conditions on Sugar Content</vt:lpstr>
      <vt:lpstr>Investigating the Impact of Storage Conditions on Potato Sugar Content</vt:lpstr>
      <vt:lpstr>Prediction</vt:lpstr>
      <vt:lpstr>Results: </vt:lpstr>
      <vt:lpstr>Conclusion</vt:lpstr>
      <vt:lpstr>Activity 5: Discussion questions </vt:lpstr>
      <vt:lpstr>Sample answers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14</cp:revision>
  <dcterms:created xsi:type="dcterms:W3CDTF">2026-04-09T23:07:33Z</dcterms:created>
  <dcterms:modified xsi:type="dcterms:W3CDTF">2026-07-24T02:13:05Z</dcterms:modified>
</cp:coreProperties>
</file>