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82" r:id="rId2"/>
    <p:sldId id="256" r:id="rId3"/>
    <p:sldId id="314" r:id="rId4"/>
    <p:sldId id="304" r:id="rId5"/>
    <p:sldId id="300" r:id="rId6"/>
    <p:sldId id="257" r:id="rId7"/>
    <p:sldId id="283" r:id="rId8"/>
    <p:sldId id="259" r:id="rId9"/>
    <p:sldId id="284" r:id="rId10"/>
    <p:sldId id="262" r:id="rId11"/>
    <p:sldId id="306" r:id="rId12"/>
    <p:sldId id="301" r:id="rId13"/>
    <p:sldId id="261" r:id="rId14"/>
    <p:sldId id="311" r:id="rId15"/>
    <p:sldId id="307" r:id="rId16"/>
    <p:sldId id="308" r:id="rId17"/>
    <p:sldId id="302" r:id="rId18"/>
    <p:sldId id="264" r:id="rId19"/>
    <p:sldId id="309" r:id="rId20"/>
    <p:sldId id="303" r:id="rId21"/>
    <p:sldId id="265" r:id="rId22"/>
    <p:sldId id="296" r:id="rId23"/>
    <p:sldId id="295" r:id="rId24"/>
    <p:sldId id="294" r:id="rId25"/>
    <p:sldId id="292" r:id="rId26"/>
    <p:sldId id="293" r:id="rId27"/>
    <p:sldId id="313" r:id="rId28"/>
    <p:sldId id="263" r:id="rId29"/>
    <p:sldId id="312" r:id="rId30"/>
    <p:sldId id="258" r:id="rId31"/>
    <p:sldId id="289" r:id="rId32"/>
    <p:sldId id="299" r:id="rId33"/>
    <p:sldId id="310" r:id="rId34"/>
    <p:sldId id="305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59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CB8ABA-D123-434A-BDDF-AA66B96F0EE5}" type="datetimeFigureOut">
              <a:rPr lang="en-NZ" smtClean="0"/>
              <a:t>24/07/2026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46C859-A192-4452-A08A-78CFAE48276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75678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6C859-A192-4452-A08A-78CFAE48276F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8258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9E428-AC19-1712-508E-E3F8320AB1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76E71A-62A6-2269-B236-051E45F80F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751396-478B-5947-8FC7-03EA7AC6B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6A59A-7CB6-4AB1-A5F9-031C76BCC9F8}" type="datetimeFigureOut">
              <a:rPr lang="en-NZ" smtClean="0"/>
              <a:t>24/07/2026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D304B-31B4-A5AC-29CA-420A4C32F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26888-5B01-CCED-1EE9-FBA5FBC93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6921-9E4A-4B4F-847D-F292B7B117D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37748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A0497-D118-10D7-E125-758EDFF50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A17507-C579-648E-D46C-83986C914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2456B-5154-E79D-BAEC-57DC5C52B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6A59A-7CB6-4AB1-A5F9-031C76BCC9F8}" type="datetimeFigureOut">
              <a:rPr lang="en-NZ" smtClean="0"/>
              <a:t>24/07/2026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4A42E-8631-76FE-82A9-E4740F91F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23B50-3746-5491-F522-B91307250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6921-9E4A-4B4F-847D-F292B7B117D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8377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2D5E81-DD21-A32D-BFB8-1EA735B2B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F6E43D-C78F-AE1E-CDC6-16312F5B0B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DD28E-33E7-03BF-9D32-6F6E0131F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6A59A-7CB6-4AB1-A5F9-031C76BCC9F8}" type="datetimeFigureOut">
              <a:rPr lang="en-NZ" smtClean="0"/>
              <a:t>24/07/2026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3CB36-07F6-BA56-07F1-5F2EDAD8D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2F9D1-169D-937D-D7F8-3E3F2CF21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6921-9E4A-4B4F-847D-F292B7B117D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96636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E1858-E631-CD12-E340-27975D99A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8EE49C-2185-0FB3-C428-03ADEF58B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536E0-2871-85A8-A47B-A94F908B3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6A59A-7CB6-4AB1-A5F9-031C76BCC9F8}" type="datetimeFigureOut">
              <a:rPr lang="en-NZ" smtClean="0"/>
              <a:t>24/07/2026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27F0F4-6FE8-EE09-B617-4AA04DCB9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A6657B-FE2B-3DF2-E480-337585BE4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6921-9E4A-4B4F-847D-F292B7B117D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20429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9C493-17B5-940C-D35B-6E7B2BB75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A08E6B-4955-9EC6-ED0F-0826E3567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CDECF9-AC50-4021-5ADA-F3A009066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6A59A-7CB6-4AB1-A5F9-031C76BCC9F8}" type="datetimeFigureOut">
              <a:rPr lang="en-NZ" smtClean="0"/>
              <a:t>24/07/2026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2909C-658E-5547-B17D-4BBF4D587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9FAC2-71C0-7731-EE6A-AEBE0D8BE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6921-9E4A-4B4F-847D-F292B7B117D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68457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F25DD-B6D7-F789-04EF-A0313C467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9360B-926B-C368-E064-CD6DF4997B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A48AFD-3D88-E040-C105-3963AF16D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94FEAD-39FE-CB32-5BF0-BE56AE83C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6A59A-7CB6-4AB1-A5F9-031C76BCC9F8}" type="datetimeFigureOut">
              <a:rPr lang="en-NZ" smtClean="0"/>
              <a:t>24/07/2026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DBD876-E1DB-3F47-B84B-1B2894427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A7554F-39AD-5E5F-5C49-2F683C251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6921-9E4A-4B4F-847D-F292B7B117D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09829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FCF76-2134-FD50-30EB-FE78B9A50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9B301E-BC49-73AF-4FB2-320FDF275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FEAA5C-1A9C-42E1-AA90-9B047745B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94F1E1-9B82-9043-6C13-2D0F74FE53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21FE2A-A78D-ACC3-1BB9-18421DB9B1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DCE8F6-D55F-6C4E-728D-C90F42411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6A59A-7CB6-4AB1-A5F9-031C76BCC9F8}" type="datetimeFigureOut">
              <a:rPr lang="en-NZ" smtClean="0"/>
              <a:t>24/07/2026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BF5835-B47A-24C8-74E7-764788FAC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236306-28CB-607C-033C-7D4A52A49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6921-9E4A-4B4F-847D-F292B7B117D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66810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3828A-CCD5-C189-D365-F28BF6936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4E5BD2-3B3B-A8DE-8F73-7850D29EC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6A59A-7CB6-4AB1-A5F9-031C76BCC9F8}" type="datetimeFigureOut">
              <a:rPr lang="en-NZ" smtClean="0"/>
              <a:t>24/07/2026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04A97E-AC48-643D-C4F2-85C7AE738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A900E7-8704-1199-FCF5-C6D4E9843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6921-9E4A-4B4F-847D-F292B7B117D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44600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E8B2C9-99A4-4DF2-C16C-17D5D5F4B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6A59A-7CB6-4AB1-A5F9-031C76BCC9F8}" type="datetimeFigureOut">
              <a:rPr lang="en-NZ" smtClean="0"/>
              <a:t>24/07/2026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F1A106-A101-3D94-E10F-E8589B6DF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947BE2-BE32-439E-68FE-B02E6201D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6921-9E4A-4B4F-847D-F292B7B117D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69298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00AD1-50AB-EA1C-2950-81F0988D7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9CDE5-D093-9E48-A448-FA3BCF10E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D13D4-B11D-077D-34F6-72A264328E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2D90D2-CE03-6C4B-0F7C-A7745301F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6A59A-7CB6-4AB1-A5F9-031C76BCC9F8}" type="datetimeFigureOut">
              <a:rPr lang="en-NZ" smtClean="0"/>
              <a:t>24/07/2026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5FFEF2-5FF3-0244-66E1-283F45EA5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48324-1246-658A-CB17-5EC3DBA69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6921-9E4A-4B4F-847D-F292B7B117D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66704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22C14-50D5-4E05-C06F-EE70BE404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EF7E61-4CED-BF90-DF4B-B96CA08407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7AAECE-E354-1C62-4131-7C2C92C6B1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2BE4FA-1153-2BD4-9913-16FE8E07C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6A59A-7CB6-4AB1-A5F9-031C76BCC9F8}" type="datetimeFigureOut">
              <a:rPr lang="en-NZ" smtClean="0"/>
              <a:t>24/07/2026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F054E1-9548-173B-D92F-667A3FF0D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DA6081-F3BB-D03B-CC8E-8800F99F3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6921-9E4A-4B4F-847D-F292B7B117D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08190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0C1445-5A01-0D5D-B2C1-38811E2ED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6741B-8C60-C518-89D6-8F30CFB27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CAB37-30A0-39FE-700F-06AEA061C0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B6A59A-7CB6-4AB1-A5F9-031C76BCC9F8}" type="datetimeFigureOut">
              <a:rPr lang="en-NZ" smtClean="0"/>
              <a:t>24/07/2026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0F8248-F037-2730-A760-546686163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1E7DB-CAA7-4F57-73BD-457FE2BBA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FC6921-9E4A-4B4F-847D-F292B7B117D7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1320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2DFD8EA3-497F-3A08-A52F-F14366009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047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151AC4-938E-EEC8-AB73-21A210C72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873DDF9D-E27C-4E23-A1E8-CA352535F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" y="-10138"/>
            <a:ext cx="121920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A1EA47-A32B-4F5C-FC6E-63D94127BB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2695" b="-1"/>
          <a:stretch>
            <a:fillRect/>
          </a:stretch>
        </p:blipFill>
        <p:spPr>
          <a:xfrm>
            <a:off x="8331957" y="-10138"/>
            <a:ext cx="3860043" cy="3457378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E33BE0-06E9-A0C4-80D8-190F36924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65" y="457201"/>
            <a:ext cx="3020560" cy="35888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Potato Cyst Nematode (PCN)</a:t>
            </a:r>
            <a:br>
              <a:rPr lang="en-US" sz="3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3400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Globodera pallida </a:t>
            </a:r>
            <a:r>
              <a:rPr lang="en-US" sz="3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3400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Globodera rostochiensis</a:t>
            </a:r>
            <a:r>
              <a:rPr lang="en-US" sz="3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FB94C-8B9E-9FA2-FE9F-CEC190D5A6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9246" y="669363"/>
            <a:ext cx="3142472" cy="553421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A serious soil-borne pest of potatoes 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Can greatly reduce potato yields 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Persists in soil for many years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b="1" dirty="0"/>
              <a:t>Cysts and survival</a:t>
            </a:r>
            <a:endParaRPr lang="en-US" sz="1400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Forms hard protective cysts in the soil 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Each cyst contains hundreds of eggs 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Cysts can survive dormant in soil for up to 20 years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b="1" dirty="0"/>
              <a:t>How damage occurs</a:t>
            </a:r>
            <a:endParaRPr lang="en-US" sz="1400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Eggs hatch when moisture and potato roots are present 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Nematodes enter and feed on plant roots 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Damages the plant’s ability to absorb water and nutrients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b="1" dirty="0"/>
              <a:t>Effects on crops</a:t>
            </a:r>
            <a:endParaRPr lang="en-US" sz="1400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Poor tuber development 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Reduced plant growth 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Significant long-term yield losses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DA82C28-C8C1-AA8A-DEE9-C05B1541C6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574" r="17833" b="1"/>
          <a:stretch>
            <a:fillRect/>
          </a:stretch>
        </p:blipFill>
        <p:spPr>
          <a:xfrm>
            <a:off x="8331957" y="3420897"/>
            <a:ext cx="3860043" cy="343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880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AD8C7D-AFD2-7834-6498-F16A15B4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NZ" sz="4000" b="1">
                <a:solidFill>
                  <a:srgbClr val="FFFFFF"/>
                </a:solidFill>
              </a:rPr>
              <a:t>Control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E37E4-967D-962D-9EA5-A17836B21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NZ" sz="1600" b="1" dirty="0"/>
              <a:t>Prevention is essential</a:t>
            </a:r>
            <a:endParaRPr lang="en-NZ" sz="1600" dirty="0"/>
          </a:p>
          <a:p>
            <a:pPr lvl="0"/>
            <a:r>
              <a:rPr lang="en-NZ" sz="1600" dirty="0"/>
              <a:t>Use certified seed potatoes </a:t>
            </a:r>
          </a:p>
          <a:p>
            <a:pPr lvl="0"/>
            <a:r>
              <a:rPr lang="en-NZ" sz="1600" dirty="0"/>
              <a:t>Choose potato cultivars resistant to Potato Cyst Nematode </a:t>
            </a:r>
          </a:p>
          <a:p>
            <a:pPr marL="0" indent="0">
              <a:buNone/>
            </a:pPr>
            <a:r>
              <a:rPr lang="en-NZ" sz="1600" b="1" dirty="0"/>
              <a:t>Crop management</a:t>
            </a:r>
            <a:endParaRPr lang="en-NZ" sz="1600" dirty="0"/>
          </a:p>
          <a:p>
            <a:pPr lvl="0"/>
            <a:r>
              <a:rPr lang="en-NZ" sz="1600" dirty="0"/>
              <a:t>Follow long crop rotations </a:t>
            </a:r>
          </a:p>
          <a:p>
            <a:r>
              <a:rPr lang="en-NZ" sz="1600" dirty="0"/>
              <a:t>Ideally 10 years or more between potato crops in fields with high infestation</a:t>
            </a:r>
          </a:p>
          <a:p>
            <a:pPr marL="0" indent="0">
              <a:buNone/>
            </a:pPr>
            <a:r>
              <a:rPr lang="en-NZ" sz="1600" b="1" dirty="0"/>
              <a:t>Biosecurity and hygiene</a:t>
            </a:r>
            <a:endParaRPr lang="en-NZ" sz="1600" dirty="0"/>
          </a:p>
          <a:p>
            <a:pPr lvl="0"/>
            <a:r>
              <a:rPr lang="en-NZ" sz="1600" dirty="0"/>
              <a:t>Restrict movement of soil between fields </a:t>
            </a:r>
          </a:p>
          <a:p>
            <a:pPr lvl="0"/>
            <a:r>
              <a:rPr lang="en-NZ" sz="1600" dirty="0"/>
              <a:t>Follow strict on-farm hygiene and biosecurity practices </a:t>
            </a:r>
          </a:p>
          <a:p>
            <a:pPr marL="0" indent="0">
              <a:buNone/>
            </a:pPr>
            <a:r>
              <a:rPr lang="en-NZ" sz="1600" b="1" dirty="0"/>
              <a:t>Processing hygiene</a:t>
            </a:r>
            <a:endParaRPr lang="en-NZ" sz="1600" dirty="0"/>
          </a:p>
          <a:p>
            <a:pPr lvl="0"/>
            <a:r>
              <a:rPr lang="en-NZ" sz="1600" dirty="0"/>
              <a:t>Avoid spreading processing waste onto fields </a:t>
            </a:r>
          </a:p>
          <a:p>
            <a:endParaRPr lang="en-NZ" sz="1600" dirty="0"/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D7CED505-8603-47B1-0BB6-F45FB6CB2A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59" r="23973" b="-1"/>
          <a:stretch>
            <a:fillRect/>
          </a:stretch>
        </p:blipFill>
        <p:spPr>
          <a:xfrm>
            <a:off x="8109502" y="10"/>
            <a:ext cx="408249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44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73DDF9D-E27C-4E23-A1E8-CA352535F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" y="-10138"/>
            <a:ext cx="121920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FEFCD7-A2F7-B589-4702-460CD5958A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629" r="7941" b="1"/>
          <a:stretch>
            <a:fillRect/>
          </a:stretch>
        </p:blipFill>
        <p:spPr>
          <a:xfrm>
            <a:off x="8331957" y="-10138"/>
            <a:ext cx="3860043" cy="3457378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A5DEB3-7A0D-521D-4C0B-BF10BC86B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65" y="457201"/>
            <a:ext cx="3020560" cy="3588870"/>
          </a:xfrm>
        </p:spPr>
        <p:txBody>
          <a:bodyPr anchor="b">
            <a:normAutofit/>
          </a:bodyPr>
          <a:lstStyle/>
          <a:p>
            <a:pPr algn="r"/>
            <a:r>
              <a:rPr lang="en-NZ" sz="4000" b="1">
                <a:solidFill>
                  <a:srgbClr val="FFFFFF"/>
                </a:solidFill>
              </a:rPr>
              <a:t>Fungal diseases</a:t>
            </a:r>
            <a:br>
              <a:rPr lang="en-NZ" sz="4000">
                <a:solidFill>
                  <a:srgbClr val="FFFFFF"/>
                </a:solidFill>
              </a:rPr>
            </a:br>
            <a:endParaRPr lang="en-NZ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875DC-A565-2987-1AC2-8FE978D03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246" y="669363"/>
            <a:ext cx="3142472" cy="5534211"/>
          </a:xfrm>
        </p:spPr>
        <p:txBody>
          <a:bodyPr anchor="ctr">
            <a:normAutofit/>
          </a:bodyPr>
          <a:lstStyle/>
          <a:p>
            <a:pPr lvl="0"/>
            <a:r>
              <a:rPr lang="en-NZ" sz="1300" b="1" dirty="0"/>
              <a:t>Late blight (</a:t>
            </a:r>
            <a:r>
              <a:rPr lang="en-NZ" sz="1300" b="1" i="1" dirty="0"/>
              <a:t>Phytophthora infestans</a:t>
            </a:r>
            <a:r>
              <a:rPr lang="en-NZ" sz="1300" b="1" dirty="0"/>
              <a:t>)</a:t>
            </a:r>
            <a:br>
              <a:rPr lang="en-NZ" sz="1300" dirty="0"/>
            </a:br>
            <a:r>
              <a:rPr lang="en-NZ" sz="1300" dirty="0"/>
              <a:t>A serious potato disease. Causes rapid leaf collapse and tuber rot, especially in cool, wet weather. </a:t>
            </a:r>
          </a:p>
          <a:p>
            <a:pPr lvl="0"/>
            <a:r>
              <a:rPr lang="en-NZ" sz="1300" b="1" dirty="0"/>
              <a:t>Early blight (</a:t>
            </a:r>
            <a:r>
              <a:rPr lang="en-NZ" sz="1300" b="1" i="1" dirty="0"/>
              <a:t>Alternaria </a:t>
            </a:r>
            <a:r>
              <a:rPr lang="en-NZ" sz="1300" b="1" i="1" dirty="0" err="1"/>
              <a:t>solani</a:t>
            </a:r>
            <a:r>
              <a:rPr lang="en-NZ" sz="1300" b="1" dirty="0"/>
              <a:t>)</a:t>
            </a:r>
            <a:br>
              <a:rPr lang="en-NZ" sz="1300" dirty="0"/>
            </a:br>
            <a:r>
              <a:rPr lang="en-NZ" sz="1300" dirty="0"/>
              <a:t>Produces dark concentric leaf spots, leading to defoliation and reduced yield. </a:t>
            </a:r>
          </a:p>
          <a:p>
            <a:pPr marL="0" lvl="0" indent="0">
              <a:spcBef>
                <a:spcPts val="600"/>
              </a:spcBef>
              <a:buNone/>
            </a:pPr>
            <a:endParaRPr lang="en-NZ" sz="1300" dirty="0"/>
          </a:p>
          <a:p>
            <a:pPr>
              <a:spcBef>
                <a:spcPts val="0"/>
              </a:spcBef>
            </a:pPr>
            <a:r>
              <a:rPr lang="en-NZ" sz="1300" b="1" dirty="0"/>
              <a:t>Sclerotinia White Mold (</a:t>
            </a:r>
            <a:r>
              <a:rPr lang="en-NZ" sz="1300" b="1" i="1" dirty="0"/>
              <a:t>Sclerotinia </a:t>
            </a:r>
            <a:r>
              <a:rPr lang="en-NZ" sz="1300" b="1" i="1" dirty="0" err="1"/>
              <a:t>sclerotiorum</a:t>
            </a:r>
            <a:r>
              <a:rPr lang="en-NZ" sz="1300" b="1" dirty="0"/>
              <a:t>.)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1300" dirty="0"/>
              <a:t>      A wide spread damaging soil-borne            fungal disease causing stem  rot,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1300" dirty="0"/>
              <a:t>      plant wilting, and yield loss.</a:t>
            </a:r>
          </a:p>
          <a:p>
            <a:pPr lvl="0"/>
            <a:r>
              <a:rPr lang="en-NZ" sz="1300" b="1" dirty="0"/>
              <a:t>Black scurf (</a:t>
            </a:r>
            <a:r>
              <a:rPr lang="en-NZ" sz="1300" b="1" i="1" dirty="0"/>
              <a:t>Rhizoctonia stem canker)</a:t>
            </a:r>
            <a:br>
              <a:rPr lang="en-NZ" sz="1300" dirty="0"/>
            </a:br>
            <a:r>
              <a:rPr lang="en-NZ" sz="1300" dirty="0"/>
              <a:t>Affects sprouts, stems, and tubers; causes poor emergence and black crust-like structures on tubers. </a:t>
            </a:r>
          </a:p>
          <a:p>
            <a:pPr lvl="0"/>
            <a:r>
              <a:rPr lang="en-NZ" sz="1300" b="1" dirty="0"/>
              <a:t>Dry rot and Fusarium wilt (</a:t>
            </a:r>
            <a:r>
              <a:rPr lang="en-NZ" sz="1300" b="1" i="1" dirty="0"/>
              <a:t>Fusarium </a:t>
            </a:r>
            <a:r>
              <a:rPr lang="en-NZ" sz="1300" b="1" i="1" dirty="0" err="1"/>
              <a:t>spp</a:t>
            </a:r>
            <a:r>
              <a:rPr lang="en-NZ" sz="1300" b="1" dirty="0"/>
              <a:t>)</a:t>
            </a:r>
            <a:br>
              <a:rPr lang="en-NZ" sz="1300" dirty="0"/>
            </a:br>
            <a:r>
              <a:rPr lang="en-NZ" sz="1300" dirty="0"/>
              <a:t>A storage disease causing dry, sunken lesions and internal decay in tubers. </a:t>
            </a:r>
          </a:p>
          <a:p>
            <a:pPr lvl="0"/>
            <a:r>
              <a:rPr lang="en-NZ" sz="1300" b="1" dirty="0"/>
              <a:t>Silver scurf (</a:t>
            </a:r>
            <a:r>
              <a:rPr lang="en-NZ" sz="1300" b="1" i="1" dirty="0" err="1"/>
              <a:t>Helminthosporium</a:t>
            </a:r>
            <a:r>
              <a:rPr lang="en-NZ" sz="1300" b="1" i="1" dirty="0"/>
              <a:t> </a:t>
            </a:r>
            <a:r>
              <a:rPr lang="en-NZ" sz="1300" b="1" i="1" dirty="0" err="1"/>
              <a:t>solani</a:t>
            </a:r>
            <a:r>
              <a:rPr lang="en-NZ" sz="1300" b="1" dirty="0"/>
              <a:t>)</a:t>
            </a:r>
            <a:br>
              <a:rPr lang="en-NZ" sz="1300" dirty="0"/>
            </a:br>
            <a:r>
              <a:rPr lang="en-NZ" sz="1300" dirty="0"/>
              <a:t>Affects tuber skin, reducing market quality rather than yield. </a:t>
            </a:r>
          </a:p>
          <a:p>
            <a:endParaRPr lang="en-NZ" sz="13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89A536-6B74-F2F4-13FF-CD833CD845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565" r="16505" b="2"/>
          <a:stretch>
            <a:fillRect/>
          </a:stretch>
        </p:blipFill>
        <p:spPr>
          <a:xfrm>
            <a:off x="8331957" y="3420897"/>
            <a:ext cx="3860043" cy="343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298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030B57-170F-561B-563A-62650D0EC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873DDF9D-E27C-4E23-A1E8-CA352535F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" y="-10138"/>
            <a:ext cx="121920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74FAFD-0BF3-9B70-23B3-3E54F35BA0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8182"/>
          <a:stretch>
            <a:fillRect/>
          </a:stretch>
        </p:blipFill>
        <p:spPr>
          <a:xfrm>
            <a:off x="8331957" y="-10138"/>
            <a:ext cx="3860043" cy="3457378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FCAE40-4ABE-F4D9-1BCA-5F9A71291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65" y="457201"/>
            <a:ext cx="3020560" cy="35888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7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Late Blight</a:t>
            </a:r>
            <a:b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3700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Phytophthora infestans</a:t>
            </a:r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B0224-76FC-E287-908E-84D34BC84D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9246" y="669363"/>
            <a:ext cx="3142472" cy="553421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ts val="600"/>
              </a:spcBef>
            </a:pPr>
            <a:r>
              <a:rPr lang="en-US" sz="1400" dirty="0"/>
              <a:t>A serious fungal-like disease of potatoes </a:t>
            </a:r>
          </a:p>
          <a:p>
            <a:pPr lvl="0">
              <a:spcBef>
                <a:spcPts val="600"/>
              </a:spcBef>
            </a:pPr>
            <a:r>
              <a:rPr lang="en-US" sz="1400" dirty="0"/>
              <a:t>Thrives in wet, cool-to-warm conditions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400" b="1" dirty="0"/>
              <a:t>Symptoms</a:t>
            </a:r>
            <a:endParaRPr lang="en-US" sz="1400" dirty="0"/>
          </a:p>
          <a:p>
            <a:pPr lvl="0">
              <a:spcBef>
                <a:spcPts val="600"/>
              </a:spcBef>
            </a:pPr>
            <a:r>
              <a:rPr lang="en-US" sz="1400" dirty="0"/>
              <a:t>Irregular brown or black blotches on leaves </a:t>
            </a:r>
          </a:p>
          <a:p>
            <a:pPr lvl="0">
              <a:spcBef>
                <a:spcPts val="600"/>
              </a:spcBef>
            </a:pPr>
            <a:r>
              <a:rPr lang="en-US" sz="1400" dirty="0"/>
              <a:t>Yellow borders may appear around spots </a:t>
            </a:r>
          </a:p>
          <a:p>
            <a:pPr lvl="0">
              <a:spcBef>
                <a:spcPts val="600"/>
              </a:spcBef>
            </a:pPr>
            <a:r>
              <a:rPr lang="en-US" sz="1400" dirty="0"/>
              <a:t>Severe infections can spread to: 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Stems 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Potato tubers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400" b="1" dirty="0"/>
              <a:t>Tuber infection</a:t>
            </a:r>
            <a:endParaRPr lang="en-US" sz="1400" dirty="0"/>
          </a:p>
          <a:p>
            <a:pPr lvl="0">
              <a:spcBef>
                <a:spcPts val="600"/>
              </a:spcBef>
            </a:pPr>
            <a:r>
              <a:rPr lang="en-US" sz="1400" dirty="0"/>
              <a:t>Tubers can become infected during harvest </a:t>
            </a:r>
          </a:p>
          <a:p>
            <a:pPr lvl="0">
              <a:spcBef>
                <a:spcPts val="600"/>
              </a:spcBef>
            </a:pPr>
            <a:r>
              <a:rPr lang="en-US" sz="1400" dirty="0"/>
              <a:t>Bruising or wounds allow disease entry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400" b="1" dirty="0"/>
              <a:t>Conditions that increase disease</a:t>
            </a:r>
            <a:endParaRPr lang="en-US" sz="1400" dirty="0"/>
          </a:p>
          <a:p>
            <a:pPr lvl="0">
              <a:spcBef>
                <a:spcPts val="600"/>
              </a:spcBef>
            </a:pPr>
            <a:r>
              <a:rPr lang="en-US" sz="1400" dirty="0"/>
              <a:t>Plant stress increases susceptibility </a:t>
            </a:r>
          </a:p>
          <a:p>
            <a:pPr lvl="0">
              <a:spcBef>
                <a:spcPts val="600"/>
              </a:spcBef>
            </a:pPr>
            <a:r>
              <a:rPr lang="en-US" sz="1400" dirty="0"/>
              <a:t>Alternating wet and dry conditions encourage disease spread</a:t>
            </a:r>
          </a:p>
          <a:p>
            <a:pPr marL="0"/>
            <a:endParaRPr lang="en-US" sz="1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0DC7E08-8673-5C0C-1201-5894E8063A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881" r="16525" b="1"/>
          <a:stretch>
            <a:fillRect/>
          </a:stretch>
        </p:blipFill>
        <p:spPr>
          <a:xfrm>
            <a:off x="8331957" y="3420897"/>
            <a:ext cx="3860043" cy="3437103"/>
          </a:xfrm>
          <a:prstGeom prst="rect">
            <a:avLst/>
          </a:prstGeom>
        </p:spPr>
      </p:pic>
      <p:sp>
        <p:nvSpPr>
          <p:cNvPr id="6" name="AutoShape 4" descr="Late Blight">
            <a:extLst>
              <a:ext uri="{FF2B5EF4-FFF2-40B4-BE49-F238E27FC236}">
                <a16:creationId xmlns:a16="http://schemas.microsoft.com/office/drawing/2014/main" id="{47FE6E87-C167-7134-3BB0-BAA97DE043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26037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DA52C0-5C79-B747-C1D5-DD370E1EF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NZ" sz="4000" b="1">
                <a:solidFill>
                  <a:srgbClr val="FFFFFF"/>
                </a:solidFill>
              </a:rPr>
              <a:t>Control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DFE11-DAB0-F58B-CC94-D8F41B036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NZ" sz="1400" b="1"/>
              <a:t>Crop Monitoring</a:t>
            </a:r>
            <a:endParaRPr lang="en-NZ" sz="1400"/>
          </a:p>
          <a:p>
            <a:pPr lvl="0"/>
            <a:r>
              <a:rPr lang="en-NZ" sz="1400"/>
              <a:t>Regularly inspect crops for symptoms </a:t>
            </a:r>
          </a:p>
          <a:p>
            <a:pPr lvl="0"/>
            <a:r>
              <a:rPr lang="en-NZ" sz="1400"/>
              <a:t>Look for: </a:t>
            </a:r>
          </a:p>
          <a:p>
            <a:pPr lvl="1"/>
            <a:r>
              <a:rPr lang="en-NZ" sz="1400"/>
              <a:t>Large brown or black leaf lesions </a:t>
            </a:r>
          </a:p>
          <a:p>
            <a:pPr lvl="1"/>
            <a:r>
              <a:rPr lang="en-NZ" sz="1400"/>
              <a:t>White, downy growth on leaf undersides </a:t>
            </a:r>
          </a:p>
          <a:p>
            <a:pPr lvl="1"/>
            <a:r>
              <a:rPr lang="en-NZ" sz="1400"/>
              <a:t>Sunken reddish-brown spots on tubers </a:t>
            </a:r>
          </a:p>
          <a:p>
            <a:pPr marL="0" indent="0">
              <a:buNone/>
            </a:pPr>
            <a:r>
              <a:rPr lang="en-NZ" sz="1400" b="1"/>
              <a:t>Chemical control</a:t>
            </a:r>
            <a:endParaRPr lang="en-NZ" sz="1400"/>
          </a:p>
          <a:p>
            <a:pPr lvl="0"/>
            <a:r>
              <a:rPr lang="en-NZ" sz="1400"/>
              <a:t>Apply fungicides as part of a preventative and responsive programme </a:t>
            </a:r>
          </a:p>
          <a:p>
            <a:pPr marL="0" indent="0">
              <a:buNone/>
            </a:pPr>
            <a:r>
              <a:rPr lang="en-NZ" sz="1400" b="1"/>
              <a:t>Cultural practices</a:t>
            </a:r>
            <a:endParaRPr lang="en-NZ" sz="1400"/>
          </a:p>
          <a:p>
            <a:pPr lvl="0"/>
            <a:r>
              <a:rPr lang="en-NZ" sz="1400"/>
              <a:t>Remove infected plants, tubers, and volunteer potatoes </a:t>
            </a:r>
          </a:p>
          <a:p>
            <a:pPr lvl="0"/>
            <a:r>
              <a:rPr lang="en-NZ" sz="1400"/>
              <a:t>Avoid overhead irrigation to keep foliage dry </a:t>
            </a:r>
          </a:p>
          <a:p>
            <a:pPr lvl="0"/>
            <a:r>
              <a:rPr lang="en-NZ" sz="1400"/>
              <a:t>Increase spacing between plants to reduce humidity and disease spread</a:t>
            </a:r>
          </a:p>
          <a:p>
            <a:endParaRPr lang="en-NZ" sz="1400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D577CED3-8C0A-8C04-E96B-3C5A16C6B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42" r="26073"/>
          <a:stretch>
            <a:fillRect/>
          </a:stretch>
        </p:blipFill>
        <p:spPr bwMode="auto">
          <a:xfrm>
            <a:off x="8109502" y="10"/>
            <a:ext cx="408249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25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CBA57E-E113-C3A8-4893-B312E2FBC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NZ" sz="4000" b="1" dirty="0">
                <a:solidFill>
                  <a:srgbClr val="FFFFFF"/>
                </a:solidFill>
              </a:rPr>
              <a:t>Sclerotinia (White Mould)</a:t>
            </a:r>
            <a:br>
              <a:rPr lang="en-NZ" sz="4000" b="1" dirty="0">
                <a:solidFill>
                  <a:srgbClr val="FFFFFF"/>
                </a:solidFill>
              </a:rPr>
            </a:br>
            <a:r>
              <a:rPr lang="en-NZ" sz="4000" i="1" dirty="0">
                <a:solidFill>
                  <a:srgbClr val="FFFFFF"/>
                </a:solidFill>
              </a:rPr>
              <a:t>Sclerotinia </a:t>
            </a:r>
            <a:r>
              <a:rPr lang="en-NZ" sz="4000" i="1" dirty="0" err="1">
                <a:solidFill>
                  <a:srgbClr val="FFFFFF"/>
                </a:solidFill>
              </a:rPr>
              <a:t>sclerotiorum</a:t>
            </a:r>
            <a:r>
              <a:rPr lang="en-NZ" sz="40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79F79-0A66-8B3E-FE64-35EC84FCA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anchor="ctr">
            <a:normAutofit/>
          </a:bodyPr>
          <a:lstStyle/>
          <a:p>
            <a:pPr lvl="0"/>
            <a:r>
              <a:rPr lang="en-NZ" sz="1400"/>
              <a:t>Widespread and damaging soil-borne fungal disease </a:t>
            </a:r>
          </a:p>
          <a:p>
            <a:pPr lvl="0"/>
            <a:r>
              <a:rPr lang="en-NZ" sz="1400"/>
              <a:t>Thrives in wet, humid conditions and dense crop canopies </a:t>
            </a:r>
          </a:p>
          <a:p>
            <a:pPr lvl="0"/>
            <a:r>
              <a:rPr lang="en-NZ" sz="1400"/>
              <a:t>Causes stem rot, plant wilting, and significant yield loss </a:t>
            </a:r>
          </a:p>
          <a:p>
            <a:pPr marL="0" indent="0">
              <a:buNone/>
            </a:pPr>
            <a:r>
              <a:rPr lang="en-NZ" sz="1400" b="1"/>
              <a:t>Symptoms</a:t>
            </a:r>
            <a:endParaRPr lang="en-NZ" sz="1400"/>
          </a:p>
          <a:p>
            <a:pPr lvl="0"/>
            <a:r>
              <a:rPr lang="en-NZ" sz="1400"/>
              <a:t>Water-soaked spots on stems </a:t>
            </a:r>
          </a:p>
          <a:p>
            <a:pPr lvl="0"/>
            <a:r>
              <a:rPr lang="en-NZ" sz="1400"/>
              <a:t>Turn grey to light brown </a:t>
            </a:r>
          </a:p>
          <a:p>
            <a:pPr lvl="0"/>
            <a:r>
              <a:rPr lang="en-NZ" sz="1400"/>
              <a:t>Can girdle stems, restricting water and nutrient flow </a:t>
            </a:r>
          </a:p>
          <a:p>
            <a:pPr lvl="0"/>
            <a:r>
              <a:rPr lang="en-NZ" sz="1400"/>
              <a:t>Fluffy, cotton-like white fungal growth </a:t>
            </a:r>
          </a:p>
          <a:p>
            <a:pPr lvl="0"/>
            <a:r>
              <a:rPr lang="en-NZ" sz="1400"/>
              <a:t>Found on infected stems and leaves </a:t>
            </a:r>
          </a:p>
          <a:p>
            <a:pPr lvl="0"/>
            <a:r>
              <a:rPr lang="en-NZ" sz="1400"/>
              <a:t>Hard, black, irregular resting bodies </a:t>
            </a:r>
          </a:p>
          <a:p>
            <a:pPr lvl="0"/>
            <a:r>
              <a:rPr lang="en-NZ" sz="1400"/>
              <a:t>Reduced plant vigour </a:t>
            </a:r>
          </a:p>
          <a:p>
            <a:pPr lvl="0"/>
            <a:r>
              <a:rPr lang="en-NZ" sz="1400"/>
              <a:t>Premature wilting and death </a:t>
            </a:r>
          </a:p>
          <a:p>
            <a:pPr lvl="0"/>
            <a:r>
              <a:rPr lang="en-NZ" sz="1400"/>
              <a:t>Lower crop yield and quality</a:t>
            </a:r>
          </a:p>
          <a:p>
            <a:pPr lvl="0"/>
            <a:endParaRPr lang="en-NZ" sz="1400"/>
          </a:p>
          <a:p>
            <a:endParaRPr lang="en-NZ" sz="1400"/>
          </a:p>
        </p:txBody>
      </p:sp>
      <p:pic>
        <p:nvPicPr>
          <p:cNvPr id="4" name="Picture 3" descr="White Mold | Miller Research LLC">
            <a:extLst>
              <a:ext uri="{FF2B5EF4-FFF2-40B4-BE49-F238E27FC236}">
                <a16:creationId xmlns:a16="http://schemas.microsoft.com/office/drawing/2014/main" id="{F9C91522-1D3E-7AB6-DCA4-52C77716DE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969" r="31384"/>
          <a:stretch>
            <a:fillRect/>
          </a:stretch>
        </p:blipFill>
        <p:spPr>
          <a:xfrm>
            <a:off x="8109502" y="10"/>
            <a:ext cx="408249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03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07462E-5D65-3216-4DF0-4F4E8361D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NZ" sz="4000" b="1">
                <a:solidFill>
                  <a:srgbClr val="FFFFFF"/>
                </a:solidFill>
              </a:rPr>
              <a:t>Control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C1F06-9B99-D41B-E78E-2CA8B61AA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NZ" sz="1100"/>
              <a:t>An integrated approach combining crop rotation, canopy management, and preventative chemical or biological controls provides the most effective management of Sclerotinia (White Mold) in potatoes.</a:t>
            </a:r>
          </a:p>
          <a:p>
            <a:pPr marL="0" indent="0">
              <a:buNone/>
            </a:pPr>
            <a:r>
              <a:rPr lang="en-NZ" sz="1100"/>
              <a:t> </a:t>
            </a:r>
            <a:r>
              <a:rPr lang="en-NZ" sz="1100" b="1"/>
              <a:t>Crop Rotation</a:t>
            </a:r>
            <a:endParaRPr lang="en-NZ" sz="1100"/>
          </a:p>
          <a:p>
            <a:pPr lvl="0"/>
            <a:r>
              <a:rPr lang="en-NZ" sz="1100"/>
              <a:t>Avoid planting potatoes after susceptible crops such as peas, lettuce, and brassicas. </a:t>
            </a:r>
          </a:p>
          <a:p>
            <a:pPr lvl="0"/>
            <a:r>
              <a:rPr lang="en-NZ" sz="1100"/>
              <a:t>Rotate with non-host crops (e.g., cereals) to reduce soil-borne inoculum levels. </a:t>
            </a:r>
          </a:p>
          <a:p>
            <a:pPr marL="0" indent="0">
              <a:buNone/>
            </a:pPr>
            <a:r>
              <a:rPr lang="en-NZ" sz="1100" b="1"/>
              <a:t>Canopy Management</a:t>
            </a:r>
            <a:endParaRPr lang="en-NZ" sz="1100"/>
          </a:p>
          <a:p>
            <a:pPr lvl="0"/>
            <a:r>
              <a:rPr lang="en-NZ" sz="1100"/>
              <a:t>Avoid excessive nitrogen applications that promote dense foliage. </a:t>
            </a:r>
          </a:p>
          <a:p>
            <a:pPr lvl="0"/>
            <a:r>
              <a:rPr lang="en-NZ" sz="1100"/>
              <a:t>Maintain good airflow within the crop canopy. </a:t>
            </a:r>
          </a:p>
          <a:p>
            <a:pPr lvl="0"/>
            <a:r>
              <a:rPr lang="en-NZ" sz="1100"/>
              <a:t>Manage irrigation carefully to minimize prolonged leaf wetness, especially during cool, humid conditions. </a:t>
            </a:r>
          </a:p>
          <a:p>
            <a:pPr marL="0" indent="0">
              <a:buNone/>
            </a:pPr>
            <a:r>
              <a:rPr lang="en-NZ" sz="1100" b="1"/>
              <a:t>Chemical and Biological Control</a:t>
            </a:r>
            <a:endParaRPr lang="en-NZ" sz="1100"/>
          </a:p>
          <a:p>
            <a:pPr lvl="0"/>
            <a:r>
              <a:rPr lang="en-NZ" sz="1100"/>
              <a:t>Apply fungicides preventatively, particularly during periods of cool, moist weather when disease risk is high. </a:t>
            </a:r>
          </a:p>
          <a:p>
            <a:pPr lvl="0"/>
            <a:r>
              <a:rPr lang="en-NZ" sz="1100"/>
              <a:t>Use biological control agents such as </a:t>
            </a:r>
            <a:r>
              <a:rPr lang="en-NZ" sz="1100" i="1"/>
              <a:t>Trichoderma</a:t>
            </a:r>
            <a:r>
              <a:rPr lang="en-NZ" sz="1100"/>
              <a:t> spp., which are widely researched and used in New Zealand to suppress sclerotia survival in the soil. </a:t>
            </a:r>
          </a:p>
          <a:p>
            <a:endParaRPr lang="en-NZ" sz="11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139512-D138-B49E-70D0-6F5C6FB0D3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519" r="28978" b="1"/>
          <a:stretch>
            <a:fillRect/>
          </a:stretch>
        </p:blipFill>
        <p:spPr>
          <a:xfrm>
            <a:off x="8109502" y="10"/>
            <a:ext cx="408249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266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73DDF9D-E27C-4E23-A1E8-CA352535F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" y="-10138"/>
            <a:ext cx="121920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4001D7-E43A-0F84-B349-0F0FBCC4EE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85" r="1364"/>
          <a:stretch>
            <a:fillRect/>
          </a:stretch>
        </p:blipFill>
        <p:spPr>
          <a:xfrm>
            <a:off x="8331957" y="-10138"/>
            <a:ext cx="3860043" cy="3457378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F88119-BE18-10BE-7BBC-E1B51B25E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65" y="457201"/>
            <a:ext cx="3020560" cy="3588870"/>
          </a:xfrm>
        </p:spPr>
        <p:txBody>
          <a:bodyPr anchor="b">
            <a:normAutofit/>
          </a:bodyPr>
          <a:lstStyle/>
          <a:p>
            <a:pPr algn="r"/>
            <a:r>
              <a:rPr lang="en-NZ" sz="4000" b="1">
                <a:solidFill>
                  <a:srgbClr val="FFFFFF"/>
                </a:solidFill>
              </a:rPr>
              <a:t>Bacterial diseases</a:t>
            </a:r>
            <a:br>
              <a:rPr lang="en-NZ" sz="4000">
                <a:solidFill>
                  <a:srgbClr val="FFFFFF"/>
                </a:solidFill>
              </a:rPr>
            </a:br>
            <a:endParaRPr lang="en-NZ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23F37-A3FA-CDF1-0407-104F2E9A3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246" y="669363"/>
            <a:ext cx="3142472" cy="5534211"/>
          </a:xfrm>
        </p:spPr>
        <p:txBody>
          <a:bodyPr anchor="ctr">
            <a:normAutofit lnSpcReduction="10000"/>
          </a:bodyPr>
          <a:lstStyle/>
          <a:p>
            <a:r>
              <a:rPr lang="en-NZ" sz="1300" b="1" dirty="0"/>
              <a:t>Blackleg / Soft rot </a:t>
            </a:r>
            <a:r>
              <a:rPr lang="en-NZ" sz="1300" b="1" i="1" dirty="0"/>
              <a:t>(</a:t>
            </a:r>
            <a:r>
              <a:rPr lang="en-NZ" sz="1300" b="1" i="1" dirty="0" err="1"/>
              <a:t>Pectobacterium</a:t>
            </a:r>
            <a:r>
              <a:rPr lang="en-NZ" sz="1300" b="1" i="1" dirty="0"/>
              <a:t> spp., </a:t>
            </a:r>
            <a:r>
              <a:rPr lang="en-NZ" sz="1300" b="1" i="1" dirty="0" err="1"/>
              <a:t>Dickeya</a:t>
            </a:r>
            <a:r>
              <a:rPr lang="en-NZ" sz="1300" b="1" i="1" dirty="0"/>
              <a:t> spp.)</a:t>
            </a:r>
            <a:br>
              <a:rPr lang="en-NZ" sz="1300" dirty="0"/>
            </a:br>
            <a:r>
              <a:rPr lang="en-NZ" sz="1300" dirty="0"/>
              <a:t>Causes stem collapse in the field and wet, foul-smelling rot in storage. </a:t>
            </a:r>
          </a:p>
          <a:p>
            <a:pPr lvl="0"/>
            <a:r>
              <a:rPr lang="en-NZ" sz="1300" b="1" dirty="0"/>
              <a:t>Common scab </a:t>
            </a:r>
            <a:r>
              <a:rPr lang="en-NZ" sz="1300" b="1" i="1" dirty="0"/>
              <a:t>(Streptomyces scabies)</a:t>
            </a:r>
            <a:br>
              <a:rPr lang="en-NZ" sz="1300" dirty="0"/>
            </a:br>
            <a:r>
              <a:rPr lang="en-NZ" sz="1300" dirty="0"/>
              <a:t>Creates rough, corky lesions on tuber skin; mostly cosmetic but reduces quality. </a:t>
            </a:r>
          </a:p>
          <a:p>
            <a:pPr lvl="0"/>
            <a:r>
              <a:rPr lang="en-NZ" sz="1300" b="1" dirty="0"/>
              <a:t>Bacterial wilt (</a:t>
            </a:r>
            <a:r>
              <a:rPr lang="en-NZ" sz="1300" b="1" i="1" dirty="0"/>
              <a:t>Ralstonia solanacearum, brown rot)</a:t>
            </a:r>
            <a:br>
              <a:rPr lang="en-NZ" sz="1300" dirty="0"/>
            </a:br>
            <a:r>
              <a:rPr lang="en-NZ" sz="1300" dirty="0"/>
              <a:t>A serious soil-borne disease (present in some regions under strict management), causing plant wilting and brown vascular staining. </a:t>
            </a:r>
          </a:p>
          <a:p>
            <a:pPr lvl="0"/>
            <a:r>
              <a:rPr lang="en-NZ" sz="1300" b="1" dirty="0"/>
              <a:t>Zebra chip (</a:t>
            </a:r>
            <a:r>
              <a:rPr lang="en-NZ" sz="1300" b="1" i="1" dirty="0"/>
              <a:t>Candidatus </a:t>
            </a:r>
            <a:r>
              <a:rPr lang="en-NZ" sz="1300" b="1" i="1" dirty="0" err="1"/>
              <a:t>Liberibacter</a:t>
            </a:r>
            <a:r>
              <a:rPr lang="en-NZ" sz="1300" b="1" i="1" dirty="0"/>
              <a:t> solanacearum</a:t>
            </a:r>
            <a:r>
              <a:rPr lang="en-NZ" sz="1300" b="1" dirty="0"/>
              <a:t>, (</a:t>
            </a:r>
            <a:r>
              <a:rPr lang="en-NZ" sz="1300" b="1" dirty="0" err="1"/>
              <a:t>Lso</a:t>
            </a:r>
            <a:r>
              <a:rPr lang="en-NZ" sz="1300" b="1" dirty="0"/>
              <a:t>))</a:t>
            </a:r>
          </a:p>
          <a:p>
            <a:pPr marL="0" indent="0">
              <a:buNone/>
            </a:pPr>
            <a:r>
              <a:rPr lang="en-NZ" sz="1300" dirty="0"/>
              <a:t>A serious bacterial disease transmitted by the potato psyllid.</a:t>
            </a:r>
          </a:p>
          <a:p>
            <a:pPr marL="0" indent="0">
              <a:buNone/>
            </a:pPr>
            <a:r>
              <a:rPr lang="en-NZ" sz="1300" dirty="0"/>
              <a:t>Causes internal tuber browning that becomes dark, “zebra-like” streaks when fried.</a:t>
            </a:r>
          </a:p>
          <a:p>
            <a:pPr lvl="0"/>
            <a:r>
              <a:rPr lang="en-NZ" sz="1300" b="1" dirty="0"/>
              <a:t>Powdery scab </a:t>
            </a:r>
            <a:r>
              <a:rPr lang="en-NZ" sz="1300" b="1" i="1" dirty="0"/>
              <a:t>(</a:t>
            </a:r>
            <a:r>
              <a:rPr lang="en-NZ" sz="1300" b="1" i="1" dirty="0" err="1"/>
              <a:t>Spongospora</a:t>
            </a:r>
            <a:r>
              <a:rPr lang="en-NZ" sz="1300" b="1" i="1" dirty="0"/>
              <a:t> subterranea)</a:t>
            </a:r>
            <a:br>
              <a:rPr lang="en-NZ" sz="1300" dirty="0"/>
            </a:br>
            <a:r>
              <a:rPr lang="en-NZ" sz="1300" dirty="0"/>
              <a:t>Produces powdery lesions on tubers and can transmit potato mop-top virus. </a:t>
            </a:r>
          </a:p>
          <a:p>
            <a:pPr marL="0" indent="0">
              <a:buNone/>
            </a:pPr>
            <a:endParaRPr lang="en-NZ" sz="13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411A46-30D3-2B59-7AF6-A571424B1C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0823" b="-3"/>
          <a:stretch>
            <a:fillRect/>
          </a:stretch>
        </p:blipFill>
        <p:spPr>
          <a:xfrm>
            <a:off x="8331957" y="3420897"/>
            <a:ext cx="3860043" cy="343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128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888794-A816-82BC-9554-CA9C80C09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2E9D14-DBD6-1341-E104-0C2B0E8C3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b="1">
                <a:solidFill>
                  <a:srgbClr val="FFFFFF"/>
                </a:solidFill>
              </a:rPr>
              <a:t>Powdery Scab </a:t>
            </a:r>
            <a:br>
              <a:rPr lang="en-US" sz="4000">
                <a:solidFill>
                  <a:srgbClr val="FFFFFF"/>
                </a:solidFill>
              </a:rPr>
            </a:br>
            <a:r>
              <a:rPr lang="en-US" sz="4000" b="1">
                <a:solidFill>
                  <a:srgbClr val="FFFFFF"/>
                </a:solidFill>
              </a:rPr>
              <a:t>(</a:t>
            </a:r>
            <a:r>
              <a:rPr lang="en-US" sz="4000" b="1" i="1">
                <a:solidFill>
                  <a:srgbClr val="FFFFFF"/>
                </a:solidFill>
              </a:rPr>
              <a:t>Spongospora subterranea</a:t>
            </a:r>
            <a:r>
              <a:rPr lang="en-US" sz="4000" b="1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36189-DC76-A8EE-7358-F4DDC67225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1727" y="649480"/>
            <a:ext cx="3025303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z="1700" dirty="0"/>
              <a:t>A common soil-borne disease in New Zealand </a:t>
            </a:r>
          </a:p>
          <a:p>
            <a:pPr lvl="0"/>
            <a:r>
              <a:rPr lang="en-US" sz="1700" dirty="0"/>
              <a:t>Causes distinctive “volcano-like” pustules on potato skins </a:t>
            </a:r>
          </a:p>
          <a:p>
            <a:pPr marL="0" indent="0">
              <a:buNone/>
            </a:pPr>
            <a:r>
              <a:rPr lang="en-US" sz="1700" b="1" dirty="0"/>
              <a:t>Effects on potatoes</a:t>
            </a:r>
            <a:endParaRPr lang="en-US" sz="1700" dirty="0"/>
          </a:p>
          <a:p>
            <a:pPr lvl="0"/>
            <a:r>
              <a:rPr lang="en-US" sz="1700" dirty="0"/>
              <a:t>Mainly affects appearance and skin quality </a:t>
            </a:r>
          </a:p>
          <a:p>
            <a:pPr lvl="0"/>
            <a:r>
              <a:rPr lang="en-US" sz="1700" dirty="0"/>
              <a:t>Reduces marketability of crops </a:t>
            </a:r>
          </a:p>
          <a:p>
            <a:pPr lvl="0"/>
            <a:r>
              <a:rPr lang="en-US" sz="1700" dirty="0"/>
              <a:t>Potatoes are safe to eat once peeled </a:t>
            </a:r>
          </a:p>
          <a:p>
            <a:pPr marL="0" indent="0">
              <a:buNone/>
            </a:pPr>
            <a:r>
              <a:rPr lang="en-US" sz="1700" b="1" dirty="0"/>
              <a:t>Disease survival</a:t>
            </a:r>
            <a:endParaRPr lang="en-US" sz="1700" dirty="0"/>
          </a:p>
          <a:p>
            <a:pPr lvl="0"/>
            <a:r>
              <a:rPr lang="en-US" sz="1700" dirty="0"/>
              <a:t>Can survive in soil for more than 10 years </a:t>
            </a:r>
          </a:p>
          <a:p>
            <a:pPr lvl="0"/>
            <a:r>
              <a:rPr lang="en-US" sz="1700" dirty="0"/>
              <a:t>Spread through both soil and infected seed potatoes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CC65E4-C888-2619-B74A-F344943562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066" r="12870" b="1"/>
          <a:stretch>
            <a:fillRect/>
          </a:stretch>
        </p:blipFill>
        <p:spPr>
          <a:xfrm>
            <a:off x="8109502" y="10"/>
            <a:ext cx="408249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12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C249BD-6888-A266-6A42-EAD2347EE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NZ" sz="4000" b="1">
                <a:solidFill>
                  <a:srgbClr val="FFFFFF"/>
                </a:solidFill>
              </a:rPr>
              <a:t>Control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661CF-99B9-E23C-CDFC-88218F356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NZ" sz="1400"/>
              <a:t>Powdery scab is difficult to control once established. An integrated management approach provides the most effective means of disease control.</a:t>
            </a:r>
          </a:p>
          <a:p>
            <a:pPr marL="0" indent="0">
              <a:buNone/>
            </a:pPr>
            <a:r>
              <a:rPr lang="en-NZ" sz="1400"/>
              <a:t>Key preventative strategies include:</a:t>
            </a:r>
          </a:p>
          <a:p>
            <a:pPr lvl="0"/>
            <a:r>
              <a:rPr lang="en-NZ" sz="1400"/>
              <a:t>Selecting potato varieties with strong genetic resistance to powdery scab. For example, </a:t>
            </a:r>
            <a:r>
              <a:rPr lang="en-NZ" sz="1400" i="1"/>
              <a:t>Moonlight</a:t>
            </a:r>
            <a:r>
              <a:rPr lang="en-NZ" sz="1400"/>
              <a:t> exhibits excellent resistance, whereas </a:t>
            </a:r>
            <a:r>
              <a:rPr lang="en-NZ" sz="1400" i="1"/>
              <a:t>Agria</a:t>
            </a:r>
            <a:r>
              <a:rPr lang="en-NZ" sz="1400"/>
              <a:t> is highly susceptible. </a:t>
            </a:r>
          </a:p>
          <a:p>
            <a:pPr lvl="0"/>
            <a:r>
              <a:rPr lang="en-NZ" sz="1400"/>
              <a:t>Using certified, pathogen-free seed potatoes to prevent the introduction of the pathogen into clean fields. </a:t>
            </a:r>
          </a:p>
          <a:p>
            <a:pPr lvl="0"/>
            <a:r>
              <a:rPr lang="en-NZ" sz="1400"/>
              <a:t>Maintaining long crop rotations between potato plantings to reduce soil spore populations over time. </a:t>
            </a:r>
          </a:p>
          <a:p>
            <a:pPr lvl="0"/>
            <a:r>
              <a:rPr lang="en-NZ" sz="1400"/>
              <a:t>Improving soil drainage through hilling, to minimise waterlogging, particularly during early tuber development when infection risk is highest.</a:t>
            </a:r>
          </a:p>
          <a:p>
            <a:endParaRPr lang="en-NZ" sz="1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A953AE-7E52-6B88-ED5E-02746C398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9502" y="2653028"/>
            <a:ext cx="3615776" cy="156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3EC982-3F93-E4D0-57E4-4A109561E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0041" y="2767106"/>
            <a:ext cx="2880828" cy="3071906"/>
          </a:xfrm>
        </p:spPr>
        <p:txBody>
          <a:bodyPr anchor="t">
            <a:normAutofit/>
          </a:bodyPr>
          <a:lstStyle/>
          <a:p>
            <a:pPr algn="l"/>
            <a:r>
              <a:rPr lang="en-NZ" sz="4000">
                <a:solidFill>
                  <a:srgbClr val="FFFFFF"/>
                </a:solidFill>
              </a:rPr>
              <a:t>Some Common Potato</a:t>
            </a:r>
            <a:br>
              <a:rPr lang="en-NZ" sz="4000">
                <a:solidFill>
                  <a:srgbClr val="FFFFFF"/>
                </a:solidFill>
              </a:rPr>
            </a:br>
            <a:r>
              <a:rPr lang="en-NZ" sz="4000">
                <a:solidFill>
                  <a:srgbClr val="FFFFFF"/>
                </a:solidFill>
              </a:rPr>
              <a:t>Pest and Diseases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0C069A-E396-B8A1-2529-61C358FD3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2428" y="845795"/>
            <a:ext cx="7225748" cy="516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501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873DDF9D-E27C-4E23-A1E8-CA352535F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" y="-10138"/>
            <a:ext cx="121920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91FF89-959C-B310-4B99-97B60A5505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974" r="17702" b="-1"/>
          <a:stretch>
            <a:fillRect/>
          </a:stretch>
        </p:blipFill>
        <p:spPr>
          <a:xfrm>
            <a:off x="8331957" y="-10138"/>
            <a:ext cx="3860043" cy="345737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E22583-EAEA-B13E-E872-9E4549529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65" y="457201"/>
            <a:ext cx="3020560" cy="3588870"/>
          </a:xfrm>
        </p:spPr>
        <p:txBody>
          <a:bodyPr anchor="b">
            <a:normAutofit/>
          </a:bodyPr>
          <a:lstStyle/>
          <a:p>
            <a:pPr algn="r"/>
            <a:r>
              <a:rPr lang="en-NZ" sz="4000" b="1">
                <a:solidFill>
                  <a:srgbClr val="FFFFFF"/>
                </a:solidFill>
              </a:rPr>
              <a:t>Viral diseases</a:t>
            </a:r>
            <a:br>
              <a:rPr lang="en-NZ" sz="4000">
                <a:solidFill>
                  <a:srgbClr val="FFFFFF"/>
                </a:solidFill>
              </a:rPr>
            </a:br>
            <a:endParaRPr lang="en-NZ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BCD01-7022-3A6E-B34D-A92BCC6C1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246" y="669363"/>
            <a:ext cx="3142472" cy="5534211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r>
              <a:rPr lang="en-US" sz="2000" b="1"/>
              <a:t>Many viruses have similar symptoms, therefore difficult to distinguish them in the field. </a:t>
            </a:r>
            <a:endParaRPr lang="en-NZ" sz="2000" b="1"/>
          </a:p>
          <a:p>
            <a:pPr lvl="0"/>
            <a:r>
              <a:rPr lang="en-NZ" sz="2000" b="1"/>
              <a:t>Potato virus Y (PVY)</a:t>
            </a:r>
            <a:br>
              <a:rPr lang="en-NZ" sz="2000"/>
            </a:br>
            <a:r>
              <a:rPr lang="en-NZ" sz="2000"/>
              <a:t>Causes mosaic, leaf necrosis, and yield loss; spread by aphids. </a:t>
            </a:r>
          </a:p>
          <a:p>
            <a:pPr lvl="0"/>
            <a:r>
              <a:rPr lang="en-NZ" sz="2000" b="1"/>
              <a:t>Potato leafroll virus (PLRV)</a:t>
            </a:r>
            <a:br>
              <a:rPr lang="en-NZ" sz="2000"/>
            </a:br>
            <a:r>
              <a:rPr lang="en-NZ" sz="2000"/>
              <a:t>Causes leaf rolling, stunting, and net necrosis in tubers. </a:t>
            </a:r>
          </a:p>
          <a:p>
            <a:pPr lvl="0"/>
            <a:r>
              <a:rPr lang="en-NZ" sz="2000" b="1"/>
              <a:t>Potato virus X (PVX)</a:t>
            </a:r>
            <a:br>
              <a:rPr lang="en-NZ" sz="2000"/>
            </a:br>
            <a:r>
              <a:rPr lang="en-NZ" sz="2000"/>
              <a:t>Often mild alone but reduces yield in mixed infections. </a:t>
            </a:r>
          </a:p>
          <a:p>
            <a:endParaRPr lang="en-NZ" sz="20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3EFD97-376D-265E-3D77-32D7FC24C0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072" r="20752" b="-3"/>
          <a:stretch>
            <a:fillRect/>
          </a:stretch>
        </p:blipFill>
        <p:spPr>
          <a:xfrm>
            <a:off x="8331957" y="3420897"/>
            <a:ext cx="3860043" cy="343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19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792702-8231-D05E-756D-EC8F3CC88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14" name="Rectangle 8213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16" name="Rectangle 8215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18" name="Rectangle 8217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20" name="Rectangle 8219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22" name="Freeform: Shape 8221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224" name="Rectangle 8223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660483-1B2D-2C9B-FB01-732734E85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5" y="457201"/>
            <a:ext cx="2844800" cy="35888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b="1">
                <a:solidFill>
                  <a:srgbClr val="FFFFFF"/>
                </a:solidFill>
              </a:rPr>
              <a:t>Potato Mop-Top Virus (PMTV)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D761-491F-0108-43C3-E087900D91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9245" y="669363"/>
            <a:ext cx="3290579" cy="553421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z="2000" dirty="0"/>
              <a:t>First detected in New Zealand in 2018 </a:t>
            </a:r>
          </a:p>
          <a:p>
            <a:pPr lvl="0"/>
            <a:r>
              <a:rPr lang="en-US" sz="2000" dirty="0"/>
              <a:t>Spread by the fungus that causes Powdery Scab</a:t>
            </a:r>
          </a:p>
          <a:p>
            <a:r>
              <a:rPr lang="en-US" sz="2000" dirty="0"/>
              <a:t>When established in fields, the virus can survive in the fungus for up to 20 years in soil in the absence of a potato crop.  </a:t>
            </a:r>
          </a:p>
          <a:p>
            <a:pPr marL="0" indent="0">
              <a:buNone/>
            </a:pPr>
            <a:r>
              <a:rPr lang="en-US" sz="2000" b="1" dirty="0"/>
              <a:t>Symptoms in tubers</a:t>
            </a:r>
            <a:endParaRPr lang="en-US" sz="2000" dirty="0"/>
          </a:p>
          <a:p>
            <a:r>
              <a:rPr lang="en-US" sz="2000" dirty="0"/>
              <a:t>Distortions to the skin</a:t>
            </a:r>
          </a:p>
          <a:p>
            <a:r>
              <a:rPr lang="en-US" sz="2000" dirty="0"/>
              <a:t>Leaves have a yellow</a:t>
            </a:r>
          </a:p>
          <a:p>
            <a:pPr lvl="0"/>
            <a:r>
              <a:rPr lang="en-US" sz="2000" dirty="0"/>
              <a:t>Internal rust-</a:t>
            </a:r>
            <a:r>
              <a:rPr lang="en-US" sz="2000" dirty="0" err="1"/>
              <a:t>coloured</a:t>
            </a:r>
            <a:r>
              <a:rPr lang="en-US" sz="2000" dirty="0"/>
              <a:t> arcs or streaks </a:t>
            </a:r>
          </a:p>
          <a:p>
            <a:pPr lvl="0"/>
            <a:r>
              <a:rPr lang="en-US" sz="2000" dirty="0"/>
              <a:t>Reduced tuber quality and market value </a:t>
            </a:r>
          </a:p>
          <a:p>
            <a:pPr lvl="0"/>
            <a:endParaRPr 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27F881-9A2D-7346-F736-409AD0F3D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7859" y="1075051"/>
            <a:ext cx="2823586" cy="20322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87853C-D74E-1467-B87D-EAC0D3D22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3191" y="3589863"/>
            <a:ext cx="2172922" cy="239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234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68A8BC-433C-3DA9-6648-E4B761D31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E2BDA3-ACEA-8C7E-0622-FD4B88AF5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5" y="457201"/>
            <a:ext cx="2844800" cy="35888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b="1">
                <a:solidFill>
                  <a:srgbClr val="FFFFFF"/>
                </a:solidFill>
              </a:rPr>
              <a:t>Control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454A0-3DB1-4832-27F6-8DFA204FD7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9245" y="669363"/>
            <a:ext cx="3290579" cy="553421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/>
              <a:t>Biosecurity and hygiene</a:t>
            </a:r>
            <a:endParaRPr lang="en-US" sz="1700" dirty="0"/>
          </a:p>
          <a:p>
            <a:r>
              <a:rPr lang="en-US" sz="1700" dirty="0"/>
              <a:t>Strict cleaning of machinery, boots, and equipment </a:t>
            </a:r>
          </a:p>
          <a:p>
            <a:r>
              <a:rPr lang="en-US" sz="1700" dirty="0"/>
              <a:t>Remove all soil between properties to prevent spread </a:t>
            </a:r>
          </a:p>
          <a:p>
            <a:pPr marL="0" indent="0">
              <a:buNone/>
            </a:pPr>
            <a:r>
              <a:rPr lang="en-US" sz="1700" b="1" dirty="0"/>
              <a:t>Seed management</a:t>
            </a:r>
            <a:endParaRPr lang="en-US" sz="1700" dirty="0"/>
          </a:p>
          <a:p>
            <a:r>
              <a:rPr lang="en-US" sz="1700" dirty="0"/>
              <a:t>Use certified, virus-tested seed potatoes </a:t>
            </a:r>
          </a:p>
          <a:p>
            <a:r>
              <a:rPr lang="en-US" sz="1700" dirty="0"/>
              <a:t>Reduces risk of introducing the virus into clean fields </a:t>
            </a:r>
          </a:p>
          <a:p>
            <a:pPr marL="0" indent="0">
              <a:buNone/>
            </a:pPr>
            <a:r>
              <a:rPr lang="en-US" sz="1700" b="1" dirty="0"/>
              <a:t>Crop rotation</a:t>
            </a:r>
            <a:endParaRPr lang="en-US" sz="1700" dirty="0"/>
          </a:p>
          <a:p>
            <a:r>
              <a:rPr lang="en-US" sz="1700" dirty="0"/>
              <a:t>Use long crop rotations </a:t>
            </a:r>
          </a:p>
          <a:p>
            <a:r>
              <a:rPr lang="en-US" sz="1700" dirty="0"/>
              <a:t>Helps reduce levels of the vector Powdery Scab (</a:t>
            </a:r>
            <a:r>
              <a:rPr lang="en-US" sz="1700" i="1" dirty="0" err="1"/>
              <a:t>Spongospora</a:t>
            </a:r>
            <a:r>
              <a:rPr lang="en-US" sz="1700" i="1" dirty="0"/>
              <a:t> subterranea</a:t>
            </a:r>
            <a:r>
              <a:rPr lang="en-US" sz="1700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C17843-1AA9-4CFB-D8D0-F4FF48150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7859" y="1032338"/>
            <a:ext cx="2823586" cy="21176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C08813-6192-39BE-B116-4BFD8C075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3080" y="3589863"/>
            <a:ext cx="2753143" cy="239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122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294D5A-39BD-0B08-BD69-88E0F9243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NZ" sz="4000" b="1">
                <a:solidFill>
                  <a:srgbClr val="FFFFFF"/>
                </a:solidFill>
              </a:rPr>
              <a:t>Physiological disorders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6125F-103F-BDE1-A973-2AA9A38DA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anchor="ctr">
            <a:normAutofit/>
          </a:bodyPr>
          <a:lstStyle/>
          <a:p>
            <a:pPr lvl="0">
              <a:spcBef>
                <a:spcPts val="600"/>
              </a:spcBef>
            </a:pPr>
            <a:r>
              <a:rPr lang="en-NZ" sz="1600" dirty="0"/>
              <a:t>Physiological diseases are disorders caused by environmental conditions or growth problems </a:t>
            </a:r>
          </a:p>
          <a:p>
            <a:pPr lvl="0">
              <a:spcBef>
                <a:spcPts val="600"/>
              </a:spcBef>
            </a:pPr>
            <a:r>
              <a:rPr lang="en-NZ" sz="1600" dirty="0"/>
              <a:t>They are not caused by pests or pathogens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NZ" sz="1600" b="1" dirty="0"/>
              <a:t>What causes them?</a:t>
            </a:r>
            <a:endParaRPr lang="en-NZ" sz="1600" dirty="0"/>
          </a:p>
          <a:p>
            <a:pPr lvl="0">
              <a:spcBef>
                <a:spcPts val="600"/>
              </a:spcBef>
            </a:pPr>
            <a:r>
              <a:rPr lang="en-NZ" sz="1600" dirty="0"/>
              <a:t>Water stress (too much or too little water) </a:t>
            </a:r>
          </a:p>
          <a:p>
            <a:pPr lvl="0">
              <a:spcBef>
                <a:spcPts val="600"/>
              </a:spcBef>
            </a:pPr>
            <a:r>
              <a:rPr lang="en-NZ" sz="1600" dirty="0"/>
              <a:t>Temperature changes (too hot or too cold) </a:t>
            </a:r>
          </a:p>
          <a:p>
            <a:pPr lvl="0">
              <a:spcBef>
                <a:spcPts val="600"/>
              </a:spcBef>
            </a:pPr>
            <a:r>
              <a:rPr lang="en-NZ" sz="1600" dirty="0"/>
              <a:t>Nutrient imbalances in soil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NZ" sz="1600" b="1" dirty="0"/>
              <a:t>Effects on plants</a:t>
            </a:r>
            <a:endParaRPr lang="en-NZ" sz="1600" dirty="0"/>
          </a:p>
          <a:p>
            <a:pPr lvl="0">
              <a:spcBef>
                <a:spcPts val="600"/>
              </a:spcBef>
            </a:pPr>
            <a:r>
              <a:rPr lang="en-NZ" sz="1600" dirty="0"/>
              <a:t>Changes in growth patterns </a:t>
            </a:r>
          </a:p>
          <a:p>
            <a:pPr lvl="0">
              <a:spcBef>
                <a:spcPts val="600"/>
              </a:spcBef>
            </a:pPr>
            <a:r>
              <a:rPr lang="en-NZ" sz="1600" dirty="0"/>
              <a:t>Altered colour or appearance </a:t>
            </a:r>
          </a:p>
          <a:p>
            <a:pPr lvl="0">
              <a:spcBef>
                <a:spcPts val="600"/>
              </a:spcBef>
            </a:pPr>
            <a:r>
              <a:rPr lang="en-NZ" sz="1600" dirty="0"/>
              <a:t>Reduced quality of produce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NZ" sz="1600" b="1" dirty="0"/>
              <a:t>In potatoes</a:t>
            </a:r>
            <a:endParaRPr lang="en-NZ" sz="1600" dirty="0"/>
          </a:p>
          <a:p>
            <a:pPr lvl="0">
              <a:spcBef>
                <a:spcPts val="600"/>
              </a:spcBef>
            </a:pPr>
            <a:r>
              <a:rPr lang="en-NZ" sz="1600" dirty="0"/>
              <a:t>Can lead to lower yields </a:t>
            </a:r>
          </a:p>
          <a:p>
            <a:pPr lvl="0">
              <a:spcBef>
                <a:spcPts val="600"/>
              </a:spcBef>
            </a:pPr>
            <a:r>
              <a:rPr lang="en-NZ" sz="1600" dirty="0"/>
              <a:t>Reduced marketability of tubers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9D97EA-5CD7-2C50-701E-601920D30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9502" y="2069984"/>
            <a:ext cx="3615776" cy="272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277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4376AE-FEA0-9417-F316-C790F21DA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3BCAB7-32E0-B93F-CF3D-33F7378B1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Hollow heart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E8755-1692-DF09-FB98-A9FF80B73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1727" y="649480"/>
            <a:ext cx="3025303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ts val="600"/>
              </a:spcBef>
            </a:pPr>
            <a:r>
              <a:rPr lang="en-US" sz="1400" dirty="0"/>
              <a:t>A physiological disorder, not a disease </a:t>
            </a:r>
          </a:p>
          <a:p>
            <a:pPr lvl="0">
              <a:spcBef>
                <a:spcPts val="600"/>
              </a:spcBef>
            </a:pPr>
            <a:r>
              <a:rPr lang="en-US" sz="1400" dirty="0"/>
              <a:t>Caused by rapid or uneven plant growth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400" b="1" dirty="0"/>
              <a:t>Causes</a:t>
            </a:r>
            <a:endParaRPr lang="en-US" sz="1400" dirty="0"/>
          </a:p>
          <a:p>
            <a:pPr lvl="0">
              <a:spcBef>
                <a:spcPts val="600"/>
              </a:spcBef>
            </a:pPr>
            <a:r>
              <a:rPr lang="en-US" sz="1400" dirty="0"/>
              <a:t>Sudden changes in growing conditions </a:t>
            </a:r>
          </a:p>
          <a:p>
            <a:pPr lvl="0">
              <a:spcBef>
                <a:spcPts val="600"/>
              </a:spcBef>
            </a:pPr>
            <a:r>
              <a:rPr lang="en-US" sz="1400" dirty="0"/>
              <a:t>Uneven water or nutrient supply </a:t>
            </a:r>
          </a:p>
          <a:p>
            <a:pPr lvl="0">
              <a:spcBef>
                <a:spcPts val="600"/>
              </a:spcBef>
            </a:pPr>
            <a:r>
              <a:rPr lang="en-US" sz="1400" dirty="0"/>
              <a:t>Plants recovering quickly after stress (e.g. drought or cold periods)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400" b="1" dirty="0"/>
              <a:t>What it looks like</a:t>
            </a:r>
            <a:endParaRPr lang="en-US" sz="1400" dirty="0"/>
          </a:p>
          <a:p>
            <a:pPr lvl="0">
              <a:spcBef>
                <a:spcPts val="600"/>
              </a:spcBef>
            </a:pPr>
            <a:r>
              <a:rPr lang="en-US" sz="1400" dirty="0"/>
              <a:t>Irregular internal cavity in the potato tuber </a:t>
            </a:r>
          </a:p>
          <a:p>
            <a:pPr lvl="0">
              <a:spcBef>
                <a:spcPts val="600"/>
              </a:spcBef>
            </a:pPr>
            <a:r>
              <a:rPr lang="en-US" sz="1400" dirty="0"/>
              <a:t>Can be star-shaped </a:t>
            </a:r>
          </a:p>
          <a:p>
            <a:pPr lvl="0">
              <a:spcBef>
                <a:spcPts val="600"/>
              </a:spcBef>
            </a:pPr>
            <a:r>
              <a:rPr lang="en-US" sz="1400" dirty="0"/>
              <a:t>Found in the centre or one end of the tuber </a:t>
            </a:r>
          </a:p>
          <a:p>
            <a:pPr lvl="0">
              <a:spcBef>
                <a:spcPts val="600"/>
              </a:spcBef>
            </a:pPr>
            <a:r>
              <a:rPr lang="en-US" sz="1400" dirty="0"/>
              <a:t>Inner walls are white or light brown (not rotten)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400" b="1" dirty="0"/>
              <a:t>Impact</a:t>
            </a:r>
            <a:endParaRPr lang="en-US" sz="1400" dirty="0"/>
          </a:p>
          <a:p>
            <a:pPr lvl="0">
              <a:spcBef>
                <a:spcPts val="600"/>
              </a:spcBef>
            </a:pPr>
            <a:r>
              <a:rPr lang="en-US" sz="1400" dirty="0"/>
              <a:t>Reduces quality of potatoes </a:t>
            </a:r>
          </a:p>
          <a:p>
            <a:pPr lvl="0">
              <a:spcBef>
                <a:spcPts val="600"/>
              </a:spcBef>
            </a:pPr>
            <a:r>
              <a:rPr lang="en-US" sz="1400" dirty="0"/>
              <a:t>Can lower market value, especially for processing crops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7A6BA2-B744-01E9-E860-8BBA62DC1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9502" y="1993149"/>
            <a:ext cx="3615776" cy="288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1397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A087C1-94E5-78BD-46C0-468E52A53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32D537-B431-3B96-B65D-5C713700F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Control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DF50A-EC13-434F-0D83-3425045E77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10259" y="649480"/>
            <a:ext cx="6555347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/>
              <a:t>Water management</a:t>
            </a:r>
            <a:endParaRPr lang="en-US" sz="2000" dirty="0"/>
          </a:p>
          <a:p>
            <a:pPr lvl="0"/>
            <a:r>
              <a:rPr lang="en-US" sz="2000" dirty="0"/>
              <a:t>Maintain even soil moisture throughout the growing season </a:t>
            </a:r>
          </a:p>
          <a:p>
            <a:pPr lvl="0"/>
            <a:r>
              <a:rPr lang="en-US" sz="2000" dirty="0"/>
              <a:t>Avoid cycles of drought and rapid re-watering </a:t>
            </a:r>
          </a:p>
          <a:p>
            <a:pPr marL="0" indent="0">
              <a:buNone/>
            </a:pPr>
            <a:r>
              <a:rPr lang="en-US" sz="2000" b="1" dirty="0"/>
              <a:t>Nutrient management</a:t>
            </a:r>
            <a:endParaRPr lang="en-US" sz="2000" dirty="0"/>
          </a:p>
          <a:p>
            <a:pPr lvl="0"/>
            <a:r>
              <a:rPr lang="en-US" sz="2000" dirty="0"/>
              <a:t>Avoid excessive nitrogen application </a:t>
            </a:r>
          </a:p>
          <a:p>
            <a:pPr lvl="0"/>
            <a:r>
              <a:rPr lang="en-US" sz="2000" dirty="0"/>
              <a:t>Ensure adequate potassium levels are maintained </a:t>
            </a:r>
          </a:p>
          <a:p>
            <a:pPr marL="0" indent="0">
              <a:buNone/>
            </a:pPr>
            <a:r>
              <a:rPr lang="en-US" sz="2000" b="1" dirty="0"/>
              <a:t>Planting practices</a:t>
            </a:r>
            <a:endParaRPr lang="en-US" sz="2000" dirty="0"/>
          </a:p>
          <a:p>
            <a:pPr lvl="0"/>
            <a:r>
              <a:rPr lang="en-US" sz="2000" dirty="0"/>
              <a:t>Use appropriate planting densities </a:t>
            </a:r>
          </a:p>
          <a:p>
            <a:pPr lvl="0"/>
            <a:r>
              <a:rPr lang="en-US" sz="2000" dirty="0"/>
              <a:t>Prevent overly large tubers, which increases risk of hollow heart</a:t>
            </a:r>
          </a:p>
        </p:txBody>
      </p:sp>
    </p:spTree>
    <p:extLst>
      <p:ext uri="{BB962C8B-B14F-4D97-AF65-F5344CB8AC3E}">
        <p14:creationId xmlns:p14="http://schemas.microsoft.com/office/powerpoint/2010/main" val="12555553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A01A4C-B737-5D7E-E7D9-DA4FC1BA1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57" name="Rectangle 1025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9" name="Rectangle 1025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61" name="Rectangle 1026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63" name="Rectangle 1026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65" name="Freeform: Shape 1026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267" name="Rectangle 1026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5616C4-C325-8C1B-F136-1A606F1C8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Greening in Potato Tubers</a:t>
            </a:r>
            <a:b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F4B66-1A55-5CB8-8135-CD5FF403DF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1727" y="649480"/>
            <a:ext cx="3025303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NZ" sz="1400" b="1" noProof="0" dirty="0"/>
              <a:t>Potato greening</a:t>
            </a:r>
            <a:endParaRPr lang="en-NZ" sz="1400" noProof="0" dirty="0"/>
          </a:p>
          <a:p>
            <a:pPr lvl="0">
              <a:spcBef>
                <a:spcPts val="600"/>
              </a:spcBef>
            </a:pPr>
            <a:r>
              <a:rPr lang="en-NZ" sz="1400" noProof="0" dirty="0"/>
              <a:t>Occurs when potato tubers are exposed to light </a:t>
            </a:r>
          </a:p>
          <a:p>
            <a:pPr lvl="0">
              <a:spcBef>
                <a:spcPts val="600"/>
              </a:spcBef>
            </a:pPr>
            <a:r>
              <a:rPr lang="en-NZ" sz="1400" noProof="0" dirty="0"/>
              <a:t>Causes green discolouration of the skin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NZ" sz="1400" b="1" noProof="0" dirty="0"/>
              <a:t>What causes it?</a:t>
            </a:r>
            <a:endParaRPr lang="en-NZ" sz="1400" noProof="0" dirty="0"/>
          </a:p>
          <a:p>
            <a:pPr lvl="0">
              <a:spcBef>
                <a:spcPts val="600"/>
              </a:spcBef>
            </a:pPr>
            <a:r>
              <a:rPr lang="en-NZ" sz="1400" noProof="0" dirty="0"/>
              <a:t>Exposure to: </a:t>
            </a:r>
          </a:p>
          <a:p>
            <a:pPr lvl="1">
              <a:spcBef>
                <a:spcPts val="600"/>
              </a:spcBef>
            </a:pPr>
            <a:r>
              <a:rPr lang="en-NZ" sz="1400" noProof="0" dirty="0"/>
              <a:t>Sunlight </a:t>
            </a:r>
          </a:p>
          <a:p>
            <a:pPr lvl="1">
              <a:spcBef>
                <a:spcPts val="600"/>
              </a:spcBef>
            </a:pPr>
            <a:r>
              <a:rPr lang="en-NZ" sz="1400" noProof="0" dirty="0"/>
              <a:t>Indirect daylight </a:t>
            </a:r>
          </a:p>
          <a:p>
            <a:pPr lvl="1">
              <a:spcBef>
                <a:spcPts val="600"/>
              </a:spcBef>
            </a:pPr>
            <a:r>
              <a:rPr lang="en-NZ" sz="1400" noProof="0" dirty="0"/>
              <a:t>Artificial light </a:t>
            </a:r>
          </a:p>
          <a:p>
            <a:pPr lvl="0">
              <a:spcBef>
                <a:spcPts val="600"/>
              </a:spcBef>
            </a:pPr>
            <a:r>
              <a:rPr lang="en-NZ" sz="1400" noProof="0" dirty="0"/>
              <a:t>Chlorophyll is produced in the skin </a:t>
            </a:r>
          </a:p>
          <a:p>
            <a:pPr lvl="0">
              <a:spcBef>
                <a:spcPts val="600"/>
              </a:spcBef>
            </a:pPr>
            <a:r>
              <a:rPr lang="en-NZ" sz="1400" noProof="0" dirty="0"/>
              <a:t>Happens faster at temperatures above 13°C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NZ" sz="1400" b="1" noProof="0" dirty="0"/>
              <a:t>Impact</a:t>
            </a:r>
            <a:endParaRPr lang="en-NZ" sz="1400" noProof="0" dirty="0"/>
          </a:p>
          <a:p>
            <a:pPr lvl="0">
              <a:spcBef>
                <a:spcPts val="600"/>
              </a:spcBef>
            </a:pPr>
            <a:r>
              <a:rPr lang="en-NZ" sz="1400" noProof="0" dirty="0"/>
              <a:t>Green pigment (chlorophyll) is harmless </a:t>
            </a:r>
          </a:p>
          <a:p>
            <a:pPr lvl="0">
              <a:spcBef>
                <a:spcPts val="600"/>
              </a:spcBef>
            </a:pPr>
            <a:r>
              <a:rPr lang="en-NZ" sz="1400" noProof="0" dirty="0"/>
              <a:t>Light exposure also increases toxic compounds (e.g. solanine) </a:t>
            </a:r>
          </a:p>
          <a:p>
            <a:pPr lvl="0">
              <a:spcBef>
                <a:spcPts val="600"/>
              </a:spcBef>
            </a:pPr>
            <a:r>
              <a:rPr lang="en-NZ" sz="1400" noProof="0" dirty="0"/>
              <a:t>Can cause bitter taste and make potatoes unsafe to eat in large amounts </a:t>
            </a:r>
          </a:p>
        </p:txBody>
      </p:sp>
      <p:pic>
        <p:nvPicPr>
          <p:cNvPr id="10242" name="Picture 2" descr="What's wrong with my potato tubers ...">
            <a:extLst>
              <a:ext uri="{FF2B5EF4-FFF2-40B4-BE49-F238E27FC236}">
                <a16:creationId xmlns:a16="http://schemas.microsoft.com/office/drawing/2014/main" id="{000082D9-DE38-1784-BC65-AAB5995E1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09502" y="2073788"/>
            <a:ext cx="3615776" cy="272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9547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4163F1-004A-D144-2BC5-379EE410D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D4A591-0DAA-9ECB-1636-EE2FB265A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b="1">
                <a:solidFill>
                  <a:srgbClr val="FFFFFF"/>
                </a:solidFill>
              </a:rPr>
              <a:t>Control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E11B5-37DA-2C4F-FBA5-3133F3BAEF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1727" y="649480"/>
            <a:ext cx="3025303" cy="5546047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lvl="0"/>
            <a:r>
              <a:rPr lang="en-US" sz="1700" dirty="0"/>
              <a:t>Properly earth up (hill) potato plants during growth </a:t>
            </a:r>
          </a:p>
          <a:p>
            <a:pPr lvl="0"/>
            <a:r>
              <a:rPr lang="en-US" sz="1700" dirty="0"/>
              <a:t>Ensure developing tubers remain fully covered with soil </a:t>
            </a:r>
          </a:p>
          <a:p>
            <a:pPr marL="0" indent="0">
              <a:buNone/>
            </a:pPr>
            <a:r>
              <a:rPr lang="en-US" sz="1700" b="1" dirty="0"/>
              <a:t>Why </a:t>
            </a:r>
          </a:p>
          <a:p>
            <a:r>
              <a:rPr lang="en-US" sz="1700" dirty="0"/>
              <a:t>Protects tubers from exposure to: </a:t>
            </a:r>
          </a:p>
          <a:p>
            <a:pPr lvl="1"/>
            <a:r>
              <a:rPr lang="en-US" sz="1700" dirty="0"/>
              <a:t>Sunlight </a:t>
            </a:r>
          </a:p>
          <a:p>
            <a:pPr lvl="1"/>
            <a:r>
              <a:rPr lang="en-US" sz="1700" dirty="0"/>
              <a:t>Indirect daylight </a:t>
            </a:r>
          </a:p>
          <a:p>
            <a:pPr lvl="1"/>
            <a:r>
              <a:rPr lang="en-US" sz="1700" dirty="0"/>
              <a:t>Artificial light </a:t>
            </a:r>
          </a:p>
          <a:p>
            <a:pPr marL="0" indent="0">
              <a:buNone/>
            </a:pPr>
            <a:r>
              <a:rPr lang="en-US" sz="1700" b="1" dirty="0"/>
              <a:t>Benefits</a:t>
            </a:r>
            <a:endParaRPr lang="en-US" sz="1700" dirty="0"/>
          </a:p>
          <a:p>
            <a:pPr lvl="0"/>
            <a:r>
              <a:rPr lang="en-US" sz="1700" dirty="0"/>
              <a:t>Prevents green </a:t>
            </a:r>
            <a:r>
              <a:rPr lang="en-US" sz="1700" dirty="0" err="1"/>
              <a:t>discolouration</a:t>
            </a:r>
            <a:r>
              <a:rPr lang="en-US" sz="1700" dirty="0"/>
              <a:t> of tubers </a:t>
            </a:r>
          </a:p>
          <a:p>
            <a:pPr lvl="0"/>
            <a:r>
              <a:rPr lang="en-US" sz="1700" dirty="0"/>
              <a:t>Reduces formation of bitter, potentially toxic compounds </a:t>
            </a:r>
          </a:p>
          <a:p>
            <a:pPr lvl="0"/>
            <a:r>
              <a:rPr lang="en-US" sz="1700" dirty="0"/>
              <a:t>Improves crop quality and marketability</a:t>
            </a:r>
          </a:p>
        </p:txBody>
      </p:sp>
      <p:pic>
        <p:nvPicPr>
          <p:cNvPr id="6" name="Picture 5" descr="Garden Potatoes ...">
            <a:extLst>
              <a:ext uri="{FF2B5EF4-FFF2-40B4-BE49-F238E27FC236}">
                <a16:creationId xmlns:a16="http://schemas.microsoft.com/office/drawing/2014/main" id="{384D529D-96E8-1894-1009-8B41332612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913" r="18711"/>
          <a:stretch>
            <a:fillRect/>
          </a:stretch>
        </p:blipFill>
        <p:spPr>
          <a:xfrm>
            <a:off x="7928983" y="1134605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2401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F95B8F-9B17-99DA-E34F-21AAB1752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30" name="Rectangle 922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32" name="Rectangle 923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34" name="Rectangle 923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36" name="Rectangle 923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38" name="Freeform: Shape 923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240" name="Rectangle 923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FBB0E4-FEF2-4316-C565-0AF4F45DA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Potato spindle tuber viroid (PSTVd)</a:t>
            </a:r>
            <a:b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37BD7-72D8-053A-966D-9CB95B4EF1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1727" y="649480"/>
            <a:ext cx="3231431" cy="603613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A serious plant pathogen that threatens potatoes and other crops 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Detected in New Zealand three times and successfully eradicated each time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b="1" dirty="0"/>
              <a:t>Host plants</a:t>
            </a:r>
            <a:endParaRPr lang="en-US" sz="1400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Mainly affects plants in the nightshade family (Solanaceae), including: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Potatoes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Tomatoes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Pepinos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Capsicums 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Can also infect ornamentals such as: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Dahlias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Chrysanthemums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Petunias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b="1" dirty="0"/>
              <a:t>Impact</a:t>
            </a:r>
            <a:endParaRPr lang="en-US" sz="1400" dirty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 Causes plant disease and yield loss 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Can significantly reduce crop quality and production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8DC32E8A-802D-D18D-50A2-FEB32878E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09502" y="2305009"/>
            <a:ext cx="3615776" cy="225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entagon 5">
            <a:extLst>
              <a:ext uri="{FF2B5EF4-FFF2-40B4-BE49-F238E27FC236}">
                <a16:creationId xmlns:a16="http://schemas.microsoft.com/office/drawing/2014/main" id="{BB990555-8BD8-F00F-666D-2C6038F74E95}"/>
              </a:ext>
            </a:extLst>
          </p:cNvPr>
          <p:cNvSpPr/>
          <p:nvPr/>
        </p:nvSpPr>
        <p:spPr>
          <a:xfrm>
            <a:off x="7950019" y="293370"/>
            <a:ext cx="1741785" cy="1481328"/>
          </a:xfrm>
          <a:prstGeom prst="pentagon">
            <a:avLst/>
          </a:prstGeom>
          <a:solidFill>
            <a:schemeClr val="accent5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Eradicated</a:t>
            </a:r>
            <a:endParaRPr lang="en-NZ" sz="1400" b="1" dirty="0"/>
          </a:p>
        </p:txBody>
      </p:sp>
    </p:spTree>
    <p:extLst>
      <p:ext uri="{BB962C8B-B14F-4D97-AF65-F5344CB8AC3E}">
        <p14:creationId xmlns:p14="http://schemas.microsoft.com/office/powerpoint/2010/main" val="10328519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0362E8-ACDC-D4A2-2BB8-56F708EFD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NZ" sz="4000" b="1">
                <a:solidFill>
                  <a:srgbClr val="FFFFFF"/>
                </a:solidFill>
              </a:rPr>
              <a:t>Read: </a:t>
            </a:r>
            <a:r>
              <a:rPr lang="en-NZ" sz="4000">
                <a:solidFill>
                  <a:srgbClr val="FFFFFF"/>
                </a:solidFill>
              </a:rPr>
              <a:t>EPA approves new potato disease chemical (WS)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87650-B3BB-4167-699D-BEC0E761D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NZ" sz="2000" b="1"/>
              <a:t>Answer questions</a:t>
            </a:r>
            <a:endParaRPr lang="en-NZ" sz="2000"/>
          </a:p>
          <a:p>
            <a:endParaRPr lang="en-NZ" sz="20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FFFA6C-60AF-AF9D-C04D-22782BC40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25" r="32069"/>
          <a:stretch>
            <a:fillRect/>
          </a:stretch>
        </p:blipFill>
        <p:spPr bwMode="auto">
          <a:xfrm>
            <a:off x="8109502" y="10"/>
            <a:ext cx="4082498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837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D73FAF-FD11-AB69-17BE-00B981331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2418CD-7E2E-D1AA-23F9-8F10B96B94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0041" y="2767106"/>
            <a:ext cx="2880828" cy="3071906"/>
          </a:xfrm>
        </p:spPr>
        <p:txBody>
          <a:bodyPr anchor="t">
            <a:normAutofit/>
          </a:bodyPr>
          <a:lstStyle/>
          <a:p>
            <a:pPr algn="l"/>
            <a:r>
              <a:rPr lang="en-US" sz="4000" b="1" dirty="0">
                <a:solidFill>
                  <a:srgbClr val="FFFFFF"/>
                </a:solidFill>
              </a:rPr>
              <a:t>Pest and Disease Risks in Potato Production</a:t>
            </a:r>
            <a:endParaRPr lang="en-NZ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688FF-AFF3-DC86-27A7-36FF70028E07}"/>
              </a:ext>
            </a:extLst>
          </p:cNvPr>
          <p:cNvSpPr txBox="1">
            <a:spLocks/>
          </p:cNvSpPr>
          <p:nvPr/>
        </p:nvSpPr>
        <p:spPr>
          <a:xfrm>
            <a:off x="4380855" y="1412489"/>
            <a:ext cx="3427283" cy="4363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400"/>
              <a:t>Growing potatoes involves a range of pest and disease risks. </a:t>
            </a:r>
          </a:p>
          <a:p>
            <a:r>
              <a:rPr lang="en-NZ" sz="1400"/>
              <a:t>These can significantly reduce: </a:t>
            </a:r>
          </a:p>
          <a:p>
            <a:pPr lvl="1"/>
            <a:r>
              <a:rPr lang="en-NZ" sz="1400"/>
              <a:t>Yield </a:t>
            </a:r>
          </a:p>
          <a:p>
            <a:pPr lvl="1"/>
            <a:r>
              <a:rPr lang="en-NZ" sz="1400"/>
              <a:t>Crop quality </a:t>
            </a:r>
          </a:p>
          <a:p>
            <a:pPr lvl="1"/>
            <a:r>
              <a:rPr lang="en-NZ" sz="1400"/>
              <a:t>Marketability </a:t>
            </a:r>
          </a:p>
          <a:p>
            <a:r>
              <a:rPr lang="en-NZ" sz="1400"/>
              <a:t>This presentation highlights several key pests and diseases affecting potatoes. </a:t>
            </a:r>
          </a:p>
          <a:p>
            <a:r>
              <a:rPr lang="en-NZ" sz="1400"/>
              <a:t>These include both biological threats and physiological disorders. </a:t>
            </a:r>
          </a:p>
          <a:p>
            <a:endParaRPr lang="en-NZ" sz="1400"/>
          </a:p>
          <a:p>
            <a:r>
              <a:rPr lang="en-NZ" sz="1400" b="1" i="1"/>
              <a:t>Further Learning</a:t>
            </a:r>
            <a:endParaRPr lang="en-NZ" sz="1400" i="1"/>
          </a:p>
          <a:p>
            <a:r>
              <a:rPr lang="en-NZ" sz="1400" i="1"/>
              <a:t>For more detailed information on these and other threats, refer to the listed resources</a:t>
            </a:r>
            <a:endParaRPr lang="en-NZ" sz="1400" i="1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A2BF11D2-5736-7057-E6FB-767E7365B5F7}"/>
              </a:ext>
            </a:extLst>
          </p:cNvPr>
          <p:cNvSpPr txBox="1">
            <a:spLocks/>
          </p:cNvSpPr>
          <p:nvPr/>
        </p:nvSpPr>
        <p:spPr>
          <a:xfrm>
            <a:off x="8451604" y="1412489"/>
            <a:ext cx="3197701" cy="436384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/>
              <a:t>Potato Pest &amp; disease handbook Master Oct 18_web (2) Bio_Security_Poster_A3_Final_Downloadable-1</a:t>
            </a:r>
          </a:p>
          <a:p>
            <a:r>
              <a:rPr lang="en-US" sz="1400"/>
              <a:t>PNZ_Diseases_Poster_A2_Web (1)</a:t>
            </a:r>
          </a:p>
          <a:p>
            <a:r>
              <a:rPr lang="en-US" sz="1400"/>
              <a:t>PCN Things you need to know FINAL</a:t>
            </a:r>
          </a:p>
          <a:p>
            <a:r>
              <a:rPr lang="en-US" sz="1400"/>
              <a:t>TTP_A5_Booklet_2020_Final_Web</a:t>
            </a:r>
          </a:p>
          <a:p>
            <a:r>
              <a:rPr lang="en-NZ" sz="1400"/>
              <a:t>2018-October-Potato-Mop-Top-Virus-fact-sheet</a:t>
            </a:r>
          </a:p>
          <a:p>
            <a:r>
              <a:rPr lang="en-NZ" sz="1400"/>
              <a:t>54526-2022-Potato-spindle-tuber-viroid-v2</a:t>
            </a:r>
          </a:p>
          <a:p>
            <a:r>
              <a:rPr lang="en-NZ" sz="1400"/>
              <a:t>Powdery-Scab-FINAL</a:t>
            </a:r>
            <a:endParaRPr lang="en-NZ" sz="1400" dirty="0"/>
          </a:p>
        </p:txBody>
      </p:sp>
    </p:spTree>
    <p:extLst>
      <p:ext uri="{BB962C8B-B14F-4D97-AF65-F5344CB8AC3E}">
        <p14:creationId xmlns:p14="http://schemas.microsoft.com/office/powerpoint/2010/main" val="26717315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7E2911-882A-B462-61CF-8DF0279F0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BC4A9B-EEAD-B517-6D4C-7F5915139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en-NZ" sz="4000" b="1">
                <a:solidFill>
                  <a:srgbClr val="FFFFFF"/>
                </a:solidFill>
              </a:rPr>
              <a:t>On farm biosecurity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EC25B-D69F-C866-6F34-02A784CD17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4363844"/>
          </a:xfrm>
        </p:spPr>
        <p:txBody>
          <a:bodyPr>
            <a:normAutofit/>
          </a:bodyPr>
          <a:lstStyle/>
          <a:p>
            <a:r>
              <a:rPr lang="en-US" sz="1700"/>
              <a:t>On-farm biosecurity refers to the practices and procedures used to prevent the introduction and spread of pests, diseases, and weeds on a farm.</a:t>
            </a:r>
          </a:p>
          <a:p>
            <a:r>
              <a:rPr lang="en-US" sz="1700"/>
              <a:t>It is a critical part of modern agriculture and horticulture because once harmful organisms become established, they are often very difficult and expensive to control.</a:t>
            </a:r>
          </a:p>
          <a:p>
            <a:r>
              <a:rPr lang="en-US" sz="1700"/>
              <a:t>Strong biosecurity helps to:</a:t>
            </a:r>
          </a:p>
          <a:p>
            <a:pPr lvl="1"/>
            <a:r>
              <a:rPr lang="en-US" sz="1700"/>
              <a:t>Protect crop health </a:t>
            </a:r>
          </a:p>
          <a:p>
            <a:pPr lvl="1"/>
            <a:r>
              <a:rPr lang="en-US" sz="1700"/>
              <a:t>Maintain farm productivity </a:t>
            </a:r>
          </a:p>
          <a:p>
            <a:pPr lvl="1"/>
            <a:r>
              <a:rPr lang="en-US" sz="1700"/>
              <a:t>Ensure the quality and marketability of produce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22C6B2-1C2F-1641-0654-081EABC2CE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1700" b="1"/>
              <a:t>Activity 11: On-farm biosecurity </a:t>
            </a:r>
          </a:p>
          <a:p>
            <a:r>
              <a:rPr lang="en-US" sz="1700"/>
              <a:t>In groups, brainstorm a list of on-farm biosecurity measures that a commercial potato grower could use to prevent the introduction and spread of pests and diseases.</a:t>
            </a:r>
            <a:r>
              <a:rPr lang="en-NZ" sz="1700"/>
              <a:t> </a:t>
            </a:r>
          </a:p>
          <a:p>
            <a:r>
              <a:rPr lang="en-NZ" sz="1700"/>
              <a:t>Share your ideas with the rest of the class.</a:t>
            </a:r>
          </a:p>
          <a:p>
            <a:pPr marL="0" indent="0">
              <a:buNone/>
            </a:pPr>
            <a:r>
              <a:rPr lang="en-NZ" sz="1700"/>
              <a:t>and/or</a:t>
            </a:r>
          </a:p>
          <a:p>
            <a:pPr marL="0" indent="0">
              <a:buNone/>
            </a:pPr>
            <a:r>
              <a:rPr lang="en-NZ" sz="1700" b="1"/>
              <a:t>Activity 12 : Protecting New Zealand Potatoes – Researching a biosecurity risk</a:t>
            </a:r>
            <a:endParaRPr lang="en-NZ" sz="1700"/>
          </a:p>
          <a:p>
            <a:pPr marL="0" indent="0">
              <a:buNone/>
            </a:pPr>
            <a:endParaRPr lang="en-NZ" sz="1700"/>
          </a:p>
        </p:txBody>
      </p:sp>
    </p:spTree>
    <p:extLst>
      <p:ext uri="{BB962C8B-B14F-4D97-AF65-F5344CB8AC3E}">
        <p14:creationId xmlns:p14="http://schemas.microsoft.com/office/powerpoint/2010/main" val="27359607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697A5D-FA6B-9016-E83B-53B0C69EF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229" y="0"/>
            <a:ext cx="97215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9607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F1FE05-D40B-1DDC-F9E6-0F93A7197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NZ" sz="4000">
                <a:solidFill>
                  <a:srgbClr val="FFFFFF"/>
                </a:solidFill>
              </a:rPr>
              <a:t>Suggested list of </a:t>
            </a:r>
            <a:r>
              <a:rPr lang="en-US" sz="4000">
                <a:solidFill>
                  <a:srgbClr val="FFFFFF"/>
                </a:solidFill>
              </a:rPr>
              <a:t>on-farm biosecurity measures for a commercial potato grower</a:t>
            </a:r>
            <a:endParaRPr lang="en-NZ" sz="4000">
              <a:solidFill>
                <a:srgbClr val="FFFFFF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BC58D99-8846-F553-937C-4C0E0E4444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810259" y="649480"/>
            <a:ext cx="6555347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Use certified, disease-free seed potatoes 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Clean and disinfect machinery, tools, boots, and vehicles between fields and properties 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Ensure contractors follow strict hygiene procedures (e.g., clean equipment before entering the farm) 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Restrict movement of soil between paddocks and farms 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Control volunteer potatoes and solanaceous weeds (e.g., nightshade) 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Manage visitor and contractor access with biosecurity protocols (e.g., restricted entry, signage, and footbaths if required) 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Rotate crops for long periods to reduce pest and disease build-up in soil 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Safely dispose of cull piles, waste tubers, and infected plant material away from production areas 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Avoid spreading untreated processing waste onto fields or using it as stock feed 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Regularly monitor crops for early signs of pests and diseases 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Keep detailed records of crop history, movements, and disease issues 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Train staff and contractors in biosecurity procedures and expectations </a:t>
            </a:r>
          </a:p>
        </p:txBody>
      </p:sp>
    </p:spTree>
    <p:extLst>
      <p:ext uri="{BB962C8B-B14F-4D97-AF65-F5344CB8AC3E}">
        <p14:creationId xmlns:p14="http://schemas.microsoft.com/office/powerpoint/2010/main" val="36743467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7F558D-D988-6278-46BF-DDCE22860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NZ" sz="4000">
                <a:solidFill>
                  <a:srgbClr val="FFFFFF"/>
                </a:solidFill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E078F-B44F-3E02-C4E7-44753DE20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endParaRPr lang="en-NZ" sz="2000"/>
          </a:p>
          <a:p>
            <a:r>
              <a:rPr lang="en-US" sz="2000"/>
              <a:t> </a:t>
            </a:r>
            <a:r>
              <a:rPr lang="en-US" sz="2000" b="1"/>
              <a:t>HANDBOOK of pests and diseases for New Zealand potato growers - 2018 update</a:t>
            </a:r>
            <a:endParaRPr lang="en-NZ" sz="2000"/>
          </a:p>
        </p:txBody>
      </p:sp>
    </p:spTree>
    <p:extLst>
      <p:ext uri="{BB962C8B-B14F-4D97-AF65-F5344CB8AC3E}">
        <p14:creationId xmlns:p14="http://schemas.microsoft.com/office/powerpoint/2010/main" val="38774811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0199AD-50B1-EA30-1C05-31AD58161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3016ED12-A585-84DC-AEA3-C80153A49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7302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F6939ED-CED9-95A5-3342-E0B3E4E4C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43099"/>
              </p:ext>
            </p:extLst>
          </p:nvPr>
        </p:nvGraphicFramePr>
        <p:xfrm>
          <a:off x="2932779" y="380078"/>
          <a:ext cx="6014626" cy="5860861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3007313">
                  <a:extLst>
                    <a:ext uri="{9D8B030D-6E8A-4147-A177-3AD203B41FA5}">
                      <a16:colId xmlns:a16="http://schemas.microsoft.com/office/drawing/2014/main" val="2176520519"/>
                    </a:ext>
                  </a:extLst>
                </a:gridCol>
                <a:gridCol w="3007313">
                  <a:extLst>
                    <a:ext uri="{9D8B030D-6E8A-4147-A177-3AD203B41FA5}">
                      <a16:colId xmlns:a16="http://schemas.microsoft.com/office/drawing/2014/main" val="2380884568"/>
                    </a:ext>
                  </a:extLst>
                </a:gridCol>
              </a:tblGrid>
              <a:tr h="65332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 dirty="0">
                          <a:effectLst/>
                        </a:rPr>
                        <a:t>Common Potato Pest and Disease Risks in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 dirty="0">
                          <a:effectLst/>
                        </a:rPr>
                        <a:t>Potato Production</a:t>
                      </a:r>
                      <a:endParaRPr lang="en-NZ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014271"/>
                  </a:ext>
                </a:extLst>
              </a:tr>
              <a:tr h="2518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Pests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b="1" kern="100" dirty="0">
                          <a:effectLst/>
                        </a:rPr>
                        <a:t>Diseases</a:t>
                      </a:r>
                      <a:endParaRPr lang="en-NZ" sz="16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1031455"/>
                  </a:ext>
                </a:extLst>
              </a:tr>
              <a:tr h="47732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b="0" kern="100" dirty="0">
                          <a:effectLst/>
                        </a:rPr>
                        <a:t>Potato tuber moth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b="0" kern="100" dirty="0">
                          <a:effectLst/>
                        </a:rPr>
                        <a:t>Tomato-Potato Psyllid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b="0" kern="100" dirty="0">
                          <a:effectLst/>
                        </a:rPr>
                        <a:t>Aphids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b="0" kern="100" dirty="0">
                          <a:effectLst/>
                        </a:rPr>
                        <a:t>Wireworms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b="0" kern="100" dirty="0">
                          <a:effectLst/>
                        </a:rPr>
                        <a:t>Potato cyst nematode (PCN)</a:t>
                      </a:r>
                      <a:endParaRPr lang="en-NZ" sz="16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73" marR="604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Late blight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Early blight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Sclerotinia</a:t>
                      </a:r>
                      <a:endParaRPr lang="en-NZ" sz="1600" kern="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Black scurf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Dry rot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Silver scurf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Blackleg / Soft rot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Common scab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Bacterial wilt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Zebra chip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Powdery scab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Potato virus Y (PVY)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Potato leafroll virus (PLRV)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Potato virus X (PVX)</a:t>
                      </a:r>
                    </a:p>
                  </a:txBody>
                  <a:tcPr marL="60473" marR="604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642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8083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873DDF9D-E27C-4E23-A1E8-CA352535F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" y="-10138"/>
            <a:ext cx="121920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65E316-6DF8-FE0F-AC0F-8C3D263CAC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71" r="31097" b="3"/>
          <a:stretch>
            <a:fillRect/>
          </a:stretch>
        </p:blipFill>
        <p:spPr>
          <a:xfrm>
            <a:off x="8331957" y="-10138"/>
            <a:ext cx="3860043" cy="3457378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285EBB-3C70-E67C-66AE-B97A98B86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65" y="457201"/>
            <a:ext cx="3020560" cy="3588870"/>
          </a:xfrm>
        </p:spPr>
        <p:txBody>
          <a:bodyPr anchor="b">
            <a:normAutofit/>
          </a:bodyPr>
          <a:lstStyle/>
          <a:p>
            <a:pPr algn="r"/>
            <a:r>
              <a:rPr lang="en-NZ" sz="4000" b="1">
                <a:solidFill>
                  <a:srgbClr val="FFFFFF"/>
                </a:solidFill>
              </a:rPr>
              <a:t>Common pests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C4B20-A7BB-5ED0-CD3E-E19C5C02E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246" y="669363"/>
            <a:ext cx="3142472" cy="5534211"/>
          </a:xfrm>
        </p:spPr>
        <p:txBody>
          <a:bodyPr anchor="ctr">
            <a:normAutofit/>
          </a:bodyPr>
          <a:lstStyle/>
          <a:p>
            <a:pPr lvl="0"/>
            <a:r>
              <a:rPr lang="en-NZ" sz="1700" b="1"/>
              <a:t>Potato tuber moth: </a:t>
            </a:r>
            <a:r>
              <a:rPr lang="en-NZ" sz="1700"/>
              <a:t>larvae tunnel into tubers, causing internal damage and rot </a:t>
            </a:r>
          </a:p>
          <a:p>
            <a:pPr lvl="0"/>
            <a:r>
              <a:rPr lang="en-NZ" sz="1700" b="1"/>
              <a:t>Tomato-Potato Psyllid (TPP):</a:t>
            </a:r>
            <a:r>
              <a:rPr lang="en-NZ" sz="1700"/>
              <a:t>adults suck sap, causing "psyllid yellows," while also transmitting a bacterial pathogen that causes "zebra chip" in tubers.</a:t>
            </a:r>
          </a:p>
          <a:p>
            <a:pPr lvl="0"/>
            <a:r>
              <a:rPr lang="en-NZ" sz="1700" b="1"/>
              <a:t>Aphids: </a:t>
            </a:r>
            <a:r>
              <a:rPr lang="en-NZ" sz="1700"/>
              <a:t>suck sap from plants and can spread plant viruses </a:t>
            </a:r>
          </a:p>
          <a:p>
            <a:pPr lvl="0"/>
            <a:r>
              <a:rPr lang="en-NZ" sz="1700" b="1"/>
              <a:t>Wireworms: </a:t>
            </a:r>
            <a:r>
              <a:rPr lang="en-NZ" sz="1700"/>
              <a:t>larvae of click beetles that bore into tubers, leaving holes and damage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NZ" sz="1700"/>
              <a:t>    plant establishment </a:t>
            </a:r>
          </a:p>
          <a:p>
            <a:pPr lvl="0"/>
            <a:r>
              <a:rPr lang="en-NZ" sz="1700" b="1"/>
              <a:t>Potato cyst nematode (PCN): </a:t>
            </a:r>
            <a:r>
              <a:rPr lang="en-NZ" sz="1700"/>
              <a:t>microscopic pest that reduces yield and restricts plant growth</a:t>
            </a:r>
          </a:p>
          <a:p>
            <a:endParaRPr lang="en-NZ" sz="17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3D0C5DC-A9E2-AF30-0D95-C4F773BD5B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78" r="13917" b="1"/>
          <a:stretch>
            <a:fillRect/>
          </a:stretch>
        </p:blipFill>
        <p:spPr>
          <a:xfrm>
            <a:off x="8331957" y="3420897"/>
            <a:ext cx="3860043" cy="343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87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4" name="Rectangle 1073">
            <a:extLst>
              <a:ext uri="{FF2B5EF4-FFF2-40B4-BE49-F238E27FC236}">
                <a16:creationId xmlns:a16="http://schemas.microsoft.com/office/drawing/2014/main" id="{873DDF9D-E27C-4E23-A1E8-CA352535F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" y="-10138"/>
            <a:ext cx="121920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6" name="Rectangle 1075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8" name="Rectangle 1077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A5FDA6B0-979F-6A29-BD75-5A12DF4BD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5" r="29923" b="3"/>
          <a:stretch>
            <a:fillRect/>
          </a:stretch>
        </p:blipFill>
        <p:spPr bwMode="auto">
          <a:xfrm>
            <a:off x="8331957" y="-10138"/>
            <a:ext cx="3860043" cy="345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0" name="Rectangle 1079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2" name="Rectangle 1081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4" name="Freeform: Shape 1083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C89D52-C126-0E3B-7CBA-2A121021F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65" y="457201"/>
            <a:ext cx="3020560" cy="35888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7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Potato Tuber Moth(PTM) </a:t>
            </a:r>
            <a:b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7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3700" b="1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Phthorimaea operculella</a:t>
            </a:r>
            <a:r>
              <a:rPr lang="en-US" sz="37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2E776-BF69-D7B0-02AC-C17AE428DA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9246" y="669363"/>
            <a:ext cx="3142472" cy="553421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z="1600" dirty="0"/>
              <a:t>A major pest for potato growers in New Zealand </a:t>
            </a:r>
          </a:p>
          <a:p>
            <a:pPr lvl="0"/>
            <a:r>
              <a:rPr lang="en-US" sz="1600" dirty="0"/>
              <a:t>Larvae can mine and damage potato leaves </a:t>
            </a:r>
          </a:p>
          <a:p>
            <a:pPr lvl="0"/>
            <a:r>
              <a:rPr lang="en-US" sz="1600" dirty="0"/>
              <a:t>Biggest problems occur during dry conditions </a:t>
            </a:r>
          </a:p>
          <a:p>
            <a:pPr marL="0" indent="0">
              <a:buNone/>
            </a:pPr>
            <a:r>
              <a:rPr lang="en-US" sz="1600" b="1" dirty="0"/>
              <a:t>How damage happens</a:t>
            </a:r>
            <a:endParaRPr lang="en-US" sz="1600" dirty="0"/>
          </a:p>
          <a:p>
            <a:pPr lvl="0"/>
            <a:r>
              <a:rPr lang="en-US" sz="1600" dirty="0"/>
              <a:t>Dry soil cracks expose potato tubers </a:t>
            </a:r>
          </a:p>
          <a:p>
            <a:pPr lvl="0"/>
            <a:r>
              <a:rPr lang="en-US" sz="1600" dirty="0"/>
              <a:t>Adult moths enter cracks and lay eggs on tubers </a:t>
            </a:r>
          </a:p>
          <a:p>
            <a:pPr lvl="0"/>
            <a:r>
              <a:rPr lang="en-US" sz="1600" dirty="0"/>
              <a:t>Larvae hatch and burrow into potatoes </a:t>
            </a:r>
          </a:p>
          <a:p>
            <a:pPr marL="0" indent="0">
              <a:buNone/>
            </a:pPr>
            <a:r>
              <a:rPr lang="en-US" sz="1600" b="1" dirty="0"/>
              <a:t>Effects on potatoes</a:t>
            </a:r>
            <a:endParaRPr lang="en-US" sz="1600" dirty="0"/>
          </a:p>
          <a:p>
            <a:pPr lvl="0"/>
            <a:r>
              <a:rPr lang="en-US" sz="1600" dirty="0"/>
              <a:t>Tubers become damaged and unmarketable </a:t>
            </a:r>
          </a:p>
          <a:p>
            <a:pPr lvl="0"/>
            <a:r>
              <a:rPr lang="en-US" sz="1600" dirty="0"/>
              <a:t>Increased risk of rot during storage </a:t>
            </a:r>
          </a:p>
          <a:p>
            <a:pPr lvl="0"/>
            <a:r>
              <a:rPr lang="en-US" sz="1600" dirty="0"/>
              <a:t>Reduced crop quality and yield</a:t>
            </a:r>
          </a:p>
        </p:txBody>
      </p:sp>
      <p:pic>
        <p:nvPicPr>
          <p:cNvPr id="7" name="Picture 4" descr="Potato Tuber Moth | Insect Control ...">
            <a:extLst>
              <a:ext uri="{FF2B5EF4-FFF2-40B4-BE49-F238E27FC236}">
                <a16:creationId xmlns:a16="http://schemas.microsoft.com/office/drawing/2014/main" id="{95278D88-C519-199C-8F38-E4F147D3A18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7" r="11119"/>
          <a:stretch>
            <a:fillRect/>
          </a:stretch>
        </p:blipFill>
        <p:spPr bwMode="auto">
          <a:xfrm>
            <a:off x="8331957" y="3420897"/>
            <a:ext cx="3860043" cy="343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Potato Tuber Moth">
            <a:extLst>
              <a:ext uri="{FF2B5EF4-FFF2-40B4-BE49-F238E27FC236}">
                <a16:creationId xmlns:a16="http://schemas.microsoft.com/office/drawing/2014/main" id="{460492BF-5B77-1258-3FAF-69BFD75081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41650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8ECA31-2B05-DD16-DA70-E6E25030D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NZ" sz="4000" b="1">
                <a:solidFill>
                  <a:srgbClr val="FFFFFF"/>
                </a:solidFill>
              </a:rPr>
              <a:t>Control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9A110-7ACC-7DC6-D01F-C85A89CB1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400" dirty="0"/>
              <a:t>Control of potato tuber moth relies on an integrated pest management (IPM) approach.</a:t>
            </a:r>
          </a:p>
          <a:p>
            <a:pPr marL="0" indent="0">
              <a:buNone/>
            </a:pPr>
            <a:r>
              <a:rPr lang="en-US" sz="1400" dirty="0"/>
              <a:t>Effective management includes;</a:t>
            </a:r>
          </a:p>
          <a:p>
            <a:r>
              <a:rPr lang="en-US" sz="1400" dirty="0"/>
              <a:t>using pheromone traps</a:t>
            </a:r>
          </a:p>
          <a:p>
            <a:pPr lvl="1"/>
            <a:r>
              <a:rPr lang="en-US" sz="1400" dirty="0"/>
              <a:t>to monitor and trap adult males, reducing mating.</a:t>
            </a:r>
          </a:p>
          <a:p>
            <a:r>
              <a:rPr lang="en-US" sz="1400" dirty="0"/>
              <a:t>use of biological control</a:t>
            </a:r>
          </a:p>
          <a:p>
            <a:pPr lvl="1"/>
            <a:r>
              <a:rPr lang="en-US" sz="1400" dirty="0"/>
              <a:t> e.g. an egg-larval parasitoid </a:t>
            </a:r>
            <a:r>
              <a:rPr lang="en-US" sz="1400" i="1" dirty="0" err="1"/>
              <a:t>Chelonus</a:t>
            </a:r>
            <a:r>
              <a:rPr lang="en-US" sz="1400" i="1" dirty="0"/>
              <a:t> </a:t>
            </a:r>
            <a:r>
              <a:rPr lang="en-US" sz="1400" i="1" dirty="0" err="1"/>
              <a:t>blackburnii</a:t>
            </a:r>
            <a:endParaRPr lang="en-US" sz="1400" dirty="0"/>
          </a:p>
          <a:p>
            <a:r>
              <a:rPr lang="en-US" sz="1400" dirty="0"/>
              <a:t>destroying volunteer plants and infested tubers from previous crops</a:t>
            </a:r>
          </a:p>
          <a:p>
            <a:r>
              <a:rPr lang="en-US" sz="1400" dirty="0"/>
              <a:t>deep planting (10–15 cm) </a:t>
            </a:r>
          </a:p>
          <a:p>
            <a:r>
              <a:rPr lang="en-US" sz="1400" dirty="0"/>
              <a:t>high hilling to protect tubers </a:t>
            </a:r>
          </a:p>
          <a:p>
            <a:r>
              <a:rPr lang="en-US" sz="1400" dirty="0"/>
              <a:t>prompt irrigation to prevent soil cracking </a:t>
            </a:r>
          </a:p>
          <a:p>
            <a:r>
              <a:rPr lang="en-US" sz="1400" dirty="0"/>
              <a:t>harvesting immediately after the vines mature or die</a:t>
            </a:r>
          </a:p>
          <a:p>
            <a:r>
              <a:rPr lang="en-US" sz="1400" dirty="0"/>
              <a:t>targeted use of insecticides when necessary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FEA9F8-EAB0-955D-D174-D3C7107D39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76" r="3" b="2"/>
          <a:stretch>
            <a:fillRect/>
          </a:stretch>
        </p:blipFill>
        <p:spPr>
          <a:xfrm>
            <a:off x="8109502" y="1555715"/>
            <a:ext cx="3615776" cy="375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59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7791C3-7B22-CBE0-E613-9629DB310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2" name="Rectangle 3091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4" name="Rectangle 3093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6" name="Rectangle 3095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8" name="Rectangle 3097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00" name="Freeform: Shape 3099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02" name="Rectangle 3101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B7E328-D99A-84F2-F724-CE21B116A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5" y="457201"/>
            <a:ext cx="2844800" cy="35888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b="1">
                <a:solidFill>
                  <a:srgbClr val="FFFFFF"/>
                </a:solidFill>
              </a:rPr>
              <a:t>Tomato Potato Psyllid (TPP)</a:t>
            </a:r>
            <a:br>
              <a:rPr lang="en-US" sz="4000">
                <a:solidFill>
                  <a:srgbClr val="FFFFFF"/>
                </a:solidFill>
              </a:rPr>
            </a:br>
            <a:r>
              <a:rPr lang="en-US" sz="4000">
                <a:solidFill>
                  <a:srgbClr val="FFFFFF"/>
                </a:solidFill>
              </a:rPr>
              <a:t>(</a:t>
            </a:r>
            <a:r>
              <a:rPr lang="en-US" sz="4000" i="1">
                <a:solidFill>
                  <a:srgbClr val="FFFFFF"/>
                </a:solidFill>
              </a:rPr>
              <a:t>Bactericera cockerelli</a:t>
            </a:r>
            <a:r>
              <a:rPr lang="en-US" sz="400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CE1E1-1179-851E-8BDA-8B7174B7B6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9245" y="669363"/>
            <a:ext cx="3290579" cy="553421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ts val="600"/>
              </a:spcBef>
            </a:pPr>
            <a:r>
              <a:rPr lang="en-NZ" sz="1400" noProof="0" dirty="0"/>
              <a:t>A serious potato pest in New Zealand </a:t>
            </a:r>
          </a:p>
          <a:p>
            <a:pPr lvl="0">
              <a:spcBef>
                <a:spcPts val="600"/>
              </a:spcBef>
            </a:pPr>
            <a:r>
              <a:rPr lang="en-NZ" sz="1400" noProof="0" dirty="0"/>
              <a:t>First found in New Zealand in 2006 </a:t>
            </a:r>
          </a:p>
          <a:p>
            <a:pPr lvl="0">
              <a:spcBef>
                <a:spcPts val="600"/>
              </a:spcBef>
            </a:pPr>
            <a:r>
              <a:rPr lang="en-NZ" sz="1400" noProof="0" dirty="0"/>
              <a:t>Small jumping insect about 3 mm long </a:t>
            </a:r>
          </a:p>
          <a:p>
            <a:pPr lvl="0">
              <a:spcBef>
                <a:spcPts val="600"/>
              </a:spcBef>
            </a:pPr>
            <a:r>
              <a:rPr lang="en-NZ" sz="1400" noProof="0" dirty="0"/>
              <a:t>Feeds by sucking sap from plants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NZ" sz="1400" b="1" noProof="0" dirty="0"/>
              <a:t>Plant symptoms</a:t>
            </a:r>
            <a:endParaRPr lang="en-NZ" sz="1400" noProof="0" dirty="0"/>
          </a:p>
          <a:p>
            <a:pPr lvl="0">
              <a:spcBef>
                <a:spcPts val="600"/>
              </a:spcBef>
            </a:pPr>
            <a:r>
              <a:rPr lang="en-NZ" sz="1400" noProof="0" dirty="0"/>
              <a:t>Yellowing, curled leaves </a:t>
            </a:r>
          </a:p>
          <a:p>
            <a:pPr lvl="0">
              <a:spcBef>
                <a:spcPts val="600"/>
              </a:spcBef>
            </a:pPr>
            <a:r>
              <a:rPr lang="en-NZ" sz="1400" noProof="0" dirty="0"/>
              <a:t>Purple leaf colouring </a:t>
            </a:r>
          </a:p>
          <a:p>
            <a:pPr lvl="0">
              <a:spcBef>
                <a:spcPts val="600"/>
              </a:spcBef>
            </a:pPr>
            <a:r>
              <a:rPr lang="en-NZ" sz="1400" noProof="0" dirty="0"/>
              <a:t>Condition known as </a:t>
            </a:r>
            <a:r>
              <a:rPr lang="en-NZ" sz="1400" i="1" noProof="0" dirty="0"/>
              <a:t>psyllid yellows</a:t>
            </a:r>
            <a:r>
              <a:rPr lang="en-NZ" sz="1400" noProof="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NZ" sz="1400" b="1" noProof="0" dirty="0"/>
              <a:t>Disease spread</a:t>
            </a:r>
            <a:endParaRPr lang="en-NZ" sz="1400" noProof="0" dirty="0"/>
          </a:p>
          <a:p>
            <a:pPr lvl="0">
              <a:spcBef>
                <a:spcPts val="600"/>
              </a:spcBef>
            </a:pPr>
            <a:r>
              <a:rPr lang="en-NZ" sz="1400" noProof="0" dirty="0"/>
              <a:t>Spreads the bacterium Candidatus </a:t>
            </a:r>
            <a:r>
              <a:rPr lang="en-NZ" sz="1400" noProof="0" dirty="0" err="1"/>
              <a:t>Liberibacter</a:t>
            </a:r>
            <a:r>
              <a:rPr lang="en-NZ" sz="1400" noProof="0" dirty="0"/>
              <a:t> solanacearum </a:t>
            </a:r>
          </a:p>
          <a:p>
            <a:pPr lvl="0">
              <a:spcBef>
                <a:spcPts val="600"/>
              </a:spcBef>
            </a:pPr>
            <a:r>
              <a:rPr lang="en-NZ" sz="1400" noProof="0" dirty="0"/>
              <a:t>Causes “zebra chip” disease in potatoes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NZ" sz="1400" b="1" noProof="0" dirty="0"/>
              <a:t>Effects on crops</a:t>
            </a:r>
            <a:endParaRPr lang="en-NZ" sz="1400" noProof="0" dirty="0"/>
          </a:p>
          <a:p>
            <a:pPr lvl="0">
              <a:spcBef>
                <a:spcPts val="600"/>
              </a:spcBef>
            </a:pPr>
            <a:r>
              <a:rPr lang="en-NZ" sz="1400" noProof="0" dirty="0"/>
              <a:t>Produces small, inedible tubers </a:t>
            </a:r>
          </a:p>
          <a:p>
            <a:pPr lvl="0">
              <a:spcBef>
                <a:spcPts val="600"/>
              </a:spcBef>
            </a:pPr>
            <a:r>
              <a:rPr lang="en-NZ" sz="1400" noProof="0" dirty="0"/>
              <a:t>Causes major quality problems in processing potatoes </a:t>
            </a:r>
          </a:p>
          <a:p>
            <a:pPr lvl="0">
              <a:spcBef>
                <a:spcPts val="600"/>
              </a:spcBef>
            </a:pPr>
            <a:r>
              <a:rPr lang="en-NZ" sz="1400" noProof="0" dirty="0"/>
              <a:t>Reduces crop value and marketability</a:t>
            </a:r>
            <a:r>
              <a:rPr lang="en-US" sz="1400" dirty="0"/>
              <a:t> 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6B857884-50DE-37CC-74D9-057A1466B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67859" y="1293519"/>
            <a:ext cx="2823586" cy="159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D59FDD2-45D4-1CC2-17F0-52911B3279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738764" y="3589863"/>
            <a:ext cx="2281776" cy="239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87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E064CB-9791-50F9-8745-72B33D15B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b="1">
                <a:solidFill>
                  <a:srgbClr val="FFFFFF"/>
                </a:solidFill>
              </a:rPr>
              <a:t>Control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78B77-107A-D49A-8B48-45D4377600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1727" y="649480"/>
            <a:ext cx="3025303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/>
              <a:t>Monitoring crops</a:t>
            </a:r>
          </a:p>
          <a:p>
            <a:pPr lvl="0"/>
            <a:r>
              <a:rPr lang="en-US" sz="1400" dirty="0"/>
              <a:t>Check crops regularly for early signs of infestation </a:t>
            </a:r>
          </a:p>
          <a:p>
            <a:pPr lvl="0"/>
            <a:r>
              <a:rPr lang="en-US" sz="1400" dirty="0"/>
              <a:t>Use yellow sticky traps to detect psyllids </a:t>
            </a:r>
          </a:p>
          <a:p>
            <a:pPr marL="0" indent="0">
              <a:buNone/>
            </a:pPr>
            <a:r>
              <a:rPr lang="en-US" sz="1400" b="1" dirty="0"/>
              <a:t>Inspect plants</a:t>
            </a:r>
          </a:p>
          <a:p>
            <a:pPr lvl="0"/>
            <a:r>
              <a:rPr lang="en-US" sz="1400" dirty="0"/>
              <a:t>Look under leaves for eggs and nymphs </a:t>
            </a:r>
          </a:p>
          <a:p>
            <a:pPr marL="457200" lvl="1"/>
            <a:r>
              <a:rPr lang="en-US" sz="1400" dirty="0"/>
              <a:t>Watch for: </a:t>
            </a:r>
          </a:p>
          <a:p>
            <a:pPr lvl="1"/>
            <a:r>
              <a:rPr lang="en-US" sz="1400" dirty="0"/>
              <a:t>Yellowing or curling top leaves (</a:t>
            </a:r>
            <a:r>
              <a:rPr lang="en-US" sz="1400" i="1" dirty="0"/>
              <a:t>psyllid yellows</a:t>
            </a:r>
            <a:r>
              <a:rPr lang="en-US" sz="1400" dirty="0"/>
              <a:t>) </a:t>
            </a:r>
          </a:p>
          <a:p>
            <a:pPr lvl="1"/>
            <a:r>
              <a:rPr lang="en-US" sz="1400" dirty="0"/>
              <a:t>Stunted plant growth </a:t>
            </a:r>
          </a:p>
          <a:p>
            <a:pPr lvl="1"/>
            <a:r>
              <a:rPr lang="en-US" sz="1400" dirty="0"/>
              <a:t>White sugary excreta (“sugar”) on leaves </a:t>
            </a:r>
          </a:p>
          <a:p>
            <a:pPr marL="0" indent="0">
              <a:buNone/>
            </a:pPr>
            <a:r>
              <a:rPr lang="en-US" sz="1400" b="1" dirty="0"/>
              <a:t>Management</a:t>
            </a:r>
          </a:p>
          <a:p>
            <a:pPr lvl="0"/>
            <a:r>
              <a:rPr lang="en-US" sz="1400" dirty="0"/>
              <a:t>There are currently no effective biological controls for TPP </a:t>
            </a:r>
          </a:p>
          <a:p>
            <a:pPr lvl="0"/>
            <a:r>
              <a:rPr lang="en-US" sz="1400" dirty="0"/>
              <a:t>Control mainly relies on: </a:t>
            </a:r>
          </a:p>
          <a:p>
            <a:pPr lvl="1"/>
            <a:r>
              <a:rPr lang="en-US" sz="1400" dirty="0"/>
              <a:t>Careful crop monitoring </a:t>
            </a:r>
          </a:p>
          <a:p>
            <a:pPr lvl="1"/>
            <a:r>
              <a:rPr lang="en-US" sz="1400" dirty="0"/>
              <a:t>Targeted chemical control when needed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5376042-4F6F-FCE7-E4A0-8A29F2BEEA7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4315" r="13028" b="-2"/>
          <a:stretch>
            <a:fillRect/>
          </a:stretch>
        </p:blipFill>
        <p:spPr>
          <a:xfrm>
            <a:off x="8109502" y="10"/>
            <a:ext cx="408249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699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</TotalTime>
  <Words>2544</Words>
  <Application>Microsoft Office PowerPoint</Application>
  <PresentationFormat>Widescreen</PresentationFormat>
  <Paragraphs>360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Aptos</vt:lpstr>
      <vt:lpstr>Aptos Display</vt:lpstr>
      <vt:lpstr>Arial</vt:lpstr>
      <vt:lpstr>Calibri</vt:lpstr>
      <vt:lpstr>Office Theme</vt:lpstr>
      <vt:lpstr>PowerPoint Presentation</vt:lpstr>
      <vt:lpstr>Some Common Potato Pest and Diseases</vt:lpstr>
      <vt:lpstr>Pest and Disease Risks in Potato Production</vt:lpstr>
      <vt:lpstr>PowerPoint Presentation</vt:lpstr>
      <vt:lpstr>Common pests</vt:lpstr>
      <vt:lpstr>Potato Tuber Moth(PTM)  (Phthorimaea operculella)</vt:lpstr>
      <vt:lpstr>Control measures</vt:lpstr>
      <vt:lpstr>Tomato Potato Psyllid (TPP) (Bactericera cockerelli)</vt:lpstr>
      <vt:lpstr>Control measures</vt:lpstr>
      <vt:lpstr>Potato Cyst Nematode (PCN) (Globodera pallida and Globodera rostochiensis) </vt:lpstr>
      <vt:lpstr>Control measures</vt:lpstr>
      <vt:lpstr>Fungal diseases </vt:lpstr>
      <vt:lpstr>Late Blight (Phytophthora infestans)</vt:lpstr>
      <vt:lpstr>Control measures</vt:lpstr>
      <vt:lpstr>Sclerotinia (White Mould) Sclerotinia sclerotiorum </vt:lpstr>
      <vt:lpstr>Control measures</vt:lpstr>
      <vt:lpstr>Bacterial diseases </vt:lpstr>
      <vt:lpstr>Powdery Scab  (Spongospora subterranea)</vt:lpstr>
      <vt:lpstr>Control measures</vt:lpstr>
      <vt:lpstr>Viral diseases </vt:lpstr>
      <vt:lpstr>Potato Mop-Top Virus (PMTV)</vt:lpstr>
      <vt:lpstr>Control measures</vt:lpstr>
      <vt:lpstr>Physiological disorders</vt:lpstr>
      <vt:lpstr>Hollow heart</vt:lpstr>
      <vt:lpstr>Control measures</vt:lpstr>
      <vt:lpstr>Greening in Potato Tubers </vt:lpstr>
      <vt:lpstr>Control measures</vt:lpstr>
      <vt:lpstr>Potato spindle tuber viroid (PSTVd) </vt:lpstr>
      <vt:lpstr>Read: EPA approves new potato disease chemical (WS) </vt:lpstr>
      <vt:lpstr>On farm biosecurity</vt:lpstr>
      <vt:lpstr>PowerPoint Presentation</vt:lpstr>
      <vt:lpstr>Suggested list of on-farm biosecurity measures for a commercial potato grower</vt:lpstr>
      <vt:lpstr>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Stokes</dc:creator>
  <cp:lastModifiedBy>Kerry Allen</cp:lastModifiedBy>
  <cp:revision>32</cp:revision>
  <dcterms:created xsi:type="dcterms:W3CDTF">2026-04-13T19:45:39Z</dcterms:created>
  <dcterms:modified xsi:type="dcterms:W3CDTF">2026-07-24T06:05:12Z</dcterms:modified>
</cp:coreProperties>
</file>