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304" r:id="rId4"/>
    <p:sldId id="283" r:id="rId5"/>
    <p:sldId id="295" r:id="rId6"/>
    <p:sldId id="299" r:id="rId7"/>
    <p:sldId id="257" r:id="rId8"/>
    <p:sldId id="259" r:id="rId9"/>
    <p:sldId id="260" r:id="rId10"/>
    <p:sldId id="303" r:id="rId11"/>
    <p:sldId id="261" r:id="rId12"/>
    <p:sldId id="263" r:id="rId13"/>
    <p:sldId id="258" r:id="rId14"/>
    <p:sldId id="271" r:id="rId15"/>
    <p:sldId id="269" r:id="rId16"/>
    <p:sldId id="268" r:id="rId17"/>
    <p:sldId id="281" r:id="rId18"/>
    <p:sldId id="290" r:id="rId19"/>
    <p:sldId id="284" r:id="rId20"/>
    <p:sldId id="267" r:id="rId21"/>
    <p:sldId id="278" r:id="rId22"/>
    <p:sldId id="277" r:id="rId23"/>
    <p:sldId id="280" r:id="rId24"/>
    <p:sldId id="294" r:id="rId25"/>
    <p:sldId id="273" r:id="rId26"/>
    <p:sldId id="276" r:id="rId27"/>
    <p:sldId id="275" r:id="rId28"/>
    <p:sldId id="265" r:id="rId29"/>
    <p:sldId id="296" r:id="rId30"/>
    <p:sldId id="288" r:id="rId31"/>
    <p:sldId id="289" r:id="rId32"/>
    <p:sldId id="272" r:id="rId33"/>
    <p:sldId id="297" r:id="rId34"/>
    <p:sldId id="298" r:id="rId35"/>
    <p:sldId id="306" r:id="rId36"/>
    <p:sldId id="30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7" autoAdjust="0"/>
    <p:restoredTop sz="94660"/>
  </p:normalViewPr>
  <p:slideViewPr>
    <p:cSldViewPr snapToGrid="0">
      <p:cViewPr varScale="1">
        <p:scale>
          <a:sx n="60" d="100"/>
          <a:sy n="60" d="100"/>
        </p:scale>
        <p:origin x="1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8F1D9-A425-826F-05B4-0E02D032F1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BCD99E3A-1708-5FA2-82A9-FBB7843DA2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02EDBF56-BD46-3E30-55D5-3485CE760E3D}"/>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5" name="Footer Placeholder 4">
            <a:extLst>
              <a:ext uri="{FF2B5EF4-FFF2-40B4-BE49-F238E27FC236}">
                <a16:creationId xmlns:a16="http://schemas.microsoft.com/office/drawing/2014/main" id="{C613984C-A6E1-4834-2147-B3FE0EF3879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6D77AB2-F807-9D1E-D375-87BC0C7F78DF}"/>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4017744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84483-AE7F-538E-098C-DFA4AF91ED59}"/>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6CF9857-A3A6-90EC-37AC-C2B945896B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600C015-BC22-49C0-F1F6-3F002E80149B}"/>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5" name="Footer Placeholder 4">
            <a:extLst>
              <a:ext uri="{FF2B5EF4-FFF2-40B4-BE49-F238E27FC236}">
                <a16:creationId xmlns:a16="http://schemas.microsoft.com/office/drawing/2014/main" id="{2FE66098-0FA6-77F6-12C2-9035FC6369A5}"/>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CAFB2C2-AB54-BF82-47DD-E191F618122C}"/>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4084919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E43877-C1FD-8BA2-7E8B-1FEF21D70E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123D68A-4A8D-2C0F-0FE8-68F76300EF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A4567D1-0BA1-9E00-9C83-92B17E07F077}"/>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5" name="Footer Placeholder 4">
            <a:extLst>
              <a:ext uri="{FF2B5EF4-FFF2-40B4-BE49-F238E27FC236}">
                <a16:creationId xmlns:a16="http://schemas.microsoft.com/office/drawing/2014/main" id="{ABB41465-5E53-FCDA-2970-6A2CE94BFFD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77AE6DC-45ED-C7B6-F09F-363A3F43F69A}"/>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1082668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A46F9-6227-B5E7-98E6-684AA0BFB18C}"/>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8399BFC4-26DE-6039-CF9A-F20066A551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8D2B9E5-584C-697C-995D-237F44FD3259}"/>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5" name="Footer Placeholder 4">
            <a:extLst>
              <a:ext uri="{FF2B5EF4-FFF2-40B4-BE49-F238E27FC236}">
                <a16:creationId xmlns:a16="http://schemas.microsoft.com/office/drawing/2014/main" id="{B6A3A67C-C5B1-DF46-9522-28B0B4C8A9D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F120169-E319-013F-8162-940D12E28A61}"/>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3196341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5FDF-C222-18EF-CA4D-5F5A6F4A53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523ECC8A-9C50-AA7A-DC3E-2FAA54989A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C261A7-A020-5D5F-223A-18010A1C05D5}"/>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5" name="Footer Placeholder 4">
            <a:extLst>
              <a:ext uri="{FF2B5EF4-FFF2-40B4-BE49-F238E27FC236}">
                <a16:creationId xmlns:a16="http://schemas.microsoft.com/office/drawing/2014/main" id="{A9E060CA-72D2-8345-5DA8-A2E10E388AE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CDCF2EC-7273-448F-851F-D66D28593447}"/>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1459583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EB7C-7987-3BC7-33CE-1E894D1876A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1E58B8A9-C95A-195D-217B-5E01990486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397C5433-2E71-454C-EEF4-366D9DA365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133E0003-2315-0B1C-E6E3-C20B58FBA53C}"/>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6" name="Footer Placeholder 5">
            <a:extLst>
              <a:ext uri="{FF2B5EF4-FFF2-40B4-BE49-F238E27FC236}">
                <a16:creationId xmlns:a16="http://schemas.microsoft.com/office/drawing/2014/main" id="{02A2BE4C-4839-DE0E-27BA-541B3975DD7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B72E54D-282C-7E8C-54C3-20FA1229FA73}"/>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3028010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CDF7-E068-A814-AD94-F0C9F7FA27E9}"/>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9CA6E0B1-5E83-7A57-53F9-0D873D31EE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F09CDD-AC1F-A5D4-D050-29E8935621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914DEC4D-4887-8334-E568-8C34308E9A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5B11CE-0704-EDE3-B697-38BBF73377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944DBD25-B1FA-6859-7183-74366B6E43EE}"/>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8" name="Footer Placeholder 7">
            <a:extLst>
              <a:ext uri="{FF2B5EF4-FFF2-40B4-BE49-F238E27FC236}">
                <a16:creationId xmlns:a16="http://schemas.microsoft.com/office/drawing/2014/main" id="{10FD3E52-938C-49C8-0441-525697E98A7D}"/>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B8A4C937-486B-DB4B-3DFC-8B12102BB0DB}"/>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197332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6512-570A-C9DD-3CCB-BF58F2C47D0C}"/>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C3D534C3-984F-B388-1937-E9BE9C8B158E}"/>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4" name="Footer Placeholder 3">
            <a:extLst>
              <a:ext uri="{FF2B5EF4-FFF2-40B4-BE49-F238E27FC236}">
                <a16:creationId xmlns:a16="http://schemas.microsoft.com/office/drawing/2014/main" id="{F75CCDCD-6B2D-9BC0-79B4-17B23170F6D0}"/>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BC09C3A4-EB7D-0CCA-D9A1-F2A9412B7F4C}"/>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4286455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093CB5-9BD3-EF7C-B215-25BAA5D513A5}"/>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3" name="Footer Placeholder 2">
            <a:extLst>
              <a:ext uri="{FF2B5EF4-FFF2-40B4-BE49-F238E27FC236}">
                <a16:creationId xmlns:a16="http://schemas.microsoft.com/office/drawing/2014/main" id="{834A9A93-423F-CFEF-753B-59E17E99027B}"/>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1D500548-885D-3AAB-BB85-4AABF0DF6B36}"/>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1992897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3674C-F78A-2C55-21CC-4BE04749E8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AE255541-3DD1-0CC0-F137-011D052B8A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61FFA966-156C-1718-1729-EC6CEDE48F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843060-14EB-4A3B-4323-4BD11B670326}"/>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6" name="Footer Placeholder 5">
            <a:extLst>
              <a:ext uri="{FF2B5EF4-FFF2-40B4-BE49-F238E27FC236}">
                <a16:creationId xmlns:a16="http://schemas.microsoft.com/office/drawing/2014/main" id="{FBD1B086-F6BF-2E5C-EDE9-6732FEFEB24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AF7A177D-8B2E-C856-0D1B-5563FBC6EB5F}"/>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66477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8881A-F289-23E8-86BD-5A39DA9BDD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69BCB05B-3189-FA36-8207-D5CAF33142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3466673F-CFC5-755A-E2F0-82E245DC5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FD7D47-81B1-EC88-F531-56435C2AF402}"/>
              </a:ext>
            </a:extLst>
          </p:cNvPr>
          <p:cNvSpPr>
            <a:spLocks noGrp="1"/>
          </p:cNvSpPr>
          <p:nvPr>
            <p:ph type="dt" sz="half" idx="10"/>
          </p:nvPr>
        </p:nvSpPr>
        <p:spPr/>
        <p:txBody>
          <a:bodyPr/>
          <a:lstStyle/>
          <a:p>
            <a:fld id="{EA9041A3-A138-4B21-900F-653A0A68440E}" type="datetimeFigureOut">
              <a:rPr lang="en-NZ" smtClean="0"/>
              <a:t>24/07/2026</a:t>
            </a:fld>
            <a:endParaRPr lang="en-NZ"/>
          </a:p>
        </p:txBody>
      </p:sp>
      <p:sp>
        <p:nvSpPr>
          <p:cNvPr id="6" name="Footer Placeholder 5">
            <a:extLst>
              <a:ext uri="{FF2B5EF4-FFF2-40B4-BE49-F238E27FC236}">
                <a16:creationId xmlns:a16="http://schemas.microsoft.com/office/drawing/2014/main" id="{0A8D35C3-42F7-E68B-6F31-7879491A783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215C12C-B3C4-9B10-4BB1-04E361AECF94}"/>
              </a:ext>
            </a:extLst>
          </p:cNvPr>
          <p:cNvSpPr>
            <a:spLocks noGrp="1"/>
          </p:cNvSpPr>
          <p:nvPr>
            <p:ph type="sldNum" sz="quarter" idx="12"/>
          </p:nvPr>
        </p:nvSpPr>
        <p:spPr/>
        <p:txBody>
          <a:bodyPr/>
          <a:lstStyle/>
          <a:p>
            <a:fld id="{EFA8305E-4412-4490-B3E8-02D82182403D}" type="slidenum">
              <a:rPr lang="en-NZ" smtClean="0"/>
              <a:t>‹#›</a:t>
            </a:fld>
            <a:endParaRPr lang="en-NZ"/>
          </a:p>
        </p:txBody>
      </p:sp>
    </p:spTree>
    <p:extLst>
      <p:ext uri="{BB962C8B-B14F-4D97-AF65-F5344CB8AC3E}">
        <p14:creationId xmlns:p14="http://schemas.microsoft.com/office/powerpoint/2010/main" val="382535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BCFF54-5A83-5B5C-79C9-F5523ACF5A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AFC80DB-C1FA-A2EC-04DA-34D91C6C9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20910FCE-7A4C-ABE0-96C8-F316C4560E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9041A3-A138-4B21-900F-653A0A68440E}" type="datetimeFigureOut">
              <a:rPr lang="en-NZ" smtClean="0"/>
              <a:t>24/07/2026</a:t>
            </a:fld>
            <a:endParaRPr lang="en-NZ"/>
          </a:p>
        </p:txBody>
      </p:sp>
      <p:sp>
        <p:nvSpPr>
          <p:cNvPr id="5" name="Footer Placeholder 4">
            <a:extLst>
              <a:ext uri="{FF2B5EF4-FFF2-40B4-BE49-F238E27FC236}">
                <a16:creationId xmlns:a16="http://schemas.microsoft.com/office/drawing/2014/main" id="{1D995F64-FA05-6969-36D9-03E0ECD91C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E32E3148-CD28-A588-2E41-145844428A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A8305E-4412-4490-B3E8-02D82182403D}" type="slidenum">
              <a:rPr lang="en-NZ" smtClean="0"/>
              <a:t>‹#›</a:t>
            </a:fld>
            <a:endParaRPr lang="en-NZ"/>
          </a:p>
        </p:txBody>
      </p:sp>
    </p:spTree>
    <p:extLst>
      <p:ext uri="{BB962C8B-B14F-4D97-AF65-F5344CB8AC3E}">
        <p14:creationId xmlns:p14="http://schemas.microsoft.com/office/powerpoint/2010/main" val="2405859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oHxaLessLOA" TargetMode="External"/><Relationship Id="rId2" Type="http://schemas.openxmlformats.org/officeDocument/2006/relationships/hyperlink" Target="https://www.youtube.com/watch?v=HcM6F3hvnak"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s://www.youtube.com/watch?v=awNcWK4eo3g&amp;t=52s" TargetMode="External"/><Relationship Id="rId4" Type="http://schemas.openxmlformats.org/officeDocument/2006/relationships/hyperlink" Target="https://www.youtube.com/watch?v=WtNgSf5yY7Q"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4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14373D-AF9F-21BE-2DC2-8D1A1FD0264C}"/>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Impact of Wet Weather</a:t>
            </a:r>
          </a:p>
        </p:txBody>
      </p:sp>
      <p:sp>
        <p:nvSpPr>
          <p:cNvPr id="3" name="Content Placeholder 2">
            <a:extLst>
              <a:ext uri="{FF2B5EF4-FFF2-40B4-BE49-F238E27FC236}">
                <a16:creationId xmlns:a16="http://schemas.microsoft.com/office/drawing/2014/main" id="{6453F708-A082-4EFB-B9CC-5EBD2EF75E3E}"/>
              </a:ext>
            </a:extLst>
          </p:cNvPr>
          <p:cNvSpPr>
            <a:spLocks noGrp="1"/>
          </p:cNvSpPr>
          <p:nvPr>
            <p:ph idx="1"/>
          </p:nvPr>
        </p:nvSpPr>
        <p:spPr>
          <a:xfrm>
            <a:off x="4581727" y="649480"/>
            <a:ext cx="3025303" cy="5546047"/>
          </a:xfrm>
        </p:spPr>
        <p:txBody>
          <a:bodyPr anchor="ctr">
            <a:normAutofit/>
          </a:bodyPr>
          <a:lstStyle/>
          <a:p>
            <a:r>
              <a:rPr lang="en-NZ" sz="2000"/>
              <a:t>Higher disease pressure (fungal and bacterial diseases)</a:t>
            </a:r>
          </a:p>
          <a:p>
            <a:r>
              <a:rPr lang="en-NZ" sz="2000"/>
              <a:t>Poor root and tuber growth </a:t>
            </a:r>
          </a:p>
          <a:p>
            <a:r>
              <a:rPr lang="en-NZ" sz="2000"/>
              <a:t>Delayed crop development and harvest </a:t>
            </a:r>
          </a:p>
          <a:p>
            <a:r>
              <a:rPr lang="en-NZ" sz="2000"/>
              <a:t>Reduced machinery access, especially on clay soils </a:t>
            </a:r>
          </a:p>
          <a:p>
            <a:r>
              <a:rPr lang="en-NZ" sz="2000"/>
              <a:t>Increased harvest losses and soil compaction</a:t>
            </a:r>
          </a:p>
        </p:txBody>
      </p:sp>
      <p:pic>
        <p:nvPicPr>
          <p:cNvPr id="4" name="Picture 3">
            <a:extLst>
              <a:ext uri="{FF2B5EF4-FFF2-40B4-BE49-F238E27FC236}">
                <a16:creationId xmlns:a16="http://schemas.microsoft.com/office/drawing/2014/main" id="{E3A878A7-6EAE-0510-021E-798AB46B867E}"/>
              </a:ext>
            </a:extLst>
          </p:cNvPr>
          <p:cNvPicPr>
            <a:picLocks noChangeAspect="1"/>
          </p:cNvPicPr>
          <p:nvPr/>
        </p:nvPicPr>
        <p:blipFill>
          <a:blip r:embed="rId2"/>
          <a:srcRect l="30782" r="29482" b="-1"/>
          <a:stretch>
            <a:fillRect/>
          </a:stretch>
        </p:blipFill>
        <p:spPr>
          <a:xfrm>
            <a:off x="8109502" y="10"/>
            <a:ext cx="4082498" cy="6857990"/>
          </a:xfrm>
          <a:prstGeom prst="rect">
            <a:avLst/>
          </a:prstGeom>
        </p:spPr>
      </p:pic>
    </p:spTree>
    <p:extLst>
      <p:ext uri="{BB962C8B-B14F-4D97-AF65-F5344CB8AC3E}">
        <p14:creationId xmlns:p14="http://schemas.microsoft.com/office/powerpoint/2010/main" val="3497641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095C0273-0769-D7D9-F481-D4DA66E9B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562" r="3118" b="-3"/>
          <a:stretch>
            <a:fillRect/>
          </a:stretch>
        </p:blipFill>
        <p:spPr bwMode="auto">
          <a:xfrm>
            <a:off x="8331957" y="-10138"/>
            <a:ext cx="3860043" cy="345737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AA8475A-45E9-8B74-0725-DDB38793D1C2}"/>
              </a:ext>
            </a:extLst>
          </p:cNvPr>
          <p:cNvSpPr>
            <a:spLocks noGrp="1"/>
          </p:cNvSpPr>
          <p:nvPr>
            <p:ph type="title"/>
          </p:nvPr>
        </p:nvSpPr>
        <p:spPr>
          <a:xfrm>
            <a:off x="631065" y="457201"/>
            <a:ext cx="3020560" cy="3588870"/>
          </a:xfrm>
        </p:spPr>
        <p:txBody>
          <a:bodyPr vert="horz" lIns="91440" tIns="45720" rIns="91440" bIns="45720" rtlCol="0" anchor="b">
            <a:normAutofit/>
          </a:bodyPr>
          <a:lstStyle/>
          <a:p>
            <a:pPr algn="r"/>
            <a:r>
              <a:rPr lang="en-US" sz="4000" b="1" kern="1200" dirty="0">
                <a:solidFill>
                  <a:srgbClr val="FFFFFF"/>
                </a:solidFill>
                <a:latin typeface="+mj-lt"/>
                <a:ea typeface="+mj-ea"/>
                <a:cs typeface="+mj-cs"/>
              </a:rPr>
              <a:t>	    Damage</a:t>
            </a:r>
            <a:endParaRPr lang="en-US" sz="4000" kern="1200" dirty="0">
              <a:solidFill>
                <a:srgbClr val="FFFFFF"/>
              </a:solidFill>
              <a:latin typeface="+mj-lt"/>
              <a:ea typeface="+mj-ea"/>
              <a:cs typeface="+mj-cs"/>
            </a:endParaRPr>
          </a:p>
        </p:txBody>
      </p:sp>
      <p:pic>
        <p:nvPicPr>
          <p:cNvPr id="5" name="Picture 2">
            <a:extLst>
              <a:ext uri="{FF2B5EF4-FFF2-40B4-BE49-F238E27FC236}">
                <a16:creationId xmlns:a16="http://schemas.microsoft.com/office/drawing/2014/main" id="{E171B7DB-8A82-3DEE-53CD-3359E9AC497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2392" r="13379"/>
          <a:stretch>
            <a:fillRect/>
          </a:stretch>
        </p:blipFill>
        <p:spPr bwMode="auto">
          <a:xfrm>
            <a:off x="8331957" y="3420897"/>
            <a:ext cx="3860043" cy="343710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3A648928-3C04-79A8-4BAB-447EB37D8968}"/>
              </a:ext>
            </a:extLst>
          </p:cNvPr>
          <p:cNvSpPr txBox="1"/>
          <p:nvPr/>
        </p:nvSpPr>
        <p:spPr>
          <a:xfrm>
            <a:off x="4650707" y="928197"/>
            <a:ext cx="3503461" cy="1938992"/>
          </a:xfrm>
          <a:prstGeom prst="rect">
            <a:avLst/>
          </a:prstGeom>
          <a:noFill/>
        </p:spPr>
        <p:txBody>
          <a:bodyPr wrap="square">
            <a:spAutoFit/>
          </a:bodyPr>
          <a:lstStyle/>
          <a:p>
            <a:r>
              <a:rPr lang="en-US" sz="4000" b="1" kern="1200" dirty="0">
                <a:latin typeface="+mj-lt"/>
                <a:ea typeface="+mj-ea"/>
                <a:cs typeface="+mj-cs"/>
              </a:rPr>
              <a:t>Too Hot </a:t>
            </a:r>
          </a:p>
          <a:p>
            <a:r>
              <a:rPr lang="en-US" sz="4000" b="1" kern="1200" dirty="0">
                <a:latin typeface="+mj-lt"/>
                <a:ea typeface="+mj-ea"/>
                <a:cs typeface="+mj-cs"/>
              </a:rPr>
              <a:t>= heat stress 	</a:t>
            </a:r>
            <a:endParaRPr lang="en-NZ" dirty="0"/>
          </a:p>
        </p:txBody>
      </p:sp>
      <p:sp>
        <p:nvSpPr>
          <p:cNvPr id="8" name="TextBox 7">
            <a:extLst>
              <a:ext uri="{FF2B5EF4-FFF2-40B4-BE49-F238E27FC236}">
                <a16:creationId xmlns:a16="http://schemas.microsoft.com/office/drawing/2014/main" id="{B721698F-54D2-C167-5DD1-1ED00EDCE08A}"/>
              </a:ext>
            </a:extLst>
          </p:cNvPr>
          <p:cNvSpPr txBox="1"/>
          <p:nvPr/>
        </p:nvSpPr>
        <p:spPr>
          <a:xfrm>
            <a:off x="4650707" y="4606365"/>
            <a:ext cx="3159168" cy="1323439"/>
          </a:xfrm>
          <a:prstGeom prst="rect">
            <a:avLst/>
          </a:prstGeom>
          <a:noFill/>
        </p:spPr>
        <p:txBody>
          <a:bodyPr wrap="square">
            <a:spAutoFit/>
          </a:bodyPr>
          <a:lstStyle/>
          <a:p>
            <a:r>
              <a:rPr lang="en-US" sz="4000" b="1" kern="1200" dirty="0">
                <a:latin typeface="+mj-lt"/>
                <a:ea typeface="+mj-ea"/>
                <a:cs typeface="+mj-cs"/>
              </a:rPr>
              <a:t>Too Cold </a:t>
            </a:r>
          </a:p>
          <a:p>
            <a:r>
              <a:rPr lang="en-US" sz="4000" b="1" kern="1200" dirty="0">
                <a:latin typeface="+mj-lt"/>
                <a:ea typeface="+mj-ea"/>
                <a:cs typeface="+mj-cs"/>
              </a:rPr>
              <a:t>= frost </a:t>
            </a:r>
            <a:endParaRPr lang="en-NZ" dirty="0"/>
          </a:p>
        </p:txBody>
      </p:sp>
    </p:spTree>
    <p:extLst>
      <p:ext uri="{BB962C8B-B14F-4D97-AF65-F5344CB8AC3E}">
        <p14:creationId xmlns:p14="http://schemas.microsoft.com/office/powerpoint/2010/main" val="492202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EDE936-4C79-A3C8-2860-7F2B8E2A1AA1}"/>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Soil</a:t>
            </a:r>
          </a:p>
        </p:txBody>
      </p:sp>
      <p:sp>
        <p:nvSpPr>
          <p:cNvPr id="3" name="Content Placeholder 2">
            <a:extLst>
              <a:ext uri="{FF2B5EF4-FFF2-40B4-BE49-F238E27FC236}">
                <a16:creationId xmlns:a16="http://schemas.microsoft.com/office/drawing/2014/main" id="{152D8E0C-BA3C-28E1-AF5E-E2768E70ECC1}"/>
              </a:ext>
            </a:extLst>
          </p:cNvPr>
          <p:cNvSpPr>
            <a:spLocks noGrp="1"/>
          </p:cNvSpPr>
          <p:nvPr>
            <p:ph idx="1"/>
          </p:nvPr>
        </p:nvSpPr>
        <p:spPr>
          <a:xfrm>
            <a:off x="4581727" y="649480"/>
            <a:ext cx="3025303" cy="5546047"/>
          </a:xfrm>
        </p:spPr>
        <p:txBody>
          <a:bodyPr anchor="ctr">
            <a:normAutofit/>
          </a:bodyPr>
          <a:lstStyle/>
          <a:p>
            <a:pPr lvl="0"/>
            <a:r>
              <a:rPr lang="en-NZ" sz="1700"/>
              <a:t>Potatoes can grow in a range of soils, including clay loam, silt loam, sandy loam, peat, and alluvial soils</a:t>
            </a:r>
          </a:p>
          <a:p>
            <a:pPr lvl="0"/>
            <a:r>
              <a:rPr lang="en-NZ" sz="1700"/>
              <a:t>Ideal soil is a light to medium loam that is deep, friable, and well-drained, with good water-holding capacity</a:t>
            </a:r>
          </a:p>
          <a:p>
            <a:pPr lvl="0"/>
            <a:r>
              <a:rPr lang="en-NZ" sz="1700"/>
              <a:t>Optimal soil pH is 5.5–6.5 to support nutrient availability and reduce disease risk (e.g. common scab)</a:t>
            </a:r>
          </a:p>
          <a:p>
            <a:pPr lvl="0"/>
            <a:r>
              <a:rPr lang="en-NZ" sz="1700"/>
              <a:t>Good soil structure is essential for healthy root growth and tuber development</a:t>
            </a:r>
          </a:p>
          <a:p>
            <a:pPr lvl="0"/>
            <a:r>
              <a:rPr lang="en-NZ" sz="1700"/>
              <a:t>Soil water-holding capacity influences variety selection and harvest timing</a:t>
            </a:r>
          </a:p>
        </p:txBody>
      </p:sp>
      <p:pic>
        <p:nvPicPr>
          <p:cNvPr id="5" name="Content Placeholder 5">
            <a:extLst>
              <a:ext uri="{FF2B5EF4-FFF2-40B4-BE49-F238E27FC236}">
                <a16:creationId xmlns:a16="http://schemas.microsoft.com/office/drawing/2014/main" id="{3BAC8723-FC4C-2996-D35A-60EA22886A5A}"/>
              </a:ext>
            </a:extLst>
          </p:cNvPr>
          <p:cNvPicPr>
            <a:picLocks noChangeAspect="1"/>
          </p:cNvPicPr>
          <p:nvPr/>
        </p:nvPicPr>
        <p:blipFill>
          <a:blip r:embed="rId2"/>
          <a:srcRect l="20096" r="13043" b="2"/>
          <a:stretch>
            <a:fillRect/>
          </a:stretch>
        </p:blipFill>
        <p:spPr>
          <a:xfrm>
            <a:off x="8109502" y="1555732"/>
            <a:ext cx="3615776" cy="3758415"/>
          </a:xfrm>
          <a:prstGeom prst="rect">
            <a:avLst/>
          </a:prstGeom>
        </p:spPr>
      </p:pic>
    </p:spTree>
    <p:extLst>
      <p:ext uri="{BB962C8B-B14F-4D97-AF65-F5344CB8AC3E}">
        <p14:creationId xmlns:p14="http://schemas.microsoft.com/office/powerpoint/2010/main" val="3149463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47026A-43D1-42D0-48C1-707F30BA4082}"/>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Seed potatoes</a:t>
            </a:r>
            <a:br>
              <a:rPr lang="en-US" sz="4000" kern="1200">
                <a:solidFill>
                  <a:srgbClr val="FFFFFF"/>
                </a:solidFill>
                <a:latin typeface="+mj-lt"/>
                <a:ea typeface="+mj-ea"/>
                <a:cs typeface="+mj-cs"/>
              </a:rPr>
            </a:br>
            <a:endParaRPr lang="en-US" sz="4000" kern="120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9711E972-3C15-E6FD-31CC-B93EC38A6106}"/>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lvl="0"/>
            <a:r>
              <a:rPr lang="en-US" sz="2000"/>
              <a:t>Use certified seed potatoes that are free from disease</a:t>
            </a:r>
          </a:p>
          <a:p>
            <a:pPr lvl="0"/>
            <a:r>
              <a:rPr lang="en-US" sz="2000"/>
              <a:t>Select high-quality seed tubers for strong, healthy growth</a:t>
            </a:r>
          </a:p>
          <a:p>
            <a:pPr lvl="0"/>
            <a:r>
              <a:rPr lang="en-US" sz="2000"/>
              <a:t>Match the variety to site conditions such as soil type, climate, and irrigation availability</a:t>
            </a:r>
          </a:p>
          <a:p>
            <a:pPr lvl="1"/>
            <a:endParaRPr lang="en-US" altLang="en-US" sz="2000"/>
          </a:p>
          <a:p>
            <a:endParaRPr lang="en-US" sz="2000"/>
          </a:p>
          <a:p>
            <a:endParaRPr lang="en-US" sz="2000"/>
          </a:p>
        </p:txBody>
      </p:sp>
      <p:pic>
        <p:nvPicPr>
          <p:cNvPr id="10" name="Picture 9">
            <a:extLst>
              <a:ext uri="{FF2B5EF4-FFF2-40B4-BE49-F238E27FC236}">
                <a16:creationId xmlns:a16="http://schemas.microsoft.com/office/drawing/2014/main" id="{6EC3692D-5A0B-619E-5943-777052E172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506872" y="1627051"/>
            <a:ext cx="4821034" cy="3615776"/>
          </a:xfrm>
          <a:prstGeom prst="rect">
            <a:avLst/>
          </a:prstGeom>
        </p:spPr>
      </p:pic>
    </p:spTree>
    <p:extLst>
      <p:ext uri="{BB962C8B-B14F-4D97-AF65-F5344CB8AC3E}">
        <p14:creationId xmlns:p14="http://schemas.microsoft.com/office/powerpoint/2010/main" val="290123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8FA314-5518-DFE6-46ED-CE509FC5BD87}"/>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Seedbed</a:t>
            </a:r>
          </a:p>
        </p:txBody>
      </p:sp>
      <p:sp>
        <p:nvSpPr>
          <p:cNvPr id="3" name="Content Placeholder 2">
            <a:extLst>
              <a:ext uri="{FF2B5EF4-FFF2-40B4-BE49-F238E27FC236}">
                <a16:creationId xmlns:a16="http://schemas.microsoft.com/office/drawing/2014/main" id="{B23621E2-D891-1D85-BEA8-6B24D70E86FA}"/>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r>
              <a:rPr lang="en-US" sz="1300"/>
              <a:t>An ideal seedbed for commercial potato production is deep, well-drained, and friable, allowing unrestricted tuber development. </a:t>
            </a:r>
          </a:p>
          <a:p>
            <a:pPr lvl="0"/>
            <a:r>
              <a:rPr lang="en-US" sz="1300"/>
              <a:t>Soil should be finely cultivated but not compacted, with a stable structure that supports aeration, root growth, and uniform emergence. </a:t>
            </a:r>
          </a:p>
          <a:p>
            <a:pPr lvl="0"/>
            <a:r>
              <a:rPr lang="en-US" sz="1300"/>
              <a:t>Furrows should be well-formed, consistent, and of adequate depth to ensure proper soil coverage of seed tubers and developing potatoes. They should also support efficient drainage and irrigation and allow for effective hilling to protect tubers from light exposure and reduce pest and disease risk. </a:t>
            </a:r>
          </a:p>
          <a:p>
            <a:pPr lvl="0"/>
            <a:r>
              <a:rPr lang="en-US" sz="1300"/>
              <a:t>The seedbed should be free of large clods, stones, and crop residues, with adequate moisture to support planting and early growth without becoming waterlogged. </a:t>
            </a:r>
          </a:p>
          <a:p>
            <a:pPr lvl="0"/>
            <a:r>
              <a:rPr lang="en-US" sz="1300"/>
              <a:t>In-furrow application of insecticides and fungicides may be used to reduce early pest and disease pressure.</a:t>
            </a:r>
          </a:p>
        </p:txBody>
      </p:sp>
      <p:pic>
        <p:nvPicPr>
          <p:cNvPr id="7" name="Content Placeholder 4">
            <a:extLst>
              <a:ext uri="{FF2B5EF4-FFF2-40B4-BE49-F238E27FC236}">
                <a16:creationId xmlns:a16="http://schemas.microsoft.com/office/drawing/2014/main" id="{34B61286-FCEE-4C03-C5E2-EAD845CCBFB6}"/>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22721" r="12582" b="2"/>
          <a:stretch>
            <a:fillRect/>
          </a:stretch>
        </p:blipFill>
        <p:spPr>
          <a:xfrm>
            <a:off x="8109502" y="1555749"/>
            <a:ext cx="3615776" cy="3758381"/>
          </a:xfrm>
          <a:prstGeom prst="rect">
            <a:avLst/>
          </a:prstGeom>
        </p:spPr>
      </p:pic>
    </p:spTree>
    <p:extLst>
      <p:ext uri="{BB962C8B-B14F-4D97-AF65-F5344CB8AC3E}">
        <p14:creationId xmlns:p14="http://schemas.microsoft.com/office/powerpoint/2010/main" val="14423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5DDE7C-7A47-1757-0A73-34D8C4B0C3FB}"/>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G:\Production\Environment\environment 015.jpg">
            <a:extLst>
              <a:ext uri="{FF2B5EF4-FFF2-40B4-BE49-F238E27FC236}">
                <a16:creationId xmlns:a16="http://schemas.microsoft.com/office/drawing/2014/main" id="{D10C7CFA-67E8-6496-1637-2A674ABB7F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3690" r="-1" b="-1"/>
          <a:stretch>
            <a:fillRect/>
          </a:stretch>
        </p:blipFill>
        <p:spPr bwMode="auto">
          <a:xfrm>
            <a:off x="8331957" y="-10138"/>
            <a:ext cx="3860043" cy="3457378"/>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7DC543F-7234-5C99-B90D-ACAC8B071B19}"/>
              </a:ext>
            </a:extLst>
          </p:cNvPr>
          <p:cNvSpPr>
            <a:spLocks noGrp="1"/>
          </p:cNvSpPr>
          <p:nvPr>
            <p:ph type="title"/>
          </p:nvPr>
        </p:nvSpPr>
        <p:spPr>
          <a:xfrm>
            <a:off x="631065" y="457201"/>
            <a:ext cx="3020560" cy="3588870"/>
          </a:xfrm>
        </p:spPr>
        <p:txBody>
          <a:bodyPr vert="horz" lIns="91440" tIns="45720" rIns="91440" bIns="45720" rtlCol="0" anchor="b">
            <a:normAutofit/>
          </a:bodyPr>
          <a:lstStyle/>
          <a:p>
            <a:pPr algn="r"/>
            <a:r>
              <a:rPr lang="en-US" sz="4000" b="1" kern="1200" dirty="0">
                <a:solidFill>
                  <a:srgbClr val="FFFFFF"/>
                </a:solidFill>
                <a:latin typeface="+mj-lt"/>
                <a:ea typeface="+mj-ea"/>
                <a:cs typeface="+mj-cs"/>
              </a:rPr>
              <a:t>Cultivation: </a:t>
            </a:r>
            <a:br>
              <a:rPr lang="en-US" sz="4000" b="1" kern="1200" dirty="0">
                <a:solidFill>
                  <a:srgbClr val="FFFFFF"/>
                </a:solidFill>
                <a:latin typeface="+mj-lt"/>
                <a:ea typeface="+mj-ea"/>
                <a:cs typeface="+mj-cs"/>
              </a:rPr>
            </a:br>
            <a:r>
              <a:rPr lang="en-US" sz="4000" b="1" kern="1200" dirty="0">
                <a:solidFill>
                  <a:srgbClr val="FFFFFF"/>
                </a:solidFill>
                <a:latin typeface="+mj-lt"/>
                <a:ea typeface="+mj-ea"/>
                <a:cs typeface="+mj-cs"/>
              </a:rPr>
              <a:t>Impacts and Soil Management</a:t>
            </a:r>
            <a:endParaRPr lang="en-US" sz="4000" kern="1200" dirty="0">
              <a:solidFill>
                <a:srgbClr val="FFFFFF"/>
              </a:solidFill>
              <a:latin typeface="+mj-lt"/>
              <a:ea typeface="+mj-ea"/>
              <a:cs typeface="+mj-cs"/>
            </a:endParaRPr>
          </a:p>
        </p:txBody>
      </p:sp>
      <p:sp>
        <p:nvSpPr>
          <p:cNvPr id="8" name="TextBox 7">
            <a:extLst>
              <a:ext uri="{FF2B5EF4-FFF2-40B4-BE49-F238E27FC236}">
                <a16:creationId xmlns:a16="http://schemas.microsoft.com/office/drawing/2014/main" id="{A0B2FF1D-0336-8A25-3AAB-C06F6A492295}"/>
              </a:ext>
            </a:extLst>
          </p:cNvPr>
          <p:cNvSpPr txBox="1"/>
          <p:nvPr/>
        </p:nvSpPr>
        <p:spPr>
          <a:xfrm>
            <a:off x="4649246" y="669363"/>
            <a:ext cx="3142472" cy="5534211"/>
          </a:xfrm>
          <a:prstGeom prst="rect">
            <a:avLst/>
          </a:prstGeom>
        </p:spPr>
        <p:txBody>
          <a:bodyPr vert="horz" lIns="91440" tIns="45720" rIns="91440" bIns="45720" rtlCol="0" anchor="ctr">
            <a:normAutofit/>
          </a:bodyPr>
          <a:lstStyle/>
          <a:p>
            <a:pPr marL="342900" lvl="0" indent="-228600">
              <a:lnSpc>
                <a:spcPct val="90000"/>
              </a:lnSpc>
              <a:spcAft>
                <a:spcPts val="600"/>
              </a:spcAft>
              <a:buFont typeface="Arial" panose="020B0604020202020204" pitchFamily="34" charset="0"/>
              <a:buChar char="•"/>
            </a:pPr>
            <a:r>
              <a:rPr lang="en-US" sz="1400"/>
              <a:t>Cultivation can negatively affect the environment through soil compaction, reduced soil stability, and increased erosion risk, but it remains essential for successful crop production. </a:t>
            </a:r>
          </a:p>
          <a:p>
            <a:pPr marL="285750" lvl="0" indent="-228600">
              <a:lnSpc>
                <a:spcPct val="90000"/>
              </a:lnSpc>
              <a:spcAft>
                <a:spcPts val="600"/>
              </a:spcAft>
              <a:buFont typeface="Arial" panose="020B0604020202020204" pitchFamily="34" charset="0"/>
              <a:buChar char="•"/>
            </a:pPr>
            <a:r>
              <a:rPr lang="en-US" sz="1400"/>
              <a:t>Cover crops help maintain soil health by increasing organic matter, improving soil structure, fertility, and water retention, supporting nutrient uptake, and reducing leaching losses. They also reduce wind and water erosion by maintaining ground cover. </a:t>
            </a:r>
          </a:p>
          <a:p>
            <a:pPr marL="285750" lvl="0" indent="-228600">
              <a:lnSpc>
                <a:spcPct val="90000"/>
              </a:lnSpc>
              <a:spcAft>
                <a:spcPts val="600"/>
              </a:spcAft>
              <a:buFont typeface="Arial" panose="020B0604020202020204" pitchFamily="34" charset="0"/>
              <a:buChar char="•"/>
            </a:pPr>
            <a:r>
              <a:rPr lang="en-US" sz="1400"/>
              <a:t>Silt control measures reduce off-site impacts: </a:t>
            </a:r>
          </a:p>
          <a:p>
            <a:pPr marL="742950" lvl="1" indent="-228600">
              <a:lnSpc>
                <a:spcPct val="90000"/>
              </a:lnSpc>
              <a:spcAft>
                <a:spcPts val="600"/>
              </a:spcAft>
              <a:buFont typeface="Arial" panose="020B0604020202020204" pitchFamily="34" charset="0"/>
              <a:buChar char="•"/>
            </a:pPr>
            <a:r>
              <a:rPr lang="en-US" sz="1400"/>
              <a:t>Riparian buffer strips create protective barriers between farmland and waterways. </a:t>
            </a:r>
          </a:p>
          <a:p>
            <a:pPr marL="742950" lvl="1" indent="-228600">
              <a:lnSpc>
                <a:spcPct val="90000"/>
              </a:lnSpc>
              <a:spcAft>
                <a:spcPts val="600"/>
              </a:spcAft>
              <a:buFont typeface="Arial" panose="020B0604020202020204" pitchFamily="34" charset="0"/>
              <a:buChar char="•"/>
            </a:pPr>
            <a:r>
              <a:rPr lang="en-US" sz="1400"/>
              <a:t>Silt traps capture sediment, allowing cleaner water to be discharged into streams and rivers.</a:t>
            </a:r>
          </a:p>
        </p:txBody>
      </p:sp>
      <p:pic>
        <p:nvPicPr>
          <p:cNvPr id="3" name="Picture 2" descr="G:\Production\Production 2013\Photos\robs photos\Karls photos (3).jpg">
            <a:extLst>
              <a:ext uri="{FF2B5EF4-FFF2-40B4-BE49-F238E27FC236}">
                <a16:creationId xmlns:a16="http://schemas.microsoft.com/office/drawing/2014/main" id="{D223C675-A4C5-A5DE-4485-F65C031B05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11556" b="-4"/>
          <a:stretch>
            <a:fillRect/>
          </a:stretch>
        </p:blipFill>
        <p:spPr bwMode="auto">
          <a:xfrm>
            <a:off x="8331957" y="3420897"/>
            <a:ext cx="3860043" cy="3437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661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B0AA48-C809-F662-36D1-84CB8D051FC9}"/>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18">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B734E6-8E7A-6ECF-44AE-BFF239478B5B}"/>
              </a:ext>
            </a:extLst>
          </p:cNvPr>
          <p:cNvSpPr>
            <a:spLocks noGrp="1"/>
          </p:cNvSpPr>
          <p:nvPr>
            <p:ph type="title"/>
          </p:nvPr>
        </p:nvSpPr>
        <p:spPr>
          <a:xfrm>
            <a:off x="660042" y="2945176"/>
            <a:ext cx="2878688" cy="2757975"/>
          </a:xfrm>
        </p:spPr>
        <p:txBody>
          <a:bodyPr vert="horz" lIns="91440" tIns="45720" rIns="91440" bIns="45720" rtlCol="0" anchor="t">
            <a:normAutofit/>
          </a:bodyPr>
          <a:lstStyle/>
          <a:p>
            <a:r>
              <a:rPr lang="en-US" sz="4000" b="1">
                <a:solidFill>
                  <a:srgbClr val="FFFFFF"/>
                </a:solidFill>
              </a:rPr>
              <a:t>Silt traps </a:t>
            </a:r>
            <a:br>
              <a:rPr lang="en-US" sz="4000">
                <a:solidFill>
                  <a:srgbClr val="FFFFFF"/>
                </a:solidFill>
              </a:rPr>
            </a:br>
            <a:br>
              <a:rPr lang="en-US" sz="4000">
                <a:solidFill>
                  <a:srgbClr val="FFFFFF"/>
                </a:solidFill>
              </a:rPr>
            </a:br>
            <a:endParaRPr lang="en-US" sz="4000">
              <a:solidFill>
                <a:srgbClr val="FFFFFF"/>
              </a:solidFill>
            </a:endParaRPr>
          </a:p>
        </p:txBody>
      </p:sp>
      <p:pic>
        <p:nvPicPr>
          <p:cNvPr id="5" name="Content Placeholder 5">
            <a:extLst>
              <a:ext uri="{FF2B5EF4-FFF2-40B4-BE49-F238E27FC236}">
                <a16:creationId xmlns:a16="http://schemas.microsoft.com/office/drawing/2014/main" id="{C68BDA2C-951D-33F6-AF51-178DE7AEE7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5095" y="1807894"/>
            <a:ext cx="4147695" cy="3525542"/>
          </a:xfrm>
          <a:prstGeom prst="rect">
            <a:avLst/>
          </a:prstGeom>
        </p:spPr>
      </p:pic>
      <p:pic>
        <p:nvPicPr>
          <p:cNvPr id="4" name="Content Placeholder 6">
            <a:extLst>
              <a:ext uri="{FF2B5EF4-FFF2-40B4-BE49-F238E27FC236}">
                <a16:creationId xmlns:a16="http://schemas.microsoft.com/office/drawing/2014/main" id="{31959A93-78C6-6184-F162-76169EF28C3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1423" y="1807894"/>
            <a:ext cx="3750577" cy="3525542"/>
          </a:xfrm>
          <a:prstGeom prst="rect">
            <a:avLst/>
          </a:prstGeom>
        </p:spPr>
      </p:pic>
    </p:spTree>
    <p:extLst>
      <p:ext uri="{BB962C8B-B14F-4D97-AF65-F5344CB8AC3E}">
        <p14:creationId xmlns:p14="http://schemas.microsoft.com/office/powerpoint/2010/main" val="4207227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712EEB-D37A-FAEF-DA15-15418A57752C}"/>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Planting seed potatoes</a:t>
            </a:r>
          </a:p>
        </p:txBody>
      </p:sp>
      <p:sp>
        <p:nvSpPr>
          <p:cNvPr id="3" name="Content Placeholder 2">
            <a:extLst>
              <a:ext uri="{FF2B5EF4-FFF2-40B4-BE49-F238E27FC236}">
                <a16:creationId xmlns:a16="http://schemas.microsoft.com/office/drawing/2014/main" id="{F420D08C-B284-51CA-4D4A-B5BC20421308}"/>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lvl="0"/>
            <a:r>
              <a:rPr lang="en-US" sz="1300"/>
              <a:t>Whole seed potatoes, typically 40–55 mm in diameter, are planted into furrows using a precision planter and then covered with soil.</a:t>
            </a:r>
          </a:p>
          <a:p>
            <a:pPr lvl="0"/>
            <a:r>
              <a:rPr lang="en-US" sz="1300"/>
              <a:t>Planting time varies by region, starting earlier in warmer areas such as Northland and Auckland, compared with cooler regions like Waikato, Ohakune, and Canterbury</a:t>
            </a:r>
          </a:p>
          <a:p>
            <a:r>
              <a:rPr lang="en-US" sz="1300"/>
              <a:t>Planting occurs when soil temperatures are rising and frost risk is low, with emergence typically occurring around 21 days after planting. </a:t>
            </a:r>
          </a:p>
          <a:p>
            <a:pPr marL="0"/>
            <a:r>
              <a:rPr lang="en-US" sz="1300"/>
              <a:t>Spacing &amp; Planting Guidelines</a:t>
            </a:r>
          </a:p>
          <a:p>
            <a:pPr lvl="0"/>
            <a:r>
              <a:rPr lang="en-US" sz="1300"/>
              <a:t>Proper spacing ensures good air circulation, sunlight exposure, and uniform tuber development. </a:t>
            </a:r>
          </a:p>
          <a:p>
            <a:pPr lvl="1"/>
            <a:r>
              <a:rPr lang="en-US" sz="1300"/>
              <a:t>In-row spacing: 25–35 cm between tubers </a:t>
            </a:r>
          </a:p>
          <a:p>
            <a:pPr lvl="1"/>
            <a:r>
              <a:rPr lang="en-US" sz="1300"/>
              <a:t>Row spacing: 70–90 cm between rows </a:t>
            </a:r>
          </a:p>
          <a:p>
            <a:pPr lvl="1"/>
            <a:r>
              <a:rPr lang="en-US" sz="1300"/>
              <a:t>Planting depth: 10–15 cm </a:t>
            </a:r>
          </a:p>
          <a:p>
            <a:pPr marL="0" lvl="0"/>
            <a:endParaRPr lang="en-US" sz="1300"/>
          </a:p>
          <a:p>
            <a:pPr marL="0"/>
            <a:endParaRPr lang="en-US" sz="1300" b="1"/>
          </a:p>
          <a:p>
            <a:pPr marL="0"/>
            <a:endParaRPr lang="en-US" sz="1300"/>
          </a:p>
        </p:txBody>
      </p:sp>
      <p:pic>
        <p:nvPicPr>
          <p:cNvPr id="10" name="Content Placeholder 9">
            <a:extLst>
              <a:ext uri="{FF2B5EF4-FFF2-40B4-BE49-F238E27FC236}">
                <a16:creationId xmlns:a16="http://schemas.microsoft.com/office/drawing/2014/main" id="{748D19F0-8F59-8340-739A-C6156AB39CBA}"/>
              </a:ext>
            </a:extLst>
          </p:cNvPr>
          <p:cNvPicPr>
            <a:picLocks noGrp="1" noChangeAspect="1"/>
          </p:cNvPicPr>
          <p:nvPr>
            <p:ph sz="half" idx="2"/>
          </p:nvPr>
        </p:nvPicPr>
        <p:blipFill>
          <a:blip r:embed="rId2"/>
          <a:stretch>
            <a:fillRect/>
          </a:stretch>
        </p:blipFill>
        <p:spPr>
          <a:xfrm>
            <a:off x="8109502" y="2372806"/>
            <a:ext cx="3615776" cy="2124267"/>
          </a:xfrm>
          <a:prstGeom prst="rect">
            <a:avLst/>
          </a:prstGeom>
        </p:spPr>
      </p:pic>
    </p:spTree>
    <p:extLst>
      <p:ext uri="{BB962C8B-B14F-4D97-AF65-F5344CB8AC3E}">
        <p14:creationId xmlns:p14="http://schemas.microsoft.com/office/powerpoint/2010/main" val="1661465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2F7012-CECE-8FDD-E8A8-2C7B83A1695A}"/>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Growth stage</a:t>
            </a:r>
          </a:p>
        </p:txBody>
      </p:sp>
      <p:sp>
        <p:nvSpPr>
          <p:cNvPr id="3" name="Content Placeholder 2">
            <a:extLst>
              <a:ext uri="{FF2B5EF4-FFF2-40B4-BE49-F238E27FC236}">
                <a16:creationId xmlns:a16="http://schemas.microsoft.com/office/drawing/2014/main" id="{3CB1BFB9-D98A-1535-5BB4-8B940F75AF10}"/>
              </a:ext>
            </a:extLst>
          </p:cNvPr>
          <p:cNvSpPr>
            <a:spLocks noGrp="1"/>
          </p:cNvSpPr>
          <p:nvPr>
            <p:ph idx="1"/>
          </p:nvPr>
        </p:nvSpPr>
        <p:spPr>
          <a:xfrm>
            <a:off x="4581727" y="649480"/>
            <a:ext cx="3025303" cy="5546047"/>
          </a:xfrm>
        </p:spPr>
        <p:txBody>
          <a:bodyPr anchor="ctr">
            <a:normAutofit/>
          </a:bodyPr>
          <a:lstStyle/>
          <a:p>
            <a:pPr lvl="0"/>
            <a:r>
              <a:rPr lang="en-NZ" sz="1400"/>
              <a:t>Potato crops take approximately 110–130 days to reach maturity</a:t>
            </a:r>
          </a:p>
          <a:p>
            <a:pPr lvl="0"/>
            <a:r>
              <a:rPr lang="en-NZ" sz="1400"/>
              <a:t>Leaf emergence occurs around 21 days after planting seed potatoes</a:t>
            </a:r>
          </a:p>
          <a:p>
            <a:pPr lvl="0"/>
            <a:r>
              <a:rPr lang="en-NZ" sz="1400"/>
              <a:t>Effective crop management is essential to achieve high yields and quality</a:t>
            </a:r>
          </a:p>
          <a:p>
            <a:pPr marL="0" indent="0">
              <a:buNone/>
            </a:pPr>
            <a:r>
              <a:rPr lang="en-NZ" sz="1400" b="1"/>
              <a:t>Key management practices include:</a:t>
            </a:r>
            <a:endParaRPr lang="en-NZ" sz="1400"/>
          </a:p>
          <a:p>
            <a:pPr lvl="0"/>
            <a:r>
              <a:rPr lang="en-NZ" sz="1400"/>
              <a:t>Hilling to support tuber development and protect from sunlight</a:t>
            </a:r>
          </a:p>
          <a:p>
            <a:pPr lvl="0"/>
            <a:r>
              <a:rPr lang="en-NZ" sz="1400"/>
              <a:t>Fertiliser application to support healthy growth</a:t>
            </a:r>
          </a:p>
          <a:p>
            <a:pPr lvl="0"/>
            <a:r>
              <a:rPr lang="en-NZ" sz="1400"/>
              <a:t>Irrigation to maintain consistent soil moisture</a:t>
            </a:r>
          </a:p>
          <a:p>
            <a:pPr lvl="0"/>
            <a:r>
              <a:rPr lang="en-NZ" sz="1400"/>
              <a:t>Pest and disease monitoring to protect crop health</a:t>
            </a:r>
          </a:p>
          <a:p>
            <a:pPr lvl="0"/>
            <a:r>
              <a:rPr lang="en-NZ" sz="1400"/>
              <a:t>Weed management to reduce competition for nutrients and water</a:t>
            </a:r>
          </a:p>
        </p:txBody>
      </p:sp>
      <p:pic>
        <p:nvPicPr>
          <p:cNvPr id="5" name="Picture 4">
            <a:extLst>
              <a:ext uri="{FF2B5EF4-FFF2-40B4-BE49-F238E27FC236}">
                <a16:creationId xmlns:a16="http://schemas.microsoft.com/office/drawing/2014/main" id="{C6D5D0FC-610A-47D1-4462-753636A1A00B}"/>
              </a:ext>
            </a:extLst>
          </p:cNvPr>
          <p:cNvPicPr>
            <a:picLocks noChangeAspect="1"/>
          </p:cNvPicPr>
          <p:nvPr/>
        </p:nvPicPr>
        <p:blipFill>
          <a:blip r:embed="rId2"/>
          <a:srcRect l="37818" r="28399" b="-1"/>
          <a:stretch>
            <a:fillRect/>
          </a:stretch>
        </p:blipFill>
        <p:spPr>
          <a:xfrm>
            <a:off x="8109502" y="10"/>
            <a:ext cx="4082498" cy="6857990"/>
          </a:xfrm>
          <a:prstGeom prst="rect">
            <a:avLst/>
          </a:prstGeom>
        </p:spPr>
      </p:pic>
      <p:sp>
        <p:nvSpPr>
          <p:cNvPr id="7" name="TextBox 6">
            <a:extLst>
              <a:ext uri="{FF2B5EF4-FFF2-40B4-BE49-F238E27FC236}">
                <a16:creationId xmlns:a16="http://schemas.microsoft.com/office/drawing/2014/main" id="{0C6B956B-571D-780F-15EF-41FB831E8F0B}"/>
              </a:ext>
            </a:extLst>
          </p:cNvPr>
          <p:cNvSpPr txBox="1"/>
          <p:nvPr/>
        </p:nvSpPr>
        <p:spPr>
          <a:xfrm>
            <a:off x="6823665" y="6249764"/>
            <a:ext cx="1285828" cy="276999"/>
          </a:xfrm>
          <a:prstGeom prst="rect">
            <a:avLst/>
          </a:prstGeom>
          <a:noFill/>
        </p:spPr>
        <p:txBody>
          <a:bodyPr wrap="square" rtlCol="0">
            <a:spAutoFit/>
          </a:bodyPr>
          <a:lstStyle/>
          <a:p>
            <a:r>
              <a:rPr lang="en-NZ" sz="1200" dirty="0"/>
              <a:t>Crop 40 day old</a:t>
            </a:r>
          </a:p>
        </p:txBody>
      </p:sp>
    </p:spTree>
    <p:extLst>
      <p:ext uri="{BB962C8B-B14F-4D97-AF65-F5344CB8AC3E}">
        <p14:creationId xmlns:p14="http://schemas.microsoft.com/office/powerpoint/2010/main" val="2318320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8A6407-AE32-2C71-7085-40BD4613D180}"/>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br>
              <a:rPr lang="en-US" sz="3400" b="1">
                <a:solidFill>
                  <a:srgbClr val="FFFFFF"/>
                </a:solidFill>
              </a:rPr>
            </a:br>
            <a:br>
              <a:rPr lang="en-US" sz="3400" b="1">
                <a:solidFill>
                  <a:srgbClr val="FFFFFF"/>
                </a:solidFill>
              </a:rPr>
            </a:br>
            <a:br>
              <a:rPr lang="en-US" sz="3400" b="1">
                <a:solidFill>
                  <a:srgbClr val="FFFFFF"/>
                </a:solidFill>
              </a:rPr>
            </a:br>
            <a:br>
              <a:rPr lang="en-US" sz="3400" b="1">
                <a:solidFill>
                  <a:srgbClr val="FFFFFF"/>
                </a:solidFill>
              </a:rPr>
            </a:br>
            <a:br>
              <a:rPr lang="en-US" sz="3400" b="1">
                <a:solidFill>
                  <a:srgbClr val="FFFFFF"/>
                </a:solidFill>
              </a:rPr>
            </a:br>
            <a:r>
              <a:rPr lang="en-US" sz="3400" b="1">
                <a:solidFill>
                  <a:srgbClr val="FFFFFF"/>
                </a:solidFill>
              </a:rPr>
              <a:t>Hilling</a:t>
            </a:r>
            <a:br>
              <a:rPr lang="en-US" sz="3400">
                <a:solidFill>
                  <a:srgbClr val="FFFFFF"/>
                </a:solidFill>
              </a:rPr>
            </a:br>
            <a:endParaRPr lang="en-US" sz="3400">
              <a:solidFill>
                <a:srgbClr val="FFFFFF"/>
              </a:solidFill>
            </a:endParaRPr>
          </a:p>
        </p:txBody>
      </p:sp>
      <p:sp>
        <p:nvSpPr>
          <p:cNvPr id="3" name="Content Placeholder 2">
            <a:extLst>
              <a:ext uri="{FF2B5EF4-FFF2-40B4-BE49-F238E27FC236}">
                <a16:creationId xmlns:a16="http://schemas.microsoft.com/office/drawing/2014/main" id="{FB66E1B1-5DF7-0588-A300-B3C197864675}"/>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r>
              <a:rPr lang="en-US" sz="1600" dirty="0"/>
              <a:t>Hilling is where soil is pulled up and piled around the base of the growing potato plant.</a:t>
            </a:r>
          </a:p>
          <a:p>
            <a:r>
              <a:rPr lang="en-US" sz="1600" dirty="0"/>
              <a:t>The first hilling is carried out when plants reach 12–20 cm in height</a:t>
            </a:r>
          </a:p>
          <a:p>
            <a:r>
              <a:rPr lang="en-US" sz="1600" dirty="0"/>
              <a:t>A second hilling is completed 2–3 weeks later</a:t>
            </a:r>
          </a:p>
          <a:p>
            <a:pPr marL="0" indent="0">
              <a:buNone/>
            </a:pPr>
            <a:r>
              <a:rPr lang="en-US" sz="1600" b="1" dirty="0"/>
              <a:t>Hilling</a:t>
            </a:r>
            <a:endParaRPr lang="en-US" sz="1600" dirty="0"/>
          </a:p>
          <a:p>
            <a:r>
              <a:rPr lang="en-US" sz="1600" dirty="0"/>
              <a:t>Protects developing tubers from sunlight, preventing greening</a:t>
            </a:r>
          </a:p>
          <a:p>
            <a:r>
              <a:rPr lang="en-US" sz="1600" dirty="0"/>
              <a:t>Encourages secondary tuber formation, increasing yield</a:t>
            </a:r>
          </a:p>
          <a:p>
            <a:r>
              <a:rPr lang="en-US" sz="1600" dirty="0"/>
              <a:t>Improves plant stability and supports healthier growth</a:t>
            </a:r>
          </a:p>
          <a:p>
            <a:r>
              <a:rPr lang="en-US" sz="1600" dirty="0"/>
              <a:t>Improves drainage around the plant and reduces exposure of tubers to pests and disease</a:t>
            </a:r>
          </a:p>
          <a:p>
            <a:endParaRPr lang="en-US" sz="1600" dirty="0"/>
          </a:p>
        </p:txBody>
      </p:sp>
      <p:pic>
        <p:nvPicPr>
          <p:cNvPr id="4" name="Picture 3" descr="Grow Your Own Potatoes With the Trench &amp; Hill Method • Runamuk Acres Conservation Farm">
            <a:extLst>
              <a:ext uri="{FF2B5EF4-FFF2-40B4-BE49-F238E27FC236}">
                <a16:creationId xmlns:a16="http://schemas.microsoft.com/office/drawing/2014/main" id="{8182E686-08F4-C9DC-5A03-4C96A6C44E45}"/>
              </a:ext>
            </a:extLst>
          </p:cNvPr>
          <p:cNvPicPr>
            <a:picLocks noChangeAspect="1"/>
          </p:cNvPicPr>
          <p:nvPr/>
        </p:nvPicPr>
        <p:blipFill>
          <a:blip r:embed="rId2"/>
          <a:srcRect l="35843" r="30821"/>
          <a:stretch>
            <a:fillRect/>
          </a:stretch>
        </p:blipFill>
        <p:spPr>
          <a:xfrm>
            <a:off x="8109502" y="10"/>
            <a:ext cx="4082498" cy="6857990"/>
          </a:xfrm>
          <a:prstGeom prst="rect">
            <a:avLst/>
          </a:prstGeom>
        </p:spPr>
      </p:pic>
    </p:spTree>
    <p:extLst>
      <p:ext uri="{BB962C8B-B14F-4D97-AF65-F5344CB8AC3E}">
        <p14:creationId xmlns:p14="http://schemas.microsoft.com/office/powerpoint/2010/main" val="2084738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18">
            <a:extLst>
              <a:ext uri="{FF2B5EF4-FFF2-40B4-BE49-F238E27FC236}">
                <a16:creationId xmlns:a16="http://schemas.microsoft.com/office/drawing/2014/main" id="{5428AC11-BFDF-42EF-80FF-717BBF909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8628" y="1408629"/>
            <a:ext cx="6858000"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CC56AF6-38E4-490B-8E2B-1A1037B4E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832"/>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339A6F5-AD6A-4D80-8AD9-6290D13AC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513"/>
            <a:ext cx="6857572" cy="3581401"/>
          </a:xfrm>
          <a:prstGeom prst="rect">
            <a:avLst/>
          </a:prstGeom>
          <a:gradFill>
            <a:gsLst>
              <a:gs pos="0">
                <a:srgbClr val="000000">
                  <a:alpha val="61000"/>
                </a:srgbClr>
              </a:gs>
              <a:gs pos="95000">
                <a:schemeClr val="accent5">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A15F46-155D-C24B-6E42-515EBE7765CD}"/>
              </a:ext>
            </a:extLst>
          </p:cNvPr>
          <p:cNvSpPr>
            <a:spLocks noGrp="1"/>
          </p:cNvSpPr>
          <p:nvPr>
            <p:ph type="ctrTitle"/>
          </p:nvPr>
        </p:nvSpPr>
        <p:spPr>
          <a:xfrm>
            <a:off x="660042" y="2945176"/>
            <a:ext cx="2878688" cy="2757975"/>
          </a:xfrm>
        </p:spPr>
        <p:txBody>
          <a:bodyPr anchor="t">
            <a:normAutofit/>
          </a:bodyPr>
          <a:lstStyle/>
          <a:p>
            <a:pPr algn="l"/>
            <a:r>
              <a:rPr lang="en-NZ" sz="4000">
                <a:solidFill>
                  <a:srgbClr val="FFFFFF"/>
                </a:solidFill>
              </a:rPr>
              <a:t>Growing </a:t>
            </a:r>
            <a:br>
              <a:rPr lang="en-NZ" sz="4000">
                <a:solidFill>
                  <a:srgbClr val="FFFFFF"/>
                </a:solidFill>
              </a:rPr>
            </a:br>
            <a:r>
              <a:rPr lang="en-NZ" sz="4000">
                <a:solidFill>
                  <a:srgbClr val="FFFFFF"/>
                </a:solidFill>
              </a:rPr>
              <a:t>Potatoes</a:t>
            </a:r>
          </a:p>
        </p:txBody>
      </p:sp>
      <p:pic>
        <p:nvPicPr>
          <p:cNvPr id="4" name="Picture 3">
            <a:extLst>
              <a:ext uri="{FF2B5EF4-FFF2-40B4-BE49-F238E27FC236}">
                <a16:creationId xmlns:a16="http://schemas.microsoft.com/office/drawing/2014/main" id="{19641A5F-E524-19DC-641D-81CDAC3586C0}"/>
              </a:ext>
            </a:extLst>
          </p:cNvPr>
          <p:cNvPicPr>
            <a:picLocks noChangeAspect="1"/>
          </p:cNvPicPr>
          <p:nvPr/>
        </p:nvPicPr>
        <p:blipFill>
          <a:blip r:embed="rId2"/>
          <a:srcRect t="15667" r="-1" b="-1"/>
          <a:stretch>
            <a:fillRect/>
          </a:stretch>
        </p:blipFill>
        <p:spPr>
          <a:xfrm>
            <a:off x="4775217" y="1659328"/>
            <a:ext cx="3147413" cy="3539085"/>
          </a:xfrm>
          <a:prstGeom prst="rect">
            <a:avLst/>
          </a:prstGeom>
        </p:spPr>
      </p:pic>
      <p:pic>
        <p:nvPicPr>
          <p:cNvPr id="5" name="Picture 4">
            <a:extLst>
              <a:ext uri="{FF2B5EF4-FFF2-40B4-BE49-F238E27FC236}">
                <a16:creationId xmlns:a16="http://schemas.microsoft.com/office/drawing/2014/main" id="{D537305B-56F4-D1D8-8948-E8086CD77D6B}"/>
              </a:ext>
            </a:extLst>
          </p:cNvPr>
          <p:cNvPicPr>
            <a:picLocks noChangeAspect="1"/>
          </p:cNvPicPr>
          <p:nvPr/>
        </p:nvPicPr>
        <p:blipFill>
          <a:blip r:embed="rId3"/>
          <a:srcRect t="15895" r="-1" b="-1"/>
          <a:stretch>
            <a:fillRect/>
          </a:stretch>
        </p:blipFill>
        <p:spPr>
          <a:xfrm>
            <a:off x="8266414" y="1661401"/>
            <a:ext cx="3141973" cy="3535199"/>
          </a:xfrm>
          <a:prstGeom prst="rect">
            <a:avLst/>
          </a:prstGeom>
        </p:spPr>
      </p:pic>
    </p:spTree>
    <p:extLst>
      <p:ext uri="{BB962C8B-B14F-4D97-AF65-F5344CB8AC3E}">
        <p14:creationId xmlns:p14="http://schemas.microsoft.com/office/powerpoint/2010/main" val="875881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B8CBB5-FD9B-6724-D9B0-867D48C268D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527B66-7532-741F-F5A6-6127E4F24A57}"/>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Nutrient management</a:t>
            </a:r>
            <a:endParaRPr lang="en-NZ" sz="4000">
              <a:solidFill>
                <a:srgbClr val="FFFFFF"/>
              </a:solidFill>
            </a:endParaRPr>
          </a:p>
        </p:txBody>
      </p:sp>
      <p:sp>
        <p:nvSpPr>
          <p:cNvPr id="3" name="Content Placeholder 2">
            <a:extLst>
              <a:ext uri="{FF2B5EF4-FFF2-40B4-BE49-F238E27FC236}">
                <a16:creationId xmlns:a16="http://schemas.microsoft.com/office/drawing/2014/main" id="{358FED3B-66D5-6B13-9C92-AA1E75997672}"/>
              </a:ext>
            </a:extLst>
          </p:cNvPr>
          <p:cNvSpPr>
            <a:spLocks noGrp="1"/>
          </p:cNvSpPr>
          <p:nvPr>
            <p:ph idx="1"/>
          </p:nvPr>
        </p:nvSpPr>
        <p:spPr>
          <a:xfrm>
            <a:off x="4581727" y="649480"/>
            <a:ext cx="3025303" cy="5546047"/>
          </a:xfrm>
        </p:spPr>
        <p:txBody>
          <a:bodyPr anchor="ctr">
            <a:normAutofit fontScale="92500" lnSpcReduction="20000"/>
          </a:bodyPr>
          <a:lstStyle/>
          <a:p>
            <a:r>
              <a:rPr lang="en-US" sz="1200" dirty="0"/>
              <a:t>Potatoes need a balanced supply of nutrients for healthy growth and high yields</a:t>
            </a:r>
          </a:p>
          <a:p>
            <a:r>
              <a:rPr lang="en-US" sz="1200" dirty="0"/>
              <a:t>Fertiliser use should be based on soil testing to avoid deficiencies or excess nutrients</a:t>
            </a:r>
          </a:p>
          <a:p>
            <a:r>
              <a:rPr lang="en-US" sz="1200" dirty="0"/>
              <a:t>A two-phase fertiliser programme is commonly used</a:t>
            </a:r>
          </a:p>
          <a:p>
            <a:pPr marL="0" indent="0">
              <a:buNone/>
            </a:pPr>
            <a:r>
              <a:rPr lang="en-US" sz="1200" b="1" dirty="0"/>
              <a:t>Phase 1</a:t>
            </a:r>
            <a:r>
              <a:rPr lang="en-US" sz="1200" dirty="0"/>
              <a:t>: Early Growth (Foliage Development)</a:t>
            </a:r>
          </a:p>
          <a:p>
            <a:r>
              <a:rPr lang="en-US" sz="1200" dirty="0"/>
              <a:t>Nitrogen (N): 150–200 kg/ha (supports leaf and stem growth)</a:t>
            </a:r>
          </a:p>
          <a:p>
            <a:r>
              <a:rPr lang="en-US" sz="1200" dirty="0"/>
              <a:t>Phosphorus (P): 40–60 kg/ha (supports root development and early growth)</a:t>
            </a:r>
          </a:p>
          <a:p>
            <a:r>
              <a:rPr lang="en-US" sz="1200" dirty="0"/>
              <a:t>Nitrogen is usually applied in split doses to reduce loss</a:t>
            </a:r>
          </a:p>
          <a:p>
            <a:pPr marL="0" indent="0">
              <a:buNone/>
            </a:pPr>
            <a:r>
              <a:rPr lang="en-US" sz="1200" b="1" dirty="0"/>
              <a:t>Phase 2</a:t>
            </a:r>
            <a:r>
              <a:rPr lang="en-US" sz="1200" dirty="0"/>
              <a:t>: Tuber Bulking (4–10 weeks after emergence)</a:t>
            </a:r>
          </a:p>
          <a:p>
            <a:r>
              <a:rPr lang="en-US" sz="1200" dirty="0"/>
              <a:t>Potassium (K): 150–250 kg/ha (important for tuber size, quality, and storage life)</a:t>
            </a:r>
          </a:p>
          <a:p>
            <a:r>
              <a:rPr lang="en-US" sz="1200" dirty="0"/>
              <a:t>Magnesium (Mg) and Boron (B) may be added if soil tests show deficiencies</a:t>
            </a:r>
          </a:p>
          <a:p>
            <a:pPr marL="0" indent="0">
              <a:buNone/>
            </a:pPr>
            <a:endParaRPr lang="en-US" sz="1200" b="1" dirty="0"/>
          </a:p>
          <a:p>
            <a:pPr marL="0" indent="0">
              <a:buNone/>
            </a:pPr>
            <a:r>
              <a:rPr lang="en-US" sz="1200" b="1" dirty="0"/>
              <a:t>Key Nutrients </a:t>
            </a:r>
          </a:p>
          <a:p>
            <a:r>
              <a:rPr lang="en-US" sz="1200" dirty="0"/>
              <a:t>N: Early plant growth (too much reduces tuber yield)</a:t>
            </a:r>
          </a:p>
          <a:p>
            <a:r>
              <a:rPr lang="en-US" sz="1200" dirty="0"/>
              <a:t>P: Root growth and tuber initiation</a:t>
            </a:r>
          </a:p>
          <a:p>
            <a:r>
              <a:rPr lang="en-US" sz="1200" dirty="0"/>
              <a:t>K: Yield, quality, and disease resistance</a:t>
            </a:r>
          </a:p>
          <a:p>
            <a:r>
              <a:rPr lang="en-US" sz="1200" dirty="0"/>
              <a:t>Ca &amp; Mg: Improve plant health and tuber quality</a:t>
            </a:r>
            <a:r>
              <a:rPr lang="en-NZ" sz="800" dirty="0"/>
              <a:t>\</a:t>
            </a:r>
            <a:endParaRPr lang="en-US" sz="800" dirty="0"/>
          </a:p>
        </p:txBody>
      </p:sp>
      <p:pic>
        <p:nvPicPr>
          <p:cNvPr id="4" name="Content Placeholder 4">
            <a:extLst>
              <a:ext uri="{FF2B5EF4-FFF2-40B4-BE49-F238E27FC236}">
                <a16:creationId xmlns:a16="http://schemas.microsoft.com/office/drawing/2014/main" id="{D69BDF48-5F80-C388-B42A-24E2D609F68D}"/>
              </a:ext>
            </a:extLst>
          </p:cNvPr>
          <p:cNvPicPr>
            <a:picLocks noChangeAspect="1"/>
          </p:cNvPicPr>
          <p:nvPr/>
        </p:nvPicPr>
        <p:blipFill>
          <a:blip r:embed="rId2" cstate="print">
            <a:extLst>
              <a:ext uri="{28A0092B-C50C-407E-A947-70E740481C1C}">
                <a14:useLocalDpi xmlns:a14="http://schemas.microsoft.com/office/drawing/2010/main" val="0"/>
              </a:ext>
            </a:extLst>
          </a:blip>
          <a:srcRect l="14504" r="13341"/>
          <a:stretch>
            <a:fillRect/>
          </a:stretch>
        </p:blipFill>
        <p:spPr>
          <a:xfrm>
            <a:off x="8109502" y="1555767"/>
            <a:ext cx="3615776" cy="3758344"/>
          </a:xfrm>
          <a:prstGeom prst="rect">
            <a:avLst/>
          </a:prstGeom>
        </p:spPr>
      </p:pic>
    </p:spTree>
    <p:extLst>
      <p:ext uri="{BB962C8B-B14F-4D97-AF65-F5344CB8AC3E}">
        <p14:creationId xmlns:p14="http://schemas.microsoft.com/office/powerpoint/2010/main" val="1798446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C33E80-D8C1-8B15-101B-91B13C7BA121}"/>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3">
            <a:extLst>
              <a:ext uri="{FF2B5EF4-FFF2-40B4-BE49-F238E27FC236}">
                <a16:creationId xmlns:a16="http://schemas.microsoft.com/office/drawing/2014/main" id="{5FB4C93B-D78C-3522-A976-264D1D08F8D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7262" r="16109"/>
          <a:stretch>
            <a:fillRect/>
          </a:stretch>
        </p:blipFill>
        <p:spPr bwMode="auto">
          <a:xfrm>
            <a:off x="8331957" y="-10138"/>
            <a:ext cx="3860043" cy="345737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D85FDC1-410F-600C-B0E1-C05A7D6C03FC}"/>
              </a:ext>
            </a:extLst>
          </p:cNvPr>
          <p:cNvSpPr>
            <a:spLocks noGrp="1"/>
          </p:cNvSpPr>
          <p:nvPr>
            <p:ph type="title"/>
          </p:nvPr>
        </p:nvSpPr>
        <p:spPr>
          <a:xfrm>
            <a:off x="631065" y="457201"/>
            <a:ext cx="3020560" cy="3588870"/>
          </a:xfrm>
        </p:spPr>
        <p:txBody>
          <a:bodyPr vert="horz" lIns="91440" tIns="45720" rIns="91440" bIns="45720" rtlCol="0" anchor="b">
            <a:normAutofit/>
          </a:bodyPr>
          <a:lstStyle/>
          <a:p>
            <a:pPr algn="r"/>
            <a:r>
              <a:rPr lang="en-US" sz="4000" b="1" kern="1200">
                <a:solidFill>
                  <a:srgbClr val="FFFFFF"/>
                </a:solidFill>
                <a:latin typeface="+mj-lt"/>
                <a:ea typeface="+mj-ea"/>
                <a:cs typeface="+mj-cs"/>
              </a:rPr>
              <a:t>Irrigation</a:t>
            </a:r>
          </a:p>
        </p:txBody>
      </p:sp>
      <p:sp>
        <p:nvSpPr>
          <p:cNvPr id="3" name="Content Placeholder 2">
            <a:extLst>
              <a:ext uri="{FF2B5EF4-FFF2-40B4-BE49-F238E27FC236}">
                <a16:creationId xmlns:a16="http://schemas.microsoft.com/office/drawing/2014/main" id="{C839C2BA-0C7B-461C-2491-6F0DC35F6928}"/>
              </a:ext>
            </a:extLst>
          </p:cNvPr>
          <p:cNvSpPr>
            <a:spLocks noGrp="1"/>
          </p:cNvSpPr>
          <p:nvPr>
            <p:ph sz="half" idx="1"/>
          </p:nvPr>
        </p:nvSpPr>
        <p:spPr>
          <a:xfrm>
            <a:off x="4649246" y="669363"/>
            <a:ext cx="3142472" cy="5534211"/>
          </a:xfrm>
        </p:spPr>
        <p:txBody>
          <a:bodyPr vert="horz" lIns="91440" tIns="45720" rIns="91440" bIns="45720" rtlCol="0" anchor="ctr">
            <a:normAutofit/>
          </a:bodyPr>
          <a:lstStyle/>
          <a:p>
            <a:pPr lvl="0"/>
            <a:r>
              <a:rPr lang="en-US" sz="1400" dirty="0"/>
              <a:t>High rainfall areas: irrigation is less important</a:t>
            </a:r>
          </a:p>
          <a:p>
            <a:pPr lvl="0"/>
            <a:r>
              <a:rPr lang="en-US" sz="1400" dirty="0"/>
              <a:t>Low rainfall areas: irrigation is essential for steady growth</a:t>
            </a:r>
          </a:p>
          <a:p>
            <a:pPr lvl="0"/>
            <a:r>
              <a:rPr lang="en-US" sz="1400" dirty="0"/>
              <a:t>An even water supply is needed for high-quality yields</a:t>
            </a:r>
          </a:p>
          <a:p>
            <a:pPr lvl="0"/>
            <a:r>
              <a:rPr lang="en-US" sz="1400" dirty="0"/>
              <a:t>Water management is essential during the tuber bulking stage</a:t>
            </a:r>
          </a:p>
          <a:p>
            <a:pPr lvl="0"/>
            <a:r>
              <a:rPr lang="en-US" sz="1400" dirty="0"/>
              <a:t>Consistent irrigation supports uniform tuber development and good skin set</a:t>
            </a:r>
          </a:p>
          <a:p>
            <a:pPr lvl="0"/>
            <a:r>
              <a:rPr lang="en-US" sz="1400" dirty="0"/>
              <a:t>Avoid overwatering near harvest, as it can cause tuber cracking and increase disease risk</a:t>
            </a:r>
          </a:p>
          <a:p>
            <a:pPr marL="0" indent="0">
              <a:buNone/>
            </a:pPr>
            <a:r>
              <a:rPr lang="en-US" sz="1400" b="1" dirty="0"/>
              <a:t>Effects of water availability:</a:t>
            </a:r>
            <a:endParaRPr lang="en-US" sz="1400" dirty="0"/>
          </a:p>
          <a:p>
            <a:pPr lvl="0"/>
            <a:r>
              <a:rPr lang="en-US" sz="1400" dirty="0"/>
              <a:t>Too little water → defects such as hollow heart</a:t>
            </a:r>
          </a:p>
          <a:p>
            <a:pPr lvl="0"/>
            <a:r>
              <a:rPr lang="en-US" sz="1400" dirty="0"/>
              <a:t>Uneven watering → </a:t>
            </a:r>
            <a:r>
              <a:rPr lang="en-US" sz="1400" dirty="0" err="1"/>
              <a:t>knobbly</a:t>
            </a:r>
            <a:r>
              <a:rPr lang="en-US" sz="1400" dirty="0"/>
              <a:t> or cracked tubers</a:t>
            </a:r>
          </a:p>
          <a:p>
            <a:pPr lvl="0"/>
            <a:r>
              <a:rPr lang="en-US" sz="1400" dirty="0"/>
              <a:t>Too much water → tuber rot in the soil</a:t>
            </a:r>
          </a:p>
          <a:p>
            <a:pPr lvl="0"/>
            <a:endParaRPr lang="en-US" sz="1400" dirty="0"/>
          </a:p>
        </p:txBody>
      </p:sp>
      <p:pic>
        <p:nvPicPr>
          <p:cNvPr id="6" name="Picture 2" descr="J:\expert photos\photos\DSC_1149.JPG">
            <a:extLst>
              <a:ext uri="{FF2B5EF4-FFF2-40B4-BE49-F238E27FC236}">
                <a16:creationId xmlns:a16="http://schemas.microsoft.com/office/drawing/2014/main" id="{E5E7B043-6904-39C4-A327-77176EC893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143" r="14066" b="-1"/>
          <a:stretch>
            <a:fillRect/>
          </a:stretch>
        </p:blipFill>
        <p:spPr bwMode="auto">
          <a:xfrm>
            <a:off x="8331957" y="3420897"/>
            <a:ext cx="3860043" cy="3437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016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B8B7F5-AA1F-0F85-AB43-E6157853B612}"/>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DA191-2AF1-ED7E-FA6D-09D63C9AEF92}"/>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Irrigation scheduling</a:t>
            </a:r>
          </a:p>
        </p:txBody>
      </p:sp>
      <p:sp>
        <p:nvSpPr>
          <p:cNvPr id="3" name="Content Placeholder 2">
            <a:extLst>
              <a:ext uri="{FF2B5EF4-FFF2-40B4-BE49-F238E27FC236}">
                <a16:creationId xmlns:a16="http://schemas.microsoft.com/office/drawing/2014/main" id="{BED26A3B-4A60-9FD1-94C2-68F1F1F577D2}"/>
              </a:ext>
            </a:extLst>
          </p:cNvPr>
          <p:cNvSpPr>
            <a:spLocks noGrp="1"/>
          </p:cNvSpPr>
          <p:nvPr>
            <p:ph sz="half" idx="1"/>
          </p:nvPr>
        </p:nvSpPr>
        <p:spPr>
          <a:xfrm>
            <a:off x="4581727" y="649481"/>
            <a:ext cx="6560814" cy="2976036"/>
          </a:xfrm>
        </p:spPr>
        <p:txBody>
          <a:bodyPr vert="horz" lIns="91440" tIns="45720" rIns="91440" bIns="45720" rtlCol="0" anchor="ctr">
            <a:normAutofit/>
          </a:bodyPr>
          <a:lstStyle/>
          <a:p>
            <a:r>
              <a:rPr lang="en-US" sz="1900" dirty="0"/>
              <a:t>Irrigation scheduling- based on moisture monitoring.</a:t>
            </a:r>
          </a:p>
          <a:p>
            <a:r>
              <a:rPr lang="en-US" sz="1900" dirty="0"/>
              <a:t>Irrigation start when soil water falls to 65% of field capacity and it stops once the soil water level reaches 90% of field capacity.</a:t>
            </a:r>
          </a:p>
          <a:p>
            <a:pPr lvl="1"/>
            <a:r>
              <a:rPr lang="en-US" sz="1900" dirty="0"/>
              <a:t>Determines when a crop is actually ‘dry’.</a:t>
            </a:r>
          </a:p>
          <a:p>
            <a:pPr lvl="1"/>
            <a:r>
              <a:rPr lang="en-US" sz="1900" dirty="0"/>
              <a:t>Ability to calculate what the plant/soil is able handle.</a:t>
            </a:r>
          </a:p>
          <a:p>
            <a:pPr lvl="1"/>
            <a:r>
              <a:rPr lang="en-US" sz="1900" dirty="0"/>
              <a:t>Ensures there is no runoff / wasted water or excessive soil erosion caused.</a:t>
            </a:r>
          </a:p>
          <a:p>
            <a:pPr lvl="1"/>
            <a:endParaRPr lang="en-US" sz="1900" dirty="0"/>
          </a:p>
          <a:p>
            <a:pPr lvl="1"/>
            <a:endParaRPr lang="en-US" sz="1900" dirty="0"/>
          </a:p>
          <a:p>
            <a:endParaRPr lang="en-US" sz="1900" dirty="0"/>
          </a:p>
        </p:txBody>
      </p:sp>
      <p:pic>
        <p:nvPicPr>
          <p:cNvPr id="4" name="Picture 3">
            <a:extLst>
              <a:ext uri="{FF2B5EF4-FFF2-40B4-BE49-F238E27FC236}">
                <a16:creationId xmlns:a16="http://schemas.microsoft.com/office/drawing/2014/main" id="{8D5FCB08-7EB8-7BC9-B953-5D0E408E9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6125" y="3229956"/>
            <a:ext cx="6560814" cy="3296808"/>
          </a:xfrm>
          <a:prstGeom prst="rect">
            <a:avLst/>
          </a:prstGeom>
        </p:spPr>
      </p:pic>
    </p:spTree>
    <p:extLst>
      <p:ext uri="{BB962C8B-B14F-4D97-AF65-F5344CB8AC3E}">
        <p14:creationId xmlns:p14="http://schemas.microsoft.com/office/powerpoint/2010/main" val="114823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AF5FB9-1461-270C-F0BF-924584177D0B}"/>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1E1989-4828-E954-2F7E-7133E7176E97}"/>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Pest and disease management</a:t>
            </a:r>
          </a:p>
        </p:txBody>
      </p:sp>
      <p:sp>
        <p:nvSpPr>
          <p:cNvPr id="3" name="Content Placeholder 2">
            <a:extLst>
              <a:ext uri="{FF2B5EF4-FFF2-40B4-BE49-F238E27FC236}">
                <a16:creationId xmlns:a16="http://schemas.microsoft.com/office/drawing/2014/main" id="{DB227AD5-AFC8-2285-DBB8-77425E8D72B0}"/>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lvl="0"/>
            <a:r>
              <a:rPr lang="en-US" sz="1300"/>
              <a:t>Potato production is exposed to multiple pest and disease risks that can reduce yield, tuber quality, and marketability </a:t>
            </a:r>
          </a:p>
          <a:p>
            <a:pPr lvl="0"/>
            <a:r>
              <a:rPr lang="en-US" sz="1300"/>
              <a:t>Regular monitoring and early scouting are essential for effective pest control and early intervention </a:t>
            </a:r>
          </a:p>
          <a:p>
            <a:r>
              <a:rPr lang="en-US" sz="1300"/>
              <a:t>Integrated management combining monitoring, hygiene, and prevention is essential for protecting crop health and productivity</a:t>
            </a:r>
          </a:p>
          <a:p>
            <a:pPr lvl="0"/>
            <a:r>
              <a:rPr lang="en-US" sz="1300"/>
              <a:t>Biosecurity and hygiene practices are critical </a:t>
            </a:r>
          </a:p>
          <a:p>
            <a:pPr lvl="1"/>
            <a:r>
              <a:rPr lang="en-US" sz="1300"/>
              <a:t>Clean machinery and equipment between paddocks </a:t>
            </a:r>
          </a:p>
          <a:p>
            <a:pPr lvl="1"/>
            <a:r>
              <a:rPr lang="en-US" sz="1300"/>
              <a:t>Avoid moving soil and plant material between sites </a:t>
            </a:r>
          </a:p>
          <a:p>
            <a:pPr lvl="1"/>
            <a:r>
              <a:rPr lang="en-US" sz="1300"/>
              <a:t>Use certified disease-free seed material </a:t>
            </a:r>
          </a:p>
          <a:p>
            <a:pPr marL="457200" lvl="1"/>
            <a:endParaRPr lang="en-US" sz="1300"/>
          </a:p>
          <a:p>
            <a:r>
              <a:rPr lang="en-US" sz="1300" i="1"/>
              <a:t>See PPT Some common potato pest and disease risks in potato production</a:t>
            </a:r>
          </a:p>
          <a:p>
            <a:pPr lvl="1"/>
            <a:endParaRPr lang="en-US" sz="1300"/>
          </a:p>
          <a:p>
            <a:endParaRPr lang="en-US" sz="1300"/>
          </a:p>
          <a:p>
            <a:pPr marL="0" lvl="0"/>
            <a:endParaRPr lang="en-US" sz="1300"/>
          </a:p>
        </p:txBody>
      </p:sp>
      <p:pic>
        <p:nvPicPr>
          <p:cNvPr id="10" name="Content Placeholder 4">
            <a:extLst>
              <a:ext uri="{FF2B5EF4-FFF2-40B4-BE49-F238E27FC236}">
                <a16:creationId xmlns:a16="http://schemas.microsoft.com/office/drawing/2014/main" id="{70B0E9D1-35CA-4F9B-2BF3-561648A6EFDE}"/>
              </a:ext>
            </a:extLst>
          </p:cNvPr>
          <p:cNvPicPr>
            <a:picLocks noChangeAspect="1"/>
          </p:cNvPicPr>
          <p:nvPr/>
        </p:nvPicPr>
        <p:blipFill>
          <a:blip r:embed="rId2">
            <a:extLst>
              <a:ext uri="{28A0092B-C50C-407E-A947-70E740481C1C}">
                <a14:useLocalDpi xmlns:a14="http://schemas.microsoft.com/office/drawing/2010/main" val="0"/>
              </a:ext>
            </a:extLst>
          </a:blip>
          <a:srcRect l="11447" r="16398"/>
          <a:stretch>
            <a:fillRect/>
          </a:stretch>
        </p:blipFill>
        <p:spPr>
          <a:xfrm>
            <a:off x="8109502" y="1555768"/>
            <a:ext cx="3615776" cy="3758342"/>
          </a:xfrm>
          <a:prstGeom prst="rect">
            <a:avLst/>
          </a:prstGeom>
        </p:spPr>
      </p:pic>
    </p:spTree>
    <p:extLst>
      <p:ext uri="{BB962C8B-B14F-4D97-AF65-F5344CB8AC3E}">
        <p14:creationId xmlns:p14="http://schemas.microsoft.com/office/powerpoint/2010/main" val="248635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3ADF43-45CF-AD69-142F-56ACEE2CE438}"/>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a:solidFill>
                  <a:srgbClr val="FFFFFF"/>
                </a:solidFill>
              </a:rPr>
              <a:t>Weed management</a:t>
            </a:r>
          </a:p>
        </p:txBody>
      </p:sp>
      <p:sp>
        <p:nvSpPr>
          <p:cNvPr id="3" name="Content Placeholder 2">
            <a:extLst>
              <a:ext uri="{FF2B5EF4-FFF2-40B4-BE49-F238E27FC236}">
                <a16:creationId xmlns:a16="http://schemas.microsoft.com/office/drawing/2014/main" id="{31EE11AE-E95D-D99F-5A99-74B32129D4E6}"/>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lvl="0"/>
            <a:r>
              <a:rPr lang="en-US" sz="1300"/>
              <a:t>Weeds compete with potato crops for nutrients, moisture, and light </a:t>
            </a:r>
          </a:p>
          <a:p>
            <a:pPr lvl="0"/>
            <a:r>
              <a:rPr lang="en-US" sz="1300"/>
              <a:t>They can also harbour pests and diseases, reducing tuber quality and yield </a:t>
            </a:r>
          </a:p>
          <a:p>
            <a:pPr lvl="0"/>
            <a:r>
              <a:rPr lang="en-US" sz="1300"/>
              <a:t>Maintaining weed-free rows early in the season is critical for strong crop establishment </a:t>
            </a:r>
          </a:p>
          <a:p>
            <a:pPr lvl="0"/>
            <a:r>
              <a:rPr lang="en-US" sz="1300"/>
              <a:t>Early control helps potatoes develop a competitive canopy against weeds </a:t>
            </a:r>
          </a:p>
          <a:p>
            <a:pPr lvl="0"/>
            <a:r>
              <a:rPr lang="en-US" sz="1300"/>
              <a:t>Weed control methods include: </a:t>
            </a:r>
          </a:p>
          <a:p>
            <a:pPr lvl="1"/>
            <a:r>
              <a:rPr lang="en-US" sz="1300"/>
              <a:t>Mechanical cultivation </a:t>
            </a:r>
          </a:p>
          <a:p>
            <a:pPr lvl="1"/>
            <a:r>
              <a:rPr lang="en-US" sz="1300"/>
              <a:t>Pre-emergence herbicides </a:t>
            </a:r>
          </a:p>
          <a:p>
            <a:pPr lvl="0"/>
            <a:r>
              <a:rPr lang="en-US" sz="1300"/>
              <a:t>Care must be taken to avoid: </a:t>
            </a:r>
          </a:p>
          <a:p>
            <a:pPr lvl="1"/>
            <a:r>
              <a:rPr lang="en-US" sz="1300"/>
              <a:t>Damage to developing tubers </a:t>
            </a:r>
          </a:p>
          <a:p>
            <a:pPr lvl="1"/>
            <a:r>
              <a:rPr lang="en-US" sz="1300"/>
              <a:t>Root disturbance </a:t>
            </a:r>
          </a:p>
          <a:p>
            <a:pPr lvl="1"/>
            <a:r>
              <a:rPr lang="en-US" sz="1300"/>
              <a:t>Soil compaction </a:t>
            </a:r>
          </a:p>
          <a:p>
            <a:pPr lvl="0"/>
            <a:r>
              <a:rPr lang="en-US" sz="1300"/>
              <a:t>An integrated weed management approach helps protect yield and crop quality</a:t>
            </a:r>
          </a:p>
          <a:p>
            <a:pPr marL="0"/>
            <a:endParaRPr lang="en-US" sz="1300"/>
          </a:p>
        </p:txBody>
      </p:sp>
      <p:pic>
        <p:nvPicPr>
          <p:cNvPr id="9" name="Picture 8">
            <a:extLst>
              <a:ext uri="{FF2B5EF4-FFF2-40B4-BE49-F238E27FC236}">
                <a16:creationId xmlns:a16="http://schemas.microsoft.com/office/drawing/2014/main" id="{0E5A8235-ACDB-4F58-7270-DE64FE99F9D4}"/>
              </a:ext>
            </a:extLst>
          </p:cNvPr>
          <p:cNvPicPr>
            <a:picLocks noChangeAspect="1"/>
          </p:cNvPicPr>
          <p:nvPr/>
        </p:nvPicPr>
        <p:blipFill>
          <a:blip r:embed="rId2"/>
          <a:srcRect l="41892" r="17479" b="1"/>
          <a:stretch>
            <a:fillRect/>
          </a:stretch>
        </p:blipFill>
        <p:spPr>
          <a:xfrm>
            <a:off x="8109502" y="10"/>
            <a:ext cx="4082498" cy="6857990"/>
          </a:xfrm>
          <a:prstGeom prst="rect">
            <a:avLst/>
          </a:prstGeom>
        </p:spPr>
      </p:pic>
      <p:sp>
        <p:nvSpPr>
          <p:cNvPr id="7" name="TextBox 6">
            <a:extLst>
              <a:ext uri="{FF2B5EF4-FFF2-40B4-BE49-F238E27FC236}">
                <a16:creationId xmlns:a16="http://schemas.microsoft.com/office/drawing/2014/main" id="{EAB38362-AB97-B8E0-74B9-E9DDB03008F7}"/>
              </a:ext>
            </a:extLst>
          </p:cNvPr>
          <p:cNvSpPr txBox="1"/>
          <p:nvPr/>
        </p:nvSpPr>
        <p:spPr>
          <a:xfrm>
            <a:off x="3047238" y="3244334"/>
            <a:ext cx="6094476" cy="369332"/>
          </a:xfrm>
          <a:prstGeom prst="rect">
            <a:avLst/>
          </a:prstGeom>
          <a:noFill/>
        </p:spPr>
        <p:txBody>
          <a:bodyPr wrap="square">
            <a:spAutoFit/>
          </a:bodyPr>
          <a:lstStyle/>
          <a:p>
            <a:endParaRPr lang="en-NZ" dirty="0"/>
          </a:p>
        </p:txBody>
      </p:sp>
    </p:spTree>
    <p:extLst>
      <p:ext uri="{BB962C8B-B14F-4D97-AF65-F5344CB8AC3E}">
        <p14:creationId xmlns:p14="http://schemas.microsoft.com/office/powerpoint/2010/main" val="3424578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BB17A74-26D9-F1E0-49C2-2A653D11E545}"/>
              </a:ext>
            </a:extLst>
          </p:cNvPr>
          <p:cNvSpPr>
            <a:spLocks noGrp="1"/>
          </p:cNvSpPr>
          <p:nvPr>
            <p:ph type="title"/>
          </p:nvPr>
        </p:nvSpPr>
        <p:spPr>
          <a:xfrm>
            <a:off x="566382" y="456345"/>
            <a:ext cx="3111690" cy="3556097"/>
          </a:xfrm>
        </p:spPr>
        <p:txBody>
          <a:bodyPr vert="horz" lIns="91440" tIns="45720" rIns="91440" bIns="45720" rtlCol="0" anchor="b">
            <a:normAutofit/>
          </a:bodyPr>
          <a:lstStyle/>
          <a:p>
            <a:pPr algn="r"/>
            <a:r>
              <a:rPr lang="en-US" sz="3700" b="1">
                <a:solidFill>
                  <a:srgbClr val="FFFFFF"/>
                </a:solidFill>
              </a:rPr>
              <a:t>Practices used to minimise the use of agrichemicals</a:t>
            </a:r>
          </a:p>
        </p:txBody>
      </p:sp>
      <p:sp>
        <p:nvSpPr>
          <p:cNvPr id="3" name="Content Placeholder 2">
            <a:extLst>
              <a:ext uri="{FF2B5EF4-FFF2-40B4-BE49-F238E27FC236}">
                <a16:creationId xmlns:a16="http://schemas.microsoft.com/office/drawing/2014/main" id="{AEC78DF9-AC7F-5F04-D58F-408AA8B9503E}"/>
              </a:ext>
            </a:extLst>
          </p:cNvPr>
          <p:cNvSpPr>
            <a:spLocks noGrp="1"/>
          </p:cNvSpPr>
          <p:nvPr>
            <p:ph sz="half" idx="1"/>
          </p:nvPr>
        </p:nvSpPr>
        <p:spPr>
          <a:xfrm>
            <a:off x="4688006" y="511389"/>
            <a:ext cx="3534770" cy="5848468"/>
          </a:xfrm>
        </p:spPr>
        <p:txBody>
          <a:bodyPr vert="horz" lIns="91440" tIns="45720" rIns="91440" bIns="45720" rtlCol="0" anchor="ctr">
            <a:normAutofit/>
          </a:bodyPr>
          <a:lstStyle/>
          <a:p>
            <a:r>
              <a:rPr lang="en-US" sz="2000"/>
              <a:t>Use of certified, disease-free seed potatoes</a:t>
            </a:r>
          </a:p>
          <a:p>
            <a:r>
              <a:rPr lang="en-US" sz="2000"/>
              <a:t>Disease forecasting models to guide timely interventions</a:t>
            </a:r>
          </a:p>
          <a:p>
            <a:r>
              <a:rPr lang="en-US" sz="2000"/>
              <a:t>Regular crop monitoring to detect pests and diseases early</a:t>
            </a:r>
          </a:p>
          <a:p>
            <a:r>
              <a:rPr lang="en-US" sz="2000"/>
              <a:t>Integrated Pest Management (IPM)combining monitoring, hygiene, and prevention is essential for protecting crop health and productivity</a:t>
            </a:r>
          </a:p>
          <a:p>
            <a:pPr lvl="0"/>
            <a:r>
              <a:rPr lang="en-US" sz="2000"/>
              <a:t>Agrichemical spray programmes based on monitoring results, including the presence of pests, diseases, and beneficial insects</a:t>
            </a:r>
          </a:p>
          <a:p>
            <a:pPr marL="0"/>
            <a:endParaRPr lang="en-US" sz="2000" dirty="0"/>
          </a:p>
        </p:txBody>
      </p:sp>
      <p:pic>
        <p:nvPicPr>
          <p:cNvPr id="6" name="Content Placeholder 5">
            <a:extLst>
              <a:ext uri="{FF2B5EF4-FFF2-40B4-BE49-F238E27FC236}">
                <a16:creationId xmlns:a16="http://schemas.microsoft.com/office/drawing/2014/main" id="{48D5F3DA-E8DD-A4CC-1452-52CB418171AF}"/>
              </a:ext>
            </a:extLst>
          </p:cNvPr>
          <p:cNvPicPr>
            <a:picLocks noChangeAspect="1"/>
          </p:cNvPicPr>
          <p:nvPr/>
        </p:nvPicPr>
        <p:blipFill>
          <a:blip r:embed="rId2"/>
          <a:stretch>
            <a:fillRect/>
          </a:stretch>
        </p:blipFill>
        <p:spPr>
          <a:xfrm>
            <a:off x="9034942" y="331593"/>
            <a:ext cx="2772047" cy="2051315"/>
          </a:xfrm>
          <a:prstGeom prst="rect">
            <a:avLst/>
          </a:prstGeom>
        </p:spPr>
      </p:pic>
      <p:pic>
        <p:nvPicPr>
          <p:cNvPr id="7" name="Picture 6">
            <a:extLst>
              <a:ext uri="{FF2B5EF4-FFF2-40B4-BE49-F238E27FC236}">
                <a16:creationId xmlns:a16="http://schemas.microsoft.com/office/drawing/2014/main" id="{3EC7C181-4E6A-C0CC-09A5-B53BCD540331}"/>
              </a:ext>
            </a:extLst>
          </p:cNvPr>
          <p:cNvPicPr>
            <a:picLocks noChangeAspect="1"/>
          </p:cNvPicPr>
          <p:nvPr/>
        </p:nvPicPr>
        <p:blipFill>
          <a:blip r:embed="rId3"/>
          <a:stretch>
            <a:fillRect/>
          </a:stretch>
        </p:blipFill>
        <p:spPr>
          <a:xfrm>
            <a:off x="9034942" y="2611868"/>
            <a:ext cx="2772046" cy="1561071"/>
          </a:xfrm>
          <a:prstGeom prst="rect">
            <a:avLst/>
          </a:prstGeom>
        </p:spPr>
      </p:pic>
      <p:pic>
        <p:nvPicPr>
          <p:cNvPr id="4" name="Picture 3">
            <a:extLst>
              <a:ext uri="{FF2B5EF4-FFF2-40B4-BE49-F238E27FC236}">
                <a16:creationId xmlns:a16="http://schemas.microsoft.com/office/drawing/2014/main" id="{04935DCD-1C50-7EA8-AB97-1C33FE3B79F0}"/>
              </a:ext>
            </a:extLst>
          </p:cNvPr>
          <p:cNvPicPr>
            <a:picLocks noChangeAspect="1"/>
          </p:cNvPicPr>
          <p:nvPr/>
        </p:nvPicPr>
        <p:blipFill>
          <a:blip r:embed="rId4"/>
          <a:stretch>
            <a:fillRect/>
          </a:stretch>
        </p:blipFill>
        <p:spPr>
          <a:xfrm>
            <a:off x="9168968" y="4282415"/>
            <a:ext cx="2503993" cy="676078"/>
          </a:xfrm>
          <a:prstGeom prst="rect">
            <a:avLst/>
          </a:prstGeom>
        </p:spPr>
      </p:pic>
    </p:spTree>
    <p:extLst>
      <p:ext uri="{BB962C8B-B14F-4D97-AF65-F5344CB8AC3E}">
        <p14:creationId xmlns:p14="http://schemas.microsoft.com/office/powerpoint/2010/main" val="241497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95F372-CC69-6D6F-F31D-E4414377391B}"/>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CAC8E0-0FB1-E04E-43C6-C3110983EB38}"/>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a:solidFill>
                  <a:srgbClr val="FFFFFF"/>
                </a:solidFill>
              </a:rPr>
              <a:t>Maturity</a:t>
            </a:r>
          </a:p>
        </p:txBody>
      </p:sp>
      <p:sp>
        <p:nvSpPr>
          <p:cNvPr id="3" name="Content Placeholder 2">
            <a:extLst>
              <a:ext uri="{FF2B5EF4-FFF2-40B4-BE49-F238E27FC236}">
                <a16:creationId xmlns:a16="http://schemas.microsoft.com/office/drawing/2014/main" id="{7D27FDF5-C51B-6054-9B81-1894E8489D49}"/>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marL="0" lvl="0"/>
            <a:r>
              <a:rPr lang="en-US" sz="1900" dirty="0"/>
              <a:t>Maturity is influenced by several factors, including: </a:t>
            </a:r>
          </a:p>
          <a:p>
            <a:pPr lvl="1"/>
            <a:r>
              <a:rPr lang="en-US" sz="1900" dirty="0"/>
              <a:t>Location </a:t>
            </a:r>
          </a:p>
          <a:p>
            <a:pPr lvl="1"/>
            <a:r>
              <a:rPr lang="en-US" sz="1900" dirty="0"/>
              <a:t>Seasonal conditions </a:t>
            </a:r>
          </a:p>
          <a:p>
            <a:pPr lvl="1"/>
            <a:r>
              <a:rPr lang="en-US" sz="1900" dirty="0"/>
              <a:t>Weather patterns </a:t>
            </a:r>
          </a:p>
          <a:p>
            <a:pPr marL="0"/>
            <a:endParaRPr lang="en-US" sz="1900" b="1" dirty="0"/>
          </a:p>
          <a:p>
            <a:pPr marL="0" indent="0">
              <a:buNone/>
            </a:pPr>
            <a:r>
              <a:rPr lang="en-US" sz="1900" dirty="0"/>
              <a:t>At Maturity</a:t>
            </a:r>
          </a:p>
          <a:p>
            <a:pPr lvl="0"/>
            <a:r>
              <a:rPr lang="en-US" sz="1900" dirty="0"/>
              <a:t>Tubers should have firm, fully developed skins </a:t>
            </a:r>
          </a:p>
          <a:p>
            <a:pPr lvl="0"/>
            <a:r>
              <a:rPr lang="en-US" sz="1900" dirty="0"/>
              <a:t>Immature skins are more susceptible to damage during handling and curing </a:t>
            </a:r>
          </a:p>
          <a:p>
            <a:pPr lvl="0"/>
            <a:r>
              <a:rPr lang="en-US" sz="1900" dirty="0"/>
              <a:t>Poor skin maturity reduces shelf life and overall marketability</a:t>
            </a:r>
          </a:p>
          <a:p>
            <a:pPr marL="0"/>
            <a:endParaRPr lang="en-US" sz="1900" dirty="0"/>
          </a:p>
        </p:txBody>
      </p:sp>
      <p:pic>
        <p:nvPicPr>
          <p:cNvPr id="6" name="Content Placeholder 5">
            <a:extLst>
              <a:ext uri="{FF2B5EF4-FFF2-40B4-BE49-F238E27FC236}">
                <a16:creationId xmlns:a16="http://schemas.microsoft.com/office/drawing/2014/main" id="{BD5C7556-7CA2-AA8A-6D04-E72064F67C72}"/>
              </a:ext>
            </a:extLst>
          </p:cNvPr>
          <p:cNvPicPr>
            <a:picLocks noGrp="1" noChangeAspect="1"/>
          </p:cNvPicPr>
          <p:nvPr>
            <p:ph sz="half" idx="2"/>
          </p:nvPr>
        </p:nvPicPr>
        <p:blipFill>
          <a:blip r:embed="rId2"/>
          <a:srcRect l="37029" r="24129" b="1"/>
          <a:stretch>
            <a:fillRect/>
          </a:stretch>
        </p:blipFill>
        <p:spPr>
          <a:xfrm>
            <a:off x="8109502" y="10"/>
            <a:ext cx="4082498" cy="6857990"/>
          </a:xfrm>
          <a:prstGeom prst="rect">
            <a:avLst/>
          </a:prstGeom>
        </p:spPr>
      </p:pic>
    </p:spTree>
    <p:extLst>
      <p:ext uri="{BB962C8B-B14F-4D97-AF65-F5344CB8AC3E}">
        <p14:creationId xmlns:p14="http://schemas.microsoft.com/office/powerpoint/2010/main" val="77132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3D3962-6F40-A4AF-8B88-D87B84FB29CE}"/>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D3922-8954-9E04-FF47-3E12AC784BE0}"/>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a:solidFill>
                  <a:srgbClr val="FFFFFF"/>
                </a:solidFill>
              </a:rPr>
              <a:t>Defoliation</a:t>
            </a:r>
          </a:p>
        </p:txBody>
      </p:sp>
      <p:sp>
        <p:nvSpPr>
          <p:cNvPr id="3" name="Content Placeholder 2">
            <a:extLst>
              <a:ext uri="{FF2B5EF4-FFF2-40B4-BE49-F238E27FC236}">
                <a16:creationId xmlns:a16="http://schemas.microsoft.com/office/drawing/2014/main" id="{03B39526-F3C0-32C0-9107-33F4F183A8AE}"/>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lvl="0"/>
            <a:r>
              <a:rPr lang="en-US" sz="2000"/>
              <a:t>Spraying mature plants to kill off leaves </a:t>
            </a:r>
          </a:p>
          <a:p>
            <a:pPr lvl="0"/>
            <a:r>
              <a:rPr lang="en-US" sz="2000"/>
              <a:t>Encourages conversion of sugars into starch, improving storage life </a:t>
            </a:r>
          </a:p>
          <a:p>
            <a:pPr lvl="0"/>
            <a:r>
              <a:rPr lang="en-US" sz="2000"/>
              <a:t>Makes harvesting easier by removing excess foliage </a:t>
            </a:r>
          </a:p>
          <a:p>
            <a:pPr lvl="0"/>
            <a:r>
              <a:rPr lang="en-US" sz="2000"/>
              <a:t>Irrigation is stopped about a week prior </a:t>
            </a:r>
          </a:p>
          <a:p>
            <a:pPr lvl="0"/>
            <a:r>
              <a:rPr lang="en-US" sz="2000"/>
              <a:t>Excess water during slowed growth can reduce tuber specific gravity</a:t>
            </a:r>
          </a:p>
          <a:p>
            <a:endParaRPr lang="en-US" sz="2000"/>
          </a:p>
        </p:txBody>
      </p:sp>
      <p:pic>
        <p:nvPicPr>
          <p:cNvPr id="8" name="Picture 7">
            <a:extLst>
              <a:ext uri="{FF2B5EF4-FFF2-40B4-BE49-F238E27FC236}">
                <a16:creationId xmlns:a16="http://schemas.microsoft.com/office/drawing/2014/main" id="{9DC3D842-5378-2377-8E7C-16F1B77645D1}"/>
              </a:ext>
            </a:extLst>
          </p:cNvPr>
          <p:cNvPicPr>
            <a:picLocks noChangeAspect="1"/>
          </p:cNvPicPr>
          <p:nvPr/>
        </p:nvPicPr>
        <p:blipFill>
          <a:blip r:embed="rId2">
            <a:extLst>
              <a:ext uri="{28A0092B-C50C-407E-A947-70E740481C1C}">
                <a14:useLocalDpi xmlns:a14="http://schemas.microsoft.com/office/drawing/2010/main" val="0"/>
              </a:ext>
            </a:extLst>
          </a:blip>
          <a:srcRect t="20628"/>
          <a:stretch>
            <a:fillRect/>
          </a:stretch>
        </p:blipFill>
        <p:spPr>
          <a:xfrm rot="5400000">
            <a:off x="6721751" y="1387751"/>
            <a:ext cx="6858000" cy="4082498"/>
          </a:xfrm>
          <a:prstGeom prst="rect">
            <a:avLst/>
          </a:prstGeom>
        </p:spPr>
      </p:pic>
    </p:spTree>
    <p:extLst>
      <p:ext uri="{BB962C8B-B14F-4D97-AF65-F5344CB8AC3E}">
        <p14:creationId xmlns:p14="http://schemas.microsoft.com/office/powerpoint/2010/main" val="3756423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73E337-5326-6ABC-E961-08DDA6846DBB}"/>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3DDF9D-E27C-4E23-A1E8-CA352535F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10138"/>
            <a:ext cx="121920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C147B32-A0CC-5462-CED8-C0D26D7E49D0}"/>
              </a:ext>
            </a:extLst>
          </p:cNvPr>
          <p:cNvPicPr>
            <a:picLocks noChangeAspect="1"/>
          </p:cNvPicPr>
          <p:nvPr/>
        </p:nvPicPr>
        <p:blipFill>
          <a:blip r:embed="rId2"/>
          <a:srcRect l="8450" r="2" b="2"/>
          <a:stretch>
            <a:fillRect/>
          </a:stretch>
        </p:blipFill>
        <p:spPr>
          <a:xfrm>
            <a:off x="8331957" y="-10138"/>
            <a:ext cx="3860043" cy="3457378"/>
          </a:xfrm>
          <a:prstGeom prst="rect">
            <a:avLst/>
          </a:prstGeom>
        </p:spPr>
      </p:pic>
      <p:sp>
        <p:nvSpPr>
          <p:cNvPr id="25" name="Rectangle 24">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E2C378E-B486-2699-8E61-130E6AE212FD}"/>
              </a:ext>
            </a:extLst>
          </p:cNvPr>
          <p:cNvSpPr>
            <a:spLocks noGrp="1"/>
          </p:cNvSpPr>
          <p:nvPr>
            <p:ph type="title"/>
          </p:nvPr>
        </p:nvSpPr>
        <p:spPr>
          <a:xfrm>
            <a:off x="631065" y="457201"/>
            <a:ext cx="3020560" cy="3588870"/>
          </a:xfrm>
        </p:spPr>
        <p:txBody>
          <a:bodyPr anchor="b">
            <a:normAutofit/>
          </a:bodyPr>
          <a:lstStyle/>
          <a:p>
            <a:pPr algn="r"/>
            <a:r>
              <a:rPr lang="en-NZ" sz="4000" b="1">
                <a:solidFill>
                  <a:srgbClr val="FFFFFF"/>
                </a:solidFill>
              </a:rPr>
              <a:t>Harvesting</a:t>
            </a:r>
          </a:p>
        </p:txBody>
      </p:sp>
      <p:sp>
        <p:nvSpPr>
          <p:cNvPr id="3" name="Content Placeholder 2">
            <a:extLst>
              <a:ext uri="{FF2B5EF4-FFF2-40B4-BE49-F238E27FC236}">
                <a16:creationId xmlns:a16="http://schemas.microsoft.com/office/drawing/2014/main" id="{AB80A15D-B9CA-98FC-D262-B2A3CF8171D2}"/>
              </a:ext>
            </a:extLst>
          </p:cNvPr>
          <p:cNvSpPr>
            <a:spLocks noGrp="1"/>
          </p:cNvSpPr>
          <p:nvPr>
            <p:ph idx="1"/>
          </p:nvPr>
        </p:nvSpPr>
        <p:spPr>
          <a:xfrm>
            <a:off x="4649246" y="669363"/>
            <a:ext cx="3142472" cy="5534211"/>
          </a:xfrm>
        </p:spPr>
        <p:txBody>
          <a:bodyPr anchor="ctr">
            <a:normAutofit/>
          </a:bodyPr>
          <a:lstStyle/>
          <a:p>
            <a:r>
              <a:rPr lang="en-US" sz="1600"/>
              <a:t>Potatoes are lifted row by row using a harvester </a:t>
            </a:r>
          </a:p>
          <a:p>
            <a:r>
              <a:rPr lang="en-US" sz="1600"/>
              <a:t>Tubers are handled carefully to minimise bruising and damage </a:t>
            </a:r>
          </a:p>
          <a:p>
            <a:r>
              <a:rPr lang="en-US" sz="1600"/>
              <a:t>Initial grading removes soil, foreign material, and damaged potatoes </a:t>
            </a:r>
          </a:p>
          <a:p>
            <a:r>
              <a:rPr lang="en-US" sz="1600"/>
              <a:t>Tubers are placed into bins and transported to the packhouse </a:t>
            </a:r>
          </a:p>
          <a:p>
            <a:pPr marL="0" indent="0">
              <a:buNone/>
            </a:pPr>
            <a:r>
              <a:rPr lang="en-US" sz="1600"/>
              <a:t>Harvest Timing</a:t>
            </a:r>
          </a:p>
          <a:p>
            <a:r>
              <a:rPr lang="en-US" sz="1600"/>
              <a:t>Late crops should be harvested before the first heavy frost </a:t>
            </a:r>
          </a:p>
          <a:p>
            <a:r>
              <a:rPr lang="en-US" sz="1600"/>
              <a:t>Frost converts starch in tubers into sugars </a:t>
            </a:r>
          </a:p>
          <a:p>
            <a:r>
              <a:rPr lang="en-US" sz="1600"/>
              <a:t>High sugar levels cause excessive browning or burning in chips and crisps </a:t>
            </a:r>
          </a:p>
          <a:p>
            <a:r>
              <a:rPr lang="en-US" sz="1600"/>
              <a:t>This reduces processing quality and market value</a:t>
            </a:r>
          </a:p>
        </p:txBody>
      </p:sp>
      <p:pic>
        <p:nvPicPr>
          <p:cNvPr id="5" name="Picture 4">
            <a:extLst>
              <a:ext uri="{FF2B5EF4-FFF2-40B4-BE49-F238E27FC236}">
                <a16:creationId xmlns:a16="http://schemas.microsoft.com/office/drawing/2014/main" id="{06064F70-4DAF-1661-5503-C3813851080E}"/>
              </a:ext>
            </a:extLst>
          </p:cNvPr>
          <p:cNvPicPr>
            <a:picLocks noChangeAspect="1"/>
          </p:cNvPicPr>
          <p:nvPr/>
        </p:nvPicPr>
        <p:blipFill>
          <a:blip r:embed="rId3"/>
          <a:srcRect l="35972" r="3665" b="3"/>
          <a:stretch>
            <a:fillRect/>
          </a:stretch>
        </p:blipFill>
        <p:spPr>
          <a:xfrm>
            <a:off x="8331957" y="3420897"/>
            <a:ext cx="3860043" cy="3437103"/>
          </a:xfrm>
          <a:prstGeom prst="rect">
            <a:avLst/>
          </a:prstGeom>
        </p:spPr>
      </p:pic>
    </p:spTree>
    <p:extLst>
      <p:ext uri="{BB962C8B-B14F-4D97-AF65-F5344CB8AC3E}">
        <p14:creationId xmlns:p14="http://schemas.microsoft.com/office/powerpoint/2010/main" val="300725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Rectangle 2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C34D92-CD46-C2C7-A356-32765115B2F4}"/>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Post-Harvest Handling</a:t>
            </a:r>
          </a:p>
        </p:txBody>
      </p:sp>
      <p:sp>
        <p:nvSpPr>
          <p:cNvPr id="3" name="Content Placeholder 2">
            <a:extLst>
              <a:ext uri="{FF2B5EF4-FFF2-40B4-BE49-F238E27FC236}">
                <a16:creationId xmlns:a16="http://schemas.microsoft.com/office/drawing/2014/main" id="{F2415EB4-FC0A-D73F-8915-4465A79A828F}"/>
              </a:ext>
            </a:extLst>
          </p:cNvPr>
          <p:cNvSpPr>
            <a:spLocks noGrp="1"/>
          </p:cNvSpPr>
          <p:nvPr>
            <p:ph idx="1"/>
          </p:nvPr>
        </p:nvSpPr>
        <p:spPr>
          <a:xfrm>
            <a:off x="4581727" y="649480"/>
            <a:ext cx="3025303" cy="5546047"/>
          </a:xfrm>
        </p:spPr>
        <p:txBody>
          <a:bodyPr anchor="ctr">
            <a:normAutofit/>
          </a:bodyPr>
          <a:lstStyle/>
          <a:p>
            <a:r>
              <a:rPr lang="en-US" sz="1400" dirty="0"/>
              <a:t>Fresh market potatoes are washed and graded through several stages </a:t>
            </a:r>
          </a:p>
          <a:p>
            <a:r>
              <a:rPr lang="en-US" sz="1400" dirty="0"/>
              <a:t>Ensures quality, consistency, and removal of defects </a:t>
            </a:r>
          </a:p>
          <a:p>
            <a:r>
              <a:rPr lang="en-US" sz="1400" dirty="0"/>
              <a:t>Packed into bags, boxes, or bulk bins </a:t>
            </a:r>
          </a:p>
          <a:p>
            <a:r>
              <a:rPr lang="en-US" sz="1400" dirty="0"/>
              <a:t>Prepared according to retailer/supermarket requirements for distribution </a:t>
            </a:r>
          </a:p>
          <a:p>
            <a:pPr marL="0" indent="0">
              <a:buNone/>
            </a:pPr>
            <a:r>
              <a:rPr lang="en-US" sz="1400" b="1" dirty="0"/>
              <a:t>Processing Potatoes</a:t>
            </a:r>
            <a:endParaRPr lang="en-US" sz="1400" dirty="0"/>
          </a:p>
          <a:p>
            <a:r>
              <a:rPr lang="en-US" sz="1400" dirty="0"/>
              <a:t>Cured for 10–14 days after harvest </a:t>
            </a:r>
          </a:p>
          <a:p>
            <a:r>
              <a:rPr lang="en-US" sz="1400" dirty="0"/>
              <a:t>Stored in a warm, humid environment </a:t>
            </a:r>
          </a:p>
          <a:p>
            <a:r>
              <a:rPr lang="en-US" sz="1400" dirty="0"/>
              <a:t>Allows minor skin damage to heal </a:t>
            </a:r>
          </a:p>
          <a:p>
            <a:r>
              <a:rPr lang="en-US" sz="1400" dirty="0"/>
              <a:t>Reduces moisture loss and disease risk </a:t>
            </a:r>
          </a:p>
          <a:p>
            <a:r>
              <a:rPr lang="en-US" sz="1400" dirty="0"/>
              <a:t>Prepares tubers for transport or storage</a:t>
            </a:r>
          </a:p>
        </p:txBody>
      </p:sp>
      <p:pic>
        <p:nvPicPr>
          <p:cNvPr id="4" name="Picture 3">
            <a:extLst>
              <a:ext uri="{FF2B5EF4-FFF2-40B4-BE49-F238E27FC236}">
                <a16:creationId xmlns:a16="http://schemas.microsoft.com/office/drawing/2014/main" id="{662D45FC-8014-2F44-8FF4-472D0A7ACC76}"/>
              </a:ext>
            </a:extLst>
          </p:cNvPr>
          <p:cNvPicPr>
            <a:picLocks noChangeAspect="1"/>
          </p:cNvPicPr>
          <p:nvPr/>
        </p:nvPicPr>
        <p:blipFill>
          <a:blip r:embed="rId2"/>
          <a:stretch>
            <a:fillRect/>
          </a:stretch>
        </p:blipFill>
        <p:spPr>
          <a:xfrm>
            <a:off x="8109502" y="2300490"/>
            <a:ext cx="3615776" cy="2268899"/>
          </a:xfrm>
          <a:prstGeom prst="rect">
            <a:avLst/>
          </a:prstGeom>
        </p:spPr>
      </p:pic>
    </p:spTree>
    <p:extLst>
      <p:ext uri="{BB962C8B-B14F-4D97-AF65-F5344CB8AC3E}">
        <p14:creationId xmlns:p14="http://schemas.microsoft.com/office/powerpoint/2010/main" val="3302186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E9C288-A16F-C494-2D2D-E4E370673907}"/>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Growing potatoes commercially</a:t>
            </a:r>
            <a:endParaRPr lang="en-NZ" sz="4000">
              <a:solidFill>
                <a:srgbClr val="FFFFFF"/>
              </a:solidFill>
            </a:endParaRPr>
          </a:p>
        </p:txBody>
      </p:sp>
      <p:sp>
        <p:nvSpPr>
          <p:cNvPr id="3" name="Content Placeholder 2">
            <a:extLst>
              <a:ext uri="{FF2B5EF4-FFF2-40B4-BE49-F238E27FC236}">
                <a16:creationId xmlns:a16="http://schemas.microsoft.com/office/drawing/2014/main" id="{104E7C2B-59CF-C243-DF70-B2D9CED7A9F0}"/>
              </a:ext>
            </a:extLst>
          </p:cNvPr>
          <p:cNvSpPr>
            <a:spLocks noGrp="1"/>
          </p:cNvSpPr>
          <p:nvPr>
            <p:ph idx="1"/>
          </p:nvPr>
        </p:nvSpPr>
        <p:spPr>
          <a:xfrm>
            <a:off x="4581727" y="649480"/>
            <a:ext cx="3025303" cy="5546047"/>
          </a:xfrm>
        </p:spPr>
        <p:txBody>
          <a:bodyPr anchor="ctr">
            <a:normAutofit/>
          </a:bodyPr>
          <a:lstStyle/>
          <a:p>
            <a:pPr marL="0" indent="0">
              <a:buNone/>
            </a:pPr>
            <a:r>
              <a:rPr lang="en-NZ" sz="2000" b="1" dirty="0"/>
              <a:t>Videos</a:t>
            </a:r>
          </a:p>
          <a:p>
            <a:r>
              <a:rPr lang="en-NZ" sz="2000"/>
              <a:t>Growing </a:t>
            </a:r>
            <a:r>
              <a:rPr lang="en-NZ" sz="2000">
                <a:hlinkClick r:id="rId2"/>
              </a:rPr>
              <a:t>Potatoes in NZ</a:t>
            </a:r>
            <a:endParaRPr lang="en-NZ" sz="2000"/>
          </a:p>
          <a:p>
            <a:r>
              <a:rPr lang="en-NZ" sz="2000"/>
              <a:t>Perlas New Season Potatoes: </a:t>
            </a:r>
            <a:r>
              <a:rPr lang="en-NZ" sz="2000" u="sng">
                <a:hlinkClick r:id="rId3"/>
              </a:rPr>
              <a:t>How we grow, harvest and pack them</a:t>
            </a:r>
            <a:endParaRPr lang="en-NZ" sz="2000"/>
          </a:p>
          <a:p>
            <a:pPr lvl="0"/>
            <a:r>
              <a:rPr lang="en-NZ" sz="2000"/>
              <a:t>Wilcox and Sons on the importance of information - </a:t>
            </a:r>
            <a:r>
              <a:rPr lang="en-NZ" sz="2000" u="sng">
                <a:hlinkClick r:id="rId4"/>
              </a:rPr>
              <a:t>technology</a:t>
            </a:r>
            <a:endParaRPr lang="en-NZ" sz="2000"/>
          </a:p>
          <a:p>
            <a:r>
              <a:rPr lang="en-NZ" sz="2000"/>
              <a:t>Ohakune Potato Harvesting- </a:t>
            </a:r>
            <a:r>
              <a:rPr lang="en-NZ" sz="2000" u="sng">
                <a:hlinkClick r:id="rId5"/>
              </a:rPr>
              <a:t>https://www.youtube.com/watch?v=awNcWK4eo3g&amp;t=52s</a:t>
            </a:r>
            <a:endParaRPr lang="en-NZ" sz="2000" u="sng"/>
          </a:p>
          <a:p>
            <a:pPr marL="0" indent="0">
              <a:buNone/>
            </a:pPr>
            <a:endParaRPr lang="en-NZ" sz="2000" dirty="0"/>
          </a:p>
        </p:txBody>
      </p:sp>
      <p:pic>
        <p:nvPicPr>
          <p:cNvPr id="4" name="Picture 3" descr="001 Mike Moleta's Farm - Agria in full flower Jan 2021">
            <a:extLst>
              <a:ext uri="{FF2B5EF4-FFF2-40B4-BE49-F238E27FC236}">
                <a16:creationId xmlns:a16="http://schemas.microsoft.com/office/drawing/2014/main" id="{4B52DAAC-556A-B904-746A-2A4FDE4D08BF}"/>
              </a:ext>
            </a:extLst>
          </p:cNvPr>
          <p:cNvPicPr>
            <a:picLocks noChangeAspect="1"/>
          </p:cNvPicPr>
          <p:nvPr/>
        </p:nvPicPr>
        <p:blipFill>
          <a:blip r:embed="rId6"/>
          <a:srcRect l="31895" r="23459"/>
          <a:stretch>
            <a:fillRect/>
          </a:stretch>
        </p:blipFill>
        <p:spPr>
          <a:xfrm>
            <a:off x="8109502" y="10"/>
            <a:ext cx="4082498" cy="6857990"/>
          </a:xfrm>
          <a:prstGeom prst="rect">
            <a:avLst/>
          </a:prstGeom>
        </p:spPr>
      </p:pic>
      <p:sp>
        <p:nvSpPr>
          <p:cNvPr id="7" name="TextBox 6">
            <a:extLst>
              <a:ext uri="{FF2B5EF4-FFF2-40B4-BE49-F238E27FC236}">
                <a16:creationId xmlns:a16="http://schemas.microsoft.com/office/drawing/2014/main" id="{811FD6BC-2885-BC7A-ADB8-0524AD69B426}"/>
              </a:ext>
            </a:extLst>
          </p:cNvPr>
          <p:cNvSpPr txBox="1"/>
          <p:nvPr/>
        </p:nvSpPr>
        <p:spPr>
          <a:xfrm>
            <a:off x="4581727" y="6403652"/>
            <a:ext cx="3466759" cy="246221"/>
          </a:xfrm>
          <a:prstGeom prst="rect">
            <a:avLst/>
          </a:prstGeom>
          <a:noFill/>
        </p:spPr>
        <p:txBody>
          <a:bodyPr wrap="square">
            <a:spAutoFit/>
          </a:bodyPr>
          <a:lstStyle/>
          <a:p>
            <a:r>
              <a:rPr lang="en-NZ" sz="1000" b="1" i="0" dirty="0">
                <a:solidFill>
                  <a:srgbClr val="4A5568"/>
                </a:solidFill>
                <a:effectLst/>
                <a:latin typeface="-apple-system"/>
              </a:rPr>
              <a:t>Agria in full flower – Mike Moleta’s farm, </a:t>
            </a:r>
            <a:r>
              <a:rPr lang="en-NZ" sz="1000" b="1" i="0" dirty="0" err="1">
                <a:solidFill>
                  <a:srgbClr val="4A5568"/>
                </a:solidFill>
                <a:effectLst/>
                <a:latin typeface="-apple-system"/>
              </a:rPr>
              <a:t>Opiki</a:t>
            </a:r>
            <a:r>
              <a:rPr lang="en-NZ" sz="1000" b="1" i="0" dirty="0">
                <a:solidFill>
                  <a:srgbClr val="4A5568"/>
                </a:solidFill>
                <a:effectLst/>
                <a:latin typeface="-apple-system"/>
              </a:rPr>
              <a:t>, January 2021</a:t>
            </a:r>
            <a:endParaRPr lang="en-NZ" sz="1000" dirty="0"/>
          </a:p>
        </p:txBody>
      </p:sp>
    </p:spTree>
    <p:extLst>
      <p:ext uri="{BB962C8B-B14F-4D97-AF65-F5344CB8AC3E}">
        <p14:creationId xmlns:p14="http://schemas.microsoft.com/office/powerpoint/2010/main" val="2672591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4A9ED3-1CC7-FDFA-8D04-F1E1ACE301C4}"/>
              </a:ext>
            </a:extLst>
          </p:cNvPr>
          <p:cNvSpPr>
            <a:spLocks noGrp="1"/>
          </p:cNvSpPr>
          <p:nvPr>
            <p:ph type="title"/>
          </p:nvPr>
        </p:nvSpPr>
        <p:spPr>
          <a:xfrm>
            <a:off x="798257" y="637523"/>
            <a:ext cx="3608896" cy="1690993"/>
          </a:xfrm>
        </p:spPr>
        <p:txBody>
          <a:bodyPr anchor="b">
            <a:normAutofit/>
          </a:bodyPr>
          <a:lstStyle/>
          <a:p>
            <a:r>
              <a:rPr lang="en-NZ" sz="3600" b="1">
                <a:solidFill>
                  <a:srgbClr val="FFFFFF"/>
                </a:solidFill>
              </a:rPr>
              <a:t>Washing and grading</a:t>
            </a:r>
          </a:p>
        </p:txBody>
      </p:sp>
      <p:pic>
        <p:nvPicPr>
          <p:cNvPr id="7" name="Picture 6">
            <a:extLst>
              <a:ext uri="{FF2B5EF4-FFF2-40B4-BE49-F238E27FC236}">
                <a16:creationId xmlns:a16="http://schemas.microsoft.com/office/drawing/2014/main" id="{7AB3BCF6-9C4E-E630-4F98-07EA0C11BB00}"/>
              </a:ext>
            </a:extLst>
          </p:cNvPr>
          <p:cNvPicPr>
            <a:picLocks noChangeAspect="1"/>
          </p:cNvPicPr>
          <p:nvPr/>
        </p:nvPicPr>
        <p:blipFill>
          <a:blip r:embed="rId2"/>
          <a:srcRect r="26986" b="-5"/>
          <a:stretch>
            <a:fillRect/>
          </a:stretch>
        </p:blipFill>
        <p:spPr>
          <a:xfrm>
            <a:off x="4968250" y="325905"/>
            <a:ext cx="2249424" cy="2002611"/>
          </a:xfrm>
          <a:prstGeom prst="rect">
            <a:avLst/>
          </a:prstGeom>
        </p:spPr>
      </p:pic>
      <p:sp>
        <p:nvSpPr>
          <p:cNvPr id="3" name="Content Placeholder 2">
            <a:extLst>
              <a:ext uri="{FF2B5EF4-FFF2-40B4-BE49-F238E27FC236}">
                <a16:creationId xmlns:a16="http://schemas.microsoft.com/office/drawing/2014/main" id="{1C39808D-A071-572B-E39A-1C91F7CDAE10}"/>
              </a:ext>
            </a:extLst>
          </p:cNvPr>
          <p:cNvSpPr>
            <a:spLocks noGrp="1"/>
          </p:cNvSpPr>
          <p:nvPr>
            <p:ph idx="1"/>
          </p:nvPr>
        </p:nvSpPr>
        <p:spPr>
          <a:xfrm>
            <a:off x="798256" y="2474260"/>
            <a:ext cx="3607930" cy="3677158"/>
          </a:xfrm>
        </p:spPr>
        <p:txBody>
          <a:bodyPr anchor="t">
            <a:normAutofit/>
          </a:bodyPr>
          <a:lstStyle/>
          <a:p>
            <a:r>
              <a:rPr lang="en-NZ" sz="2000" dirty="0">
                <a:solidFill>
                  <a:srgbClr val="FFFFFF"/>
                </a:solidFill>
              </a:rPr>
              <a:t>Soak tank – washing</a:t>
            </a:r>
          </a:p>
          <a:p>
            <a:r>
              <a:rPr lang="en-NZ" sz="2000" dirty="0">
                <a:solidFill>
                  <a:srgbClr val="FFFFFF"/>
                </a:solidFill>
              </a:rPr>
              <a:t>Primary inspection – remove any rubbish</a:t>
            </a:r>
          </a:p>
          <a:p>
            <a:r>
              <a:rPr lang="en-NZ" sz="2000" dirty="0">
                <a:solidFill>
                  <a:srgbClr val="FFFFFF"/>
                </a:solidFill>
              </a:rPr>
              <a:t>Tumble washer</a:t>
            </a:r>
          </a:p>
          <a:p>
            <a:r>
              <a:rPr lang="en-NZ" sz="2000" dirty="0">
                <a:solidFill>
                  <a:srgbClr val="FFFFFF"/>
                </a:solidFill>
              </a:rPr>
              <a:t>Polisher</a:t>
            </a:r>
          </a:p>
          <a:p>
            <a:r>
              <a:rPr lang="en-NZ" sz="2000" dirty="0">
                <a:solidFill>
                  <a:srgbClr val="FFFFFF"/>
                </a:solidFill>
              </a:rPr>
              <a:t>Final inspection</a:t>
            </a:r>
          </a:p>
          <a:p>
            <a:r>
              <a:rPr lang="en-NZ" sz="2000" dirty="0">
                <a:solidFill>
                  <a:srgbClr val="FFFFFF"/>
                </a:solidFill>
              </a:rPr>
              <a:t>Sizer</a:t>
            </a:r>
          </a:p>
          <a:p>
            <a:pPr marL="0" indent="0">
              <a:buNone/>
            </a:pPr>
            <a:endParaRPr lang="en-NZ" sz="2000" dirty="0">
              <a:solidFill>
                <a:srgbClr val="FFFFFF"/>
              </a:solidFill>
            </a:endParaRPr>
          </a:p>
          <a:p>
            <a:pPr marL="0" indent="0">
              <a:buNone/>
            </a:pPr>
            <a:endParaRPr lang="en-NZ" sz="2000" dirty="0">
              <a:solidFill>
                <a:srgbClr val="FFFFFF"/>
              </a:solidFill>
            </a:endParaRPr>
          </a:p>
        </p:txBody>
      </p:sp>
      <p:pic>
        <p:nvPicPr>
          <p:cNvPr id="5" name="Picture 4">
            <a:extLst>
              <a:ext uri="{FF2B5EF4-FFF2-40B4-BE49-F238E27FC236}">
                <a16:creationId xmlns:a16="http://schemas.microsoft.com/office/drawing/2014/main" id="{3CF8FAD4-9A61-BF0C-065F-F2946C6C0E09}"/>
              </a:ext>
            </a:extLst>
          </p:cNvPr>
          <p:cNvPicPr>
            <a:picLocks noChangeAspect="1"/>
          </p:cNvPicPr>
          <p:nvPr/>
        </p:nvPicPr>
        <p:blipFill>
          <a:blip r:embed="rId3"/>
          <a:srcRect r="19132" b="7"/>
          <a:stretch>
            <a:fillRect/>
          </a:stretch>
        </p:blipFill>
        <p:spPr>
          <a:xfrm>
            <a:off x="4968251" y="2419956"/>
            <a:ext cx="2249424" cy="2002611"/>
          </a:xfrm>
          <a:prstGeom prst="rect">
            <a:avLst/>
          </a:prstGeom>
        </p:spPr>
      </p:pic>
      <p:pic>
        <p:nvPicPr>
          <p:cNvPr id="9" name="Picture 8">
            <a:extLst>
              <a:ext uri="{FF2B5EF4-FFF2-40B4-BE49-F238E27FC236}">
                <a16:creationId xmlns:a16="http://schemas.microsoft.com/office/drawing/2014/main" id="{89DBB593-3A5F-AA53-8C00-D35C0AFB32DC}"/>
              </a:ext>
            </a:extLst>
          </p:cNvPr>
          <p:cNvPicPr>
            <a:picLocks noChangeAspect="1"/>
          </p:cNvPicPr>
          <p:nvPr/>
        </p:nvPicPr>
        <p:blipFill>
          <a:blip r:embed="rId4"/>
          <a:srcRect l="378" r="475" b="3"/>
          <a:stretch>
            <a:fillRect/>
          </a:stretch>
        </p:blipFill>
        <p:spPr>
          <a:xfrm>
            <a:off x="7295203" y="325904"/>
            <a:ext cx="4570677" cy="3065565"/>
          </a:xfrm>
          <a:prstGeom prst="rect">
            <a:avLst/>
          </a:prstGeom>
        </p:spPr>
      </p:pic>
      <p:pic>
        <p:nvPicPr>
          <p:cNvPr id="13" name="Picture 12">
            <a:extLst>
              <a:ext uri="{FF2B5EF4-FFF2-40B4-BE49-F238E27FC236}">
                <a16:creationId xmlns:a16="http://schemas.microsoft.com/office/drawing/2014/main" id="{357EDC40-23B0-592A-34E0-8DFB47EE3082}"/>
              </a:ext>
            </a:extLst>
          </p:cNvPr>
          <p:cNvPicPr>
            <a:picLocks noChangeAspect="1"/>
          </p:cNvPicPr>
          <p:nvPr/>
        </p:nvPicPr>
        <p:blipFill>
          <a:blip r:embed="rId5"/>
          <a:srcRect l="16413" r="20684" b="1"/>
          <a:stretch>
            <a:fillRect/>
          </a:stretch>
        </p:blipFill>
        <p:spPr>
          <a:xfrm>
            <a:off x="4976656" y="4511800"/>
            <a:ext cx="2249424" cy="2002536"/>
          </a:xfrm>
          <a:prstGeom prst="rect">
            <a:avLst/>
          </a:prstGeom>
        </p:spPr>
      </p:pic>
      <p:pic>
        <p:nvPicPr>
          <p:cNvPr id="11" name="Picture 10">
            <a:extLst>
              <a:ext uri="{FF2B5EF4-FFF2-40B4-BE49-F238E27FC236}">
                <a16:creationId xmlns:a16="http://schemas.microsoft.com/office/drawing/2014/main" id="{A30B8360-0E26-D258-FB08-83288F710727}"/>
              </a:ext>
            </a:extLst>
          </p:cNvPr>
          <p:cNvPicPr>
            <a:picLocks noChangeAspect="1"/>
          </p:cNvPicPr>
          <p:nvPr/>
        </p:nvPicPr>
        <p:blipFill>
          <a:blip r:embed="rId6"/>
          <a:srcRect r="3" b="17526"/>
          <a:stretch>
            <a:fillRect/>
          </a:stretch>
        </p:blipFill>
        <p:spPr>
          <a:xfrm>
            <a:off x="7295203" y="3474720"/>
            <a:ext cx="4570677" cy="3053487"/>
          </a:xfrm>
          <a:prstGeom prst="rect">
            <a:avLst/>
          </a:prstGeom>
        </p:spPr>
      </p:pic>
    </p:spTree>
    <p:extLst>
      <p:ext uri="{BB962C8B-B14F-4D97-AF65-F5344CB8AC3E}">
        <p14:creationId xmlns:p14="http://schemas.microsoft.com/office/powerpoint/2010/main" val="1591137406"/>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B5FB89-87C3-9CD0-915A-1361668DF1B6}"/>
              </a:ext>
            </a:extLst>
          </p:cNvPr>
          <p:cNvSpPr>
            <a:spLocks noGrp="1"/>
          </p:cNvSpPr>
          <p:nvPr>
            <p:ph type="title"/>
          </p:nvPr>
        </p:nvSpPr>
        <p:spPr>
          <a:xfrm>
            <a:off x="466722" y="586855"/>
            <a:ext cx="3201366" cy="3387497"/>
          </a:xfrm>
        </p:spPr>
        <p:txBody>
          <a:bodyPr anchor="b">
            <a:normAutofit/>
          </a:bodyPr>
          <a:lstStyle/>
          <a:p>
            <a:pPr algn="r"/>
            <a:r>
              <a:rPr lang="en-NZ" sz="4000" b="1">
                <a:solidFill>
                  <a:srgbClr val="FFFFFF"/>
                </a:solidFill>
              </a:rPr>
              <a:t>Packing</a:t>
            </a:r>
            <a:br>
              <a:rPr lang="en-NZ" sz="4000">
                <a:solidFill>
                  <a:srgbClr val="FFFFFF"/>
                </a:solidFill>
              </a:rPr>
            </a:br>
            <a:endParaRPr lang="en-NZ" sz="4000">
              <a:solidFill>
                <a:srgbClr val="FFFFFF"/>
              </a:solidFill>
            </a:endParaRPr>
          </a:p>
        </p:txBody>
      </p:sp>
      <p:sp>
        <p:nvSpPr>
          <p:cNvPr id="3" name="Content Placeholder 2">
            <a:extLst>
              <a:ext uri="{FF2B5EF4-FFF2-40B4-BE49-F238E27FC236}">
                <a16:creationId xmlns:a16="http://schemas.microsoft.com/office/drawing/2014/main" id="{38F1BD53-AA3E-8695-7ABC-70CF4FC930B0}"/>
              </a:ext>
            </a:extLst>
          </p:cNvPr>
          <p:cNvSpPr>
            <a:spLocks noGrp="1"/>
          </p:cNvSpPr>
          <p:nvPr>
            <p:ph idx="1"/>
          </p:nvPr>
        </p:nvSpPr>
        <p:spPr>
          <a:xfrm>
            <a:off x="4581727" y="649480"/>
            <a:ext cx="3025303" cy="5546047"/>
          </a:xfrm>
        </p:spPr>
        <p:txBody>
          <a:bodyPr anchor="ctr">
            <a:normAutofit/>
          </a:bodyPr>
          <a:lstStyle/>
          <a:p>
            <a:r>
              <a:rPr lang="en-NZ" sz="2000"/>
              <a:t>Packing line</a:t>
            </a:r>
          </a:p>
          <a:p>
            <a:r>
              <a:rPr lang="en-NZ" sz="2000"/>
              <a:t>Final inspection</a:t>
            </a:r>
          </a:p>
          <a:p>
            <a:r>
              <a:rPr lang="en-NZ" sz="2000"/>
              <a:t>Packed into</a:t>
            </a:r>
          </a:p>
          <a:p>
            <a:pPr lvl="1"/>
            <a:r>
              <a:rPr lang="en-NZ" sz="2000"/>
              <a:t>Bags</a:t>
            </a:r>
          </a:p>
          <a:p>
            <a:pPr lvl="1"/>
            <a:r>
              <a:rPr lang="en-NZ" sz="2000"/>
              <a:t>Boxes</a:t>
            </a:r>
          </a:p>
          <a:p>
            <a:pPr lvl="1"/>
            <a:r>
              <a:rPr lang="en-NZ" sz="2000"/>
              <a:t>crates</a:t>
            </a:r>
          </a:p>
          <a:p>
            <a:endParaRPr lang="en-NZ" sz="2000"/>
          </a:p>
          <a:p>
            <a:endParaRPr lang="en-NZ" sz="2000"/>
          </a:p>
        </p:txBody>
      </p:sp>
      <p:pic>
        <p:nvPicPr>
          <p:cNvPr id="5" name="Picture 4">
            <a:extLst>
              <a:ext uri="{FF2B5EF4-FFF2-40B4-BE49-F238E27FC236}">
                <a16:creationId xmlns:a16="http://schemas.microsoft.com/office/drawing/2014/main" id="{734FD23D-2B55-A000-9B7F-095B53B7E6B7}"/>
              </a:ext>
            </a:extLst>
          </p:cNvPr>
          <p:cNvPicPr>
            <a:picLocks noChangeAspect="1"/>
          </p:cNvPicPr>
          <p:nvPr/>
        </p:nvPicPr>
        <p:blipFill>
          <a:blip r:embed="rId2"/>
          <a:srcRect l="17661" r="27573" b="1"/>
          <a:stretch>
            <a:fillRect/>
          </a:stretch>
        </p:blipFill>
        <p:spPr>
          <a:xfrm>
            <a:off x="8109502" y="10"/>
            <a:ext cx="4082498" cy="6857990"/>
          </a:xfrm>
          <a:prstGeom prst="rect">
            <a:avLst/>
          </a:prstGeom>
        </p:spPr>
      </p:pic>
    </p:spTree>
    <p:extLst>
      <p:ext uri="{BB962C8B-B14F-4D97-AF65-F5344CB8AC3E}">
        <p14:creationId xmlns:p14="http://schemas.microsoft.com/office/powerpoint/2010/main" val="983665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3A6165-20F2-F014-5D29-DE6D1410F9FF}"/>
              </a:ext>
            </a:extLst>
          </p:cNvPr>
          <p:cNvSpPr>
            <a:spLocks noGrp="1"/>
          </p:cNvSpPr>
          <p:nvPr>
            <p:ph type="title"/>
          </p:nvPr>
        </p:nvSpPr>
        <p:spPr>
          <a:xfrm>
            <a:off x="1156851" y="637763"/>
            <a:ext cx="2910051" cy="5576768"/>
          </a:xfrm>
        </p:spPr>
        <p:txBody>
          <a:bodyPr anchor="t">
            <a:normAutofit/>
          </a:bodyPr>
          <a:lstStyle/>
          <a:p>
            <a:r>
              <a:rPr lang="en-NZ" sz="4800" b="1">
                <a:solidFill>
                  <a:schemeClr val="bg1"/>
                </a:solidFill>
              </a:rPr>
              <a:t>Storage</a:t>
            </a:r>
          </a:p>
        </p:txBody>
      </p:sp>
      <p:sp>
        <p:nvSpPr>
          <p:cNvPr id="38" name="Rectangle 37">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Potato storage temperature regime">
            <a:extLst>
              <a:ext uri="{FF2B5EF4-FFF2-40B4-BE49-F238E27FC236}">
                <a16:creationId xmlns:a16="http://schemas.microsoft.com/office/drawing/2014/main" id="{0B4F34B5-A2A3-D66F-414D-E23396BDBF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1" r="2" b="2"/>
          <a:stretch>
            <a:fillRect/>
          </a:stretch>
        </p:blipFill>
        <p:spPr bwMode="auto">
          <a:xfrm>
            <a:off x="5439984" y="637762"/>
            <a:ext cx="5592801" cy="292711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4006121"/>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30DEFA-43C7-0851-1982-55A4FD9EE659}"/>
              </a:ext>
            </a:extLst>
          </p:cNvPr>
          <p:cNvSpPr>
            <a:spLocks noGrp="1"/>
          </p:cNvSpPr>
          <p:nvPr>
            <p:ph idx="1"/>
          </p:nvPr>
        </p:nvSpPr>
        <p:spPr>
          <a:xfrm>
            <a:off x="5439965" y="4212709"/>
            <a:ext cx="5605390" cy="2001821"/>
          </a:xfrm>
        </p:spPr>
        <p:txBody>
          <a:bodyPr>
            <a:normAutofit/>
          </a:bodyPr>
          <a:lstStyle/>
          <a:p>
            <a:r>
              <a:rPr lang="en-US" sz="900" dirty="0"/>
              <a:t>Proper storage is essential to maintain quality and prevent spoilage </a:t>
            </a:r>
          </a:p>
          <a:p>
            <a:r>
              <a:rPr lang="en-US" sz="900" dirty="0"/>
              <a:t>Stored under controlled atmospheric conditions </a:t>
            </a:r>
          </a:p>
          <a:p>
            <a:pPr marL="0" indent="0">
              <a:buNone/>
            </a:pPr>
            <a:r>
              <a:rPr lang="en-US" sz="900" b="1" dirty="0"/>
              <a:t>Ideal Conditions</a:t>
            </a:r>
          </a:p>
          <a:p>
            <a:r>
              <a:rPr lang="en-US" sz="900" dirty="0"/>
              <a:t>Temperature: 4–8°C </a:t>
            </a:r>
          </a:p>
          <a:p>
            <a:r>
              <a:rPr lang="en-US" sz="900" dirty="0"/>
              <a:t>Dark environment to prevent greening </a:t>
            </a:r>
          </a:p>
          <a:p>
            <a:r>
              <a:rPr lang="en-US" sz="900" dirty="0"/>
              <a:t>Well-ventilated storage area </a:t>
            </a:r>
          </a:p>
          <a:p>
            <a:r>
              <a:rPr lang="en-US" sz="900" dirty="0"/>
              <a:t>High humidity to reduce shrinkage </a:t>
            </a:r>
          </a:p>
          <a:p>
            <a:r>
              <a:rPr lang="en-US" sz="900" dirty="0"/>
              <a:t>Helps prevent sprouting and maintain texture and quality over time</a:t>
            </a:r>
          </a:p>
          <a:p>
            <a:endParaRPr lang="en-NZ" sz="900" dirty="0"/>
          </a:p>
        </p:txBody>
      </p:sp>
    </p:spTree>
    <p:extLst>
      <p:ext uri="{BB962C8B-B14F-4D97-AF65-F5344CB8AC3E}">
        <p14:creationId xmlns:p14="http://schemas.microsoft.com/office/powerpoint/2010/main" val="1441013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6E3B864-EAD5-D03E-5280-DD891608353A}"/>
              </a:ext>
            </a:extLst>
          </p:cNvPr>
          <p:cNvSpPr>
            <a:spLocks noGrp="1"/>
          </p:cNvSpPr>
          <p:nvPr>
            <p:ph type="title"/>
          </p:nvPr>
        </p:nvSpPr>
        <p:spPr>
          <a:xfrm>
            <a:off x="838200" y="1412488"/>
            <a:ext cx="2899189" cy="4363844"/>
          </a:xfrm>
        </p:spPr>
        <p:txBody>
          <a:bodyPr anchor="t">
            <a:normAutofit/>
          </a:bodyPr>
          <a:lstStyle/>
          <a:p>
            <a:r>
              <a:rPr lang="en-NZ" sz="4000" b="1">
                <a:solidFill>
                  <a:srgbClr val="FFFFFF"/>
                </a:solidFill>
              </a:rPr>
              <a:t>Test yourself Quiz</a:t>
            </a:r>
          </a:p>
        </p:txBody>
      </p:sp>
      <p:sp>
        <p:nvSpPr>
          <p:cNvPr id="3" name="Content Placeholder 2">
            <a:extLst>
              <a:ext uri="{FF2B5EF4-FFF2-40B4-BE49-F238E27FC236}">
                <a16:creationId xmlns:a16="http://schemas.microsoft.com/office/drawing/2014/main" id="{33A92B9A-EEBC-C1FD-A46F-2694865934EB}"/>
              </a:ext>
            </a:extLst>
          </p:cNvPr>
          <p:cNvSpPr>
            <a:spLocks noGrp="1"/>
          </p:cNvSpPr>
          <p:nvPr>
            <p:ph sz="half" idx="1"/>
          </p:nvPr>
        </p:nvSpPr>
        <p:spPr>
          <a:xfrm>
            <a:off x="4380856" y="465221"/>
            <a:ext cx="3427282" cy="5311112"/>
          </a:xfrm>
        </p:spPr>
        <p:txBody>
          <a:bodyPr>
            <a:normAutofit/>
          </a:bodyPr>
          <a:lstStyle/>
          <a:p>
            <a:pPr marL="514350" lvl="0" indent="-514350">
              <a:buFont typeface="+mj-lt"/>
              <a:buAutoNum type="arabicPeriod"/>
            </a:pPr>
            <a:r>
              <a:rPr lang="en-NZ" sz="1400" dirty="0"/>
              <a:t>What type of climate do potatoes grow best in?</a:t>
            </a:r>
            <a:br>
              <a:rPr lang="en-NZ" sz="1400" dirty="0"/>
            </a:br>
            <a:r>
              <a:rPr lang="en-NZ" sz="1400" dirty="0"/>
              <a:t>a) Tropical</a:t>
            </a:r>
            <a:br>
              <a:rPr lang="en-NZ" sz="1400" dirty="0"/>
            </a:br>
            <a:r>
              <a:rPr lang="en-NZ" sz="1400" dirty="0"/>
              <a:t>b) Temperate</a:t>
            </a:r>
            <a:br>
              <a:rPr lang="en-NZ" sz="1400" dirty="0"/>
            </a:br>
            <a:r>
              <a:rPr lang="en-NZ" sz="1400" dirty="0"/>
              <a:t>c) Desert</a:t>
            </a:r>
            <a:br>
              <a:rPr lang="en-NZ" sz="1400" dirty="0"/>
            </a:br>
            <a:r>
              <a:rPr lang="en-NZ" sz="1400" dirty="0"/>
              <a:t>d) Polar  </a:t>
            </a:r>
          </a:p>
          <a:p>
            <a:pPr marL="514350" lvl="0" indent="-514350">
              <a:buFont typeface="+mj-lt"/>
              <a:buAutoNum type="arabicPeriod"/>
            </a:pPr>
            <a:r>
              <a:rPr lang="en-NZ" sz="1400" dirty="0"/>
              <a:t>What happens if soil becomes waterlogged?</a:t>
            </a:r>
            <a:br>
              <a:rPr lang="en-NZ" sz="1400" dirty="0"/>
            </a:br>
            <a:r>
              <a:rPr lang="en-NZ" sz="1400" dirty="0"/>
              <a:t>a) Plants grow faster</a:t>
            </a:r>
            <a:br>
              <a:rPr lang="en-NZ" sz="1400" dirty="0"/>
            </a:br>
            <a:r>
              <a:rPr lang="en-NZ" sz="1400" dirty="0"/>
              <a:t>b) Tubers grow bigger</a:t>
            </a:r>
            <a:br>
              <a:rPr lang="en-NZ" sz="1400" dirty="0"/>
            </a:br>
            <a:r>
              <a:rPr lang="en-NZ" sz="1400" dirty="0"/>
              <a:t>c) Disease and poor growth can occur</a:t>
            </a:r>
            <a:br>
              <a:rPr lang="en-NZ" sz="1400" dirty="0"/>
            </a:br>
            <a:r>
              <a:rPr lang="en-NZ" sz="1400" dirty="0"/>
              <a:t>d) Nothing changes </a:t>
            </a:r>
          </a:p>
          <a:p>
            <a:pPr marL="514350" lvl="0" indent="-514350">
              <a:buFont typeface="+mj-lt"/>
              <a:buAutoNum type="arabicPeriod"/>
            </a:pPr>
            <a:r>
              <a:rPr lang="en-NZ" sz="1400" dirty="0"/>
              <a:t>What is the ideal soil pH for potatoes?</a:t>
            </a:r>
            <a:br>
              <a:rPr lang="en-NZ" sz="1400" dirty="0"/>
            </a:br>
            <a:r>
              <a:rPr lang="en-NZ" sz="1400" dirty="0"/>
              <a:t>a) 3.0–4.0</a:t>
            </a:r>
            <a:br>
              <a:rPr lang="en-NZ" sz="1400" dirty="0"/>
            </a:br>
            <a:r>
              <a:rPr lang="en-NZ" sz="1400" dirty="0"/>
              <a:t>b) 5.5–6.5</a:t>
            </a:r>
            <a:br>
              <a:rPr lang="en-NZ" sz="1400" dirty="0"/>
            </a:br>
            <a:r>
              <a:rPr lang="en-NZ" sz="1400" dirty="0"/>
              <a:t>c) 7.5–8.5</a:t>
            </a:r>
            <a:br>
              <a:rPr lang="en-NZ" sz="1400" dirty="0"/>
            </a:br>
            <a:r>
              <a:rPr lang="en-NZ" sz="1400" dirty="0"/>
              <a:t>d) 9.0–10.0 </a:t>
            </a:r>
          </a:p>
          <a:p>
            <a:pPr marL="514350" lvl="0" indent="-514350">
              <a:buFont typeface="+mj-lt"/>
              <a:buAutoNum type="arabicPeriod"/>
            </a:pPr>
            <a:r>
              <a:rPr lang="en-NZ" sz="1400" dirty="0"/>
              <a:t>What is “hilling”?</a:t>
            </a:r>
            <a:br>
              <a:rPr lang="en-NZ" sz="1400" dirty="0"/>
            </a:br>
            <a:r>
              <a:rPr lang="en-NZ" sz="1400" dirty="0"/>
              <a:t>a) Harvesting potatoes</a:t>
            </a:r>
            <a:br>
              <a:rPr lang="en-NZ" sz="1400" dirty="0"/>
            </a:br>
            <a:r>
              <a:rPr lang="en-NZ" sz="1400" dirty="0"/>
              <a:t>b) Adding fertiliser</a:t>
            </a:r>
            <a:br>
              <a:rPr lang="en-NZ" sz="1400" dirty="0"/>
            </a:br>
            <a:r>
              <a:rPr lang="en-NZ" sz="1400" dirty="0"/>
              <a:t>c) Piling soil around the plant</a:t>
            </a:r>
            <a:br>
              <a:rPr lang="en-NZ" sz="1400" dirty="0"/>
            </a:br>
            <a:r>
              <a:rPr lang="en-NZ" sz="1400" dirty="0"/>
              <a:t>d) Watering crops </a:t>
            </a:r>
          </a:p>
          <a:p>
            <a:endParaRPr lang="en-NZ" sz="1100" dirty="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1F10F415-502B-8CAE-3EC6-69272181F59F}"/>
              </a:ext>
            </a:extLst>
          </p:cNvPr>
          <p:cNvSpPr>
            <a:spLocks noGrp="1"/>
          </p:cNvSpPr>
          <p:nvPr>
            <p:ph sz="half" idx="2"/>
          </p:nvPr>
        </p:nvSpPr>
        <p:spPr>
          <a:xfrm>
            <a:off x="8451604" y="1412489"/>
            <a:ext cx="3197701" cy="4363844"/>
          </a:xfrm>
        </p:spPr>
        <p:txBody>
          <a:bodyPr>
            <a:normAutofit/>
          </a:bodyPr>
          <a:lstStyle/>
          <a:p>
            <a:pPr marL="0" indent="0">
              <a:buNone/>
            </a:pPr>
            <a:r>
              <a:rPr lang="en-NZ" sz="1600" b="1" dirty="0"/>
              <a:t>True or False</a:t>
            </a:r>
          </a:p>
          <a:p>
            <a:pPr marL="514350" lvl="0" indent="-514350">
              <a:buFont typeface="+mj-lt"/>
              <a:buAutoNum type="arabicPeriod"/>
            </a:pPr>
            <a:r>
              <a:rPr lang="en-NZ" sz="1600" dirty="0"/>
              <a:t>Potatoes need a lot of water but should not sit in waterlogged soil.</a:t>
            </a:r>
            <a:br>
              <a:rPr lang="en-NZ" sz="1600" dirty="0"/>
            </a:br>
            <a:endParaRPr lang="en-NZ" sz="1600" dirty="0"/>
          </a:p>
          <a:p>
            <a:pPr marL="514350" lvl="0" indent="-514350">
              <a:buFont typeface="+mj-lt"/>
              <a:buAutoNum type="arabicPeriod"/>
            </a:pPr>
            <a:r>
              <a:rPr lang="en-NZ" sz="1600" dirty="0"/>
              <a:t>Frost is only harmful at the early growth stage.</a:t>
            </a:r>
            <a:br>
              <a:rPr lang="en-NZ" sz="1600" dirty="0"/>
            </a:br>
            <a:endParaRPr lang="en-NZ" sz="1600" dirty="0"/>
          </a:p>
          <a:p>
            <a:pPr marL="514350" lvl="0" indent="-514350">
              <a:buFont typeface="+mj-lt"/>
              <a:buAutoNum type="arabicPeriod"/>
            </a:pPr>
            <a:r>
              <a:rPr lang="en-NZ" sz="1600" dirty="0"/>
              <a:t>Crop rotation helps reduce pests and diseases.</a:t>
            </a:r>
            <a:br>
              <a:rPr lang="en-NZ" sz="1600" dirty="0"/>
            </a:br>
            <a:endParaRPr lang="en-NZ" sz="1600" dirty="0"/>
          </a:p>
          <a:p>
            <a:pPr marL="514350" lvl="0" indent="-514350">
              <a:buFont typeface="+mj-lt"/>
              <a:buAutoNum type="arabicPeriod"/>
            </a:pPr>
            <a:r>
              <a:rPr lang="en-NZ" sz="1600" dirty="0"/>
              <a:t>All potatoes are used for making chips.</a:t>
            </a:r>
            <a:br>
              <a:rPr lang="en-NZ" sz="1600" dirty="0"/>
            </a:br>
            <a:endParaRPr lang="en-NZ" sz="1600" dirty="0"/>
          </a:p>
          <a:p>
            <a:pPr marL="514350" indent="-514350">
              <a:buFont typeface="+mj-lt"/>
              <a:buAutoNum type="arabicPeriod"/>
            </a:pPr>
            <a:r>
              <a:rPr lang="en-NZ" sz="1600" dirty="0"/>
              <a:t>Larger potatoes are better for making fries</a:t>
            </a:r>
          </a:p>
        </p:txBody>
      </p:sp>
    </p:spTree>
    <p:extLst>
      <p:ext uri="{BB962C8B-B14F-4D97-AF65-F5344CB8AC3E}">
        <p14:creationId xmlns:p14="http://schemas.microsoft.com/office/powerpoint/2010/main" val="2747277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F58C7-735D-B126-E0EA-62F287CCAF3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80D727-824C-8C93-F5F0-250DC73B0F41}"/>
              </a:ext>
            </a:extLst>
          </p:cNvPr>
          <p:cNvSpPr>
            <a:spLocks noGrp="1"/>
          </p:cNvSpPr>
          <p:nvPr>
            <p:ph type="title"/>
          </p:nvPr>
        </p:nvSpPr>
        <p:spPr>
          <a:xfrm>
            <a:off x="838200" y="1412488"/>
            <a:ext cx="2899189" cy="4363844"/>
          </a:xfrm>
        </p:spPr>
        <p:txBody>
          <a:bodyPr anchor="t">
            <a:normAutofit/>
          </a:bodyPr>
          <a:lstStyle/>
          <a:p>
            <a:r>
              <a:rPr lang="en-NZ" sz="4000" b="1">
                <a:solidFill>
                  <a:srgbClr val="FFFFFF"/>
                </a:solidFill>
              </a:rPr>
              <a:t>Answers</a:t>
            </a:r>
          </a:p>
        </p:txBody>
      </p:sp>
      <p:sp>
        <p:nvSpPr>
          <p:cNvPr id="3" name="Content Placeholder 2">
            <a:extLst>
              <a:ext uri="{FF2B5EF4-FFF2-40B4-BE49-F238E27FC236}">
                <a16:creationId xmlns:a16="http://schemas.microsoft.com/office/drawing/2014/main" id="{4E098B19-7308-8390-9AD4-6E892A0C99D5}"/>
              </a:ext>
            </a:extLst>
          </p:cNvPr>
          <p:cNvSpPr>
            <a:spLocks noGrp="1"/>
          </p:cNvSpPr>
          <p:nvPr>
            <p:ph sz="half" idx="1"/>
          </p:nvPr>
        </p:nvSpPr>
        <p:spPr>
          <a:xfrm>
            <a:off x="4392554" y="813549"/>
            <a:ext cx="4059050" cy="5230901"/>
          </a:xfrm>
        </p:spPr>
        <p:txBody>
          <a:bodyPr>
            <a:normAutofit/>
          </a:bodyPr>
          <a:lstStyle/>
          <a:p>
            <a:pPr marL="514350" lvl="0" indent="-514350">
              <a:buFont typeface="+mj-lt"/>
              <a:buAutoNum type="arabicPeriod"/>
            </a:pPr>
            <a:r>
              <a:rPr lang="en-NZ" sz="1400" dirty="0"/>
              <a:t>What type of climate do potatoes grow best in?</a:t>
            </a:r>
            <a:br>
              <a:rPr lang="en-NZ" sz="1400" dirty="0"/>
            </a:br>
            <a:r>
              <a:rPr lang="en-NZ" sz="1400" dirty="0"/>
              <a:t>a) Tropical</a:t>
            </a:r>
            <a:br>
              <a:rPr lang="en-NZ" sz="1400" dirty="0"/>
            </a:br>
            <a:r>
              <a:rPr lang="en-NZ" sz="1400" dirty="0">
                <a:highlight>
                  <a:srgbClr val="FFFF00"/>
                </a:highlight>
              </a:rPr>
              <a:t>b) Temperate</a:t>
            </a:r>
            <a:br>
              <a:rPr lang="en-NZ" sz="1400" dirty="0">
                <a:highlight>
                  <a:srgbClr val="FFFF00"/>
                </a:highlight>
              </a:rPr>
            </a:br>
            <a:r>
              <a:rPr lang="en-NZ" sz="1400" dirty="0"/>
              <a:t>c) Desert</a:t>
            </a:r>
            <a:br>
              <a:rPr lang="en-NZ" sz="1400" dirty="0"/>
            </a:br>
            <a:r>
              <a:rPr lang="en-NZ" sz="1400" dirty="0"/>
              <a:t>d) Polar  </a:t>
            </a:r>
          </a:p>
          <a:p>
            <a:pPr marL="514350" lvl="0" indent="-514350">
              <a:buFont typeface="+mj-lt"/>
              <a:buAutoNum type="arabicPeriod"/>
            </a:pPr>
            <a:r>
              <a:rPr lang="en-NZ" sz="1400" dirty="0"/>
              <a:t>What happens if soil becomes waterlogged?</a:t>
            </a:r>
            <a:br>
              <a:rPr lang="en-NZ" sz="1400" dirty="0"/>
            </a:br>
            <a:r>
              <a:rPr lang="en-NZ" sz="1400" dirty="0"/>
              <a:t>a) Plants grow faster</a:t>
            </a:r>
            <a:br>
              <a:rPr lang="en-NZ" sz="1400" dirty="0"/>
            </a:br>
            <a:r>
              <a:rPr lang="en-NZ" sz="1400" dirty="0"/>
              <a:t>b) Tubers grow bigger</a:t>
            </a:r>
            <a:br>
              <a:rPr lang="en-NZ" sz="1400" dirty="0"/>
            </a:br>
            <a:r>
              <a:rPr lang="en-NZ" sz="1400" dirty="0">
                <a:highlight>
                  <a:srgbClr val="FFFF00"/>
                </a:highlight>
              </a:rPr>
              <a:t>c) Disease and poor growth can occur</a:t>
            </a:r>
            <a:br>
              <a:rPr lang="en-NZ" sz="1400" dirty="0"/>
            </a:br>
            <a:r>
              <a:rPr lang="en-NZ" sz="1400" dirty="0"/>
              <a:t>d) Nothing changes </a:t>
            </a:r>
          </a:p>
          <a:p>
            <a:pPr marL="514350" lvl="0" indent="-514350">
              <a:buFont typeface="+mj-lt"/>
              <a:buAutoNum type="arabicPeriod"/>
            </a:pPr>
            <a:r>
              <a:rPr lang="en-NZ" sz="1400" dirty="0"/>
              <a:t>What is the ideal soil pH for potatoes?</a:t>
            </a:r>
            <a:br>
              <a:rPr lang="en-NZ" sz="1400" dirty="0"/>
            </a:br>
            <a:r>
              <a:rPr lang="en-NZ" sz="1400" dirty="0"/>
              <a:t>a) 3.0–4.0</a:t>
            </a:r>
            <a:br>
              <a:rPr lang="en-NZ" sz="1400" dirty="0"/>
            </a:br>
            <a:r>
              <a:rPr lang="en-NZ" sz="1400" dirty="0">
                <a:highlight>
                  <a:srgbClr val="FFFF00"/>
                </a:highlight>
              </a:rPr>
              <a:t>b) 5.5–6.5</a:t>
            </a:r>
            <a:br>
              <a:rPr lang="en-NZ" sz="1400" dirty="0"/>
            </a:br>
            <a:r>
              <a:rPr lang="en-NZ" sz="1400" dirty="0"/>
              <a:t>c) 7.5–8.5</a:t>
            </a:r>
            <a:br>
              <a:rPr lang="en-NZ" sz="1400" dirty="0"/>
            </a:br>
            <a:r>
              <a:rPr lang="en-NZ" sz="1400" dirty="0"/>
              <a:t>d) 9.0–10.0 </a:t>
            </a:r>
          </a:p>
          <a:p>
            <a:pPr marL="514350" lvl="0" indent="-514350">
              <a:buFont typeface="+mj-lt"/>
              <a:buAutoNum type="arabicPeriod"/>
            </a:pPr>
            <a:r>
              <a:rPr lang="en-NZ" sz="1400" dirty="0"/>
              <a:t>What is “hilling”?</a:t>
            </a:r>
            <a:br>
              <a:rPr lang="en-NZ" sz="1400" dirty="0"/>
            </a:br>
            <a:r>
              <a:rPr lang="en-NZ" sz="1400" dirty="0"/>
              <a:t>a) Harvesting potatoes</a:t>
            </a:r>
            <a:br>
              <a:rPr lang="en-NZ" sz="1400" dirty="0"/>
            </a:br>
            <a:r>
              <a:rPr lang="en-NZ" sz="1400" dirty="0"/>
              <a:t>b) Adding fertiliser</a:t>
            </a:r>
            <a:br>
              <a:rPr lang="en-NZ" sz="1400" dirty="0"/>
            </a:br>
            <a:r>
              <a:rPr lang="en-NZ" sz="1400" dirty="0">
                <a:highlight>
                  <a:srgbClr val="FFFF00"/>
                </a:highlight>
              </a:rPr>
              <a:t>c) Piling soil around the plant</a:t>
            </a:r>
            <a:br>
              <a:rPr lang="en-NZ" sz="1400" dirty="0"/>
            </a:br>
            <a:r>
              <a:rPr lang="en-NZ" sz="1400" dirty="0"/>
              <a:t>d) Watering crops </a:t>
            </a:r>
          </a:p>
          <a:p>
            <a:endParaRPr lang="en-NZ" sz="1100" dirty="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09F0B28-A669-39B9-CBE6-EA09B4F5D547}"/>
              </a:ext>
            </a:extLst>
          </p:cNvPr>
          <p:cNvSpPr>
            <a:spLocks noGrp="1"/>
          </p:cNvSpPr>
          <p:nvPr>
            <p:ph sz="half" idx="2"/>
          </p:nvPr>
        </p:nvSpPr>
        <p:spPr>
          <a:xfrm>
            <a:off x="8451604" y="1412489"/>
            <a:ext cx="3197701" cy="4363844"/>
          </a:xfrm>
        </p:spPr>
        <p:txBody>
          <a:bodyPr>
            <a:normAutofit/>
          </a:bodyPr>
          <a:lstStyle/>
          <a:p>
            <a:pPr marL="0" indent="0">
              <a:buNone/>
            </a:pPr>
            <a:r>
              <a:rPr lang="en-NZ" sz="1600" b="1"/>
              <a:t>True or False</a:t>
            </a:r>
          </a:p>
          <a:p>
            <a:pPr marL="514350" lvl="0" indent="-514350">
              <a:buFont typeface="+mj-lt"/>
              <a:buAutoNum type="arabicPeriod"/>
            </a:pPr>
            <a:r>
              <a:rPr lang="en-NZ" sz="1600"/>
              <a:t>Potatoes need a lot of water but should not sit in waterlogged soil.</a:t>
            </a:r>
            <a:r>
              <a:rPr lang="en-NZ" sz="1600">
                <a:highlight>
                  <a:srgbClr val="FFFF00"/>
                </a:highlight>
              </a:rPr>
              <a:t> T</a:t>
            </a:r>
            <a:br>
              <a:rPr lang="en-NZ" sz="1600"/>
            </a:br>
            <a:endParaRPr lang="en-NZ" sz="1600"/>
          </a:p>
          <a:p>
            <a:pPr marL="514350" lvl="0" indent="-514350">
              <a:buFont typeface="+mj-lt"/>
              <a:buAutoNum type="arabicPeriod"/>
            </a:pPr>
            <a:r>
              <a:rPr lang="en-NZ" sz="1600"/>
              <a:t>Frost is only harmful at the early growth stage. </a:t>
            </a:r>
            <a:r>
              <a:rPr lang="en-NZ" sz="1600">
                <a:highlight>
                  <a:srgbClr val="FFFF00"/>
                </a:highlight>
              </a:rPr>
              <a:t>F</a:t>
            </a:r>
            <a:br>
              <a:rPr lang="en-NZ" sz="1600"/>
            </a:br>
            <a:endParaRPr lang="en-NZ" sz="1600"/>
          </a:p>
          <a:p>
            <a:pPr marL="514350" lvl="0" indent="-514350">
              <a:buFont typeface="+mj-lt"/>
              <a:buAutoNum type="arabicPeriod"/>
            </a:pPr>
            <a:r>
              <a:rPr lang="en-NZ" sz="1600"/>
              <a:t>Crop rotation helps reduce pests and diseases. </a:t>
            </a:r>
            <a:r>
              <a:rPr lang="en-NZ" sz="1600">
                <a:highlight>
                  <a:srgbClr val="FFFF00"/>
                </a:highlight>
              </a:rPr>
              <a:t>T</a:t>
            </a:r>
            <a:br>
              <a:rPr lang="en-NZ" sz="1600"/>
            </a:br>
            <a:endParaRPr lang="en-NZ" sz="1600"/>
          </a:p>
          <a:p>
            <a:pPr marL="514350" lvl="0" indent="-514350">
              <a:buFont typeface="+mj-lt"/>
              <a:buAutoNum type="arabicPeriod"/>
            </a:pPr>
            <a:r>
              <a:rPr lang="en-NZ" sz="1600"/>
              <a:t>All potatoes are used for making chips.</a:t>
            </a:r>
            <a:r>
              <a:rPr lang="en-NZ" sz="1600">
                <a:highlight>
                  <a:srgbClr val="FFFF00"/>
                </a:highlight>
              </a:rPr>
              <a:t> F</a:t>
            </a:r>
            <a:br>
              <a:rPr lang="en-NZ" sz="1600"/>
            </a:br>
            <a:endParaRPr lang="en-NZ" sz="1600"/>
          </a:p>
          <a:p>
            <a:pPr marL="514350" indent="-514350">
              <a:buFont typeface="+mj-lt"/>
              <a:buAutoNum type="arabicPeriod"/>
            </a:pPr>
            <a:r>
              <a:rPr lang="en-NZ" sz="1600"/>
              <a:t>Larger potatoes are better for making fries </a:t>
            </a:r>
            <a:r>
              <a:rPr lang="en-NZ" sz="1600">
                <a:highlight>
                  <a:srgbClr val="FFFF00"/>
                </a:highlight>
              </a:rPr>
              <a:t>T</a:t>
            </a:r>
          </a:p>
        </p:txBody>
      </p:sp>
    </p:spTree>
    <p:extLst>
      <p:ext uri="{BB962C8B-B14F-4D97-AF65-F5344CB8AC3E}">
        <p14:creationId xmlns:p14="http://schemas.microsoft.com/office/powerpoint/2010/main" val="12450433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C94D53A-46F1-81A7-C460-3645C71D821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a:solidFill>
                  <a:srgbClr val="FFFFFF"/>
                </a:solidFill>
                <a:latin typeface="+mj-lt"/>
                <a:ea typeface="+mj-ea"/>
                <a:cs typeface="+mj-cs"/>
              </a:rPr>
              <a:t>Activity 8:</a:t>
            </a:r>
            <a:endParaRPr lang="en-US" sz="4000" kern="120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F4A96F85-952D-E220-6ED2-EF76955DA965}"/>
              </a:ext>
            </a:extLst>
          </p:cNvPr>
          <p:cNvSpPr>
            <a:spLocks noGrp="1"/>
          </p:cNvSpPr>
          <p:nvPr>
            <p:ph idx="1"/>
          </p:nvPr>
        </p:nvSpPr>
        <p:spPr>
          <a:xfrm>
            <a:off x="660042" y="806824"/>
            <a:ext cx="2919738" cy="1494117"/>
          </a:xfrm>
        </p:spPr>
        <p:txBody>
          <a:bodyPr vert="horz" lIns="91440" tIns="45720" rIns="91440" bIns="45720" rtlCol="0" anchor="b">
            <a:normAutofit/>
          </a:bodyPr>
          <a:lstStyle/>
          <a:p>
            <a:pPr marL="0" indent="0">
              <a:buNone/>
            </a:pPr>
            <a:r>
              <a:rPr lang="en-US" sz="2000" kern="1200">
                <a:solidFill>
                  <a:srgbClr val="FFFFFF"/>
                </a:solidFill>
                <a:latin typeface="+mn-lt"/>
                <a:ea typeface="+mn-ea"/>
                <a:cs typeface="+mn-cs"/>
              </a:rPr>
              <a:t>Do Potato Production Questions (WS)</a:t>
            </a:r>
            <a:br>
              <a:rPr lang="en-US" sz="2000" kern="1200">
                <a:solidFill>
                  <a:srgbClr val="FFFFFF"/>
                </a:solidFill>
                <a:latin typeface="+mn-lt"/>
                <a:ea typeface="+mn-ea"/>
                <a:cs typeface="+mn-cs"/>
              </a:rPr>
            </a:br>
            <a:endParaRPr lang="en-US" sz="2000" kern="1200">
              <a:solidFill>
                <a:srgbClr val="FFFFFF"/>
              </a:solidFill>
              <a:latin typeface="+mn-lt"/>
              <a:ea typeface="+mn-ea"/>
              <a:cs typeface="+mn-cs"/>
            </a:endParaRPr>
          </a:p>
        </p:txBody>
      </p:sp>
      <p:pic>
        <p:nvPicPr>
          <p:cNvPr id="4" name="Picture 3" descr="001 Mike Moleta's Farm - Agria in full flower Jan 2021">
            <a:extLst>
              <a:ext uri="{FF2B5EF4-FFF2-40B4-BE49-F238E27FC236}">
                <a16:creationId xmlns:a16="http://schemas.microsoft.com/office/drawing/2014/main" id="{33F43850-E25F-4BB0-DF12-263A2252E6C4}"/>
              </a:ext>
            </a:extLst>
          </p:cNvPr>
          <p:cNvPicPr>
            <a:picLocks noChangeAspect="1"/>
          </p:cNvPicPr>
          <p:nvPr/>
        </p:nvPicPr>
        <p:blipFill>
          <a:blip r:embed="rId2"/>
          <a:srcRect l="16597" r="8176"/>
          <a:stretch>
            <a:fillRect/>
          </a:stretch>
        </p:blipFill>
        <p:spPr>
          <a:xfrm>
            <a:off x="5144545" y="467208"/>
            <a:ext cx="5941513" cy="5923584"/>
          </a:xfrm>
          <a:prstGeom prst="rect">
            <a:avLst/>
          </a:prstGeom>
        </p:spPr>
      </p:pic>
    </p:spTree>
    <p:extLst>
      <p:ext uri="{BB962C8B-B14F-4D97-AF65-F5344CB8AC3E}">
        <p14:creationId xmlns:p14="http://schemas.microsoft.com/office/powerpoint/2010/main" val="50519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64ACE-C206-C8F9-5EB6-6687EC09EF94}"/>
            </a:ext>
          </a:extLst>
        </p:cNvPr>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78D55D2D-91FC-640B-2005-40A611390E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341" y="365999"/>
            <a:ext cx="9420913" cy="520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347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E5006-E198-2E3E-40D0-A576660B8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809A9-E798-BB57-B561-BD93C0F80E99}"/>
              </a:ext>
            </a:extLst>
          </p:cNvPr>
          <p:cNvSpPr>
            <a:spLocks noGrp="1"/>
          </p:cNvSpPr>
          <p:nvPr>
            <p:ph type="title"/>
          </p:nvPr>
        </p:nvSpPr>
        <p:spPr>
          <a:xfrm>
            <a:off x="838200" y="365126"/>
            <a:ext cx="10515600" cy="866776"/>
          </a:xfrm>
        </p:spPr>
        <p:txBody>
          <a:bodyPr>
            <a:normAutofit fontScale="90000"/>
          </a:bodyPr>
          <a:lstStyle/>
          <a:p>
            <a:pPr algn="ctr">
              <a:lnSpc>
                <a:spcPct val="115000"/>
              </a:lnSpc>
              <a:spcAft>
                <a:spcPts val="800"/>
              </a:spcAft>
            </a:pPr>
            <a:r>
              <a:rPr lang="en-NZ" sz="3100" b="1" kern="100" dirty="0">
                <a:effectLst/>
                <a:latin typeface="Aptos" panose="020B0004020202020204" pitchFamily="34" charset="0"/>
                <a:ea typeface="Aptos" panose="020B0004020202020204" pitchFamily="34" charset="0"/>
                <a:cs typeface="Times New Roman" panose="02020603050405020304" pitchFamily="18" charset="0"/>
              </a:rPr>
              <a:t>Growing Potatoes</a:t>
            </a:r>
            <a:br>
              <a:rPr lang="en-NZ" sz="3100" kern="100" dirty="0">
                <a:effectLst/>
                <a:latin typeface="Aptos" panose="020B0004020202020204" pitchFamily="34" charset="0"/>
                <a:ea typeface="Aptos" panose="020B0004020202020204" pitchFamily="34" charset="0"/>
                <a:cs typeface="Times New Roman" panose="02020603050405020304" pitchFamily="18" charset="0"/>
              </a:rPr>
            </a:br>
            <a:r>
              <a:rPr lang="en-NZ" sz="3100" b="1" kern="100" dirty="0">
                <a:effectLst/>
                <a:latin typeface="Aptos" panose="020B0004020202020204" pitchFamily="34" charset="0"/>
                <a:ea typeface="Aptos" panose="020B0004020202020204" pitchFamily="34" charset="0"/>
                <a:cs typeface="Times New Roman" panose="02020603050405020304" pitchFamily="18" charset="0"/>
              </a:rPr>
              <a:t>Flow Diagram of Calendar of Operations</a:t>
            </a:r>
            <a:br>
              <a:rPr lang="en-NZ" sz="1800" kern="100" dirty="0">
                <a:effectLst/>
                <a:latin typeface="Aptos" panose="020B0004020202020204" pitchFamily="34" charset="0"/>
                <a:ea typeface="Aptos" panose="020B0004020202020204" pitchFamily="34" charset="0"/>
                <a:cs typeface="Times New Roman" panose="02020603050405020304" pitchFamily="18" charset="0"/>
              </a:rPr>
            </a:br>
            <a:endParaRPr lang="en-NZ" dirty="0"/>
          </a:p>
        </p:txBody>
      </p:sp>
      <p:grpSp>
        <p:nvGrpSpPr>
          <p:cNvPr id="51" name="Group 50">
            <a:extLst>
              <a:ext uri="{FF2B5EF4-FFF2-40B4-BE49-F238E27FC236}">
                <a16:creationId xmlns:a16="http://schemas.microsoft.com/office/drawing/2014/main" id="{57E594BB-F0F0-8E63-3129-0E52AC2EEE94}"/>
              </a:ext>
            </a:extLst>
          </p:cNvPr>
          <p:cNvGrpSpPr/>
          <p:nvPr/>
        </p:nvGrpSpPr>
        <p:grpSpPr>
          <a:xfrm>
            <a:off x="1081278" y="1644650"/>
            <a:ext cx="9791700" cy="4848225"/>
            <a:chOff x="1081278" y="1644650"/>
            <a:chExt cx="9791700" cy="4848225"/>
          </a:xfrm>
        </p:grpSpPr>
        <p:cxnSp>
          <p:nvCxnSpPr>
            <p:cNvPr id="33" name="Straight Arrow Connector 32">
              <a:extLst>
                <a:ext uri="{FF2B5EF4-FFF2-40B4-BE49-F238E27FC236}">
                  <a16:creationId xmlns:a16="http://schemas.microsoft.com/office/drawing/2014/main" id="{ECBE05DA-57F2-06F3-47C9-F054049E7801}"/>
                </a:ext>
              </a:extLst>
            </p:cNvPr>
            <p:cNvCxnSpPr>
              <a:cxnSpLocks/>
              <a:stCxn id="6" idx="0"/>
            </p:cNvCxnSpPr>
            <p:nvPr/>
          </p:nvCxnSpPr>
          <p:spPr>
            <a:xfrm flipV="1">
              <a:off x="2300478" y="4502150"/>
              <a:ext cx="0" cy="11525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5C8C24BD-537B-4A8E-031A-7D787DC26283}"/>
                </a:ext>
              </a:extLst>
            </p:cNvPr>
            <p:cNvCxnSpPr>
              <a:cxnSpLocks/>
              <a:stCxn id="16" idx="2"/>
            </p:cNvCxnSpPr>
            <p:nvPr/>
          </p:nvCxnSpPr>
          <p:spPr>
            <a:xfrm>
              <a:off x="2214753" y="2092325"/>
              <a:ext cx="0" cy="15240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4" name="Group 3">
              <a:extLst>
                <a:ext uri="{FF2B5EF4-FFF2-40B4-BE49-F238E27FC236}">
                  <a16:creationId xmlns:a16="http://schemas.microsoft.com/office/drawing/2014/main" id="{3597E523-4829-6FB7-3A94-DEC5F2745221}"/>
                </a:ext>
              </a:extLst>
            </p:cNvPr>
            <p:cNvGrpSpPr/>
            <p:nvPr/>
          </p:nvGrpSpPr>
          <p:grpSpPr>
            <a:xfrm>
              <a:off x="1081278" y="1644650"/>
              <a:ext cx="9791700" cy="4848225"/>
              <a:chOff x="0" y="0"/>
              <a:chExt cx="9791700" cy="4848225"/>
            </a:xfrm>
          </p:grpSpPr>
          <p:sp>
            <p:nvSpPr>
              <p:cNvPr id="5" name="Rectangle: Rounded Corners 4">
                <a:extLst>
                  <a:ext uri="{FF2B5EF4-FFF2-40B4-BE49-F238E27FC236}">
                    <a16:creationId xmlns:a16="http://schemas.microsoft.com/office/drawing/2014/main" id="{510DC99D-5A06-822B-3BE2-6191E52887DF}"/>
                  </a:ext>
                </a:extLst>
              </p:cNvPr>
              <p:cNvSpPr/>
              <p:nvPr/>
            </p:nvSpPr>
            <p:spPr>
              <a:xfrm>
                <a:off x="47625" y="3219450"/>
                <a:ext cx="1152525" cy="3429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Soil test</a:t>
                </a:r>
                <a:endParaRPr lang="en-NZ" sz="1200" kern="100">
                  <a:effectLst/>
                  <a:ea typeface="Aptos" panose="020B000402020202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2C743CE9-6186-AC62-610A-E60909B3050E}"/>
                  </a:ext>
                </a:extLst>
              </p:cNvPr>
              <p:cNvSpPr/>
              <p:nvPr/>
            </p:nvSpPr>
            <p:spPr>
              <a:xfrm>
                <a:off x="295275" y="4010025"/>
                <a:ext cx="1847850" cy="8382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Add required fertiliser for crop needs. Base dressing</a:t>
                </a:r>
                <a:endParaRPr lang="en-NZ" sz="1200" kern="100">
                  <a:effectLst/>
                  <a:ea typeface="Aptos" panose="020B0004020202020204" pitchFamily="34"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B1784EA4-AB24-7574-F5A0-B34C7490FC6A}"/>
                  </a:ext>
                </a:extLst>
              </p:cNvPr>
              <p:cNvSpPr/>
              <p:nvPr/>
            </p:nvSpPr>
            <p:spPr>
              <a:xfrm>
                <a:off x="1485900" y="3086100"/>
                <a:ext cx="1847850" cy="6572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dirty="0">
                    <a:ln w="9525" cap="rnd" cmpd="sng" algn="ctr">
                      <a:solidFill>
                        <a:srgbClr val="000000"/>
                      </a:solidFill>
                      <a:prstDash val="solid"/>
                      <a:bevel/>
                    </a:ln>
                    <a:effectLst/>
                    <a:ea typeface="Aptos" panose="020B0004020202020204" pitchFamily="34" charset="0"/>
                    <a:cs typeface="Times New Roman" panose="02020603050405020304" pitchFamily="18" charset="0"/>
                  </a:rPr>
                  <a:t> Cultivation</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pPr>
                <a:r>
                  <a:rPr lang="en-NZ" sz="1200" kern="100" dirty="0">
                    <a:ln w="9525" cap="rnd" cmpd="sng" algn="ctr">
                      <a:solidFill>
                        <a:srgbClr val="000000"/>
                      </a:solidFill>
                      <a:prstDash val="solid"/>
                      <a:bevel/>
                    </a:ln>
                    <a:effectLst/>
                    <a:ea typeface="Aptos" panose="020B0004020202020204" pitchFamily="34" charset="0"/>
                    <a:cs typeface="Times New Roman" panose="02020603050405020304" pitchFamily="18" charset="0"/>
                  </a:rPr>
                  <a:t>Seedbed preparation</a:t>
                </a:r>
                <a:endParaRPr lang="en-NZ" sz="1200" kern="100" dirty="0">
                  <a:effectLst/>
                  <a:ea typeface="Aptos" panose="020B000402020202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778E05ED-E40B-B145-E805-07911BAC0DF5}"/>
                  </a:ext>
                </a:extLst>
              </p:cNvPr>
              <p:cNvGrpSpPr/>
              <p:nvPr/>
            </p:nvGrpSpPr>
            <p:grpSpPr>
              <a:xfrm>
                <a:off x="0" y="0"/>
                <a:ext cx="9791700" cy="2857500"/>
                <a:chOff x="0" y="0"/>
                <a:chExt cx="9791700" cy="2857500"/>
              </a:xfrm>
            </p:grpSpPr>
            <p:sp>
              <p:nvSpPr>
                <p:cNvPr id="13" name="Rectangle: Rounded Corners 12">
                  <a:extLst>
                    <a:ext uri="{FF2B5EF4-FFF2-40B4-BE49-F238E27FC236}">
                      <a16:creationId xmlns:a16="http://schemas.microsoft.com/office/drawing/2014/main" id="{6EB91F63-65D1-72B1-14BA-794E64D9318C}"/>
                    </a:ext>
                  </a:extLst>
                </p:cNvPr>
                <p:cNvSpPr/>
                <p:nvPr/>
              </p:nvSpPr>
              <p:spPr>
                <a:xfrm>
                  <a:off x="923925" y="571500"/>
                  <a:ext cx="1247775" cy="6381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Certified seed potatoes</a:t>
                  </a:r>
                  <a:endParaRPr lang="en-NZ" sz="1200" kern="100">
                    <a:effectLst/>
                    <a:ea typeface="Aptos" panose="020B000402020202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42C96D1B-05B2-B908-A245-0F7151884AC4}"/>
                    </a:ext>
                  </a:extLst>
                </p:cNvPr>
                <p:cNvGrpSpPr/>
                <p:nvPr/>
              </p:nvGrpSpPr>
              <p:grpSpPr>
                <a:xfrm>
                  <a:off x="304800" y="1971675"/>
                  <a:ext cx="9486900" cy="885825"/>
                  <a:chOff x="0" y="0"/>
                  <a:chExt cx="9486900" cy="885825"/>
                </a:xfrm>
              </p:grpSpPr>
              <p:sp>
                <p:nvSpPr>
                  <p:cNvPr id="20" name="Rectangle: Rounded Corners 19">
                    <a:extLst>
                      <a:ext uri="{FF2B5EF4-FFF2-40B4-BE49-F238E27FC236}">
                        <a16:creationId xmlns:a16="http://schemas.microsoft.com/office/drawing/2014/main" id="{FE6D2A35-2AA8-6442-1B66-CB1EB3708EC1}"/>
                      </a:ext>
                    </a:extLst>
                  </p:cNvPr>
                  <p:cNvSpPr/>
                  <p:nvPr/>
                </p:nvSpPr>
                <p:spPr>
                  <a:xfrm>
                    <a:off x="0" y="9525"/>
                    <a:ext cx="1476375" cy="86677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Pre- planting</a:t>
                    </a:r>
                    <a:endParaRPr lang="en-NZ" sz="1200" kern="100">
                      <a:effectLst/>
                      <a:ea typeface="Aptos" panose="020B0004020202020204" pitchFamily="34"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EB0A41B4-B090-9DBE-25B6-26D9D6A68C3A}"/>
                      </a:ext>
                    </a:extLst>
                  </p:cNvPr>
                  <p:cNvSpPr/>
                  <p:nvPr/>
                </p:nvSpPr>
                <p:spPr>
                  <a:xfrm>
                    <a:off x="1619250" y="57150"/>
                    <a:ext cx="1895475" cy="819150"/>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Planting</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Emergence 21 Days</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 </a:t>
                    </a:r>
                    <a:endParaRPr lang="en-NZ" sz="1200" kern="100">
                      <a:effectLst/>
                      <a:ea typeface="Aptos" panose="020B0004020202020204" pitchFamily="34" charset="0"/>
                      <a:cs typeface="Times New Roman" panose="02020603050405020304" pitchFamily="18" charset="0"/>
                    </a:endParaRPr>
                  </a:p>
                </p:txBody>
              </p:sp>
              <p:sp>
                <p:nvSpPr>
                  <p:cNvPr id="22" name="Rectangle: Rounded Corners 21">
                    <a:extLst>
                      <a:ext uri="{FF2B5EF4-FFF2-40B4-BE49-F238E27FC236}">
                        <a16:creationId xmlns:a16="http://schemas.microsoft.com/office/drawing/2014/main" id="{A1EDF7A1-2F44-B009-11E5-6725CF0016FD}"/>
                      </a:ext>
                    </a:extLst>
                  </p:cNvPr>
                  <p:cNvSpPr/>
                  <p:nvPr/>
                </p:nvSpPr>
                <p:spPr>
                  <a:xfrm>
                    <a:off x="3657600" y="0"/>
                    <a:ext cx="3619500" cy="88582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Growing</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100- 120 days</a:t>
                    </a:r>
                    <a:endParaRPr lang="en-NZ" sz="1200" kern="100">
                      <a:effectLst/>
                      <a:ea typeface="Aptos" panose="020B0004020202020204" pitchFamily="34"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053D7DFC-87F3-6DD0-7598-3A9218AD8DF0}"/>
                      </a:ext>
                    </a:extLst>
                  </p:cNvPr>
                  <p:cNvSpPr/>
                  <p:nvPr/>
                </p:nvSpPr>
                <p:spPr>
                  <a:xfrm>
                    <a:off x="7439025" y="19050"/>
                    <a:ext cx="2047875" cy="86677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Harvesting</a:t>
                    </a:r>
                    <a:endParaRPr lang="en-NZ" sz="1200" kern="100">
                      <a:effectLst/>
                      <a:ea typeface="Aptos" panose="020B0004020202020204" pitchFamily="34" charset="0"/>
                      <a:cs typeface="Times New Roman" panose="02020603050405020304" pitchFamily="18" charset="0"/>
                    </a:endParaRPr>
                  </a:p>
                </p:txBody>
              </p:sp>
            </p:grpSp>
            <p:sp>
              <p:nvSpPr>
                <p:cNvPr id="15" name="Rectangle: Rounded Corners 14">
                  <a:extLst>
                    <a:ext uri="{FF2B5EF4-FFF2-40B4-BE49-F238E27FC236}">
                      <a16:creationId xmlns:a16="http://schemas.microsoft.com/office/drawing/2014/main" id="{16ABEBBF-6FE3-320B-83FE-1DFE0260EE0F}"/>
                    </a:ext>
                  </a:extLst>
                </p:cNvPr>
                <p:cNvSpPr/>
                <p:nvPr/>
              </p:nvSpPr>
              <p:spPr>
                <a:xfrm>
                  <a:off x="0" y="1362075"/>
                  <a:ext cx="1247775" cy="3619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Site Selection</a:t>
                  </a:r>
                  <a:endParaRPr lang="en-NZ" sz="1200" kern="100">
                    <a:effectLst/>
                    <a:ea typeface="Aptos" panose="020B000402020202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BB1620B9-54E8-3C03-6E87-A0ECBA6BA796}"/>
                    </a:ext>
                  </a:extLst>
                </p:cNvPr>
                <p:cNvSpPr/>
                <p:nvPr/>
              </p:nvSpPr>
              <p:spPr>
                <a:xfrm>
                  <a:off x="342900" y="0"/>
                  <a:ext cx="1581150" cy="4476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Cultivar selection</a:t>
                  </a:r>
                  <a:endParaRPr lang="en-NZ" sz="1200" kern="100">
                    <a:effectLst/>
                    <a:ea typeface="Aptos" panose="020B000402020202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360DCD45-46A5-D6DA-41CC-AA979D1F8078}"/>
                    </a:ext>
                  </a:extLst>
                </p:cNvPr>
                <p:cNvSpPr/>
                <p:nvPr/>
              </p:nvSpPr>
              <p:spPr>
                <a:xfrm>
                  <a:off x="2409825" y="476250"/>
                  <a:ext cx="2019300" cy="8286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dirty="0">
                      <a:ln w="9525" cap="rnd" cmpd="sng" algn="ctr">
                        <a:solidFill>
                          <a:srgbClr val="000000"/>
                        </a:solidFill>
                        <a:prstDash val="solid"/>
                        <a:bevel/>
                      </a:ln>
                      <a:effectLst/>
                      <a:ea typeface="Aptos" panose="020B0004020202020204" pitchFamily="34" charset="0"/>
                      <a:cs typeface="Times New Roman" panose="02020603050405020304" pitchFamily="18" charset="0"/>
                    </a:rPr>
                    <a:t>Seeds planted in furrows 15 cm deep, 20-40 cm apart in 65 cm rows</a:t>
                  </a:r>
                  <a:endParaRPr lang="en-NZ" sz="1200" kern="100" dirty="0">
                    <a:effectLst/>
                    <a:ea typeface="Aptos" panose="020B0004020202020204" pitchFamily="34"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C1502D5E-3547-546E-203C-F18C9A65F402}"/>
                    </a:ext>
                  </a:extLst>
                </p:cNvPr>
                <p:cNvSpPr/>
                <p:nvPr/>
              </p:nvSpPr>
              <p:spPr>
                <a:xfrm>
                  <a:off x="4733925" y="885825"/>
                  <a:ext cx="1524000" cy="8096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dirty="0">
                      <a:ln w="9525" cap="rnd" cmpd="sng" algn="ctr">
                        <a:solidFill>
                          <a:srgbClr val="000000"/>
                        </a:solidFill>
                        <a:prstDash val="solid"/>
                        <a:bevel/>
                      </a:ln>
                      <a:effectLst/>
                      <a:ea typeface="Aptos" panose="020B0004020202020204" pitchFamily="34" charset="0"/>
                      <a:cs typeface="Times New Roman" panose="02020603050405020304" pitchFamily="18" charset="0"/>
                    </a:rPr>
                    <a:t>Monitor crops for pests and diseases</a:t>
                  </a:r>
                  <a:endParaRPr lang="en-NZ" sz="1200" kern="100" dirty="0">
                    <a:effectLst/>
                    <a:ea typeface="Aptos" panose="020B0004020202020204" pitchFamily="34"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3F2DD00E-F2B2-E932-1AC3-D87D927F4A15}"/>
                    </a:ext>
                  </a:extLst>
                </p:cNvPr>
                <p:cNvSpPr/>
                <p:nvPr/>
              </p:nvSpPr>
              <p:spPr>
                <a:xfrm>
                  <a:off x="6391275" y="123825"/>
                  <a:ext cx="2295525" cy="10096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Use integrated pest management practices to control weeds, pests and diseases</a:t>
                  </a:r>
                  <a:endParaRPr lang="en-NZ" sz="1200" kern="100">
                    <a:effectLst/>
                    <a:ea typeface="Aptos" panose="020B0004020202020204" pitchFamily="34" charset="0"/>
                    <a:cs typeface="Times New Roman" panose="02020603050405020304" pitchFamily="18" charset="0"/>
                  </a:endParaRPr>
                </a:p>
              </p:txBody>
            </p:sp>
          </p:grpSp>
          <p:sp>
            <p:nvSpPr>
              <p:cNvPr id="9" name="Rectangle: Rounded Corners 8">
                <a:extLst>
                  <a:ext uri="{FF2B5EF4-FFF2-40B4-BE49-F238E27FC236}">
                    <a16:creationId xmlns:a16="http://schemas.microsoft.com/office/drawing/2014/main" id="{5D74A861-C46D-683F-5BE4-1E56CD4812F8}"/>
                  </a:ext>
                </a:extLst>
              </p:cNvPr>
              <p:cNvSpPr/>
              <p:nvPr/>
            </p:nvSpPr>
            <p:spPr>
              <a:xfrm>
                <a:off x="5791200" y="3200400"/>
                <a:ext cx="1152525" cy="4476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irrigation</a:t>
                </a:r>
                <a:endParaRPr lang="en-NZ" sz="1200" kern="100">
                  <a:effectLst/>
                  <a:ea typeface="Aptos" panose="020B000402020202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FB4C151A-9086-765F-8DDA-CF13F3BF8C08}"/>
                  </a:ext>
                </a:extLst>
              </p:cNvPr>
              <p:cNvSpPr/>
              <p:nvPr/>
            </p:nvSpPr>
            <p:spPr>
              <a:xfrm>
                <a:off x="3562350" y="3095625"/>
                <a:ext cx="1800225" cy="6191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dirty="0">
                    <a:ln w="9525" cap="rnd" cmpd="sng" algn="ctr">
                      <a:solidFill>
                        <a:srgbClr val="000000"/>
                      </a:solidFill>
                      <a:prstDash val="solid"/>
                      <a:bevel/>
                    </a:ln>
                    <a:effectLst/>
                    <a:ea typeface="Aptos" panose="020B0004020202020204" pitchFamily="34" charset="0"/>
                    <a:cs typeface="Times New Roman" panose="02020603050405020304" pitchFamily="18" charset="0"/>
                  </a:rPr>
                  <a:t>Hill potatoes </a:t>
                </a:r>
                <a:r>
                  <a:rPr lang="en-NZ" sz="1200" kern="100" dirty="0">
                    <a:ln w="9525" cap="rnd" cmpd="sng" algn="ctr">
                      <a:solidFill>
                        <a:srgbClr val="000000"/>
                      </a:solidFill>
                      <a:prstDash val="solid"/>
                      <a:bevel/>
                    </a:ln>
                    <a:ea typeface="Aptos" panose="020B0004020202020204" pitchFamily="34" charset="0"/>
                    <a:cs typeface="Times New Roman" panose="02020603050405020304" pitchFamily="18" charset="0"/>
                  </a:rPr>
                  <a:t>when 12-20cm in height</a:t>
                </a:r>
                <a:endParaRPr lang="en-NZ" sz="1200" kern="100" dirty="0">
                  <a:effectLst/>
                  <a:ea typeface="Aptos" panose="020B000402020202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05991518-9EDA-64A0-20D5-AF309278263A}"/>
                  </a:ext>
                </a:extLst>
              </p:cNvPr>
              <p:cNvSpPr/>
              <p:nvPr/>
            </p:nvSpPr>
            <p:spPr>
              <a:xfrm>
                <a:off x="4695825" y="3933825"/>
                <a:ext cx="1847850" cy="8382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Apply fertilise as side dressing based on herbage tests</a:t>
                </a:r>
                <a:endParaRPr lang="en-NZ" sz="1200" kern="100">
                  <a:effectLst/>
                  <a:ea typeface="Aptos" panose="020B000402020202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CAA97D25-0C45-3A3F-D28D-495946139202}"/>
                  </a:ext>
                </a:extLst>
              </p:cNvPr>
              <p:cNvSpPr/>
              <p:nvPr/>
            </p:nvSpPr>
            <p:spPr>
              <a:xfrm>
                <a:off x="7886700" y="3200400"/>
                <a:ext cx="1609725" cy="8953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Test for maturity</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pPr>
                <a:r>
                  <a:rPr lang="en-NZ" sz="1200" kern="100">
                    <a:ln w="9525" cap="rnd" cmpd="sng" algn="ctr">
                      <a:solidFill>
                        <a:srgbClr val="000000"/>
                      </a:solidFill>
                      <a:prstDash val="solid"/>
                      <a:bevel/>
                    </a:ln>
                    <a:effectLst/>
                    <a:ea typeface="Aptos" panose="020B0004020202020204" pitchFamily="34" charset="0"/>
                    <a:cs typeface="Times New Roman" panose="02020603050405020304" pitchFamily="18" charset="0"/>
                  </a:rPr>
                  <a:t>size and skin condition</a:t>
                </a:r>
                <a:endParaRPr lang="en-NZ" sz="1200" kern="100">
                  <a:effectLst/>
                  <a:ea typeface="Aptos" panose="020B0004020202020204" pitchFamily="34" charset="0"/>
                  <a:cs typeface="Times New Roman" panose="02020603050405020304" pitchFamily="18" charset="0"/>
                </a:endParaRPr>
              </a:p>
            </p:txBody>
          </p:sp>
        </p:grpSp>
        <p:cxnSp>
          <p:nvCxnSpPr>
            <p:cNvPr id="24" name="Straight Arrow Connector 23">
              <a:extLst>
                <a:ext uri="{FF2B5EF4-FFF2-40B4-BE49-F238E27FC236}">
                  <a16:creationId xmlns:a16="http://schemas.microsoft.com/office/drawing/2014/main" id="{678FEE14-FB30-9BB1-F56D-8F1F6D0DEBD5}"/>
                </a:ext>
              </a:extLst>
            </p:cNvPr>
            <p:cNvCxnSpPr>
              <a:endCxn id="20" idx="0"/>
            </p:cNvCxnSpPr>
            <p:nvPr/>
          </p:nvCxnSpPr>
          <p:spPr>
            <a:xfrm>
              <a:off x="1947672" y="3429000"/>
              <a:ext cx="176594" cy="1968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05E92F0A-C650-5CCF-E8C2-84495688AC3E}"/>
                </a:ext>
              </a:extLst>
            </p:cNvPr>
            <p:cNvCxnSpPr>
              <a:stCxn id="13" idx="2"/>
            </p:cNvCxnSpPr>
            <p:nvPr/>
          </p:nvCxnSpPr>
          <p:spPr>
            <a:xfrm flipH="1">
              <a:off x="2329053" y="2854325"/>
              <a:ext cx="300038" cy="7715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9B0B8035-E418-5716-57A9-8FD0BBBB98D2}"/>
                </a:ext>
              </a:extLst>
            </p:cNvPr>
            <p:cNvCxnSpPr>
              <a:stCxn id="5" idx="0"/>
              <a:endCxn id="20" idx="2"/>
            </p:cNvCxnSpPr>
            <p:nvPr/>
          </p:nvCxnSpPr>
          <p:spPr>
            <a:xfrm flipV="1">
              <a:off x="1705166" y="4492625"/>
              <a:ext cx="419100" cy="3714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34">
              <a:extLst>
                <a:ext uri="{FF2B5EF4-FFF2-40B4-BE49-F238E27FC236}">
                  <a16:creationId xmlns:a16="http://schemas.microsoft.com/office/drawing/2014/main" id="{AA0A29F9-74B6-890A-CD4F-1E75A945A135}"/>
                </a:ext>
              </a:extLst>
            </p:cNvPr>
            <p:cNvCxnSpPr/>
            <p:nvPr/>
          </p:nvCxnSpPr>
          <p:spPr>
            <a:xfrm flipH="1" flipV="1">
              <a:off x="2629091" y="4502150"/>
              <a:ext cx="461581" cy="2286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37">
              <a:extLst>
                <a:ext uri="{FF2B5EF4-FFF2-40B4-BE49-F238E27FC236}">
                  <a16:creationId xmlns:a16="http://schemas.microsoft.com/office/drawing/2014/main" id="{94F55ECF-A620-97EE-44C3-04E0452B4735}"/>
                </a:ext>
              </a:extLst>
            </p:cNvPr>
            <p:cNvCxnSpPr>
              <a:stCxn id="17" idx="2"/>
            </p:cNvCxnSpPr>
            <p:nvPr/>
          </p:nvCxnSpPr>
          <p:spPr>
            <a:xfrm flipH="1">
              <a:off x="4187952" y="2949575"/>
              <a:ext cx="312801" cy="6667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EFAD0544-C3C2-BBD4-EF84-F55753E7B394}"/>
                </a:ext>
              </a:extLst>
            </p:cNvPr>
            <p:cNvCxnSpPr/>
            <p:nvPr/>
          </p:nvCxnSpPr>
          <p:spPr>
            <a:xfrm flipH="1" flipV="1">
              <a:off x="4900803" y="4492625"/>
              <a:ext cx="475869" cy="2476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2" name="Straight Arrow Connector 41">
              <a:extLst>
                <a:ext uri="{FF2B5EF4-FFF2-40B4-BE49-F238E27FC236}">
                  <a16:creationId xmlns:a16="http://schemas.microsoft.com/office/drawing/2014/main" id="{169EF6FF-FCB5-5DA3-86F1-65D247F667C5}"/>
                </a:ext>
              </a:extLst>
            </p:cNvPr>
            <p:cNvCxnSpPr>
              <a:stCxn id="18" idx="2"/>
            </p:cNvCxnSpPr>
            <p:nvPr/>
          </p:nvCxnSpPr>
          <p:spPr>
            <a:xfrm>
              <a:off x="6577203" y="3340100"/>
              <a:ext cx="24765" cy="2762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3">
              <a:extLst>
                <a:ext uri="{FF2B5EF4-FFF2-40B4-BE49-F238E27FC236}">
                  <a16:creationId xmlns:a16="http://schemas.microsoft.com/office/drawing/2014/main" id="{F0DCE8F6-7C08-884C-A1BA-9EB1F5A423B0}"/>
                </a:ext>
              </a:extLst>
            </p:cNvPr>
            <p:cNvCxnSpPr>
              <a:stCxn id="11" idx="0"/>
            </p:cNvCxnSpPr>
            <p:nvPr/>
          </p:nvCxnSpPr>
          <p:spPr>
            <a:xfrm flipH="1" flipV="1">
              <a:off x="6693408" y="4502150"/>
              <a:ext cx="7620" cy="10763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a:extLst>
                <a:ext uri="{FF2B5EF4-FFF2-40B4-BE49-F238E27FC236}">
                  <a16:creationId xmlns:a16="http://schemas.microsoft.com/office/drawing/2014/main" id="{4939B40A-8D26-C151-5BBE-D5B2FF1DB263}"/>
                </a:ext>
              </a:extLst>
            </p:cNvPr>
            <p:cNvCxnSpPr>
              <a:stCxn id="9" idx="0"/>
            </p:cNvCxnSpPr>
            <p:nvPr/>
          </p:nvCxnSpPr>
          <p:spPr>
            <a:xfrm flipH="1" flipV="1">
              <a:off x="7178040" y="4502150"/>
              <a:ext cx="270701" cy="3429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A9A07794-6155-4DE7-5BBB-04647A276FD3}"/>
                </a:ext>
              </a:extLst>
            </p:cNvPr>
            <p:cNvCxnSpPr>
              <a:stCxn id="19" idx="2"/>
            </p:cNvCxnSpPr>
            <p:nvPr/>
          </p:nvCxnSpPr>
          <p:spPr>
            <a:xfrm flipH="1">
              <a:off x="7918704" y="2778125"/>
              <a:ext cx="701612"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0" name="Straight Arrow Connector 49">
              <a:extLst>
                <a:ext uri="{FF2B5EF4-FFF2-40B4-BE49-F238E27FC236}">
                  <a16:creationId xmlns:a16="http://schemas.microsoft.com/office/drawing/2014/main" id="{D4ED1FAB-5F7D-B826-1D93-E0680C0DF797}"/>
                </a:ext>
              </a:extLst>
            </p:cNvPr>
            <p:cNvCxnSpPr>
              <a:cxnSpLocks/>
              <a:stCxn id="12" idx="0"/>
            </p:cNvCxnSpPr>
            <p:nvPr/>
          </p:nvCxnSpPr>
          <p:spPr>
            <a:xfrm flipH="1" flipV="1">
              <a:off x="9140190" y="4468810"/>
              <a:ext cx="632651" cy="37624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
        <p:nvSpPr>
          <p:cNvPr id="3" name="Rectangle: Rounded Corners 2">
            <a:extLst>
              <a:ext uri="{FF2B5EF4-FFF2-40B4-BE49-F238E27FC236}">
                <a16:creationId xmlns:a16="http://schemas.microsoft.com/office/drawing/2014/main" id="{DF252483-227F-6862-7584-B4D468E95A7F}"/>
              </a:ext>
            </a:extLst>
          </p:cNvPr>
          <p:cNvSpPr/>
          <p:nvPr/>
        </p:nvSpPr>
        <p:spPr>
          <a:xfrm>
            <a:off x="9267531" y="2879725"/>
            <a:ext cx="1609725" cy="5492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NZ" sz="1200" kern="100" dirty="0">
                <a:ln w="9525" cap="rnd" cmpd="sng" algn="ctr">
                  <a:solidFill>
                    <a:srgbClr val="000000"/>
                  </a:solidFill>
                  <a:prstDash val="solid"/>
                  <a:bevel/>
                </a:ln>
                <a:effectLst/>
                <a:ea typeface="Aptos" panose="020B0004020202020204" pitchFamily="34" charset="0"/>
                <a:cs typeface="Times New Roman" panose="02020603050405020304" pitchFamily="18" charset="0"/>
              </a:rPr>
              <a:t>Defoliation</a:t>
            </a:r>
            <a:endParaRPr lang="en-NZ" sz="1200" kern="100" dirty="0">
              <a:effectLst/>
              <a:ea typeface="Aptos" panose="020B0004020202020204" pitchFamily="34" charset="0"/>
              <a:cs typeface="Times New Roman" panose="02020603050405020304" pitchFamily="18" charset="0"/>
            </a:endParaRPr>
          </a:p>
        </p:txBody>
      </p:sp>
      <p:cxnSp>
        <p:nvCxnSpPr>
          <p:cNvPr id="27" name="Straight Arrow Connector 26">
            <a:extLst>
              <a:ext uri="{FF2B5EF4-FFF2-40B4-BE49-F238E27FC236}">
                <a16:creationId xmlns:a16="http://schemas.microsoft.com/office/drawing/2014/main" id="{DF2A0CCF-B0CD-91A1-97E3-13D81CFB98EE}"/>
              </a:ext>
            </a:extLst>
          </p:cNvPr>
          <p:cNvCxnSpPr>
            <a:cxnSpLocks/>
          </p:cNvCxnSpPr>
          <p:nvPr/>
        </p:nvCxnSpPr>
        <p:spPr>
          <a:xfrm flipH="1">
            <a:off x="9350875" y="3335352"/>
            <a:ext cx="69056" cy="32628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72862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D63634E-0474-CBD6-183D-D19ACA4AF038}"/>
              </a:ext>
            </a:extLst>
          </p:cNvPr>
          <p:cNvGraphicFramePr>
            <a:graphicFrameLocks noGrp="1"/>
          </p:cNvGraphicFramePr>
          <p:nvPr>
            <p:extLst>
              <p:ext uri="{D42A27DB-BD31-4B8C-83A1-F6EECF244321}">
                <p14:modId xmlns:p14="http://schemas.microsoft.com/office/powerpoint/2010/main" val="2796228216"/>
              </p:ext>
            </p:extLst>
          </p:nvPr>
        </p:nvGraphicFramePr>
        <p:xfrm>
          <a:off x="565609" y="461914"/>
          <a:ext cx="10953945" cy="5882323"/>
        </p:xfrm>
        <a:graphic>
          <a:graphicData uri="http://schemas.openxmlformats.org/drawingml/2006/table">
            <a:tbl>
              <a:tblPr firstRow="1" firstCol="1" bandRow="1"/>
              <a:tblGrid>
                <a:gridCol w="2821935">
                  <a:extLst>
                    <a:ext uri="{9D8B030D-6E8A-4147-A177-3AD203B41FA5}">
                      <a16:colId xmlns:a16="http://schemas.microsoft.com/office/drawing/2014/main" val="2712510288"/>
                    </a:ext>
                  </a:extLst>
                </a:gridCol>
                <a:gridCol w="746681">
                  <a:extLst>
                    <a:ext uri="{9D8B030D-6E8A-4147-A177-3AD203B41FA5}">
                      <a16:colId xmlns:a16="http://schemas.microsoft.com/office/drawing/2014/main" val="901220910"/>
                    </a:ext>
                  </a:extLst>
                </a:gridCol>
                <a:gridCol w="679021">
                  <a:extLst>
                    <a:ext uri="{9D8B030D-6E8A-4147-A177-3AD203B41FA5}">
                      <a16:colId xmlns:a16="http://schemas.microsoft.com/office/drawing/2014/main" val="3395926510"/>
                    </a:ext>
                  </a:extLst>
                </a:gridCol>
                <a:gridCol w="819400">
                  <a:extLst>
                    <a:ext uri="{9D8B030D-6E8A-4147-A177-3AD203B41FA5}">
                      <a16:colId xmlns:a16="http://schemas.microsoft.com/office/drawing/2014/main" val="1480635172"/>
                    </a:ext>
                  </a:extLst>
                </a:gridCol>
                <a:gridCol w="795234">
                  <a:extLst>
                    <a:ext uri="{9D8B030D-6E8A-4147-A177-3AD203B41FA5}">
                      <a16:colId xmlns:a16="http://schemas.microsoft.com/office/drawing/2014/main" val="1593712573"/>
                    </a:ext>
                  </a:extLst>
                </a:gridCol>
                <a:gridCol w="606689">
                  <a:extLst>
                    <a:ext uri="{9D8B030D-6E8A-4147-A177-3AD203B41FA5}">
                      <a16:colId xmlns:a16="http://schemas.microsoft.com/office/drawing/2014/main" val="133348679"/>
                    </a:ext>
                  </a:extLst>
                </a:gridCol>
                <a:gridCol w="659142">
                  <a:extLst>
                    <a:ext uri="{9D8B030D-6E8A-4147-A177-3AD203B41FA5}">
                      <a16:colId xmlns:a16="http://schemas.microsoft.com/office/drawing/2014/main" val="297276843"/>
                    </a:ext>
                  </a:extLst>
                </a:gridCol>
                <a:gridCol w="632464">
                  <a:extLst>
                    <a:ext uri="{9D8B030D-6E8A-4147-A177-3AD203B41FA5}">
                      <a16:colId xmlns:a16="http://schemas.microsoft.com/office/drawing/2014/main" val="1761697273"/>
                    </a:ext>
                  </a:extLst>
                </a:gridCol>
                <a:gridCol w="588967">
                  <a:extLst>
                    <a:ext uri="{9D8B030D-6E8A-4147-A177-3AD203B41FA5}">
                      <a16:colId xmlns:a16="http://schemas.microsoft.com/office/drawing/2014/main" val="3630485734"/>
                    </a:ext>
                  </a:extLst>
                </a:gridCol>
                <a:gridCol w="616161">
                  <a:extLst>
                    <a:ext uri="{9D8B030D-6E8A-4147-A177-3AD203B41FA5}">
                      <a16:colId xmlns:a16="http://schemas.microsoft.com/office/drawing/2014/main" val="2372807249"/>
                    </a:ext>
                  </a:extLst>
                </a:gridCol>
                <a:gridCol w="672738">
                  <a:extLst>
                    <a:ext uri="{9D8B030D-6E8A-4147-A177-3AD203B41FA5}">
                      <a16:colId xmlns:a16="http://schemas.microsoft.com/office/drawing/2014/main" val="1367184318"/>
                    </a:ext>
                  </a:extLst>
                </a:gridCol>
                <a:gridCol w="619576">
                  <a:extLst>
                    <a:ext uri="{9D8B030D-6E8A-4147-A177-3AD203B41FA5}">
                      <a16:colId xmlns:a16="http://schemas.microsoft.com/office/drawing/2014/main" val="960694721"/>
                    </a:ext>
                  </a:extLst>
                </a:gridCol>
                <a:gridCol w="695937">
                  <a:extLst>
                    <a:ext uri="{9D8B030D-6E8A-4147-A177-3AD203B41FA5}">
                      <a16:colId xmlns:a16="http://schemas.microsoft.com/office/drawing/2014/main" val="2828022760"/>
                    </a:ext>
                  </a:extLst>
                </a:gridCol>
              </a:tblGrid>
              <a:tr h="648599">
                <a:tc gridSpan="13">
                  <a:txBody>
                    <a:bodyPr/>
                    <a:lstStyle/>
                    <a:p>
                      <a:pPr algn="l" fontAlgn="ctr">
                        <a:lnSpc>
                          <a:spcPct val="115000"/>
                        </a:lnSpc>
                        <a:spcAft>
                          <a:spcPts val="800"/>
                        </a:spcAft>
                        <a:buNone/>
                      </a:pPr>
                      <a:r>
                        <a:rPr lang="en-NZ" sz="26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Potato Production: Calendar of Operations </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2041286030"/>
                  </a:ext>
                </a:extLst>
              </a:tr>
              <a:tr h="575112">
                <a:tc gridSpan="13">
                  <a:txBody>
                    <a:bodyPr/>
                    <a:lstStyle/>
                    <a:p>
                      <a:pPr algn="l"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Note: This is a general calendar for potato operations. Timing may vary by location and grower. To ensure year-round supply, seed potatoes are sown in staggered intervals across regions from, early plantings in frost-free Northland in mid-winter to later crops further south as frost risk declines.</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3577763334"/>
                  </a:ext>
                </a:extLst>
              </a:tr>
              <a:tr h="501626">
                <a:tc>
                  <a:txBody>
                    <a:bodyPr/>
                    <a:lstStyle/>
                    <a:p>
                      <a:pPr algn="l" fontAlgn="b">
                        <a:lnSpc>
                          <a:spcPct val="115000"/>
                        </a:lnSpc>
                        <a:spcAft>
                          <a:spcPts val="800"/>
                        </a:spcAft>
                        <a:buNone/>
                      </a:pPr>
                      <a:r>
                        <a:rPr lang="en-NZ" sz="19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3">
                  <a:txBody>
                    <a:bodyPr/>
                    <a:lstStyle/>
                    <a:p>
                      <a:pPr algn="ctr" fontAlgn="ctr">
                        <a:lnSpc>
                          <a:spcPct val="115000"/>
                        </a:lnSpc>
                        <a:spcAft>
                          <a:spcPts val="800"/>
                        </a:spcAft>
                        <a:buNone/>
                      </a:pPr>
                      <a:r>
                        <a:rPr lang="en-NZ" sz="19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Winter</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n-NZ"/>
                    </a:p>
                  </a:txBody>
                  <a:tcPr/>
                </a:tc>
                <a:tc hMerge="1">
                  <a:txBody>
                    <a:bodyPr/>
                    <a:lstStyle/>
                    <a:p>
                      <a:endParaRPr lang="en-NZ"/>
                    </a:p>
                  </a:txBody>
                  <a:tcPr/>
                </a:tc>
                <a:tc gridSpan="3">
                  <a:txBody>
                    <a:bodyPr/>
                    <a:lstStyle/>
                    <a:p>
                      <a:pPr algn="ctr" fontAlgn="ctr">
                        <a:lnSpc>
                          <a:spcPct val="115000"/>
                        </a:lnSpc>
                        <a:spcAft>
                          <a:spcPts val="800"/>
                        </a:spcAft>
                        <a:buNone/>
                      </a:pPr>
                      <a:r>
                        <a:rPr lang="en-NZ" sz="19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Spring</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NZ"/>
                    </a:p>
                  </a:txBody>
                  <a:tcPr/>
                </a:tc>
                <a:tc hMerge="1">
                  <a:txBody>
                    <a:bodyPr/>
                    <a:lstStyle/>
                    <a:p>
                      <a:endParaRPr lang="en-NZ"/>
                    </a:p>
                  </a:txBody>
                  <a:tcPr/>
                </a:tc>
                <a:tc gridSpan="3">
                  <a:txBody>
                    <a:bodyPr/>
                    <a:lstStyle/>
                    <a:p>
                      <a:pPr algn="ctr" fontAlgn="ctr">
                        <a:lnSpc>
                          <a:spcPct val="115000"/>
                        </a:lnSpc>
                        <a:spcAft>
                          <a:spcPts val="800"/>
                        </a:spcAft>
                        <a:buNone/>
                      </a:pPr>
                      <a:r>
                        <a:rPr lang="en-NZ" sz="19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Summer</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NZ"/>
                    </a:p>
                  </a:txBody>
                  <a:tcPr/>
                </a:tc>
                <a:tc hMerge="1">
                  <a:txBody>
                    <a:bodyPr/>
                    <a:lstStyle/>
                    <a:p>
                      <a:endParaRPr lang="en-NZ"/>
                    </a:p>
                  </a:txBody>
                  <a:tcPr/>
                </a:tc>
                <a:tc gridSpan="3">
                  <a:txBody>
                    <a:bodyPr/>
                    <a:lstStyle/>
                    <a:p>
                      <a:pPr algn="ctr" fontAlgn="ctr">
                        <a:lnSpc>
                          <a:spcPct val="115000"/>
                        </a:lnSpc>
                        <a:spcAft>
                          <a:spcPts val="800"/>
                        </a:spcAft>
                        <a:buNone/>
                      </a:pPr>
                      <a:r>
                        <a:rPr lang="en-NZ" sz="19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Autumn</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2811056869"/>
                  </a:ext>
                </a:extLst>
              </a:tr>
              <a:tr h="379015">
                <a:tc>
                  <a:txBody>
                    <a:bodyPr/>
                    <a:lstStyle/>
                    <a:p>
                      <a:pPr algn="l" fontAlgn="ctr">
                        <a:lnSpc>
                          <a:spcPct val="115000"/>
                        </a:lnSpc>
                        <a:spcAft>
                          <a:spcPts val="800"/>
                        </a:spcAft>
                        <a:buNone/>
                      </a:pPr>
                      <a:r>
                        <a:rPr lang="en-NZ" sz="1700" b="1" i="0" u="none" strike="noStrike"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Management Practices</a:t>
                      </a:r>
                      <a:endParaRPr lang="en-NZ" sz="1700" b="0" i="0" u="none" strike="noStrike" dirty="0">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Jun</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Jul</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Aug</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Sep</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Oct</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Nov</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Dec</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Jan</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Feb</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Mar</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Apr</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fontAlgn="ctr">
                        <a:lnSpc>
                          <a:spcPct val="115000"/>
                        </a:lnSpc>
                        <a:spcAft>
                          <a:spcPts val="800"/>
                        </a:spcAft>
                        <a:buNone/>
                      </a:pPr>
                      <a:r>
                        <a:rPr lang="en-NZ" sz="17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May</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859229116"/>
                  </a:ext>
                </a:extLst>
              </a:tr>
              <a:tr h="354653">
                <a:tc>
                  <a:txBody>
                    <a:bodyPr/>
                    <a:lstStyle/>
                    <a:p>
                      <a:pPr algn="l" fontAlgn="b">
                        <a:lnSpc>
                          <a:spcPct val="115000"/>
                        </a:lnSpc>
                        <a:spcAft>
                          <a:spcPts val="800"/>
                        </a:spcAft>
                        <a:buNone/>
                      </a:pPr>
                      <a:r>
                        <a:rPr lang="en-NZ" sz="1100" b="1" i="0" u="none" strike="noStrike" dirty="0">
                          <a:effectLst/>
                          <a:latin typeface="Calibri" panose="020F0502020204030204" pitchFamily="34" charset="0"/>
                          <a:ea typeface="Times New Roman" panose="02020603050405020304" pitchFamily="18" charset="0"/>
                          <a:cs typeface="Times New Roman" panose="02020603050405020304" pitchFamily="18" charset="0"/>
                        </a:rPr>
                        <a:t>Cultivar Selection</a:t>
                      </a:r>
                      <a:endParaRPr lang="en-NZ" sz="1700" b="0" i="0" u="none" strike="noStrike" dirty="0">
                        <a:effectLst/>
                        <a:latin typeface="Arial" panose="020B0604020202020204" pitchFamily="34" charset="0"/>
                      </a:endParaRPr>
                    </a:p>
                  </a:txBody>
                  <a:tcPr marL="64403" marR="64403" marT="894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Cultivar Selection</a:t>
                      </a:r>
                      <a:endParaRPr lang="en-NZ" sz="1700" b="0" i="0" u="none" strike="noStrike">
                        <a:effectLst/>
                        <a:latin typeface="Arial" panose="020B0604020202020204" pitchFamily="34" charset="0"/>
                      </a:endParaRPr>
                    </a:p>
                  </a:txBody>
                  <a:tcPr marL="85871" marR="85871" marT="42936" marB="42936">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NZ"/>
                    </a:p>
                  </a:txBody>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8254118"/>
                  </a:ext>
                </a:extLst>
              </a:tr>
              <a:tr h="354653">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Site Selection</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Site Selection</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tc hMerge="1">
                  <a:txBody>
                    <a:bodyPr/>
                    <a:lstStyle/>
                    <a:p>
                      <a:endParaRPr lang="en-NZ"/>
                    </a:p>
                  </a:txBody>
                  <a:tcPr/>
                </a:tc>
                <a:tc hMerge="1">
                  <a:txBody>
                    <a:bodyPr/>
                    <a:lstStyle/>
                    <a:p>
                      <a:endParaRPr lang="en-NZ"/>
                    </a:p>
                  </a:txBody>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Site Selection</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1583607161"/>
                  </a:ext>
                </a:extLst>
              </a:tr>
              <a:tr h="354653">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Soil Testing</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Soil Testing</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ctr" fontAlgn="ctr">
                        <a:lnSpc>
                          <a:spcPct val="115000"/>
                        </a:lnSpc>
                        <a:spcAft>
                          <a:spcPts val="800"/>
                        </a:spcAft>
                        <a:buNone/>
                      </a:pPr>
                      <a:r>
                        <a:rPr lang="en-NZ" sz="1500" b="1"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500" b="0"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500" b="0"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500" b="0"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500" b="0"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500" b="0" i="0" u="none" strike="noStrike">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Soil Testing</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NZ"/>
                    </a:p>
                  </a:txBody>
                  <a:tcPr/>
                </a:tc>
                <a:extLst>
                  <a:ext uri="{0D108BD9-81ED-4DB2-BD59-A6C34878D82A}">
                    <a16:rowId xmlns:a16="http://schemas.microsoft.com/office/drawing/2014/main" val="853648168"/>
                  </a:ext>
                </a:extLst>
              </a:tr>
              <a:tr h="354653">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Seedbed Preparation</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Seedbed Preparation</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EBD5"/>
                    </a:solidFill>
                  </a:tcPr>
                </a:tc>
                <a:tc hMerge="1">
                  <a:txBody>
                    <a:bodyPr/>
                    <a:lstStyle/>
                    <a:p>
                      <a:endParaRPr lang="en-NZ"/>
                    </a:p>
                  </a:txBody>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Seedbed Preparation</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EBD5"/>
                    </a:solidFill>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1338241069"/>
                  </a:ext>
                </a:extLst>
              </a:tr>
              <a:tr h="336281">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Sowing Certified Seed</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Sowing Certified Seed</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AD8D"/>
                    </a:solidFill>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AD8D"/>
                    </a:solid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AD8D"/>
                    </a:solidFill>
                  </a:tcPr>
                </a:tc>
                <a:extLst>
                  <a:ext uri="{0D108BD9-81ED-4DB2-BD59-A6C34878D82A}">
                    <a16:rowId xmlns:a16="http://schemas.microsoft.com/office/drawing/2014/main" val="1345381390"/>
                  </a:ext>
                </a:extLst>
              </a:tr>
              <a:tr h="336281">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Mounding</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Mounding</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AD8D"/>
                    </a:solidFill>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AD8D"/>
                    </a:solidFill>
                  </a:tcPr>
                </a:tc>
                <a:extLst>
                  <a:ext uri="{0D108BD9-81ED-4DB2-BD59-A6C34878D82A}">
                    <a16:rowId xmlns:a16="http://schemas.microsoft.com/office/drawing/2014/main" val="3109439836"/>
                  </a:ext>
                </a:extLst>
              </a:tr>
              <a:tr h="336281">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Fetiliser Applications</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10">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Fetiliser Applications</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CC"/>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F9DC"/>
                    </a:solidFill>
                  </a:tcPr>
                </a:tc>
                <a:extLst>
                  <a:ext uri="{0D108BD9-81ED-4DB2-BD59-A6C34878D82A}">
                    <a16:rowId xmlns:a16="http://schemas.microsoft.com/office/drawing/2014/main" val="518158495"/>
                  </a:ext>
                </a:extLst>
              </a:tr>
              <a:tr h="354653">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Weed, Pest, Disease Management (IPM)</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12">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Weed, Pest, Disease Management (IPM)</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4231362229"/>
                  </a:ext>
                </a:extLst>
              </a:tr>
              <a:tr h="354653">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Irrigation</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Irrigation</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ctr" fontAlgn="ctr">
                        <a:lnSpc>
                          <a:spcPct val="115000"/>
                        </a:lnSpc>
                        <a:spcAft>
                          <a:spcPts val="800"/>
                        </a:spcAft>
                        <a:buNone/>
                      </a:pPr>
                      <a:r>
                        <a:rPr lang="en-NZ" sz="11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6713519"/>
                  </a:ext>
                </a:extLst>
              </a:tr>
              <a:tr h="304929">
                <a:tc>
                  <a:txBody>
                    <a:bodyPr/>
                    <a:lstStyle/>
                    <a:p>
                      <a:pPr algn="l" fontAlgn="ctr">
                        <a:lnSpc>
                          <a:spcPct val="115000"/>
                        </a:lnSpc>
                        <a:spcAft>
                          <a:spcPts val="800"/>
                        </a:spcAft>
                        <a:buNone/>
                      </a:pPr>
                      <a:r>
                        <a:rPr lang="en-NZ" sz="1100" b="1"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Maturity Testing</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8">
                  <a:txBody>
                    <a:bodyPr/>
                    <a:lstStyle/>
                    <a:p>
                      <a:pPr algn="ctr" fontAlgn="b">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Maturity Testing</a:t>
                      </a:r>
                      <a:endParaRPr lang="en-NZ" sz="1700" b="0" i="0" u="none" strike="noStrike">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66"/>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5994464"/>
                  </a:ext>
                </a:extLst>
              </a:tr>
              <a:tr h="336281">
                <a:tc>
                  <a:txBody>
                    <a:bodyPr/>
                    <a:lstStyle/>
                    <a:p>
                      <a:pPr algn="l" fontAlgn="ctr">
                        <a:lnSpc>
                          <a:spcPct val="115000"/>
                        </a:lnSpc>
                        <a:spcAft>
                          <a:spcPts val="800"/>
                        </a:spcAft>
                        <a:buNone/>
                      </a:pPr>
                      <a:r>
                        <a:rPr lang="en-NZ" sz="1100" b="1"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Harvest</a:t>
                      </a:r>
                      <a:endParaRPr lang="en-NZ" sz="1700" b="0" i="0" u="none" strike="noStrike" dirty="0">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F9DC"/>
                    </a:solid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lnSpc>
                          <a:spcPct val="115000"/>
                        </a:lnSpc>
                        <a:spcAft>
                          <a:spcPts val="800"/>
                        </a:spcAft>
                        <a:buNone/>
                      </a:pPr>
                      <a:r>
                        <a:rPr lang="en-NZ" sz="1000" b="0" i="0" u="none" strike="noStrike">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NZ" sz="1700" b="0" i="0" u="none" strike="noStrike">
                        <a:effectLst/>
                        <a:latin typeface="Arial" panose="020B0604020202020204" pitchFamily="34" charset="0"/>
                      </a:endParaRPr>
                    </a:p>
                  </a:txBody>
                  <a:tcPr marL="64403" marR="64403" marT="894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8">
                  <a:txBody>
                    <a:bodyPr/>
                    <a:lstStyle/>
                    <a:p>
                      <a:pPr algn="ctr" fontAlgn="ctr">
                        <a:lnSpc>
                          <a:spcPct val="115000"/>
                        </a:lnSpc>
                        <a:spcAft>
                          <a:spcPts val="800"/>
                        </a:spcAft>
                        <a:buNone/>
                      </a:pPr>
                      <a:r>
                        <a:rPr lang="en-NZ" sz="1000" b="0" i="0" u="none" strike="noStrik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Harvest</a:t>
                      </a:r>
                      <a:endParaRPr lang="en-NZ" sz="1700" b="0" i="0" u="none" strike="noStrike" dirty="0">
                        <a:effectLst/>
                        <a:latin typeface="Arial" panose="020B0604020202020204" pitchFamily="34" charset="0"/>
                      </a:endParaRPr>
                    </a:p>
                  </a:txBody>
                  <a:tcPr marL="85871" marR="85871" marT="42936" marB="429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CC"/>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293627553"/>
                  </a:ext>
                </a:extLst>
              </a:tr>
            </a:tbl>
          </a:graphicData>
        </a:graphic>
      </p:graphicFrame>
    </p:spTree>
    <p:extLst>
      <p:ext uri="{BB962C8B-B14F-4D97-AF65-F5344CB8AC3E}">
        <p14:creationId xmlns:p14="http://schemas.microsoft.com/office/powerpoint/2010/main" val="2663578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CB18753-E8F7-9DDA-BF2B-23C6B1131C42}"/>
              </a:ext>
            </a:extLst>
          </p:cNvPr>
          <p:cNvGraphicFramePr>
            <a:graphicFrameLocks noGrp="1"/>
          </p:cNvGraphicFramePr>
          <p:nvPr>
            <p:extLst>
              <p:ext uri="{D42A27DB-BD31-4B8C-83A1-F6EECF244321}">
                <p14:modId xmlns:p14="http://schemas.microsoft.com/office/powerpoint/2010/main" val="3009465720"/>
              </p:ext>
            </p:extLst>
          </p:nvPr>
        </p:nvGraphicFramePr>
        <p:xfrm>
          <a:off x="584462" y="452487"/>
          <a:ext cx="10935090" cy="5882326"/>
        </p:xfrm>
        <a:graphic>
          <a:graphicData uri="http://schemas.openxmlformats.org/drawingml/2006/table">
            <a:tbl>
              <a:tblPr/>
              <a:tblGrid>
                <a:gridCol w="3047832">
                  <a:extLst>
                    <a:ext uri="{9D8B030D-6E8A-4147-A177-3AD203B41FA5}">
                      <a16:colId xmlns:a16="http://schemas.microsoft.com/office/drawing/2014/main" val="2706020437"/>
                    </a:ext>
                  </a:extLst>
                </a:gridCol>
                <a:gridCol w="573643">
                  <a:extLst>
                    <a:ext uri="{9D8B030D-6E8A-4147-A177-3AD203B41FA5}">
                      <a16:colId xmlns:a16="http://schemas.microsoft.com/office/drawing/2014/main" val="2587444344"/>
                    </a:ext>
                  </a:extLst>
                </a:gridCol>
                <a:gridCol w="573643">
                  <a:extLst>
                    <a:ext uri="{9D8B030D-6E8A-4147-A177-3AD203B41FA5}">
                      <a16:colId xmlns:a16="http://schemas.microsoft.com/office/drawing/2014/main" val="2605380221"/>
                    </a:ext>
                  </a:extLst>
                </a:gridCol>
                <a:gridCol w="951781">
                  <a:extLst>
                    <a:ext uri="{9D8B030D-6E8A-4147-A177-3AD203B41FA5}">
                      <a16:colId xmlns:a16="http://schemas.microsoft.com/office/drawing/2014/main" val="1406374778"/>
                    </a:ext>
                  </a:extLst>
                </a:gridCol>
                <a:gridCol w="905582">
                  <a:extLst>
                    <a:ext uri="{9D8B030D-6E8A-4147-A177-3AD203B41FA5}">
                      <a16:colId xmlns:a16="http://schemas.microsoft.com/office/drawing/2014/main" val="3946491303"/>
                    </a:ext>
                  </a:extLst>
                </a:gridCol>
                <a:gridCol w="617154">
                  <a:extLst>
                    <a:ext uri="{9D8B030D-6E8A-4147-A177-3AD203B41FA5}">
                      <a16:colId xmlns:a16="http://schemas.microsoft.com/office/drawing/2014/main" val="3928609116"/>
                    </a:ext>
                  </a:extLst>
                </a:gridCol>
                <a:gridCol w="617154">
                  <a:extLst>
                    <a:ext uri="{9D8B030D-6E8A-4147-A177-3AD203B41FA5}">
                      <a16:colId xmlns:a16="http://schemas.microsoft.com/office/drawing/2014/main" val="1906471804"/>
                    </a:ext>
                  </a:extLst>
                </a:gridCol>
                <a:gridCol w="617154">
                  <a:extLst>
                    <a:ext uri="{9D8B030D-6E8A-4147-A177-3AD203B41FA5}">
                      <a16:colId xmlns:a16="http://schemas.microsoft.com/office/drawing/2014/main" val="3710079175"/>
                    </a:ext>
                  </a:extLst>
                </a:gridCol>
                <a:gridCol w="617154">
                  <a:extLst>
                    <a:ext uri="{9D8B030D-6E8A-4147-A177-3AD203B41FA5}">
                      <a16:colId xmlns:a16="http://schemas.microsoft.com/office/drawing/2014/main" val="1093318166"/>
                    </a:ext>
                  </a:extLst>
                </a:gridCol>
                <a:gridCol w="617154">
                  <a:extLst>
                    <a:ext uri="{9D8B030D-6E8A-4147-A177-3AD203B41FA5}">
                      <a16:colId xmlns:a16="http://schemas.microsoft.com/office/drawing/2014/main" val="2234338426"/>
                    </a:ext>
                  </a:extLst>
                </a:gridCol>
                <a:gridCol w="617154">
                  <a:extLst>
                    <a:ext uri="{9D8B030D-6E8A-4147-A177-3AD203B41FA5}">
                      <a16:colId xmlns:a16="http://schemas.microsoft.com/office/drawing/2014/main" val="3589872605"/>
                    </a:ext>
                  </a:extLst>
                </a:gridCol>
                <a:gridCol w="617154">
                  <a:extLst>
                    <a:ext uri="{9D8B030D-6E8A-4147-A177-3AD203B41FA5}">
                      <a16:colId xmlns:a16="http://schemas.microsoft.com/office/drawing/2014/main" val="3324783959"/>
                    </a:ext>
                  </a:extLst>
                </a:gridCol>
                <a:gridCol w="562531">
                  <a:extLst>
                    <a:ext uri="{9D8B030D-6E8A-4147-A177-3AD203B41FA5}">
                      <a16:colId xmlns:a16="http://schemas.microsoft.com/office/drawing/2014/main" val="339486363"/>
                    </a:ext>
                  </a:extLst>
                </a:gridCol>
              </a:tblGrid>
              <a:tr h="627939">
                <a:tc gridSpan="13">
                  <a:txBody>
                    <a:bodyPr/>
                    <a:lstStyle/>
                    <a:p>
                      <a:pPr algn="l" fontAlgn="ctr">
                        <a:buNone/>
                      </a:pPr>
                      <a:r>
                        <a:rPr lang="en-NZ" sz="3000" b="1" i="0" u="none" strike="noStrike" dirty="0">
                          <a:solidFill>
                            <a:srgbClr val="000000"/>
                          </a:solidFill>
                          <a:effectLst/>
                          <a:latin typeface="Calibri" panose="020F0502020204030204" pitchFamily="34" charset="0"/>
                        </a:rPr>
                        <a:t>Potato Production: Calendar of Operations </a:t>
                      </a:r>
                      <a:endParaRPr lang="en-NZ" sz="1900" b="0" i="0" u="none" strike="noStrike" dirty="0">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4257819034"/>
                  </a:ext>
                </a:extLst>
              </a:tr>
              <a:tr h="353304">
                <a:tc gridSpan="13">
                  <a:txBody>
                    <a:bodyPr/>
                    <a:lstStyle/>
                    <a:p>
                      <a:pPr algn="l" fontAlgn="ctr">
                        <a:buNone/>
                      </a:pPr>
                      <a:r>
                        <a:rPr lang="en-NZ" sz="1300" b="0" i="0" u="none" strike="noStrike">
                          <a:solidFill>
                            <a:srgbClr val="000000"/>
                          </a:solidFill>
                          <a:effectLst/>
                          <a:latin typeface="Calibri" panose="020F0502020204030204" pitchFamily="34" charset="0"/>
                        </a:rPr>
                        <a:t>Note: This is a generalisel calendar for growing main crop Agria potatoes in the Waikato. </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3695734455"/>
                  </a:ext>
                </a:extLst>
              </a:tr>
              <a:tr h="498698">
                <a:tc>
                  <a:txBody>
                    <a:bodyPr/>
                    <a:lstStyle/>
                    <a:p>
                      <a:pPr algn="l" fontAlgn="b">
                        <a:buNone/>
                      </a:pPr>
                      <a:r>
                        <a:rPr lang="en-NZ" sz="2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3">
                  <a:txBody>
                    <a:bodyPr/>
                    <a:lstStyle/>
                    <a:p>
                      <a:pPr algn="ctr" fontAlgn="ctr">
                        <a:buNone/>
                      </a:pPr>
                      <a:r>
                        <a:rPr lang="en-NZ" sz="2200" b="1" i="0" u="none" strike="noStrike">
                          <a:solidFill>
                            <a:srgbClr val="000000"/>
                          </a:solidFill>
                          <a:effectLst/>
                          <a:latin typeface="Calibri" panose="020F0502020204030204" pitchFamily="34" charset="0"/>
                        </a:rPr>
                        <a:t>Winter</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NZ"/>
                    </a:p>
                  </a:txBody>
                  <a:tcPr/>
                </a:tc>
                <a:tc hMerge="1">
                  <a:txBody>
                    <a:bodyPr/>
                    <a:lstStyle/>
                    <a:p>
                      <a:endParaRPr lang="en-NZ"/>
                    </a:p>
                  </a:txBody>
                  <a:tcPr/>
                </a:tc>
                <a:tc gridSpan="3">
                  <a:txBody>
                    <a:bodyPr/>
                    <a:lstStyle/>
                    <a:p>
                      <a:pPr algn="ctr" fontAlgn="ctr">
                        <a:buNone/>
                      </a:pPr>
                      <a:r>
                        <a:rPr lang="en-NZ" sz="2200" b="1" i="0" u="none" strike="noStrike">
                          <a:solidFill>
                            <a:srgbClr val="000000"/>
                          </a:solidFill>
                          <a:effectLst/>
                          <a:latin typeface="Calibri" panose="020F0502020204030204" pitchFamily="34" charset="0"/>
                        </a:rPr>
                        <a:t>Spring</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NZ"/>
                    </a:p>
                  </a:txBody>
                  <a:tcPr/>
                </a:tc>
                <a:tc hMerge="1">
                  <a:txBody>
                    <a:bodyPr/>
                    <a:lstStyle/>
                    <a:p>
                      <a:endParaRPr lang="en-NZ"/>
                    </a:p>
                  </a:txBody>
                  <a:tcPr/>
                </a:tc>
                <a:tc gridSpan="3">
                  <a:txBody>
                    <a:bodyPr/>
                    <a:lstStyle/>
                    <a:p>
                      <a:pPr algn="ctr" fontAlgn="ctr">
                        <a:buNone/>
                      </a:pPr>
                      <a:r>
                        <a:rPr lang="en-NZ" sz="2200" b="1" i="0" u="none" strike="noStrike">
                          <a:solidFill>
                            <a:srgbClr val="000000"/>
                          </a:solidFill>
                          <a:effectLst/>
                          <a:latin typeface="Calibri" panose="020F0502020204030204" pitchFamily="34" charset="0"/>
                        </a:rPr>
                        <a:t>Summer</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NZ"/>
                    </a:p>
                  </a:txBody>
                  <a:tcPr/>
                </a:tc>
                <a:tc hMerge="1">
                  <a:txBody>
                    <a:bodyPr/>
                    <a:lstStyle/>
                    <a:p>
                      <a:endParaRPr lang="en-NZ"/>
                    </a:p>
                  </a:txBody>
                  <a:tcPr/>
                </a:tc>
                <a:tc gridSpan="3">
                  <a:txBody>
                    <a:bodyPr/>
                    <a:lstStyle/>
                    <a:p>
                      <a:pPr algn="ctr" fontAlgn="ctr">
                        <a:buNone/>
                      </a:pPr>
                      <a:r>
                        <a:rPr lang="en-NZ" sz="2200" b="1" i="0" u="none" strike="noStrike">
                          <a:solidFill>
                            <a:srgbClr val="000000"/>
                          </a:solidFill>
                          <a:effectLst/>
                          <a:latin typeface="Calibri" panose="020F0502020204030204" pitchFamily="34" charset="0"/>
                        </a:rPr>
                        <a:t>Autumn</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3356989102"/>
                  </a:ext>
                </a:extLst>
              </a:tr>
              <a:tr h="291985">
                <a:tc>
                  <a:txBody>
                    <a:bodyPr/>
                    <a:lstStyle/>
                    <a:p>
                      <a:pPr algn="l" fontAlgn="ctr">
                        <a:buNone/>
                      </a:pPr>
                      <a:r>
                        <a:rPr lang="en-NZ" sz="1500" b="1" i="0" u="none" strike="noStrike">
                          <a:solidFill>
                            <a:srgbClr val="FFFFFF"/>
                          </a:solidFill>
                          <a:effectLst/>
                          <a:latin typeface="Calibri" panose="020F0502020204030204" pitchFamily="34" charset="0"/>
                        </a:rPr>
                        <a:t>Management Practices</a:t>
                      </a:r>
                      <a:endParaRPr lang="en-NZ" sz="1900" b="0" i="0" u="none" strike="noStrike">
                        <a:effectLst/>
                        <a:latin typeface="Arial" panose="020B0604020202020204" pitchFamily="34" charset="0"/>
                      </a:endParaRPr>
                    </a:p>
                  </a:txBody>
                  <a:tcPr marL="10311" marR="10311" marT="1031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Jun</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Jul</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Aug</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Sep</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Oct</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Nov</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Dec</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Jan</a:t>
                      </a:r>
                      <a:endParaRPr lang="en-NZ" sz="1900" b="0" i="0" u="none" strike="noStrike">
                        <a:effectLst/>
                        <a:latin typeface="Arial" panose="020B0604020202020204" pitchFamily="34" charset="0"/>
                      </a:endParaRPr>
                    </a:p>
                  </a:txBody>
                  <a:tcPr marL="10311" marR="10311" marT="1031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Feb</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Mar</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Apr</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buNone/>
                      </a:pPr>
                      <a:r>
                        <a:rPr lang="en-NZ" sz="1500" b="1" i="0" u="none" strike="noStrike">
                          <a:solidFill>
                            <a:srgbClr val="FFFFFF"/>
                          </a:solidFill>
                          <a:effectLst/>
                          <a:latin typeface="Calibri" panose="020F0502020204030204" pitchFamily="34" charset="0"/>
                        </a:rPr>
                        <a:t>May</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4024716504"/>
                  </a:ext>
                </a:extLst>
              </a:tr>
              <a:tr h="353304">
                <a:tc>
                  <a:txBody>
                    <a:bodyPr/>
                    <a:lstStyle/>
                    <a:p>
                      <a:pPr algn="l" fontAlgn="b">
                        <a:buNone/>
                      </a:pPr>
                      <a:r>
                        <a:rPr lang="en-NZ" sz="1300" b="1" i="0" u="none" strike="noStrike">
                          <a:solidFill>
                            <a:srgbClr val="000000"/>
                          </a:solidFill>
                          <a:effectLst/>
                          <a:latin typeface="Calibri" panose="020F0502020204030204" pitchFamily="34" charset="0"/>
                        </a:rPr>
                        <a:t>Cultivar Selection</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3">
                  <a:txBody>
                    <a:bodyPr/>
                    <a:lstStyle/>
                    <a:p>
                      <a:pPr algn="ctr" fontAlgn="ctr">
                        <a:buNone/>
                      </a:pPr>
                      <a:r>
                        <a:rPr lang="en-NZ" sz="1300" b="0" i="0" u="none" strike="noStrike">
                          <a:solidFill>
                            <a:srgbClr val="000000"/>
                          </a:solidFill>
                          <a:effectLst/>
                          <a:latin typeface="Calibri" panose="020F0502020204030204" pitchFamily="34" charset="0"/>
                        </a:rPr>
                        <a:t>Cultivar selection</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NZ"/>
                    </a:p>
                  </a:txBody>
                  <a:tcPr/>
                </a:tc>
                <a:tc hMerge="1">
                  <a:txBody>
                    <a:bodyPr/>
                    <a:lstStyle/>
                    <a:p>
                      <a:endParaRPr lang="en-NZ"/>
                    </a:p>
                  </a:txBody>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4876178"/>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Site Selection</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dirty="0">
                          <a:solidFill>
                            <a:srgbClr val="000000"/>
                          </a:solidFill>
                          <a:effectLst/>
                          <a:latin typeface="Calibri" panose="020F0502020204030204" pitchFamily="34" charset="0"/>
                        </a:rPr>
                        <a:t> </a:t>
                      </a:r>
                      <a:endParaRPr lang="en-NZ" sz="1900" b="0" i="0" u="none" strike="noStrike" dirty="0">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ctr">
                        <a:buNone/>
                      </a:pPr>
                      <a:r>
                        <a:rPr lang="en-NZ" sz="1200" b="0" i="0" u="none" strike="noStrike">
                          <a:solidFill>
                            <a:srgbClr val="000000"/>
                          </a:solidFill>
                          <a:effectLst/>
                          <a:latin typeface="Calibri" panose="020F0502020204030204" pitchFamily="34" charset="0"/>
                        </a:rPr>
                        <a:t>Site Selection</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99"/>
                    </a:solidFill>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3888171936"/>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Soil Testing</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700" b="1" i="0" u="none" strike="noStrike">
                          <a:solidFill>
                            <a:srgbClr val="FFFFFF"/>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700" b="0" i="0" u="none" strike="noStrike">
                          <a:solidFill>
                            <a:srgbClr val="FFFFFF"/>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700" b="0" i="0" u="none" strike="noStrike">
                          <a:solidFill>
                            <a:srgbClr val="FFFFFF"/>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700" b="0" i="0" u="none" strike="noStrike">
                          <a:solidFill>
                            <a:srgbClr val="FFFFFF"/>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700" b="0" i="0" u="none" strike="noStrike">
                          <a:solidFill>
                            <a:srgbClr val="FFFFFF"/>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700" b="0" i="0" u="none" strike="noStrike">
                          <a:solidFill>
                            <a:srgbClr val="FFFFFF"/>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NZ" sz="1200" b="0" i="0" u="none" strike="noStrike">
                          <a:solidFill>
                            <a:srgbClr val="000000"/>
                          </a:solidFill>
                          <a:effectLst/>
                          <a:latin typeface="Calibri" panose="020F0502020204030204" pitchFamily="34" charset="0"/>
                        </a:rPr>
                        <a:t>Soil Testing</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n-NZ"/>
                    </a:p>
                  </a:txBody>
                  <a:tcPr/>
                </a:tc>
                <a:extLst>
                  <a:ext uri="{0D108BD9-81ED-4DB2-BD59-A6C34878D82A}">
                    <a16:rowId xmlns:a16="http://schemas.microsoft.com/office/drawing/2014/main" val="4008810642"/>
                  </a:ext>
                </a:extLst>
              </a:tr>
              <a:tr h="353304">
                <a:tc>
                  <a:txBody>
                    <a:bodyPr/>
                    <a:lstStyle/>
                    <a:p>
                      <a:pPr algn="l" fontAlgn="ctr">
                        <a:buNone/>
                      </a:pPr>
                      <a:r>
                        <a:rPr lang="en-NZ" sz="1300" b="1" i="0" u="none" strike="noStrike">
                          <a:solidFill>
                            <a:srgbClr val="000000"/>
                          </a:solidFill>
                          <a:effectLst/>
                          <a:latin typeface="Calibri" panose="020F0502020204030204" pitchFamily="34" charset="0"/>
                        </a:rPr>
                        <a:t>Seedbed Preparation</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NZ" sz="1300" b="0" i="0" u="none" strike="noStrike">
                          <a:solidFill>
                            <a:srgbClr val="000000"/>
                          </a:solidFill>
                          <a:effectLst/>
                          <a:latin typeface="Calibri" panose="020F0502020204030204" pitchFamily="34" charset="0"/>
                        </a:rPr>
                        <a:t>Seedbed Preparation</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BEBD5"/>
                    </a:solidFill>
                  </a:tcPr>
                </a:tc>
                <a:tc hMerge="1">
                  <a:txBody>
                    <a:bodyPr/>
                    <a:lstStyle/>
                    <a:p>
                      <a:endParaRPr lang="en-NZ"/>
                    </a:p>
                  </a:txBody>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1319683"/>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Sowing Certified Seed</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3">
                  <a:txBody>
                    <a:bodyPr/>
                    <a:lstStyle/>
                    <a:p>
                      <a:pPr algn="ctr" fontAlgn="ctr">
                        <a:buNone/>
                      </a:pPr>
                      <a:r>
                        <a:rPr lang="en-NZ" sz="1200" b="0" i="0" u="none" strike="noStrike">
                          <a:solidFill>
                            <a:srgbClr val="000000"/>
                          </a:solidFill>
                          <a:effectLst/>
                          <a:latin typeface="Calibri" panose="020F0502020204030204" pitchFamily="34" charset="0"/>
                        </a:rPr>
                        <a:t>Sowing</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en-NZ"/>
                    </a:p>
                  </a:txBody>
                  <a:tcPr/>
                </a:tc>
                <a:tc hMerge="1">
                  <a:txBody>
                    <a:bodyPr/>
                    <a:lstStyle/>
                    <a:p>
                      <a:endParaRPr lang="en-NZ"/>
                    </a:p>
                  </a:txBody>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7984604"/>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Hilling</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NZ" sz="1200" b="0" i="0" u="none" strike="noStrike">
                          <a:solidFill>
                            <a:srgbClr val="000000"/>
                          </a:solidFill>
                          <a:effectLst/>
                          <a:latin typeface="Calibri" panose="020F0502020204030204" pitchFamily="34" charset="0"/>
                        </a:rPr>
                        <a:t>Hilling</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3AD8D"/>
                    </a:solidFill>
                  </a:tcPr>
                </a:tc>
                <a:tc hMerge="1">
                  <a:txBody>
                    <a:bodyPr/>
                    <a:lstStyle/>
                    <a:p>
                      <a:endParaRPr lang="en-NZ"/>
                    </a:p>
                  </a:txBody>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5296465"/>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Fetiliser Applications</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8">
                  <a:txBody>
                    <a:bodyPr/>
                    <a:lstStyle/>
                    <a:p>
                      <a:pPr algn="ctr" fontAlgn="ctr">
                        <a:buNone/>
                      </a:pPr>
                      <a:r>
                        <a:rPr lang="en-NZ" sz="1200" b="0" i="0" u="none" strike="noStrike">
                          <a:solidFill>
                            <a:srgbClr val="000000"/>
                          </a:solidFill>
                          <a:effectLst/>
                          <a:latin typeface="Calibri" panose="020F0502020204030204" pitchFamily="34" charset="0"/>
                        </a:rPr>
                        <a:t>Fetiliser applications base dressing and two side dressing 35-50 days apart</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F9DC"/>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9646456"/>
                  </a:ext>
                </a:extLst>
              </a:tr>
              <a:tr h="353304">
                <a:tc>
                  <a:txBody>
                    <a:bodyPr/>
                    <a:lstStyle/>
                    <a:p>
                      <a:pPr algn="l" fontAlgn="ctr">
                        <a:buNone/>
                      </a:pPr>
                      <a:r>
                        <a:rPr lang="en-NZ" sz="1300" b="1" i="0" u="none" strike="noStrike">
                          <a:solidFill>
                            <a:srgbClr val="000000"/>
                          </a:solidFill>
                          <a:effectLst/>
                          <a:latin typeface="Calibri" panose="020F0502020204030204" pitchFamily="34" charset="0"/>
                        </a:rPr>
                        <a:t>Weed, Pest, Disease Management (IPM)</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9">
                  <a:txBody>
                    <a:bodyPr/>
                    <a:lstStyle/>
                    <a:p>
                      <a:pPr algn="ctr" fontAlgn="ctr">
                        <a:buNone/>
                      </a:pPr>
                      <a:r>
                        <a:rPr lang="en-NZ" sz="1300" b="0" i="0" u="none" strike="noStrike">
                          <a:solidFill>
                            <a:srgbClr val="000000"/>
                          </a:solidFill>
                          <a:effectLst/>
                          <a:latin typeface="Calibri" panose="020F0502020204030204" pitchFamily="34" charset="0"/>
                        </a:rPr>
                        <a:t>Weed, Pest, Disease Management (IPM)</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1939109216"/>
                  </a:ext>
                </a:extLst>
              </a:tr>
              <a:tr h="353304">
                <a:tc>
                  <a:txBody>
                    <a:bodyPr/>
                    <a:lstStyle/>
                    <a:p>
                      <a:pPr algn="l" fontAlgn="ctr">
                        <a:buNone/>
                      </a:pPr>
                      <a:r>
                        <a:rPr lang="en-NZ" sz="1300" b="1" i="0" u="none" strike="noStrike">
                          <a:solidFill>
                            <a:srgbClr val="000000"/>
                          </a:solidFill>
                          <a:effectLst/>
                          <a:latin typeface="Calibri" panose="020F0502020204030204" pitchFamily="34" charset="0"/>
                        </a:rPr>
                        <a:t>Irrigation</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ctr">
                        <a:buNone/>
                      </a:pPr>
                      <a:r>
                        <a:rPr lang="en-NZ" sz="1300" b="0" i="0" u="none" strike="noStrike">
                          <a:solidFill>
                            <a:srgbClr val="000000"/>
                          </a:solidFill>
                          <a:effectLst/>
                          <a:latin typeface="Calibri" panose="020F0502020204030204" pitchFamily="34" charset="0"/>
                        </a:rPr>
                        <a:t>Irrigation</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hMerge="1">
                  <a:txBody>
                    <a:bodyPr/>
                    <a:lstStyle/>
                    <a:p>
                      <a:endParaRPr lang="en-NZ"/>
                    </a:p>
                  </a:txBody>
                  <a:tcPr/>
                </a:tc>
                <a:tc hMerge="1">
                  <a:txBody>
                    <a:bodyPr/>
                    <a:lstStyle/>
                    <a:p>
                      <a:endParaRPr lang="en-NZ"/>
                    </a:p>
                  </a:txBody>
                  <a:tcPr/>
                </a:tc>
                <a:tc hMerge="1">
                  <a:txBody>
                    <a:bodyPr/>
                    <a:lstStyle/>
                    <a:p>
                      <a:endParaRPr lang="en-NZ"/>
                    </a:p>
                  </a:txBody>
                  <a:tcPr/>
                </a:tc>
                <a:tc>
                  <a:txBody>
                    <a:bodyPr/>
                    <a:lstStyle/>
                    <a:p>
                      <a:pPr algn="ctr" fontAlgn="ctr">
                        <a:buNone/>
                      </a:pPr>
                      <a:r>
                        <a:rPr lang="en-NZ" sz="13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8755223"/>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Maturity Testing</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6">
                  <a:txBody>
                    <a:bodyPr/>
                    <a:lstStyle/>
                    <a:p>
                      <a:pPr algn="ctr" fontAlgn="b">
                        <a:buNone/>
                      </a:pPr>
                      <a:r>
                        <a:rPr lang="en-NZ" sz="1200" b="0" i="0" u="none" strike="noStrike">
                          <a:solidFill>
                            <a:srgbClr val="000000"/>
                          </a:solidFill>
                          <a:effectLst/>
                          <a:latin typeface="Calibri" panose="020F0502020204030204" pitchFamily="34" charset="0"/>
                        </a:rPr>
                        <a:t>Maturity Testing</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66"/>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1676834964"/>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Harvest</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4D298"/>
                    </a:solid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5">
                  <a:txBody>
                    <a:bodyPr/>
                    <a:lstStyle/>
                    <a:p>
                      <a:pPr algn="ctr" fontAlgn="ctr">
                        <a:buNone/>
                      </a:pPr>
                      <a:r>
                        <a:rPr lang="en-NZ" sz="1200" b="0" i="0" u="none" strike="noStrike">
                          <a:solidFill>
                            <a:srgbClr val="000000"/>
                          </a:solidFill>
                          <a:effectLst/>
                          <a:latin typeface="Calibri" panose="020F0502020204030204" pitchFamily="34" charset="0"/>
                        </a:rPr>
                        <a:t>Harvest</a:t>
                      </a:r>
                      <a:endParaRPr lang="en-NZ" sz="1900" b="0" i="0" u="none" strike="noStrike">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4D298"/>
                    </a:solidFill>
                  </a:tcPr>
                </a:tc>
                <a:tc hMerge="1">
                  <a:txBody>
                    <a:bodyPr/>
                    <a:lstStyle/>
                    <a:p>
                      <a:endParaRPr lang="en-NZ"/>
                    </a:p>
                  </a:txBody>
                  <a:tcPr/>
                </a:tc>
                <a:tc hMerge="1">
                  <a:txBody>
                    <a:bodyPr/>
                    <a:lstStyle/>
                    <a:p>
                      <a:endParaRPr lang="en-NZ"/>
                    </a:p>
                  </a:txBody>
                  <a:tcPr/>
                </a:tc>
                <a:tc hMerge="1">
                  <a:txBody>
                    <a:bodyPr/>
                    <a:lstStyle/>
                    <a:p>
                      <a:endParaRPr lang="en-NZ"/>
                    </a:p>
                  </a:txBody>
                  <a:tcPr/>
                </a:tc>
                <a:tc hMerge="1">
                  <a:txBody>
                    <a:bodyPr/>
                    <a:lstStyle/>
                    <a:p>
                      <a:endParaRPr lang="en-NZ"/>
                    </a:p>
                  </a:txBody>
                  <a:tcPr/>
                </a:tc>
                <a:extLst>
                  <a:ext uri="{0D108BD9-81ED-4DB2-BD59-A6C34878D82A}">
                    <a16:rowId xmlns:a16="http://schemas.microsoft.com/office/drawing/2014/main" val="2967698902"/>
                  </a:ext>
                </a:extLst>
              </a:tr>
              <a:tr h="337148">
                <a:tc>
                  <a:txBody>
                    <a:bodyPr/>
                    <a:lstStyle/>
                    <a:p>
                      <a:pPr algn="l" fontAlgn="ctr">
                        <a:buNone/>
                      </a:pPr>
                      <a:r>
                        <a:rPr lang="en-NZ" sz="1300" b="1" i="0" u="none" strike="noStrike">
                          <a:solidFill>
                            <a:srgbClr val="000000"/>
                          </a:solidFill>
                          <a:effectLst/>
                          <a:latin typeface="Calibri" panose="020F0502020204030204" pitchFamily="34" charset="0"/>
                        </a:rPr>
                        <a:t>In ground storage</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NZ" sz="1200" b="0" i="0" u="none" strike="noStrike">
                          <a:solidFill>
                            <a:srgbClr val="000000"/>
                          </a:solidFill>
                          <a:effectLst/>
                          <a:latin typeface="Calibri" panose="020F0502020204030204" pitchFamily="34" charset="0"/>
                        </a:rPr>
                        <a:t> </a:t>
                      </a:r>
                      <a:endParaRPr lang="en-NZ" sz="1900" b="0" i="0" u="none" strike="noStrike">
                        <a:effectLst/>
                        <a:latin typeface="Arial" panose="020B0604020202020204" pitchFamily="34" charset="0"/>
                      </a:endParaRPr>
                    </a:p>
                  </a:txBody>
                  <a:tcPr marL="10311" marR="10311" marT="103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NZ" sz="1200" b="0" i="0" u="none" strike="noStrike" dirty="0">
                          <a:solidFill>
                            <a:srgbClr val="000000"/>
                          </a:solidFill>
                          <a:effectLst/>
                          <a:latin typeface="Calibri" panose="020F0502020204030204" pitchFamily="34" charset="0"/>
                        </a:rPr>
                        <a:t>Storage</a:t>
                      </a:r>
                      <a:endParaRPr lang="en-NZ" sz="1900" b="0" i="0" u="none" strike="noStrike" dirty="0">
                        <a:effectLst/>
                        <a:latin typeface="Arial" panose="020B0604020202020204" pitchFamily="34" charset="0"/>
                      </a:endParaRPr>
                    </a:p>
                  </a:txBody>
                  <a:tcPr marL="98985" marR="98985" marT="49493" marB="49493">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hMerge="1">
                  <a:txBody>
                    <a:bodyPr/>
                    <a:lstStyle/>
                    <a:p>
                      <a:endParaRPr lang="en-NZ"/>
                    </a:p>
                  </a:txBody>
                  <a:tcPr/>
                </a:tc>
                <a:extLst>
                  <a:ext uri="{0D108BD9-81ED-4DB2-BD59-A6C34878D82A}">
                    <a16:rowId xmlns:a16="http://schemas.microsoft.com/office/drawing/2014/main" val="1557924812"/>
                  </a:ext>
                </a:extLst>
              </a:tr>
            </a:tbl>
          </a:graphicData>
        </a:graphic>
      </p:graphicFrame>
    </p:spTree>
    <p:extLst>
      <p:ext uri="{BB962C8B-B14F-4D97-AF65-F5344CB8AC3E}">
        <p14:creationId xmlns:p14="http://schemas.microsoft.com/office/powerpoint/2010/main" val="1282685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496387-4F2C-3E25-2871-B800A78C9A1F}"/>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Site selection</a:t>
            </a:r>
            <a:br>
              <a:rPr lang="en-US" sz="4000" kern="1200">
                <a:solidFill>
                  <a:srgbClr val="FFFFFF"/>
                </a:solidFill>
                <a:latin typeface="+mj-lt"/>
                <a:ea typeface="+mj-ea"/>
                <a:cs typeface="+mj-cs"/>
              </a:rPr>
            </a:br>
            <a:r>
              <a:rPr lang="en-US" sz="4000" kern="1200">
                <a:solidFill>
                  <a:srgbClr val="FFFFFF"/>
                </a:solidFill>
                <a:latin typeface="+mj-lt"/>
                <a:ea typeface="+mj-ea"/>
                <a:cs typeface="+mj-cs"/>
              </a:rPr>
              <a:t>What makes a good site for growing potatoes?</a:t>
            </a:r>
          </a:p>
        </p:txBody>
      </p:sp>
      <p:sp>
        <p:nvSpPr>
          <p:cNvPr id="3" name="Content Placeholder 2">
            <a:extLst>
              <a:ext uri="{FF2B5EF4-FFF2-40B4-BE49-F238E27FC236}">
                <a16:creationId xmlns:a16="http://schemas.microsoft.com/office/drawing/2014/main" id="{6CBE3778-0789-E537-1EEA-392C65AEED7B}"/>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r>
              <a:rPr lang="en-US" sz="2000" dirty="0"/>
              <a:t>Selecting the right site is critical for successful commercial potato production. Key factors growers consider to ensure high yields, good quality tubers, and long-term soil health.</a:t>
            </a:r>
          </a:p>
          <a:p>
            <a:r>
              <a:rPr lang="en-US" sz="2000" dirty="0"/>
              <a:t>Field history and crop rotation</a:t>
            </a:r>
          </a:p>
          <a:p>
            <a:r>
              <a:rPr lang="en-US" sz="2000" dirty="0"/>
              <a:t>Climatic factors</a:t>
            </a:r>
          </a:p>
          <a:p>
            <a:r>
              <a:rPr lang="en-US" sz="2000" dirty="0"/>
              <a:t>Soil type and conditions</a:t>
            </a:r>
          </a:p>
          <a:p>
            <a:endParaRPr lang="en-US" sz="2000" dirty="0"/>
          </a:p>
        </p:txBody>
      </p:sp>
      <p:pic>
        <p:nvPicPr>
          <p:cNvPr id="9" name="Picture 8">
            <a:extLst>
              <a:ext uri="{FF2B5EF4-FFF2-40B4-BE49-F238E27FC236}">
                <a16:creationId xmlns:a16="http://schemas.microsoft.com/office/drawing/2014/main" id="{73E85509-C077-81A3-AC44-8859DDEA3AD9}"/>
              </a:ext>
            </a:extLst>
          </p:cNvPr>
          <p:cNvPicPr>
            <a:picLocks noChangeAspect="1"/>
          </p:cNvPicPr>
          <p:nvPr/>
        </p:nvPicPr>
        <p:blipFill>
          <a:blip r:embed="rId2">
            <a:extLst>
              <a:ext uri="{28A0092B-C50C-407E-A947-70E740481C1C}">
                <a14:useLocalDpi xmlns:a14="http://schemas.microsoft.com/office/drawing/2010/main" val="0"/>
              </a:ext>
            </a:extLst>
          </a:blip>
          <a:srcRect l="11211" r="24573" b="2"/>
          <a:stretch>
            <a:fillRect/>
          </a:stretch>
        </p:blipFill>
        <p:spPr>
          <a:xfrm>
            <a:off x="8109502" y="1555749"/>
            <a:ext cx="3615776" cy="3758380"/>
          </a:xfrm>
          <a:prstGeom prst="rect">
            <a:avLst/>
          </a:prstGeom>
        </p:spPr>
      </p:pic>
    </p:spTree>
    <p:extLst>
      <p:ext uri="{BB962C8B-B14F-4D97-AF65-F5344CB8AC3E}">
        <p14:creationId xmlns:p14="http://schemas.microsoft.com/office/powerpoint/2010/main" val="3074237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C6B5652-C661-4C58-B937-F0F490F7F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B936867-6407-43FB-9DE6-1B0879D0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CD0B258-678B-4A8C-894F-848AF24A1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Shape 36">
            <a:extLst>
              <a:ext uri="{FF2B5EF4-FFF2-40B4-BE49-F238E27FC236}">
                <a16:creationId xmlns:a16="http://schemas.microsoft.com/office/drawing/2014/main" id="{C8D58395-74AF-401A-AF2F-76B6FCF71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2F003F3F-F118-41D2-AA3F-74DB0D197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7E04A3-BB4F-C543-18FD-A6859D40ED1F}"/>
              </a:ext>
            </a:extLst>
          </p:cNvPr>
          <p:cNvSpPr>
            <a:spLocks noGrp="1"/>
          </p:cNvSpPr>
          <p:nvPr>
            <p:ph type="title"/>
          </p:nvPr>
        </p:nvSpPr>
        <p:spPr>
          <a:xfrm>
            <a:off x="806825" y="457201"/>
            <a:ext cx="2844800" cy="3588870"/>
          </a:xfrm>
        </p:spPr>
        <p:txBody>
          <a:bodyPr vert="horz" lIns="91440" tIns="45720" rIns="91440" bIns="45720" rtlCol="0" anchor="b">
            <a:normAutofit/>
          </a:bodyPr>
          <a:lstStyle/>
          <a:p>
            <a:pPr algn="r"/>
            <a:r>
              <a:rPr lang="en-US" sz="4000" b="1" dirty="0">
                <a:solidFill>
                  <a:srgbClr val="FFFFFF"/>
                </a:solidFill>
              </a:rPr>
              <a:t>Field history and crop rotation</a:t>
            </a:r>
            <a:br>
              <a:rPr lang="en-US" sz="4000" dirty="0">
                <a:solidFill>
                  <a:srgbClr val="FFFFFF"/>
                </a:solidFill>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AA8A0BEB-C685-D133-4DD9-9B66526C866B}"/>
              </a:ext>
            </a:extLst>
          </p:cNvPr>
          <p:cNvSpPr>
            <a:spLocks noGrp="1"/>
          </p:cNvSpPr>
          <p:nvPr>
            <p:ph sz="half" idx="1"/>
          </p:nvPr>
        </p:nvSpPr>
        <p:spPr>
          <a:xfrm>
            <a:off x="4649245" y="669363"/>
            <a:ext cx="3290579" cy="5534211"/>
          </a:xfrm>
        </p:spPr>
        <p:txBody>
          <a:bodyPr vert="horz" lIns="91440" tIns="45720" rIns="91440" bIns="45720" rtlCol="0" anchor="ctr">
            <a:normAutofit/>
          </a:bodyPr>
          <a:lstStyle/>
          <a:p>
            <a:pPr lvl="0"/>
            <a:r>
              <a:rPr lang="en-US" sz="1700" dirty="0"/>
              <a:t>Previous land use is important </a:t>
            </a:r>
          </a:p>
          <a:p>
            <a:pPr lvl="0"/>
            <a:r>
              <a:rPr lang="en-US" sz="1700" dirty="0"/>
              <a:t>Pasture fields are often preferred due to better soil structure and fertility as well as reduced risk of soil borne diseases</a:t>
            </a:r>
          </a:p>
          <a:p>
            <a:pPr lvl="0"/>
            <a:r>
              <a:rPr lang="en-US" sz="1700" dirty="0"/>
              <a:t>Potatoes are typically grown in the same field only once every 5 years to reduce pests and diseases</a:t>
            </a:r>
          </a:p>
          <a:p>
            <a:pPr lvl="0"/>
            <a:r>
              <a:rPr lang="en-US" sz="1700" dirty="0"/>
              <a:t>Soil fertility must be assessed to ensure it supports healthy crop growth</a:t>
            </a:r>
          </a:p>
          <a:p>
            <a:pPr lvl="0"/>
            <a:r>
              <a:rPr lang="en-US" sz="1700" dirty="0"/>
              <a:t>Existing weeds, pests, and diseases should be identified and managed before planting</a:t>
            </a:r>
          </a:p>
          <a:p>
            <a:pPr lvl="0"/>
            <a:r>
              <a:rPr lang="en-US" sz="1700" dirty="0"/>
              <a:t>Well-planned crop rotation improves soil health, productivity, and long-term sustainability</a:t>
            </a:r>
          </a:p>
          <a:p>
            <a:endParaRPr lang="en-US" sz="1700" dirty="0"/>
          </a:p>
        </p:txBody>
      </p:sp>
      <p:pic>
        <p:nvPicPr>
          <p:cNvPr id="4" name="Picture 3">
            <a:extLst>
              <a:ext uri="{FF2B5EF4-FFF2-40B4-BE49-F238E27FC236}">
                <a16:creationId xmlns:a16="http://schemas.microsoft.com/office/drawing/2014/main" id="{87C7F86C-E62E-17A8-7465-384CEFB4D25E}"/>
              </a:ext>
            </a:extLst>
          </p:cNvPr>
          <p:cNvPicPr>
            <a:picLocks noChangeAspect="1"/>
          </p:cNvPicPr>
          <p:nvPr/>
        </p:nvPicPr>
        <p:blipFill>
          <a:blip r:embed="rId2"/>
          <a:stretch>
            <a:fillRect/>
          </a:stretch>
        </p:blipFill>
        <p:spPr>
          <a:xfrm>
            <a:off x="8736650" y="900555"/>
            <a:ext cx="2286004" cy="2381255"/>
          </a:xfrm>
          <a:prstGeom prst="rect">
            <a:avLst/>
          </a:prstGeom>
        </p:spPr>
      </p:pic>
      <p:pic>
        <p:nvPicPr>
          <p:cNvPr id="7" name="Picture 8" descr="Patchwork plains">
            <a:extLst>
              <a:ext uri="{FF2B5EF4-FFF2-40B4-BE49-F238E27FC236}">
                <a16:creationId xmlns:a16="http://schemas.microsoft.com/office/drawing/2014/main" id="{B8EA09F2-DBC4-81A6-1B51-18E673D03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813" b="20844"/>
          <a:stretch>
            <a:fillRect/>
          </a:stretch>
        </p:blipFill>
        <p:spPr bwMode="auto">
          <a:xfrm>
            <a:off x="8727473" y="3589863"/>
            <a:ext cx="2304357" cy="2395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522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Rectangle 2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0D19C-0919-2502-5016-18C5C94EFD80}"/>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b="1" kern="1200">
                <a:solidFill>
                  <a:srgbClr val="FFFFFF"/>
                </a:solidFill>
                <a:latin typeface="+mj-lt"/>
                <a:ea typeface="+mj-ea"/>
                <a:cs typeface="+mj-cs"/>
              </a:rPr>
              <a:t>Climatic factors </a:t>
            </a:r>
            <a:br>
              <a:rPr lang="en-US" sz="4000" kern="1200">
                <a:solidFill>
                  <a:srgbClr val="FFFFFF"/>
                </a:solidFill>
                <a:latin typeface="+mj-lt"/>
                <a:ea typeface="+mj-ea"/>
                <a:cs typeface="+mj-cs"/>
              </a:rPr>
            </a:br>
            <a:endParaRPr lang="en-US" sz="4000" kern="120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54932153-BFFF-3FC7-E41C-C96882F3FE6E}"/>
              </a:ext>
            </a:extLst>
          </p:cNvPr>
          <p:cNvSpPr>
            <a:spLocks noGrp="1"/>
          </p:cNvSpPr>
          <p:nvPr>
            <p:ph sz="half" idx="1"/>
          </p:nvPr>
        </p:nvSpPr>
        <p:spPr>
          <a:xfrm>
            <a:off x="4581727" y="649480"/>
            <a:ext cx="3025303" cy="5546047"/>
          </a:xfrm>
        </p:spPr>
        <p:txBody>
          <a:bodyPr vert="horz" lIns="91440" tIns="45720" rIns="91440" bIns="45720" rtlCol="0" anchor="ctr">
            <a:normAutofit/>
          </a:bodyPr>
          <a:lstStyle/>
          <a:p>
            <a:pPr lvl="0"/>
            <a:r>
              <a:rPr lang="en-US" sz="1700"/>
              <a:t>Temperature: Optimal growth occurs between 10–25°C</a:t>
            </a:r>
          </a:p>
          <a:p>
            <a:pPr lvl="0"/>
            <a:r>
              <a:rPr lang="en-US" sz="1700"/>
              <a:t>Frost: Light frost may be tolerated early, but frost during flowering or near harvest can significantly reduce yields</a:t>
            </a:r>
          </a:p>
          <a:p>
            <a:pPr lvl="0"/>
            <a:r>
              <a:rPr lang="en-US" sz="1700"/>
              <a:t>Water: Consistent moisture is essential; requires adequate rainfall or reliable irrigation</a:t>
            </a:r>
          </a:p>
          <a:p>
            <a:pPr lvl="0"/>
            <a:r>
              <a:rPr lang="en-US" sz="1700"/>
              <a:t>Drainage: Waterlogged soils must be avoided to prevent disease and poor tuber development</a:t>
            </a:r>
          </a:p>
          <a:p>
            <a:pPr lvl="0"/>
            <a:r>
              <a:rPr lang="en-US" sz="1700"/>
              <a:t>Wind: Strong winds can damage plants, increase disease risk, and speed up soil moisture loss</a:t>
            </a:r>
          </a:p>
        </p:txBody>
      </p:sp>
      <p:pic>
        <p:nvPicPr>
          <p:cNvPr id="5" name="Content Placeholder 5">
            <a:extLst>
              <a:ext uri="{FF2B5EF4-FFF2-40B4-BE49-F238E27FC236}">
                <a16:creationId xmlns:a16="http://schemas.microsoft.com/office/drawing/2014/main" id="{F8E88340-D022-57D4-5961-472107695EEA}"/>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109502" y="2079023"/>
            <a:ext cx="3615776" cy="2711832"/>
          </a:xfrm>
          <a:prstGeom prst="rect">
            <a:avLst/>
          </a:prstGeom>
        </p:spPr>
      </p:pic>
    </p:spTree>
    <p:extLst>
      <p:ext uri="{BB962C8B-B14F-4D97-AF65-F5344CB8AC3E}">
        <p14:creationId xmlns:p14="http://schemas.microsoft.com/office/powerpoint/2010/main" val="758009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2466</TotalTime>
  <Words>2744</Words>
  <Application>Microsoft Office PowerPoint</Application>
  <PresentationFormat>Widescreen</PresentationFormat>
  <Paragraphs>508</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-apple-system</vt:lpstr>
      <vt:lpstr>Aptos</vt:lpstr>
      <vt:lpstr>Aptos Display</vt:lpstr>
      <vt:lpstr>Arial</vt:lpstr>
      <vt:lpstr>Calibri</vt:lpstr>
      <vt:lpstr>Office Theme</vt:lpstr>
      <vt:lpstr>PowerPoint Presentation</vt:lpstr>
      <vt:lpstr>Growing  Potatoes</vt:lpstr>
      <vt:lpstr>Growing potatoes commercially</vt:lpstr>
      <vt:lpstr>Growing Potatoes Flow Diagram of Calendar of Operations </vt:lpstr>
      <vt:lpstr>PowerPoint Presentation</vt:lpstr>
      <vt:lpstr>PowerPoint Presentation</vt:lpstr>
      <vt:lpstr>Site selection What makes a good site for growing potatoes?</vt:lpstr>
      <vt:lpstr>Field history and crop rotation </vt:lpstr>
      <vt:lpstr>Climatic factors  </vt:lpstr>
      <vt:lpstr>Impact of Wet Weather</vt:lpstr>
      <vt:lpstr>     Damage</vt:lpstr>
      <vt:lpstr>Soil</vt:lpstr>
      <vt:lpstr>Seed potatoes </vt:lpstr>
      <vt:lpstr>Seedbed</vt:lpstr>
      <vt:lpstr>Cultivation:  Impacts and Soil Management</vt:lpstr>
      <vt:lpstr>Silt traps   </vt:lpstr>
      <vt:lpstr>Planting seed potatoes</vt:lpstr>
      <vt:lpstr>Growth stage</vt:lpstr>
      <vt:lpstr>     Hilling </vt:lpstr>
      <vt:lpstr>Nutrient management</vt:lpstr>
      <vt:lpstr>Irrigation</vt:lpstr>
      <vt:lpstr>Irrigation scheduling</vt:lpstr>
      <vt:lpstr>Pest and disease management</vt:lpstr>
      <vt:lpstr>Weed management</vt:lpstr>
      <vt:lpstr>Practices used to minimise the use of agrichemicals</vt:lpstr>
      <vt:lpstr>Maturity</vt:lpstr>
      <vt:lpstr>Defoliation</vt:lpstr>
      <vt:lpstr>Harvesting</vt:lpstr>
      <vt:lpstr>Post-Harvest Handling</vt:lpstr>
      <vt:lpstr>Washing and grading</vt:lpstr>
      <vt:lpstr>Packing </vt:lpstr>
      <vt:lpstr>Storage</vt:lpstr>
      <vt:lpstr>Test yourself Quiz</vt:lpstr>
      <vt:lpstr>Answers</vt:lpstr>
      <vt:lpstr>Activity 8:</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32</cp:revision>
  <dcterms:created xsi:type="dcterms:W3CDTF">2026-04-09T19:33:14Z</dcterms:created>
  <dcterms:modified xsi:type="dcterms:W3CDTF">2026-07-24T21:02:20Z</dcterms:modified>
</cp:coreProperties>
</file>