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6" r:id="rId3"/>
    <p:sldId id="262" r:id="rId4"/>
    <p:sldId id="272" r:id="rId5"/>
    <p:sldId id="273" r:id="rId6"/>
    <p:sldId id="274" r:id="rId7"/>
    <p:sldId id="269" r:id="rId8"/>
    <p:sldId id="275" r:id="rId9"/>
    <p:sldId id="271" r:id="rId10"/>
    <p:sldId id="261" r:id="rId11"/>
    <p:sldId id="28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85" autoAdjust="0"/>
    <p:restoredTop sz="94660"/>
  </p:normalViewPr>
  <p:slideViewPr>
    <p:cSldViewPr snapToGrid="0">
      <p:cViewPr varScale="1">
        <p:scale>
          <a:sx n="61" d="100"/>
          <a:sy n="61" d="100"/>
        </p:scale>
        <p:origin x="8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9B579-4440-ABD6-64F3-54BB4E9ED5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0092BD88-7076-380B-426B-E9FCEC5992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CB58DB13-17BB-0C0F-BE34-DB96AF475D9C}"/>
              </a:ext>
            </a:extLst>
          </p:cNvPr>
          <p:cNvSpPr>
            <a:spLocks noGrp="1"/>
          </p:cNvSpPr>
          <p:nvPr>
            <p:ph type="dt" sz="half" idx="10"/>
          </p:nvPr>
        </p:nvSpPr>
        <p:spPr/>
        <p:txBody>
          <a:bodyPr/>
          <a:lstStyle/>
          <a:p>
            <a:fld id="{9EB7BA99-0B55-44CF-B6E3-A48F2EB776B0}" type="datetimeFigureOut">
              <a:rPr lang="en-NZ" smtClean="0"/>
              <a:t>25/07/2026</a:t>
            </a:fld>
            <a:endParaRPr lang="en-NZ"/>
          </a:p>
        </p:txBody>
      </p:sp>
      <p:sp>
        <p:nvSpPr>
          <p:cNvPr id="5" name="Footer Placeholder 4">
            <a:extLst>
              <a:ext uri="{FF2B5EF4-FFF2-40B4-BE49-F238E27FC236}">
                <a16:creationId xmlns:a16="http://schemas.microsoft.com/office/drawing/2014/main" id="{7B97678D-E380-7C65-C55D-F4544A16E81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857E4CF-F855-28FF-78FA-6C9D59137EC6}"/>
              </a:ext>
            </a:extLst>
          </p:cNvPr>
          <p:cNvSpPr>
            <a:spLocks noGrp="1"/>
          </p:cNvSpPr>
          <p:nvPr>
            <p:ph type="sldNum" sz="quarter" idx="12"/>
          </p:nvPr>
        </p:nvSpPr>
        <p:spPr/>
        <p:txBody>
          <a:bodyPr/>
          <a:lstStyle/>
          <a:p>
            <a:fld id="{3C903CAA-5766-44FE-9A87-9137977ACF07}" type="slidenum">
              <a:rPr lang="en-NZ" smtClean="0"/>
              <a:t>‹#›</a:t>
            </a:fld>
            <a:endParaRPr lang="en-NZ"/>
          </a:p>
        </p:txBody>
      </p:sp>
    </p:spTree>
    <p:extLst>
      <p:ext uri="{BB962C8B-B14F-4D97-AF65-F5344CB8AC3E}">
        <p14:creationId xmlns:p14="http://schemas.microsoft.com/office/powerpoint/2010/main" val="267440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02452-E8CF-3334-F4C0-C9D1E3EF4761}"/>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95278DC3-26A1-FDAE-B67C-84B70C9AB4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CA1786B-53B8-D534-9651-BCC8945955AC}"/>
              </a:ext>
            </a:extLst>
          </p:cNvPr>
          <p:cNvSpPr>
            <a:spLocks noGrp="1"/>
          </p:cNvSpPr>
          <p:nvPr>
            <p:ph type="dt" sz="half" idx="10"/>
          </p:nvPr>
        </p:nvSpPr>
        <p:spPr/>
        <p:txBody>
          <a:bodyPr/>
          <a:lstStyle/>
          <a:p>
            <a:fld id="{9EB7BA99-0B55-44CF-B6E3-A48F2EB776B0}" type="datetimeFigureOut">
              <a:rPr lang="en-NZ" smtClean="0"/>
              <a:t>25/07/2026</a:t>
            </a:fld>
            <a:endParaRPr lang="en-NZ"/>
          </a:p>
        </p:txBody>
      </p:sp>
      <p:sp>
        <p:nvSpPr>
          <p:cNvPr id="5" name="Footer Placeholder 4">
            <a:extLst>
              <a:ext uri="{FF2B5EF4-FFF2-40B4-BE49-F238E27FC236}">
                <a16:creationId xmlns:a16="http://schemas.microsoft.com/office/drawing/2014/main" id="{CC4176A4-ECD5-BC45-585C-2ED2F24EAF7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C4EE0677-3D95-2467-A940-614C9E625CB4}"/>
              </a:ext>
            </a:extLst>
          </p:cNvPr>
          <p:cNvSpPr>
            <a:spLocks noGrp="1"/>
          </p:cNvSpPr>
          <p:nvPr>
            <p:ph type="sldNum" sz="quarter" idx="12"/>
          </p:nvPr>
        </p:nvSpPr>
        <p:spPr/>
        <p:txBody>
          <a:bodyPr/>
          <a:lstStyle/>
          <a:p>
            <a:fld id="{3C903CAA-5766-44FE-9A87-9137977ACF07}" type="slidenum">
              <a:rPr lang="en-NZ" smtClean="0"/>
              <a:t>‹#›</a:t>
            </a:fld>
            <a:endParaRPr lang="en-NZ"/>
          </a:p>
        </p:txBody>
      </p:sp>
    </p:spTree>
    <p:extLst>
      <p:ext uri="{BB962C8B-B14F-4D97-AF65-F5344CB8AC3E}">
        <p14:creationId xmlns:p14="http://schemas.microsoft.com/office/powerpoint/2010/main" val="1008305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EF7557-C4CA-A96B-CEAC-FB55F6F931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42126CFA-5689-E636-6C02-26F2824DB4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AF34B56-1078-53E9-E2E0-C958AE072BE9}"/>
              </a:ext>
            </a:extLst>
          </p:cNvPr>
          <p:cNvSpPr>
            <a:spLocks noGrp="1"/>
          </p:cNvSpPr>
          <p:nvPr>
            <p:ph type="dt" sz="half" idx="10"/>
          </p:nvPr>
        </p:nvSpPr>
        <p:spPr/>
        <p:txBody>
          <a:bodyPr/>
          <a:lstStyle/>
          <a:p>
            <a:fld id="{9EB7BA99-0B55-44CF-B6E3-A48F2EB776B0}" type="datetimeFigureOut">
              <a:rPr lang="en-NZ" smtClean="0"/>
              <a:t>25/07/2026</a:t>
            </a:fld>
            <a:endParaRPr lang="en-NZ"/>
          </a:p>
        </p:txBody>
      </p:sp>
      <p:sp>
        <p:nvSpPr>
          <p:cNvPr id="5" name="Footer Placeholder 4">
            <a:extLst>
              <a:ext uri="{FF2B5EF4-FFF2-40B4-BE49-F238E27FC236}">
                <a16:creationId xmlns:a16="http://schemas.microsoft.com/office/drawing/2014/main" id="{2DAF68FD-29EC-9A0D-5E52-860031DD8FC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1EC2B473-7D79-DFE9-BA9D-3E983A68B1EF}"/>
              </a:ext>
            </a:extLst>
          </p:cNvPr>
          <p:cNvSpPr>
            <a:spLocks noGrp="1"/>
          </p:cNvSpPr>
          <p:nvPr>
            <p:ph type="sldNum" sz="quarter" idx="12"/>
          </p:nvPr>
        </p:nvSpPr>
        <p:spPr/>
        <p:txBody>
          <a:bodyPr/>
          <a:lstStyle/>
          <a:p>
            <a:fld id="{3C903CAA-5766-44FE-9A87-9137977ACF07}" type="slidenum">
              <a:rPr lang="en-NZ" smtClean="0"/>
              <a:t>‹#›</a:t>
            </a:fld>
            <a:endParaRPr lang="en-NZ"/>
          </a:p>
        </p:txBody>
      </p:sp>
    </p:spTree>
    <p:extLst>
      <p:ext uri="{BB962C8B-B14F-4D97-AF65-F5344CB8AC3E}">
        <p14:creationId xmlns:p14="http://schemas.microsoft.com/office/powerpoint/2010/main" val="225338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19490-0B80-2932-B15E-1A2A9596644F}"/>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5CAF5F7C-C15C-7819-9E8E-AC53CA41A9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D364DC8-3E4E-AF2E-8860-6F667CBCD4F2}"/>
              </a:ext>
            </a:extLst>
          </p:cNvPr>
          <p:cNvSpPr>
            <a:spLocks noGrp="1"/>
          </p:cNvSpPr>
          <p:nvPr>
            <p:ph type="dt" sz="half" idx="10"/>
          </p:nvPr>
        </p:nvSpPr>
        <p:spPr/>
        <p:txBody>
          <a:bodyPr/>
          <a:lstStyle/>
          <a:p>
            <a:fld id="{9EB7BA99-0B55-44CF-B6E3-A48F2EB776B0}" type="datetimeFigureOut">
              <a:rPr lang="en-NZ" smtClean="0"/>
              <a:t>25/07/2026</a:t>
            </a:fld>
            <a:endParaRPr lang="en-NZ"/>
          </a:p>
        </p:txBody>
      </p:sp>
      <p:sp>
        <p:nvSpPr>
          <p:cNvPr id="5" name="Footer Placeholder 4">
            <a:extLst>
              <a:ext uri="{FF2B5EF4-FFF2-40B4-BE49-F238E27FC236}">
                <a16:creationId xmlns:a16="http://schemas.microsoft.com/office/drawing/2014/main" id="{035DBE88-B4C4-1BC7-8CEB-A9857B96D4D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EBADDA17-32E5-E64D-AD3E-E29DB3D7C2FA}"/>
              </a:ext>
            </a:extLst>
          </p:cNvPr>
          <p:cNvSpPr>
            <a:spLocks noGrp="1"/>
          </p:cNvSpPr>
          <p:nvPr>
            <p:ph type="sldNum" sz="quarter" idx="12"/>
          </p:nvPr>
        </p:nvSpPr>
        <p:spPr/>
        <p:txBody>
          <a:bodyPr/>
          <a:lstStyle/>
          <a:p>
            <a:fld id="{3C903CAA-5766-44FE-9A87-9137977ACF07}" type="slidenum">
              <a:rPr lang="en-NZ" smtClean="0"/>
              <a:t>‹#›</a:t>
            </a:fld>
            <a:endParaRPr lang="en-NZ"/>
          </a:p>
        </p:txBody>
      </p:sp>
    </p:spTree>
    <p:extLst>
      <p:ext uri="{BB962C8B-B14F-4D97-AF65-F5344CB8AC3E}">
        <p14:creationId xmlns:p14="http://schemas.microsoft.com/office/powerpoint/2010/main" val="101565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91A28-1C8F-9162-A549-BF90965190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B924B34A-EE55-75F9-7397-6C4805CB8FB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F9D0F4-38C2-5D97-FBB2-2881B24E525D}"/>
              </a:ext>
            </a:extLst>
          </p:cNvPr>
          <p:cNvSpPr>
            <a:spLocks noGrp="1"/>
          </p:cNvSpPr>
          <p:nvPr>
            <p:ph type="dt" sz="half" idx="10"/>
          </p:nvPr>
        </p:nvSpPr>
        <p:spPr/>
        <p:txBody>
          <a:bodyPr/>
          <a:lstStyle/>
          <a:p>
            <a:fld id="{9EB7BA99-0B55-44CF-B6E3-A48F2EB776B0}" type="datetimeFigureOut">
              <a:rPr lang="en-NZ" smtClean="0"/>
              <a:t>25/07/2026</a:t>
            </a:fld>
            <a:endParaRPr lang="en-NZ"/>
          </a:p>
        </p:txBody>
      </p:sp>
      <p:sp>
        <p:nvSpPr>
          <p:cNvPr id="5" name="Footer Placeholder 4">
            <a:extLst>
              <a:ext uri="{FF2B5EF4-FFF2-40B4-BE49-F238E27FC236}">
                <a16:creationId xmlns:a16="http://schemas.microsoft.com/office/drawing/2014/main" id="{5535B675-C82E-2686-83B1-8E0BAB0AC09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71E4931D-E874-0923-1404-8F12D65A8E1B}"/>
              </a:ext>
            </a:extLst>
          </p:cNvPr>
          <p:cNvSpPr>
            <a:spLocks noGrp="1"/>
          </p:cNvSpPr>
          <p:nvPr>
            <p:ph type="sldNum" sz="quarter" idx="12"/>
          </p:nvPr>
        </p:nvSpPr>
        <p:spPr/>
        <p:txBody>
          <a:bodyPr/>
          <a:lstStyle/>
          <a:p>
            <a:fld id="{3C903CAA-5766-44FE-9A87-9137977ACF07}" type="slidenum">
              <a:rPr lang="en-NZ" smtClean="0"/>
              <a:t>‹#›</a:t>
            </a:fld>
            <a:endParaRPr lang="en-NZ"/>
          </a:p>
        </p:txBody>
      </p:sp>
    </p:spTree>
    <p:extLst>
      <p:ext uri="{BB962C8B-B14F-4D97-AF65-F5344CB8AC3E}">
        <p14:creationId xmlns:p14="http://schemas.microsoft.com/office/powerpoint/2010/main" val="3150592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59008-FA5B-4657-B7A6-E27BA7BB54D1}"/>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1A1C2335-0F4C-8135-CBD5-646FD84F73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2A3398AC-1BC5-B245-5723-4C646DF577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071C6ACF-26A6-4399-415C-C224DE2E8346}"/>
              </a:ext>
            </a:extLst>
          </p:cNvPr>
          <p:cNvSpPr>
            <a:spLocks noGrp="1"/>
          </p:cNvSpPr>
          <p:nvPr>
            <p:ph type="dt" sz="half" idx="10"/>
          </p:nvPr>
        </p:nvSpPr>
        <p:spPr/>
        <p:txBody>
          <a:bodyPr/>
          <a:lstStyle/>
          <a:p>
            <a:fld id="{9EB7BA99-0B55-44CF-B6E3-A48F2EB776B0}" type="datetimeFigureOut">
              <a:rPr lang="en-NZ" smtClean="0"/>
              <a:t>25/07/2026</a:t>
            </a:fld>
            <a:endParaRPr lang="en-NZ"/>
          </a:p>
        </p:txBody>
      </p:sp>
      <p:sp>
        <p:nvSpPr>
          <p:cNvPr id="6" name="Footer Placeholder 5">
            <a:extLst>
              <a:ext uri="{FF2B5EF4-FFF2-40B4-BE49-F238E27FC236}">
                <a16:creationId xmlns:a16="http://schemas.microsoft.com/office/drawing/2014/main" id="{21742423-E67B-E8ED-4E97-4C9E806FA1B6}"/>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6CEE35EC-1F47-AEE4-FF07-DE9EBA7B7B89}"/>
              </a:ext>
            </a:extLst>
          </p:cNvPr>
          <p:cNvSpPr>
            <a:spLocks noGrp="1"/>
          </p:cNvSpPr>
          <p:nvPr>
            <p:ph type="sldNum" sz="quarter" idx="12"/>
          </p:nvPr>
        </p:nvSpPr>
        <p:spPr/>
        <p:txBody>
          <a:bodyPr/>
          <a:lstStyle/>
          <a:p>
            <a:fld id="{3C903CAA-5766-44FE-9A87-9137977ACF07}" type="slidenum">
              <a:rPr lang="en-NZ" smtClean="0"/>
              <a:t>‹#›</a:t>
            </a:fld>
            <a:endParaRPr lang="en-NZ"/>
          </a:p>
        </p:txBody>
      </p:sp>
    </p:spTree>
    <p:extLst>
      <p:ext uri="{BB962C8B-B14F-4D97-AF65-F5344CB8AC3E}">
        <p14:creationId xmlns:p14="http://schemas.microsoft.com/office/powerpoint/2010/main" val="3118234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F0D93-DCA2-4D36-1DB4-3DE3538AEF9D}"/>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5AD76CCF-9820-8608-4B36-82B14553BD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18ACBB-2828-F4B4-CE1A-3CCAA6F105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CB3A3FF8-FD43-5C77-82FE-A6D642752A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80DA5E-8ACC-C019-2FE8-788213DD2F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4E993282-6095-D057-9FF8-864962BDDD98}"/>
              </a:ext>
            </a:extLst>
          </p:cNvPr>
          <p:cNvSpPr>
            <a:spLocks noGrp="1"/>
          </p:cNvSpPr>
          <p:nvPr>
            <p:ph type="dt" sz="half" idx="10"/>
          </p:nvPr>
        </p:nvSpPr>
        <p:spPr/>
        <p:txBody>
          <a:bodyPr/>
          <a:lstStyle/>
          <a:p>
            <a:fld id="{9EB7BA99-0B55-44CF-B6E3-A48F2EB776B0}" type="datetimeFigureOut">
              <a:rPr lang="en-NZ" smtClean="0"/>
              <a:t>25/07/2026</a:t>
            </a:fld>
            <a:endParaRPr lang="en-NZ"/>
          </a:p>
        </p:txBody>
      </p:sp>
      <p:sp>
        <p:nvSpPr>
          <p:cNvPr id="8" name="Footer Placeholder 7">
            <a:extLst>
              <a:ext uri="{FF2B5EF4-FFF2-40B4-BE49-F238E27FC236}">
                <a16:creationId xmlns:a16="http://schemas.microsoft.com/office/drawing/2014/main" id="{45478CF9-1E1F-941A-7D4F-420E9A4DBBBC}"/>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26F44465-C3D1-56CA-1218-D210CBD1BD28}"/>
              </a:ext>
            </a:extLst>
          </p:cNvPr>
          <p:cNvSpPr>
            <a:spLocks noGrp="1"/>
          </p:cNvSpPr>
          <p:nvPr>
            <p:ph type="sldNum" sz="quarter" idx="12"/>
          </p:nvPr>
        </p:nvSpPr>
        <p:spPr/>
        <p:txBody>
          <a:bodyPr/>
          <a:lstStyle/>
          <a:p>
            <a:fld id="{3C903CAA-5766-44FE-9A87-9137977ACF07}" type="slidenum">
              <a:rPr lang="en-NZ" smtClean="0"/>
              <a:t>‹#›</a:t>
            </a:fld>
            <a:endParaRPr lang="en-NZ"/>
          </a:p>
        </p:txBody>
      </p:sp>
    </p:spTree>
    <p:extLst>
      <p:ext uri="{BB962C8B-B14F-4D97-AF65-F5344CB8AC3E}">
        <p14:creationId xmlns:p14="http://schemas.microsoft.com/office/powerpoint/2010/main" val="613972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55620-B3AB-A4B5-3DFB-A1868D04AEC7}"/>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27DF1B91-EAB9-C255-9719-1533DA4C28B3}"/>
              </a:ext>
            </a:extLst>
          </p:cNvPr>
          <p:cNvSpPr>
            <a:spLocks noGrp="1"/>
          </p:cNvSpPr>
          <p:nvPr>
            <p:ph type="dt" sz="half" idx="10"/>
          </p:nvPr>
        </p:nvSpPr>
        <p:spPr/>
        <p:txBody>
          <a:bodyPr/>
          <a:lstStyle/>
          <a:p>
            <a:fld id="{9EB7BA99-0B55-44CF-B6E3-A48F2EB776B0}" type="datetimeFigureOut">
              <a:rPr lang="en-NZ" smtClean="0"/>
              <a:t>25/07/2026</a:t>
            </a:fld>
            <a:endParaRPr lang="en-NZ"/>
          </a:p>
        </p:txBody>
      </p:sp>
      <p:sp>
        <p:nvSpPr>
          <p:cNvPr id="4" name="Footer Placeholder 3">
            <a:extLst>
              <a:ext uri="{FF2B5EF4-FFF2-40B4-BE49-F238E27FC236}">
                <a16:creationId xmlns:a16="http://schemas.microsoft.com/office/drawing/2014/main" id="{EE9BC7E2-6D92-1049-AAC1-E171544C645B}"/>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E1C93083-6555-2139-7708-5A810AF671F0}"/>
              </a:ext>
            </a:extLst>
          </p:cNvPr>
          <p:cNvSpPr>
            <a:spLocks noGrp="1"/>
          </p:cNvSpPr>
          <p:nvPr>
            <p:ph type="sldNum" sz="quarter" idx="12"/>
          </p:nvPr>
        </p:nvSpPr>
        <p:spPr/>
        <p:txBody>
          <a:bodyPr/>
          <a:lstStyle/>
          <a:p>
            <a:fld id="{3C903CAA-5766-44FE-9A87-9137977ACF07}" type="slidenum">
              <a:rPr lang="en-NZ" smtClean="0"/>
              <a:t>‹#›</a:t>
            </a:fld>
            <a:endParaRPr lang="en-NZ"/>
          </a:p>
        </p:txBody>
      </p:sp>
    </p:spTree>
    <p:extLst>
      <p:ext uri="{BB962C8B-B14F-4D97-AF65-F5344CB8AC3E}">
        <p14:creationId xmlns:p14="http://schemas.microsoft.com/office/powerpoint/2010/main" val="162340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73658B-B496-9237-5F24-F7C184A2A322}"/>
              </a:ext>
            </a:extLst>
          </p:cNvPr>
          <p:cNvSpPr>
            <a:spLocks noGrp="1"/>
          </p:cNvSpPr>
          <p:nvPr>
            <p:ph type="dt" sz="half" idx="10"/>
          </p:nvPr>
        </p:nvSpPr>
        <p:spPr/>
        <p:txBody>
          <a:bodyPr/>
          <a:lstStyle/>
          <a:p>
            <a:fld id="{9EB7BA99-0B55-44CF-B6E3-A48F2EB776B0}" type="datetimeFigureOut">
              <a:rPr lang="en-NZ" smtClean="0"/>
              <a:t>25/07/2026</a:t>
            </a:fld>
            <a:endParaRPr lang="en-NZ"/>
          </a:p>
        </p:txBody>
      </p:sp>
      <p:sp>
        <p:nvSpPr>
          <p:cNvPr id="3" name="Footer Placeholder 2">
            <a:extLst>
              <a:ext uri="{FF2B5EF4-FFF2-40B4-BE49-F238E27FC236}">
                <a16:creationId xmlns:a16="http://schemas.microsoft.com/office/drawing/2014/main" id="{53A42746-4CDB-5BB7-101E-379BC2E77B9C}"/>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20D6E27C-56E6-B28D-47B6-34F384389B79}"/>
              </a:ext>
            </a:extLst>
          </p:cNvPr>
          <p:cNvSpPr>
            <a:spLocks noGrp="1"/>
          </p:cNvSpPr>
          <p:nvPr>
            <p:ph type="sldNum" sz="quarter" idx="12"/>
          </p:nvPr>
        </p:nvSpPr>
        <p:spPr/>
        <p:txBody>
          <a:bodyPr/>
          <a:lstStyle/>
          <a:p>
            <a:fld id="{3C903CAA-5766-44FE-9A87-9137977ACF07}" type="slidenum">
              <a:rPr lang="en-NZ" smtClean="0"/>
              <a:t>‹#›</a:t>
            </a:fld>
            <a:endParaRPr lang="en-NZ"/>
          </a:p>
        </p:txBody>
      </p:sp>
    </p:spTree>
    <p:extLst>
      <p:ext uri="{BB962C8B-B14F-4D97-AF65-F5344CB8AC3E}">
        <p14:creationId xmlns:p14="http://schemas.microsoft.com/office/powerpoint/2010/main" val="731215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9B93E-782B-CC09-2FE8-D9A559C255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3E89B548-05E9-F5E1-DD8E-868295B280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5638F217-AA3A-4FC7-A6DC-B60E82450E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7317BA-8784-34E4-0970-64F59504451D}"/>
              </a:ext>
            </a:extLst>
          </p:cNvPr>
          <p:cNvSpPr>
            <a:spLocks noGrp="1"/>
          </p:cNvSpPr>
          <p:nvPr>
            <p:ph type="dt" sz="half" idx="10"/>
          </p:nvPr>
        </p:nvSpPr>
        <p:spPr/>
        <p:txBody>
          <a:bodyPr/>
          <a:lstStyle/>
          <a:p>
            <a:fld id="{9EB7BA99-0B55-44CF-B6E3-A48F2EB776B0}" type="datetimeFigureOut">
              <a:rPr lang="en-NZ" smtClean="0"/>
              <a:t>25/07/2026</a:t>
            </a:fld>
            <a:endParaRPr lang="en-NZ"/>
          </a:p>
        </p:txBody>
      </p:sp>
      <p:sp>
        <p:nvSpPr>
          <p:cNvPr id="6" name="Footer Placeholder 5">
            <a:extLst>
              <a:ext uri="{FF2B5EF4-FFF2-40B4-BE49-F238E27FC236}">
                <a16:creationId xmlns:a16="http://schemas.microsoft.com/office/drawing/2014/main" id="{BB13A236-D387-E766-D6C3-B9BD8643FCFA}"/>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E3CEC092-8C6B-A777-BAD8-7C4E482F4D36}"/>
              </a:ext>
            </a:extLst>
          </p:cNvPr>
          <p:cNvSpPr>
            <a:spLocks noGrp="1"/>
          </p:cNvSpPr>
          <p:nvPr>
            <p:ph type="sldNum" sz="quarter" idx="12"/>
          </p:nvPr>
        </p:nvSpPr>
        <p:spPr/>
        <p:txBody>
          <a:bodyPr/>
          <a:lstStyle/>
          <a:p>
            <a:fld id="{3C903CAA-5766-44FE-9A87-9137977ACF07}" type="slidenum">
              <a:rPr lang="en-NZ" smtClean="0"/>
              <a:t>‹#›</a:t>
            </a:fld>
            <a:endParaRPr lang="en-NZ"/>
          </a:p>
        </p:txBody>
      </p:sp>
    </p:spTree>
    <p:extLst>
      <p:ext uri="{BB962C8B-B14F-4D97-AF65-F5344CB8AC3E}">
        <p14:creationId xmlns:p14="http://schemas.microsoft.com/office/powerpoint/2010/main" val="3494603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E2DBB-BC1C-22CD-92C8-D2C4F04AC9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8444FC2E-241E-B038-0A7A-6AD27A27D3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A69B46DF-8899-D5C9-0EB5-D5F0AC808A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D22E04-25E8-A942-7147-C1448CC457B5}"/>
              </a:ext>
            </a:extLst>
          </p:cNvPr>
          <p:cNvSpPr>
            <a:spLocks noGrp="1"/>
          </p:cNvSpPr>
          <p:nvPr>
            <p:ph type="dt" sz="half" idx="10"/>
          </p:nvPr>
        </p:nvSpPr>
        <p:spPr/>
        <p:txBody>
          <a:bodyPr/>
          <a:lstStyle/>
          <a:p>
            <a:fld id="{9EB7BA99-0B55-44CF-B6E3-A48F2EB776B0}" type="datetimeFigureOut">
              <a:rPr lang="en-NZ" smtClean="0"/>
              <a:t>25/07/2026</a:t>
            </a:fld>
            <a:endParaRPr lang="en-NZ"/>
          </a:p>
        </p:txBody>
      </p:sp>
      <p:sp>
        <p:nvSpPr>
          <p:cNvPr id="6" name="Footer Placeholder 5">
            <a:extLst>
              <a:ext uri="{FF2B5EF4-FFF2-40B4-BE49-F238E27FC236}">
                <a16:creationId xmlns:a16="http://schemas.microsoft.com/office/drawing/2014/main" id="{B002B361-1C14-C6A1-53F0-B30B7BDC4619}"/>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CAC5B89C-3845-FEEA-4C53-F751D1273BA2}"/>
              </a:ext>
            </a:extLst>
          </p:cNvPr>
          <p:cNvSpPr>
            <a:spLocks noGrp="1"/>
          </p:cNvSpPr>
          <p:nvPr>
            <p:ph type="sldNum" sz="quarter" idx="12"/>
          </p:nvPr>
        </p:nvSpPr>
        <p:spPr/>
        <p:txBody>
          <a:bodyPr/>
          <a:lstStyle/>
          <a:p>
            <a:fld id="{3C903CAA-5766-44FE-9A87-9137977ACF07}" type="slidenum">
              <a:rPr lang="en-NZ" smtClean="0"/>
              <a:t>‹#›</a:t>
            </a:fld>
            <a:endParaRPr lang="en-NZ"/>
          </a:p>
        </p:txBody>
      </p:sp>
    </p:spTree>
    <p:extLst>
      <p:ext uri="{BB962C8B-B14F-4D97-AF65-F5344CB8AC3E}">
        <p14:creationId xmlns:p14="http://schemas.microsoft.com/office/powerpoint/2010/main" val="1480493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A86737-6C10-F972-8631-827D1FC403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663446D6-4D75-C327-C710-02BD8892DB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053C532-C016-483D-39F3-412DE0344A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EB7BA99-0B55-44CF-B6E3-A48F2EB776B0}" type="datetimeFigureOut">
              <a:rPr lang="en-NZ" smtClean="0"/>
              <a:t>25/07/2026</a:t>
            </a:fld>
            <a:endParaRPr lang="en-NZ"/>
          </a:p>
        </p:txBody>
      </p:sp>
      <p:sp>
        <p:nvSpPr>
          <p:cNvPr id="5" name="Footer Placeholder 4">
            <a:extLst>
              <a:ext uri="{FF2B5EF4-FFF2-40B4-BE49-F238E27FC236}">
                <a16:creationId xmlns:a16="http://schemas.microsoft.com/office/drawing/2014/main" id="{D9555D62-DDA7-3689-70CA-0E890ED2E6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8CD620C9-A231-85ED-5A07-4BCACAB12E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C903CAA-5766-44FE-9A87-9137977ACF07}" type="slidenum">
              <a:rPr lang="en-NZ" smtClean="0"/>
              <a:t>‹#›</a:t>
            </a:fld>
            <a:endParaRPr lang="en-NZ"/>
          </a:p>
        </p:txBody>
      </p:sp>
    </p:spTree>
    <p:extLst>
      <p:ext uri="{BB962C8B-B14F-4D97-AF65-F5344CB8AC3E}">
        <p14:creationId xmlns:p14="http://schemas.microsoft.com/office/powerpoint/2010/main" val="4009889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mastersproduce.co.nz/our-produce" TargetMode="External"/><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icture containing logo&#10;&#10;Description automatically generated">
            <a:extLst>
              <a:ext uri="{FF2B5EF4-FFF2-40B4-BE49-F238E27FC236}">
                <a16:creationId xmlns:a16="http://schemas.microsoft.com/office/drawing/2014/main" id="{2DFD8EA3-497F-3A08-A52F-F14366009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3047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F302F0-B6FF-A3BB-F3D4-F60B5B7A30EC}"/>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4654285"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181EA9-34F8-725A-D73C-D15BE908600F}"/>
              </a:ext>
            </a:extLst>
          </p:cNvPr>
          <p:cNvSpPr>
            <a:spLocks noGrp="1"/>
          </p:cNvSpPr>
          <p:nvPr>
            <p:ph type="title"/>
          </p:nvPr>
        </p:nvSpPr>
        <p:spPr>
          <a:xfrm>
            <a:off x="630621" y="637763"/>
            <a:ext cx="3436281" cy="5576768"/>
          </a:xfrm>
        </p:spPr>
        <p:txBody>
          <a:bodyPr vert="horz" lIns="91440" tIns="45720" rIns="91440" bIns="45720" rtlCol="0" anchor="t">
            <a:normAutofit/>
          </a:bodyPr>
          <a:lstStyle/>
          <a:p>
            <a:r>
              <a:rPr lang="en-US">
                <a:solidFill>
                  <a:schemeClr val="bg1"/>
                </a:solidFill>
              </a:rPr>
              <a:t>References</a:t>
            </a:r>
          </a:p>
        </p:txBody>
      </p:sp>
      <p:sp>
        <p:nvSpPr>
          <p:cNvPr id="31" name="Rectangle 30">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2118" y="0"/>
            <a:ext cx="7529872"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Potatoes: growing tips and variety ...">
            <a:extLst>
              <a:ext uri="{FF2B5EF4-FFF2-40B4-BE49-F238E27FC236}">
                <a16:creationId xmlns:a16="http://schemas.microsoft.com/office/drawing/2014/main" id="{9F1A442C-4C98-598E-D12B-8C81BA08D3AD}"/>
              </a:ext>
            </a:extLst>
          </p:cNvPr>
          <p:cNvPicPr>
            <a:picLocks noGrp="1" noChangeAspect="1"/>
          </p:cNvPicPr>
          <p:nvPr>
            <p:ph sz="half" idx="2"/>
          </p:nvPr>
        </p:nvPicPr>
        <p:blipFill>
          <a:blip r:embed="rId2"/>
          <a:srcRect t="5697" b="1707"/>
          <a:stretch>
            <a:fillRect/>
          </a:stretch>
        </p:blipFill>
        <p:spPr>
          <a:xfrm>
            <a:off x="5439976" y="637762"/>
            <a:ext cx="5592818" cy="2927110"/>
          </a:xfrm>
          <a:prstGeom prst="rect">
            <a:avLst/>
          </a:prstGeom>
        </p:spPr>
      </p:pic>
      <p:sp>
        <p:nvSpPr>
          <p:cNvPr id="32" name="Rectangle 3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9976" y="3996909"/>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BE6CEDB-CD12-D4D7-A2A5-A92281E59747}"/>
              </a:ext>
            </a:extLst>
          </p:cNvPr>
          <p:cNvSpPr>
            <a:spLocks noGrp="1"/>
          </p:cNvSpPr>
          <p:nvPr>
            <p:ph sz="half" idx="1"/>
          </p:nvPr>
        </p:nvSpPr>
        <p:spPr>
          <a:xfrm>
            <a:off x="5439976" y="4202634"/>
            <a:ext cx="5592818" cy="2011897"/>
          </a:xfrm>
        </p:spPr>
        <p:txBody>
          <a:bodyPr vert="horz" lIns="91440" tIns="45720" rIns="91440" bIns="45720" rtlCol="0">
            <a:normAutofit/>
          </a:bodyPr>
          <a:lstStyle/>
          <a:p>
            <a:r>
              <a:rPr lang="en-US" sz="2400" dirty="0"/>
              <a:t>Masters -</a:t>
            </a:r>
            <a:r>
              <a:rPr lang="en-US" sz="2400" dirty="0">
                <a:hlinkClick r:id="rId3"/>
              </a:rPr>
              <a:t>https://www.mastersproduce.co.nz/our-produce</a:t>
            </a:r>
            <a:endParaRPr lang="en-US" sz="2400" dirty="0"/>
          </a:p>
          <a:p>
            <a:r>
              <a:rPr lang="en-US" sz="2400" dirty="0"/>
              <a:t>https://www.eurogrow.co.nz/varieties/mustang</a:t>
            </a:r>
          </a:p>
        </p:txBody>
      </p:sp>
    </p:spTree>
    <p:extLst>
      <p:ext uri="{BB962C8B-B14F-4D97-AF65-F5344CB8AC3E}">
        <p14:creationId xmlns:p14="http://schemas.microsoft.com/office/powerpoint/2010/main" val="1057119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E11BBD-0746-5916-C70C-202B0C46412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icture containing logo&#10;&#10;Description automatically generated">
            <a:extLst>
              <a:ext uri="{FF2B5EF4-FFF2-40B4-BE49-F238E27FC236}">
                <a16:creationId xmlns:a16="http://schemas.microsoft.com/office/drawing/2014/main" id="{BDE1C7E9-9DB6-D0E3-C961-D431FF9948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2328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5772175-955A-4811-B3D9-A03023BEF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0619" y="381383"/>
            <a:ext cx="6858000" cy="609523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24724" y="126724"/>
            <a:ext cx="6346209" cy="611304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792937" y="2554938"/>
            <a:ext cx="2501979" cy="6104139"/>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43">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245782" y="1257085"/>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5457" y="385455"/>
            <a:ext cx="6858001" cy="6087091"/>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00C86EF7-5EC4-4682-A7BD-444DA4916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760" y="10141"/>
            <a:ext cx="5608469" cy="6858864"/>
          </a:xfrm>
          <a:prstGeom prst="rect">
            <a:avLst/>
          </a:prstGeom>
          <a:gradFill>
            <a:gsLst>
              <a:gs pos="21000">
                <a:schemeClr val="accent1">
                  <a:lumMod val="75000"/>
                  <a:alpha val="6000"/>
                </a:schemeClr>
              </a:gs>
              <a:gs pos="99000">
                <a:schemeClr val="accent1">
                  <a:lumMod val="50000"/>
                  <a:alpha val="33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CAF0B0-EF0A-C12F-BA89-6F5D6E324C7E}"/>
              </a:ext>
            </a:extLst>
          </p:cNvPr>
          <p:cNvSpPr>
            <a:spLocks noGrp="1"/>
          </p:cNvSpPr>
          <p:nvPr>
            <p:ph type="ctrTitle"/>
          </p:nvPr>
        </p:nvSpPr>
        <p:spPr>
          <a:xfrm>
            <a:off x="952500" y="457199"/>
            <a:ext cx="4494652" cy="3465177"/>
          </a:xfrm>
        </p:spPr>
        <p:txBody>
          <a:bodyPr anchor="b">
            <a:normAutofit/>
          </a:bodyPr>
          <a:lstStyle/>
          <a:p>
            <a:pPr algn="l"/>
            <a:r>
              <a:rPr lang="en-NZ" sz="4400">
                <a:solidFill>
                  <a:srgbClr val="FFFFFF"/>
                </a:solidFill>
              </a:rPr>
              <a:t>Potato Varieties</a:t>
            </a:r>
          </a:p>
        </p:txBody>
      </p:sp>
      <p:sp>
        <p:nvSpPr>
          <p:cNvPr id="3" name="Subtitle 2">
            <a:extLst>
              <a:ext uri="{FF2B5EF4-FFF2-40B4-BE49-F238E27FC236}">
                <a16:creationId xmlns:a16="http://schemas.microsoft.com/office/drawing/2014/main" id="{741AD4BD-21F0-501E-E6EE-118F74C99CA6}"/>
              </a:ext>
            </a:extLst>
          </p:cNvPr>
          <p:cNvSpPr>
            <a:spLocks noGrp="1"/>
          </p:cNvSpPr>
          <p:nvPr>
            <p:ph type="subTitle" idx="1"/>
          </p:nvPr>
        </p:nvSpPr>
        <p:spPr>
          <a:xfrm>
            <a:off x="952499" y="4745318"/>
            <a:ext cx="4506605" cy="1266530"/>
          </a:xfrm>
        </p:spPr>
        <p:txBody>
          <a:bodyPr>
            <a:normAutofit/>
          </a:bodyPr>
          <a:lstStyle/>
          <a:p>
            <a:pPr algn="l"/>
            <a:r>
              <a:rPr lang="en-NZ" sz="2000">
                <a:solidFill>
                  <a:srgbClr val="FFFFFF"/>
                </a:solidFill>
              </a:rPr>
              <a:t>Fresh and Process Markets</a:t>
            </a:r>
          </a:p>
        </p:txBody>
      </p:sp>
      <p:pic>
        <p:nvPicPr>
          <p:cNvPr id="4" name="Picture 3" descr="How do Potatoes Grow? | Oakleys Premium Fresh Vegetables New Zealand">
            <a:extLst>
              <a:ext uri="{FF2B5EF4-FFF2-40B4-BE49-F238E27FC236}">
                <a16:creationId xmlns:a16="http://schemas.microsoft.com/office/drawing/2014/main" id="{5DA882DD-EB14-5468-DFEE-8B7D0BED36A1}"/>
              </a:ext>
            </a:extLst>
          </p:cNvPr>
          <p:cNvPicPr>
            <a:picLocks noChangeAspect="1"/>
          </p:cNvPicPr>
          <p:nvPr/>
        </p:nvPicPr>
        <p:blipFill>
          <a:blip r:embed="rId2"/>
          <a:srcRect t="7003" b="3119"/>
          <a:stretch>
            <a:fillRect/>
          </a:stretch>
        </p:blipFill>
        <p:spPr>
          <a:xfrm>
            <a:off x="7101840" y="1028701"/>
            <a:ext cx="4033520" cy="4833620"/>
          </a:xfrm>
          <a:prstGeom prst="rect">
            <a:avLst/>
          </a:prstGeom>
        </p:spPr>
      </p:pic>
    </p:spTree>
    <p:extLst>
      <p:ext uri="{BB962C8B-B14F-4D97-AF65-F5344CB8AC3E}">
        <p14:creationId xmlns:p14="http://schemas.microsoft.com/office/powerpoint/2010/main" val="3604071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46FA41-A86E-506A-BE7F-BE455F8F1AD4}"/>
              </a:ext>
            </a:extLst>
          </p:cNvPr>
          <p:cNvSpPr>
            <a:spLocks noGrp="1"/>
          </p:cNvSpPr>
          <p:nvPr>
            <p:ph type="title"/>
          </p:nvPr>
        </p:nvSpPr>
        <p:spPr>
          <a:xfrm>
            <a:off x="466722" y="586855"/>
            <a:ext cx="3201366" cy="3387497"/>
          </a:xfrm>
        </p:spPr>
        <p:txBody>
          <a:bodyPr anchor="b">
            <a:normAutofit/>
          </a:bodyPr>
          <a:lstStyle/>
          <a:p>
            <a:pPr algn="r"/>
            <a:r>
              <a:rPr lang="en-NZ" sz="3700" b="1">
                <a:solidFill>
                  <a:srgbClr val="FFFFFF"/>
                </a:solidFill>
              </a:rPr>
              <a:t>Potato Varieties and Market Requirements</a:t>
            </a:r>
            <a:br>
              <a:rPr lang="en-NZ" sz="3700">
                <a:solidFill>
                  <a:srgbClr val="FFFFFF"/>
                </a:solidFill>
              </a:rPr>
            </a:br>
            <a:endParaRPr lang="en-NZ" sz="3700">
              <a:solidFill>
                <a:srgbClr val="FFFFFF"/>
              </a:solidFill>
            </a:endParaRPr>
          </a:p>
        </p:txBody>
      </p:sp>
      <p:sp>
        <p:nvSpPr>
          <p:cNvPr id="3" name="Content Placeholder 2">
            <a:extLst>
              <a:ext uri="{FF2B5EF4-FFF2-40B4-BE49-F238E27FC236}">
                <a16:creationId xmlns:a16="http://schemas.microsoft.com/office/drawing/2014/main" id="{38B6C05A-07C9-79DC-142C-9C767AB6FF81}"/>
              </a:ext>
            </a:extLst>
          </p:cNvPr>
          <p:cNvSpPr>
            <a:spLocks noGrp="1"/>
          </p:cNvSpPr>
          <p:nvPr>
            <p:ph idx="1"/>
          </p:nvPr>
        </p:nvSpPr>
        <p:spPr>
          <a:xfrm>
            <a:off x="4810259" y="649480"/>
            <a:ext cx="6555347" cy="5546047"/>
          </a:xfrm>
        </p:spPr>
        <p:txBody>
          <a:bodyPr anchor="ctr">
            <a:normAutofit/>
          </a:bodyPr>
          <a:lstStyle/>
          <a:p>
            <a:r>
              <a:rPr lang="en-NZ" sz="1700"/>
              <a:t>Potato varieties are selected and grown based on their physical characteristics, cooking qualities, and intended end use.</a:t>
            </a:r>
          </a:p>
          <a:p>
            <a:r>
              <a:rPr lang="en-NZ" sz="1700"/>
              <a:t>In the potato industry, varieties are grouped according to market requirements: fresh/table market, dual-purpose, and processing potatoes. Each group has specific quality traits that influence how potatoes are grown, harvested, stored, and used.</a:t>
            </a:r>
          </a:p>
          <a:p>
            <a:r>
              <a:rPr lang="en-NZ" sz="1700"/>
              <a:t>Understanding these requirements is important because different end uses demand different qualities. Fresh market potatoes are valued for appearance and cooking quality, while processing potatoes are selected for traits such as dry matter content, sugar levels, and frying performance.</a:t>
            </a:r>
          </a:p>
          <a:p>
            <a:r>
              <a:rPr lang="en-NZ" sz="1700"/>
              <a:t>Matching the right variety to the right market ensures high-quality products, reduces waste, and improves efficiency across the supply chain.</a:t>
            </a:r>
          </a:p>
          <a:p>
            <a:pPr marL="0" indent="0">
              <a:buNone/>
            </a:pPr>
            <a:r>
              <a:rPr lang="en-NZ" sz="1700" b="1" i="1"/>
              <a:t>Note:</a:t>
            </a:r>
            <a:r>
              <a:rPr lang="en-NZ" sz="1700" i="1"/>
              <a:t> </a:t>
            </a:r>
          </a:p>
          <a:p>
            <a:pPr marL="0" indent="0">
              <a:buNone/>
            </a:pPr>
            <a:r>
              <a:rPr lang="en-NZ" sz="1700" i="1"/>
              <a:t>This presentation covers only a selection of common potato varieties used in different markets. Many additional varieties exist for specific growing conditions, markets, and processing requirements.</a:t>
            </a:r>
          </a:p>
          <a:p>
            <a:pPr marL="0" indent="0">
              <a:buNone/>
            </a:pPr>
            <a:endParaRPr lang="en-NZ" sz="1700"/>
          </a:p>
        </p:txBody>
      </p:sp>
    </p:spTree>
    <p:extLst>
      <p:ext uri="{BB962C8B-B14F-4D97-AF65-F5344CB8AC3E}">
        <p14:creationId xmlns:p14="http://schemas.microsoft.com/office/powerpoint/2010/main" val="957267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296899-5C26-DA70-1F4E-C7BF5EA0D544}"/>
              </a:ext>
            </a:extLst>
          </p:cNvPr>
          <p:cNvSpPr>
            <a:spLocks noGrp="1"/>
          </p:cNvSpPr>
          <p:nvPr>
            <p:ph type="body" idx="1"/>
          </p:nvPr>
        </p:nvSpPr>
        <p:spPr>
          <a:xfrm>
            <a:off x="743536" y="478005"/>
            <a:ext cx="5157787" cy="823912"/>
          </a:xfrm>
        </p:spPr>
        <p:txBody>
          <a:bodyPr/>
          <a:lstStyle/>
          <a:p>
            <a:r>
              <a:rPr lang="en-NZ" dirty="0"/>
              <a:t>Nadine</a:t>
            </a:r>
            <a:br>
              <a:rPr lang="en-NZ" dirty="0"/>
            </a:br>
            <a:endParaRPr lang="en-NZ" dirty="0"/>
          </a:p>
        </p:txBody>
      </p:sp>
      <p:sp>
        <p:nvSpPr>
          <p:cNvPr id="4" name="Content Placeholder 3">
            <a:extLst>
              <a:ext uri="{FF2B5EF4-FFF2-40B4-BE49-F238E27FC236}">
                <a16:creationId xmlns:a16="http://schemas.microsoft.com/office/drawing/2014/main" id="{4E16F014-2E14-AB66-B89C-45778D93F5D7}"/>
              </a:ext>
            </a:extLst>
          </p:cNvPr>
          <p:cNvSpPr>
            <a:spLocks noGrp="1"/>
          </p:cNvSpPr>
          <p:nvPr>
            <p:ph sz="half" idx="2"/>
          </p:nvPr>
        </p:nvSpPr>
        <p:spPr>
          <a:xfrm>
            <a:off x="743535" y="1358917"/>
            <a:ext cx="5157787" cy="3684588"/>
          </a:xfrm>
        </p:spPr>
        <p:txBody>
          <a:bodyPr/>
          <a:lstStyle/>
          <a:p>
            <a:pPr marL="0" indent="0">
              <a:buNone/>
            </a:pPr>
            <a:r>
              <a:rPr lang="en-NZ" sz="1800" dirty="0"/>
              <a:t>Nadine is a popular fresh-market potato with smooth white skin and creamy yellow flesh. Its mild flavour and waxy texture help it retain its shape during cooking, making it ideal for boiling, steaming, and salads.</a:t>
            </a:r>
          </a:p>
          <a:p>
            <a:pPr marL="0" indent="0">
              <a:buNone/>
            </a:pPr>
            <a:endParaRPr lang="en-NZ" sz="1800" dirty="0"/>
          </a:p>
          <a:p>
            <a:pPr marL="0" indent="0">
              <a:buNone/>
            </a:pPr>
            <a:endParaRPr lang="en-NZ" dirty="0"/>
          </a:p>
        </p:txBody>
      </p:sp>
      <p:sp>
        <p:nvSpPr>
          <p:cNvPr id="5" name="Text Placeholder 4">
            <a:extLst>
              <a:ext uri="{FF2B5EF4-FFF2-40B4-BE49-F238E27FC236}">
                <a16:creationId xmlns:a16="http://schemas.microsoft.com/office/drawing/2014/main" id="{E3D22C40-F4C5-7B67-E0E8-EAB452A03A03}"/>
              </a:ext>
            </a:extLst>
          </p:cNvPr>
          <p:cNvSpPr>
            <a:spLocks noGrp="1"/>
          </p:cNvSpPr>
          <p:nvPr>
            <p:ph type="body" sz="quarter" idx="3"/>
          </p:nvPr>
        </p:nvSpPr>
        <p:spPr>
          <a:xfrm>
            <a:off x="6096000" y="256381"/>
            <a:ext cx="5183188" cy="823912"/>
          </a:xfrm>
        </p:spPr>
        <p:txBody>
          <a:bodyPr/>
          <a:lstStyle/>
          <a:p>
            <a:r>
              <a:rPr lang="en-NZ" dirty="0"/>
              <a:t>Red Rascal</a:t>
            </a:r>
          </a:p>
        </p:txBody>
      </p:sp>
      <p:sp>
        <p:nvSpPr>
          <p:cNvPr id="6" name="Content Placeholder 5">
            <a:extLst>
              <a:ext uri="{FF2B5EF4-FFF2-40B4-BE49-F238E27FC236}">
                <a16:creationId xmlns:a16="http://schemas.microsoft.com/office/drawing/2014/main" id="{D22857B7-0695-247E-D8C3-64A2274CC58E}"/>
              </a:ext>
            </a:extLst>
          </p:cNvPr>
          <p:cNvSpPr>
            <a:spLocks noGrp="1"/>
          </p:cNvSpPr>
          <p:nvPr>
            <p:ph sz="quarter" idx="4"/>
          </p:nvPr>
        </p:nvSpPr>
        <p:spPr>
          <a:xfrm>
            <a:off x="6265277" y="1358917"/>
            <a:ext cx="5183188" cy="3684588"/>
          </a:xfrm>
        </p:spPr>
        <p:txBody>
          <a:bodyPr/>
          <a:lstStyle/>
          <a:p>
            <a:pPr marL="0" indent="0">
              <a:buNone/>
            </a:pPr>
            <a:r>
              <a:rPr lang="en-US" sz="1800" dirty="0"/>
              <a:t>Red Rascal is a </a:t>
            </a:r>
            <a:r>
              <a:rPr lang="en-NZ" sz="1800" dirty="0"/>
              <a:t>versatile, floury potato with striking crimson-red skin and bright white flesh. Known for its full flavour and fluffy texture, it is ideal for baking, roasting, wedges, and mashing, making it a popular all-purpose variety.</a:t>
            </a:r>
          </a:p>
          <a:p>
            <a:pPr marL="0" indent="0">
              <a:buNone/>
            </a:pPr>
            <a:endParaRPr lang="en-NZ" dirty="0"/>
          </a:p>
        </p:txBody>
      </p:sp>
      <p:pic>
        <p:nvPicPr>
          <p:cNvPr id="7" name="Picture 6">
            <a:extLst>
              <a:ext uri="{FF2B5EF4-FFF2-40B4-BE49-F238E27FC236}">
                <a16:creationId xmlns:a16="http://schemas.microsoft.com/office/drawing/2014/main" id="{EE98E46D-DEE4-13B3-9674-52D862068804}"/>
              </a:ext>
            </a:extLst>
          </p:cNvPr>
          <p:cNvPicPr>
            <a:picLocks noChangeAspect="1"/>
          </p:cNvPicPr>
          <p:nvPr/>
        </p:nvPicPr>
        <p:blipFill>
          <a:blip r:embed="rId2"/>
          <a:stretch>
            <a:fillRect/>
          </a:stretch>
        </p:blipFill>
        <p:spPr>
          <a:xfrm>
            <a:off x="905577" y="3551723"/>
            <a:ext cx="4038450" cy="2334327"/>
          </a:xfrm>
          <a:prstGeom prst="rect">
            <a:avLst/>
          </a:prstGeom>
        </p:spPr>
      </p:pic>
      <p:pic>
        <p:nvPicPr>
          <p:cNvPr id="8" name="Picture 7" descr="RED RASCAL - Yardlands">
            <a:extLst>
              <a:ext uri="{FF2B5EF4-FFF2-40B4-BE49-F238E27FC236}">
                <a16:creationId xmlns:a16="http://schemas.microsoft.com/office/drawing/2014/main" id="{DA4EB19A-CCF8-AAC1-918A-B60DFABBC5AC}"/>
              </a:ext>
            </a:extLst>
          </p:cNvPr>
          <p:cNvPicPr>
            <a:picLocks noChangeAspect="1"/>
          </p:cNvPicPr>
          <p:nvPr/>
        </p:nvPicPr>
        <p:blipFill>
          <a:blip r:embed="rId3"/>
          <a:stretch>
            <a:fillRect/>
          </a:stretch>
        </p:blipFill>
        <p:spPr>
          <a:xfrm>
            <a:off x="6924283" y="3065591"/>
            <a:ext cx="3297455" cy="3306589"/>
          </a:xfrm>
          <a:prstGeom prst="rect">
            <a:avLst/>
          </a:prstGeom>
        </p:spPr>
      </p:pic>
    </p:spTree>
    <p:extLst>
      <p:ext uri="{BB962C8B-B14F-4D97-AF65-F5344CB8AC3E}">
        <p14:creationId xmlns:p14="http://schemas.microsoft.com/office/powerpoint/2010/main" val="167675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094F4-D5B4-42A7-F1E7-5D60001689E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12491BD-7637-DA41-A1D9-DE749707789F}"/>
              </a:ext>
            </a:extLst>
          </p:cNvPr>
          <p:cNvSpPr>
            <a:spLocks noGrp="1"/>
          </p:cNvSpPr>
          <p:nvPr>
            <p:ph type="body" idx="1"/>
          </p:nvPr>
        </p:nvSpPr>
        <p:spPr>
          <a:xfrm>
            <a:off x="743536" y="478005"/>
            <a:ext cx="5157787" cy="823912"/>
          </a:xfrm>
        </p:spPr>
        <p:txBody>
          <a:bodyPr/>
          <a:lstStyle/>
          <a:p>
            <a:r>
              <a:rPr lang="en-NZ" dirty="0"/>
              <a:t>Desiree</a:t>
            </a:r>
            <a:br>
              <a:rPr lang="en-NZ" dirty="0"/>
            </a:br>
            <a:endParaRPr lang="en-NZ" dirty="0"/>
          </a:p>
        </p:txBody>
      </p:sp>
      <p:sp>
        <p:nvSpPr>
          <p:cNvPr id="4" name="Content Placeholder 3">
            <a:extLst>
              <a:ext uri="{FF2B5EF4-FFF2-40B4-BE49-F238E27FC236}">
                <a16:creationId xmlns:a16="http://schemas.microsoft.com/office/drawing/2014/main" id="{2EC44042-E113-159F-6BA8-78BAC2E1AAF0}"/>
              </a:ext>
            </a:extLst>
          </p:cNvPr>
          <p:cNvSpPr>
            <a:spLocks noGrp="1"/>
          </p:cNvSpPr>
          <p:nvPr>
            <p:ph sz="half" idx="2"/>
          </p:nvPr>
        </p:nvSpPr>
        <p:spPr>
          <a:xfrm>
            <a:off x="743536" y="1221657"/>
            <a:ext cx="5157787" cy="3684588"/>
          </a:xfrm>
        </p:spPr>
        <p:txBody>
          <a:bodyPr/>
          <a:lstStyle/>
          <a:p>
            <a:pPr marL="0" indent="0">
              <a:buNone/>
            </a:pPr>
            <a:r>
              <a:rPr lang="en-US" sz="1800" dirty="0"/>
              <a:t>Desiree is a </a:t>
            </a:r>
            <a:r>
              <a:rPr lang="en-NZ" sz="1800" dirty="0"/>
              <a:t>versatile, all-purpose potato with distinctive pinkish-red skin and creamy yellow flesh. Its firm texture and excellent cooking quality make it ideal for boiling, mashing, roasting, and chips, while retaining its shape well during cooking.</a:t>
            </a:r>
          </a:p>
          <a:p>
            <a:endParaRPr lang="en-NZ" dirty="0"/>
          </a:p>
          <a:p>
            <a:endParaRPr lang="en-NZ" dirty="0"/>
          </a:p>
        </p:txBody>
      </p:sp>
      <p:sp>
        <p:nvSpPr>
          <p:cNvPr id="5" name="Text Placeholder 4">
            <a:extLst>
              <a:ext uri="{FF2B5EF4-FFF2-40B4-BE49-F238E27FC236}">
                <a16:creationId xmlns:a16="http://schemas.microsoft.com/office/drawing/2014/main" id="{254E3BDD-9BB8-4D48-6A8B-A08A1E9C2AA6}"/>
              </a:ext>
            </a:extLst>
          </p:cNvPr>
          <p:cNvSpPr>
            <a:spLocks noGrp="1"/>
          </p:cNvSpPr>
          <p:nvPr>
            <p:ph type="body" sz="quarter" idx="3"/>
          </p:nvPr>
        </p:nvSpPr>
        <p:spPr>
          <a:xfrm>
            <a:off x="6112345" y="381753"/>
            <a:ext cx="5183188" cy="637774"/>
          </a:xfrm>
        </p:spPr>
        <p:txBody>
          <a:bodyPr/>
          <a:lstStyle/>
          <a:p>
            <a:r>
              <a:rPr lang="en-NZ" dirty="0"/>
              <a:t>Highlander</a:t>
            </a:r>
          </a:p>
        </p:txBody>
      </p:sp>
      <p:sp>
        <p:nvSpPr>
          <p:cNvPr id="6" name="Content Placeholder 5">
            <a:extLst>
              <a:ext uri="{FF2B5EF4-FFF2-40B4-BE49-F238E27FC236}">
                <a16:creationId xmlns:a16="http://schemas.microsoft.com/office/drawing/2014/main" id="{5A9F7EB7-D2A8-0816-9F1B-BF3D220B2AC2}"/>
              </a:ext>
            </a:extLst>
          </p:cNvPr>
          <p:cNvSpPr>
            <a:spLocks noGrp="1"/>
          </p:cNvSpPr>
          <p:nvPr>
            <p:ph sz="quarter" idx="4"/>
          </p:nvPr>
        </p:nvSpPr>
        <p:spPr>
          <a:xfrm>
            <a:off x="6112345" y="1221657"/>
            <a:ext cx="5183188" cy="3684588"/>
          </a:xfrm>
        </p:spPr>
        <p:txBody>
          <a:bodyPr>
            <a:normAutofit/>
          </a:bodyPr>
          <a:lstStyle/>
          <a:p>
            <a:pPr marL="0" indent="0">
              <a:buNone/>
            </a:pPr>
            <a:r>
              <a:rPr lang="en-US" sz="1800" dirty="0"/>
              <a:t>Highlander is </a:t>
            </a:r>
            <a:r>
              <a:rPr lang="en-NZ" sz="1800" dirty="0"/>
              <a:t>a popular, high-yielding potato variety with smooth white skin, white flesh, and an oval shape. Its waxy texture and excellent cooking quality allow it to retain its shape well, making it an ideal choice for boiling and salads.</a:t>
            </a:r>
          </a:p>
        </p:txBody>
      </p:sp>
      <p:pic>
        <p:nvPicPr>
          <p:cNvPr id="2" name="Picture 1" descr="Potato - Desiree">
            <a:extLst>
              <a:ext uri="{FF2B5EF4-FFF2-40B4-BE49-F238E27FC236}">
                <a16:creationId xmlns:a16="http://schemas.microsoft.com/office/drawing/2014/main" id="{821CEBD5-6552-743E-3C71-8BB8D66075F6}"/>
              </a:ext>
            </a:extLst>
          </p:cNvPr>
          <p:cNvPicPr>
            <a:picLocks noChangeAspect="1"/>
          </p:cNvPicPr>
          <p:nvPr/>
        </p:nvPicPr>
        <p:blipFill>
          <a:blip r:embed="rId2"/>
          <a:stretch>
            <a:fillRect/>
          </a:stretch>
        </p:blipFill>
        <p:spPr>
          <a:xfrm>
            <a:off x="532514" y="3590223"/>
            <a:ext cx="4753169" cy="2489025"/>
          </a:xfrm>
          <a:prstGeom prst="rect">
            <a:avLst/>
          </a:prstGeom>
        </p:spPr>
      </p:pic>
      <p:pic>
        <p:nvPicPr>
          <p:cNvPr id="7" name="Picture 6" descr="Seed Potato - Highlander 1kg - Big Jims Garden Centre">
            <a:extLst>
              <a:ext uri="{FF2B5EF4-FFF2-40B4-BE49-F238E27FC236}">
                <a16:creationId xmlns:a16="http://schemas.microsoft.com/office/drawing/2014/main" id="{EEBA9D24-E7E7-39CD-97F4-C6A154201EEC}"/>
              </a:ext>
            </a:extLst>
          </p:cNvPr>
          <p:cNvPicPr>
            <a:picLocks noChangeAspect="1"/>
          </p:cNvPicPr>
          <p:nvPr/>
        </p:nvPicPr>
        <p:blipFill>
          <a:blip r:embed="rId3"/>
          <a:stretch>
            <a:fillRect/>
          </a:stretch>
        </p:blipFill>
        <p:spPr>
          <a:xfrm>
            <a:off x="6988806" y="2916453"/>
            <a:ext cx="3036229" cy="2962175"/>
          </a:xfrm>
          <a:prstGeom prst="rect">
            <a:avLst/>
          </a:prstGeom>
        </p:spPr>
      </p:pic>
    </p:spTree>
    <p:extLst>
      <p:ext uri="{BB962C8B-B14F-4D97-AF65-F5344CB8AC3E}">
        <p14:creationId xmlns:p14="http://schemas.microsoft.com/office/powerpoint/2010/main" val="2555305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5590E-834D-BA73-2DB7-396CE669142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A56CE8E-7158-4DDC-3793-456D403CE0FE}"/>
              </a:ext>
            </a:extLst>
          </p:cNvPr>
          <p:cNvSpPr>
            <a:spLocks noGrp="1"/>
          </p:cNvSpPr>
          <p:nvPr>
            <p:ph type="body" idx="1"/>
          </p:nvPr>
        </p:nvSpPr>
        <p:spPr>
          <a:xfrm>
            <a:off x="743536" y="478005"/>
            <a:ext cx="5157787" cy="823912"/>
          </a:xfrm>
        </p:spPr>
        <p:txBody>
          <a:bodyPr/>
          <a:lstStyle/>
          <a:p>
            <a:r>
              <a:rPr lang="en-NZ" dirty="0"/>
              <a:t>Agria</a:t>
            </a:r>
            <a:br>
              <a:rPr lang="en-NZ" dirty="0"/>
            </a:br>
            <a:endParaRPr lang="en-NZ" dirty="0"/>
          </a:p>
        </p:txBody>
      </p:sp>
      <p:sp>
        <p:nvSpPr>
          <p:cNvPr id="4" name="Content Placeholder 3">
            <a:extLst>
              <a:ext uri="{FF2B5EF4-FFF2-40B4-BE49-F238E27FC236}">
                <a16:creationId xmlns:a16="http://schemas.microsoft.com/office/drawing/2014/main" id="{0F417AB5-433C-60C4-07FB-C26F7DA2EBB6}"/>
              </a:ext>
            </a:extLst>
          </p:cNvPr>
          <p:cNvSpPr>
            <a:spLocks noGrp="1"/>
          </p:cNvSpPr>
          <p:nvPr>
            <p:ph sz="half" idx="2"/>
          </p:nvPr>
        </p:nvSpPr>
        <p:spPr>
          <a:xfrm>
            <a:off x="656908" y="1224915"/>
            <a:ext cx="5157787" cy="3684588"/>
          </a:xfrm>
        </p:spPr>
        <p:txBody>
          <a:bodyPr>
            <a:normAutofit/>
          </a:bodyPr>
          <a:lstStyle/>
          <a:p>
            <a:pPr marL="0" indent="0">
              <a:buNone/>
            </a:pPr>
            <a:r>
              <a:rPr lang="en-NZ" sz="1800" dirty="0"/>
              <a:t>Agria is popular, high-yielding potato with yellow-brown skin, yellow flesh, and large oval tubers. Its high dry matter content and excellent flavour make it a premium dual-purpose variety, ideal for both the fresh market and processing into chips.</a:t>
            </a:r>
          </a:p>
          <a:p>
            <a:pPr marL="0" indent="0">
              <a:buNone/>
            </a:pPr>
            <a:endParaRPr lang="en-NZ" sz="1800" dirty="0"/>
          </a:p>
          <a:p>
            <a:endParaRPr lang="en-NZ" dirty="0"/>
          </a:p>
        </p:txBody>
      </p:sp>
      <p:sp>
        <p:nvSpPr>
          <p:cNvPr id="5" name="Text Placeholder 4">
            <a:extLst>
              <a:ext uri="{FF2B5EF4-FFF2-40B4-BE49-F238E27FC236}">
                <a16:creationId xmlns:a16="http://schemas.microsoft.com/office/drawing/2014/main" id="{12D5997C-5DBE-3B5B-AE6C-5DA670DB6315}"/>
              </a:ext>
            </a:extLst>
          </p:cNvPr>
          <p:cNvSpPr>
            <a:spLocks noGrp="1"/>
          </p:cNvSpPr>
          <p:nvPr>
            <p:ph type="body" sz="quarter" idx="3"/>
          </p:nvPr>
        </p:nvSpPr>
        <p:spPr>
          <a:xfrm>
            <a:off x="6172200" y="256381"/>
            <a:ext cx="5183188" cy="823912"/>
          </a:xfrm>
        </p:spPr>
        <p:txBody>
          <a:bodyPr/>
          <a:lstStyle/>
          <a:p>
            <a:r>
              <a:rPr lang="en-NZ" dirty="0"/>
              <a:t>Moonlight</a:t>
            </a:r>
          </a:p>
        </p:txBody>
      </p:sp>
      <p:sp>
        <p:nvSpPr>
          <p:cNvPr id="6" name="Content Placeholder 5">
            <a:extLst>
              <a:ext uri="{FF2B5EF4-FFF2-40B4-BE49-F238E27FC236}">
                <a16:creationId xmlns:a16="http://schemas.microsoft.com/office/drawing/2014/main" id="{D8CA610C-42BD-D5FC-3D49-3649E80D280C}"/>
              </a:ext>
            </a:extLst>
          </p:cNvPr>
          <p:cNvSpPr>
            <a:spLocks noGrp="1"/>
          </p:cNvSpPr>
          <p:nvPr>
            <p:ph sz="quarter" idx="4"/>
          </p:nvPr>
        </p:nvSpPr>
        <p:spPr>
          <a:xfrm>
            <a:off x="6172200" y="1224915"/>
            <a:ext cx="5183188" cy="3684588"/>
          </a:xfrm>
        </p:spPr>
        <p:txBody>
          <a:bodyPr>
            <a:normAutofit/>
          </a:bodyPr>
          <a:lstStyle/>
          <a:p>
            <a:pPr marL="0" indent="0">
              <a:buNone/>
            </a:pPr>
            <a:r>
              <a:rPr lang="en-NZ" sz="1900" dirty="0"/>
              <a:t>Moonlight is a versatile all-purpose potato with smooth cream-coloured skin and white flesh. Its full flavour, balanced texture, and high dry matter content make it ideal for boiling, mashing, roasting, and chips, while being especially valued for producing high-quality French fries. It also has excellent storability and high yields.</a:t>
            </a:r>
          </a:p>
          <a:p>
            <a:pPr marL="0" indent="0">
              <a:buNone/>
            </a:pPr>
            <a:endParaRPr lang="en-NZ" dirty="0"/>
          </a:p>
        </p:txBody>
      </p:sp>
      <p:pic>
        <p:nvPicPr>
          <p:cNvPr id="2" name="Picture 1" descr="Agria Seed Potato">
            <a:extLst>
              <a:ext uri="{FF2B5EF4-FFF2-40B4-BE49-F238E27FC236}">
                <a16:creationId xmlns:a16="http://schemas.microsoft.com/office/drawing/2014/main" id="{E9E91E2F-4470-3372-BA21-9398C07E41A6}"/>
              </a:ext>
            </a:extLst>
          </p:cNvPr>
          <p:cNvPicPr>
            <a:picLocks noChangeAspect="1"/>
          </p:cNvPicPr>
          <p:nvPr/>
        </p:nvPicPr>
        <p:blipFill>
          <a:blip r:embed="rId2"/>
          <a:stretch>
            <a:fillRect/>
          </a:stretch>
        </p:blipFill>
        <p:spPr>
          <a:xfrm>
            <a:off x="570280" y="3067209"/>
            <a:ext cx="4730785" cy="3040029"/>
          </a:xfrm>
          <a:prstGeom prst="rect">
            <a:avLst/>
          </a:prstGeom>
        </p:spPr>
      </p:pic>
      <p:pic>
        <p:nvPicPr>
          <p:cNvPr id="7" name="Picture 6" descr="Moonlight &gt; Varieties &gt; Eurogrow, suppliers of quality seed potatoes.">
            <a:extLst>
              <a:ext uri="{FF2B5EF4-FFF2-40B4-BE49-F238E27FC236}">
                <a16:creationId xmlns:a16="http://schemas.microsoft.com/office/drawing/2014/main" id="{5142058B-1979-032F-1716-BE7A63A070FF}"/>
              </a:ext>
            </a:extLst>
          </p:cNvPr>
          <p:cNvPicPr>
            <a:picLocks noChangeAspect="1"/>
          </p:cNvPicPr>
          <p:nvPr/>
        </p:nvPicPr>
        <p:blipFill>
          <a:blip r:embed="rId3"/>
          <a:stretch>
            <a:fillRect/>
          </a:stretch>
        </p:blipFill>
        <p:spPr>
          <a:xfrm>
            <a:off x="6890937" y="3565855"/>
            <a:ext cx="3935885" cy="2541383"/>
          </a:xfrm>
          <a:prstGeom prst="rect">
            <a:avLst/>
          </a:prstGeom>
        </p:spPr>
      </p:pic>
    </p:spTree>
    <p:extLst>
      <p:ext uri="{BB962C8B-B14F-4D97-AF65-F5344CB8AC3E}">
        <p14:creationId xmlns:p14="http://schemas.microsoft.com/office/powerpoint/2010/main" val="3278318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8DF28-8FF4-480A-AB3D-DC3B1D226B81}"/>
              </a:ext>
            </a:extLst>
          </p:cNvPr>
          <p:cNvSpPr>
            <a:spLocks noGrp="1"/>
          </p:cNvSpPr>
          <p:nvPr>
            <p:ph type="title"/>
          </p:nvPr>
        </p:nvSpPr>
        <p:spPr/>
        <p:txBody>
          <a:bodyPr/>
          <a:lstStyle/>
          <a:p>
            <a:r>
              <a:rPr lang="en-NZ" dirty="0"/>
              <a:t>Russet Burbank and Ranger Russet</a:t>
            </a:r>
          </a:p>
        </p:txBody>
      </p:sp>
      <p:sp>
        <p:nvSpPr>
          <p:cNvPr id="3" name="Content Placeholder 2">
            <a:extLst>
              <a:ext uri="{FF2B5EF4-FFF2-40B4-BE49-F238E27FC236}">
                <a16:creationId xmlns:a16="http://schemas.microsoft.com/office/drawing/2014/main" id="{8FC9A4C8-25E6-24C6-96BF-9DFE3908318B}"/>
              </a:ext>
            </a:extLst>
          </p:cNvPr>
          <p:cNvSpPr>
            <a:spLocks noGrp="1"/>
          </p:cNvSpPr>
          <p:nvPr>
            <p:ph idx="1"/>
          </p:nvPr>
        </p:nvSpPr>
        <p:spPr>
          <a:xfrm>
            <a:off x="838199" y="1825626"/>
            <a:ext cx="10644739" cy="1325564"/>
          </a:xfrm>
        </p:spPr>
        <p:txBody>
          <a:bodyPr>
            <a:normAutofit/>
          </a:bodyPr>
          <a:lstStyle/>
          <a:p>
            <a:pPr marL="0" indent="0">
              <a:buNone/>
            </a:pPr>
            <a:r>
              <a:rPr lang="en-NZ" sz="1800" dirty="0"/>
              <a:t>These processing varieties are grown primarily for French fry production. Their high starch content, low moisture levels, and ideal blocky tuber shape make them the preferred choice for frozen fries. They are widely contracted by major processors such as McCain Foods and Mr Chips due to their consistent quality and excellent processing performance</a:t>
            </a:r>
            <a:endParaRPr lang="en-NZ" sz="1800" b="1" dirty="0"/>
          </a:p>
        </p:txBody>
      </p:sp>
      <p:pic>
        <p:nvPicPr>
          <p:cNvPr id="4" name="Picture 3" descr="Russet Potatoes Information and Facts">
            <a:extLst>
              <a:ext uri="{FF2B5EF4-FFF2-40B4-BE49-F238E27FC236}">
                <a16:creationId xmlns:a16="http://schemas.microsoft.com/office/drawing/2014/main" id="{95A5A4CC-D5E0-0E33-F616-5EFA5B45B330}"/>
              </a:ext>
            </a:extLst>
          </p:cNvPr>
          <p:cNvPicPr>
            <a:picLocks noChangeAspect="1"/>
          </p:cNvPicPr>
          <p:nvPr/>
        </p:nvPicPr>
        <p:blipFill>
          <a:blip r:embed="rId2"/>
          <a:stretch>
            <a:fillRect/>
          </a:stretch>
        </p:blipFill>
        <p:spPr>
          <a:xfrm>
            <a:off x="1653439" y="3429000"/>
            <a:ext cx="4394995" cy="2586789"/>
          </a:xfrm>
          <a:prstGeom prst="rect">
            <a:avLst/>
          </a:prstGeom>
        </p:spPr>
      </p:pic>
      <p:pic>
        <p:nvPicPr>
          <p:cNvPr id="5" name="Picture 4" descr="RANGER RUSSET | PotatoPro">
            <a:extLst>
              <a:ext uri="{FF2B5EF4-FFF2-40B4-BE49-F238E27FC236}">
                <a16:creationId xmlns:a16="http://schemas.microsoft.com/office/drawing/2014/main" id="{67F9CEC0-6C42-8AA7-4822-B0A08FA4E102}"/>
              </a:ext>
            </a:extLst>
          </p:cNvPr>
          <p:cNvPicPr>
            <a:picLocks noChangeAspect="1"/>
          </p:cNvPicPr>
          <p:nvPr/>
        </p:nvPicPr>
        <p:blipFill>
          <a:blip r:embed="rId3"/>
          <a:stretch>
            <a:fillRect/>
          </a:stretch>
        </p:blipFill>
        <p:spPr>
          <a:xfrm>
            <a:off x="6160568" y="3121436"/>
            <a:ext cx="5179989" cy="3201916"/>
          </a:xfrm>
          <a:prstGeom prst="rect">
            <a:avLst/>
          </a:prstGeom>
        </p:spPr>
      </p:pic>
    </p:spTree>
    <p:extLst>
      <p:ext uri="{BB962C8B-B14F-4D97-AF65-F5344CB8AC3E}">
        <p14:creationId xmlns:p14="http://schemas.microsoft.com/office/powerpoint/2010/main" val="2835711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FFAB0-EDAE-D8CB-BEF9-7D93D6C840E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1C0A8CE-EA9E-DFCD-BFC5-8D02EDCF847E}"/>
              </a:ext>
            </a:extLst>
          </p:cNvPr>
          <p:cNvSpPr>
            <a:spLocks noGrp="1"/>
          </p:cNvSpPr>
          <p:nvPr>
            <p:ph type="body" idx="1"/>
          </p:nvPr>
        </p:nvSpPr>
        <p:spPr>
          <a:xfrm>
            <a:off x="743536" y="478005"/>
            <a:ext cx="5157787" cy="823912"/>
          </a:xfrm>
        </p:spPr>
        <p:txBody>
          <a:bodyPr/>
          <a:lstStyle/>
          <a:p>
            <a:r>
              <a:rPr lang="en-NZ" dirty="0"/>
              <a:t>Innovator</a:t>
            </a:r>
            <a:br>
              <a:rPr lang="en-NZ" dirty="0"/>
            </a:br>
            <a:endParaRPr lang="en-NZ" dirty="0"/>
          </a:p>
        </p:txBody>
      </p:sp>
      <p:sp>
        <p:nvSpPr>
          <p:cNvPr id="4" name="Content Placeholder 3">
            <a:extLst>
              <a:ext uri="{FF2B5EF4-FFF2-40B4-BE49-F238E27FC236}">
                <a16:creationId xmlns:a16="http://schemas.microsoft.com/office/drawing/2014/main" id="{E75D732E-88B9-1E1A-80B0-7601EA44D136}"/>
              </a:ext>
            </a:extLst>
          </p:cNvPr>
          <p:cNvSpPr>
            <a:spLocks noGrp="1"/>
          </p:cNvSpPr>
          <p:nvPr>
            <p:ph sz="half" idx="2"/>
          </p:nvPr>
        </p:nvSpPr>
        <p:spPr>
          <a:xfrm>
            <a:off x="743535" y="1586706"/>
            <a:ext cx="5157787" cy="3684588"/>
          </a:xfrm>
        </p:spPr>
        <p:txBody>
          <a:bodyPr>
            <a:normAutofit/>
          </a:bodyPr>
          <a:lstStyle/>
          <a:p>
            <a:pPr marL="0" indent="0">
              <a:buNone/>
            </a:pPr>
            <a:r>
              <a:rPr lang="en-NZ" sz="1800" dirty="0"/>
              <a:t>Innovator is a premium, high-yielding potato with high dry matter content and a consistent tuber shape. Widely used for French fries and crisps, it delivers excellent frying quality, making it a preferred choice for processors and a benchmark variety for premium fry production.</a:t>
            </a:r>
          </a:p>
          <a:p>
            <a:pPr marL="0" indent="0">
              <a:buNone/>
            </a:pPr>
            <a:endParaRPr lang="en-NZ" dirty="0"/>
          </a:p>
        </p:txBody>
      </p:sp>
      <p:sp>
        <p:nvSpPr>
          <p:cNvPr id="5" name="Text Placeholder 4">
            <a:extLst>
              <a:ext uri="{FF2B5EF4-FFF2-40B4-BE49-F238E27FC236}">
                <a16:creationId xmlns:a16="http://schemas.microsoft.com/office/drawing/2014/main" id="{E757CD82-BBF4-E7D5-B072-000A113F6E37}"/>
              </a:ext>
            </a:extLst>
          </p:cNvPr>
          <p:cNvSpPr>
            <a:spLocks noGrp="1"/>
          </p:cNvSpPr>
          <p:nvPr>
            <p:ph type="body" sz="quarter" idx="3"/>
          </p:nvPr>
        </p:nvSpPr>
        <p:spPr>
          <a:xfrm>
            <a:off x="6214762" y="185989"/>
            <a:ext cx="5183188" cy="823912"/>
          </a:xfrm>
        </p:spPr>
        <p:txBody>
          <a:bodyPr/>
          <a:lstStyle/>
          <a:p>
            <a:r>
              <a:rPr lang="en-NZ" dirty="0"/>
              <a:t>Mustang</a:t>
            </a:r>
          </a:p>
        </p:txBody>
      </p:sp>
      <p:sp>
        <p:nvSpPr>
          <p:cNvPr id="6" name="Content Placeholder 5">
            <a:extLst>
              <a:ext uri="{FF2B5EF4-FFF2-40B4-BE49-F238E27FC236}">
                <a16:creationId xmlns:a16="http://schemas.microsoft.com/office/drawing/2014/main" id="{033B5927-E18B-BF8B-9570-442C75086E37}"/>
              </a:ext>
            </a:extLst>
          </p:cNvPr>
          <p:cNvSpPr>
            <a:spLocks noGrp="1"/>
          </p:cNvSpPr>
          <p:nvPr>
            <p:ph sz="quarter" idx="4"/>
          </p:nvPr>
        </p:nvSpPr>
        <p:spPr>
          <a:xfrm>
            <a:off x="6096000" y="1586706"/>
            <a:ext cx="5183188" cy="3684588"/>
          </a:xfrm>
        </p:spPr>
        <p:txBody>
          <a:bodyPr>
            <a:normAutofit/>
          </a:bodyPr>
          <a:lstStyle/>
          <a:p>
            <a:pPr marL="0" indent="0">
              <a:buNone/>
            </a:pPr>
            <a:r>
              <a:rPr lang="en-US" sz="1800" dirty="0"/>
              <a:t>Mustang is a</a:t>
            </a:r>
            <a:r>
              <a:rPr lang="en-NZ" sz="1800" dirty="0"/>
              <a:t> fast-growing, medium-yielding potato with reliable dry matter content, making it ideal for crisping and processing. It produces uniform, round-oval tubers with red skin and light yellow flesh and performs well both fresh and after long-term storage.</a:t>
            </a:r>
          </a:p>
          <a:p>
            <a:endParaRPr lang="en-NZ" dirty="0"/>
          </a:p>
        </p:txBody>
      </p:sp>
      <p:pic>
        <p:nvPicPr>
          <p:cNvPr id="2" name="Picture 1" descr="Innovator - Agroholland">
            <a:extLst>
              <a:ext uri="{FF2B5EF4-FFF2-40B4-BE49-F238E27FC236}">
                <a16:creationId xmlns:a16="http://schemas.microsoft.com/office/drawing/2014/main" id="{F2675C60-E4D0-B747-DD65-006D7EC7ACCF}"/>
              </a:ext>
            </a:extLst>
          </p:cNvPr>
          <p:cNvPicPr>
            <a:picLocks noChangeAspect="1"/>
          </p:cNvPicPr>
          <p:nvPr/>
        </p:nvPicPr>
        <p:blipFill>
          <a:blip r:embed="rId2"/>
          <a:stretch>
            <a:fillRect/>
          </a:stretch>
        </p:blipFill>
        <p:spPr>
          <a:xfrm>
            <a:off x="836612" y="3586184"/>
            <a:ext cx="4129238" cy="2532215"/>
          </a:xfrm>
          <a:prstGeom prst="rect">
            <a:avLst/>
          </a:prstGeom>
        </p:spPr>
      </p:pic>
      <p:pic>
        <p:nvPicPr>
          <p:cNvPr id="7" name="Picture 6" descr="Mustang &gt; Varieties &gt; Eurogrow, suppliers of quality seed potatoes.">
            <a:extLst>
              <a:ext uri="{FF2B5EF4-FFF2-40B4-BE49-F238E27FC236}">
                <a16:creationId xmlns:a16="http://schemas.microsoft.com/office/drawing/2014/main" id="{D650AB4C-6A99-C5F5-0DB9-D12745B39732}"/>
              </a:ext>
            </a:extLst>
          </p:cNvPr>
          <p:cNvPicPr>
            <a:picLocks noChangeAspect="1"/>
          </p:cNvPicPr>
          <p:nvPr/>
        </p:nvPicPr>
        <p:blipFill>
          <a:blip r:embed="rId3"/>
          <a:stretch>
            <a:fillRect/>
          </a:stretch>
        </p:blipFill>
        <p:spPr>
          <a:xfrm>
            <a:off x="6214762" y="3259670"/>
            <a:ext cx="4762094" cy="3185242"/>
          </a:xfrm>
          <a:prstGeom prst="rect">
            <a:avLst/>
          </a:prstGeom>
        </p:spPr>
      </p:pic>
    </p:spTree>
    <p:extLst>
      <p:ext uri="{BB962C8B-B14F-4D97-AF65-F5344CB8AC3E}">
        <p14:creationId xmlns:p14="http://schemas.microsoft.com/office/powerpoint/2010/main" val="3161042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584EA-0562-7D11-282D-5E7F8D3AE118}"/>
              </a:ext>
            </a:extLst>
          </p:cNvPr>
          <p:cNvSpPr>
            <a:spLocks noGrp="1"/>
          </p:cNvSpPr>
          <p:nvPr>
            <p:ph type="title"/>
          </p:nvPr>
        </p:nvSpPr>
        <p:spPr/>
        <p:txBody>
          <a:bodyPr/>
          <a:lstStyle/>
          <a:p>
            <a:r>
              <a:rPr lang="en-NZ" dirty="0"/>
              <a:t>Lady Rosetta</a:t>
            </a:r>
          </a:p>
        </p:txBody>
      </p:sp>
      <p:sp>
        <p:nvSpPr>
          <p:cNvPr id="3" name="Content Placeholder 2">
            <a:extLst>
              <a:ext uri="{FF2B5EF4-FFF2-40B4-BE49-F238E27FC236}">
                <a16:creationId xmlns:a16="http://schemas.microsoft.com/office/drawing/2014/main" id="{628FD6DC-0B4A-D6BD-BCD8-E2119578A0CF}"/>
              </a:ext>
            </a:extLst>
          </p:cNvPr>
          <p:cNvSpPr>
            <a:spLocks noGrp="1"/>
          </p:cNvSpPr>
          <p:nvPr>
            <p:ph idx="1"/>
          </p:nvPr>
        </p:nvSpPr>
        <p:spPr>
          <a:xfrm>
            <a:off x="838200" y="1825625"/>
            <a:ext cx="5138811" cy="4351338"/>
          </a:xfrm>
        </p:spPr>
        <p:txBody>
          <a:bodyPr>
            <a:normAutofit/>
          </a:bodyPr>
          <a:lstStyle/>
          <a:p>
            <a:pPr marL="0" indent="0">
              <a:buNone/>
            </a:pPr>
            <a:r>
              <a:rPr lang="en-US" sz="1800" dirty="0"/>
              <a:t>Lady Rosetta is an </a:t>
            </a:r>
            <a:r>
              <a:rPr lang="en-NZ" sz="1800" dirty="0"/>
              <a:t>early-maturing crisping potato widely used in New Zealand’s snack food industry. With bright red skin, pale yellow flesh, high dry matter, and low reducing sugars, it delivers excellent frying quality, making it ideal for consistent, high-quality crisp production.</a:t>
            </a:r>
          </a:p>
          <a:p>
            <a:pPr marL="0" indent="0">
              <a:buNone/>
            </a:pPr>
            <a:endParaRPr lang="en-NZ" dirty="0"/>
          </a:p>
        </p:txBody>
      </p:sp>
      <p:pic>
        <p:nvPicPr>
          <p:cNvPr id="4" name="Picture 3" descr="Lady Rosetta Potato Supplier | Potato Seller | Buy Potatoes">
            <a:extLst>
              <a:ext uri="{FF2B5EF4-FFF2-40B4-BE49-F238E27FC236}">
                <a16:creationId xmlns:a16="http://schemas.microsoft.com/office/drawing/2014/main" id="{19331FFF-F4E0-85D8-2888-8FB9134EC9B0}"/>
              </a:ext>
            </a:extLst>
          </p:cNvPr>
          <p:cNvPicPr>
            <a:picLocks noChangeAspect="1"/>
          </p:cNvPicPr>
          <p:nvPr/>
        </p:nvPicPr>
        <p:blipFill>
          <a:blip r:embed="rId2"/>
          <a:stretch>
            <a:fillRect/>
          </a:stretch>
        </p:blipFill>
        <p:spPr>
          <a:xfrm>
            <a:off x="5977011" y="1825625"/>
            <a:ext cx="6214989" cy="3841683"/>
          </a:xfrm>
          <a:prstGeom prst="rect">
            <a:avLst/>
          </a:prstGeom>
        </p:spPr>
      </p:pic>
    </p:spTree>
    <p:extLst>
      <p:ext uri="{BB962C8B-B14F-4D97-AF65-F5344CB8AC3E}">
        <p14:creationId xmlns:p14="http://schemas.microsoft.com/office/powerpoint/2010/main" val="30947821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155</TotalTime>
  <Words>699</Words>
  <Application>Microsoft Office PowerPoint</Application>
  <PresentationFormat>Widescreen</PresentationFormat>
  <Paragraphs>32</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PowerPoint Presentation</vt:lpstr>
      <vt:lpstr>Potato Varieties</vt:lpstr>
      <vt:lpstr>Potato Varieties and Market Requirements </vt:lpstr>
      <vt:lpstr>PowerPoint Presentation</vt:lpstr>
      <vt:lpstr>PowerPoint Presentation</vt:lpstr>
      <vt:lpstr>PowerPoint Presentation</vt:lpstr>
      <vt:lpstr>Russet Burbank and Ranger Russet</vt:lpstr>
      <vt:lpstr>PowerPoint Presentation</vt:lpstr>
      <vt:lpstr>Lady Rosetta</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Stokes</dc:creator>
  <cp:lastModifiedBy>Kerry Allen</cp:lastModifiedBy>
  <cp:revision>9</cp:revision>
  <dcterms:created xsi:type="dcterms:W3CDTF">2026-04-24T01:08:53Z</dcterms:created>
  <dcterms:modified xsi:type="dcterms:W3CDTF">2026-07-24T21:15:12Z</dcterms:modified>
</cp:coreProperties>
</file>