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2" r:id="rId4"/>
    <p:sldId id="267" r:id="rId5"/>
    <p:sldId id="268" r:id="rId6"/>
    <p:sldId id="265" r:id="rId7"/>
    <p:sldId id="264" r:id="rId8"/>
    <p:sldId id="263" r:id="rId9"/>
    <p:sldId id="269" r:id="rId10"/>
    <p:sldId id="270" r:id="rId11"/>
    <p:sldId id="271" r:id="rId12"/>
    <p:sldId id="272" r:id="rId13"/>
    <p:sldId id="273" r:id="rId14"/>
    <p:sldId id="259" r:id="rId15"/>
    <p:sldId id="29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74CA-68B3-368D-BAB3-9B0AE5D83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59AC69-ABC7-A0B3-C007-102A7F6EF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57A7-3A66-5303-7143-829F8B8F0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BB21D-5788-879C-52B2-FB784040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C038C-637F-1571-FF44-B334364D7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800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45AFA-104A-4361-310A-EFB66704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E04FC-8DFE-CF14-B257-D4FC9F3E4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74E85-2994-2A99-9088-EC20F4D79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E8314-C1CD-8D83-4C1C-0BCC8782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31FDC-35BF-9B7E-5187-4EC4D100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3503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F776FF-73B8-ACCF-8B41-CAA452A9A8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ABCE3C-A028-E6AC-125C-5126A42E6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E0746-B762-F82D-7778-F71535E9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D5E14-B9AF-E805-9385-45906BBB5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71EB8-893D-506D-C0E0-5404A894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138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36DC2-03A0-9616-F18E-7CBBCCD2E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2B75F-65B7-FF3C-1B87-C9A48A192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12BC5-9D7A-23A0-2016-4AC8C26B8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FFC99-DBB9-86F3-E5B1-39470882B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A9218-B980-3D48-C22C-E04210C25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309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BC79E-D094-312C-E931-C0D42B69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0F94C-C5D4-637C-6285-5B93EF304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025CC-C81B-D544-33DE-D229169CF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77F2-93F5-DAB5-5237-6F457E1D9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56C1E-E3F3-6353-5D3F-4A0A0EF45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92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3DAF-7D2F-9A3B-148C-3A136966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F76BA-821B-4B07-ADC1-20C8CA6732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4A1BC-8572-8725-3946-0D3200771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8DADD-491C-ECCE-D220-070C6A103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FE357-F63D-A870-5F04-F870B2154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94D05-C88C-3679-742F-507842393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7646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730B3-442B-BBF7-C6B2-20619DD6F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1D3A-60E7-F018-63E5-29241A1A6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FA66F-607F-A1B0-CDB2-69E29A56E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1D20EB-F1B3-54F6-5D30-3F2560812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CF04DB-EF2C-5D3F-0478-F6FC13517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A4E52A-8160-3DBF-F4D8-5ABAEB55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E0CD7-48D3-4121-DA91-1942D8AB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5C7E16-5DD8-FEBB-FDCA-99F68D0B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990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34468-13B0-8DD3-25F8-AB5DB5601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9038A2-E14F-1B9A-F6D4-535490D1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C11FA-C316-34E9-DA27-9B58E479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198BD1-FD77-5E3A-1E80-92962CB0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7996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6E028-1773-0055-7E85-6A28993C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BE3967-4AF1-316F-865D-BBDE86B2B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CFB03-CD70-9799-50D4-D203089A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814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1F06F-D49D-4CE9-F2E7-669F3086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6CA48-9619-C5B0-7FF8-FFFB80632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03027-4D87-0DC4-C5B5-4CB0647E4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C967E-D5FF-19DA-F596-6EA87E7B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22A21-1C99-36A5-62AC-DAB7B4A90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78CF1-6ED7-2D40-5A51-31CB2306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222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0136F-B98F-0350-59FA-4B1118D73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F11BF4-140F-B0ED-7EE8-CE4EA78F6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D88F68-66F5-1447-D897-5D0C785F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5A93B2-D3E1-8A62-8C7B-E6DEE114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C4E78C-2DF3-B984-A635-EED845D5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ECA9D-BB19-B0FD-317A-82BCACF8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9128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697672-B018-5EA7-8143-D6A22105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C15D6-0A61-F7A8-5055-5E55AC997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4F502-E1C5-5D00-75AA-DE30E9C8C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BAD422-0E00-4BF4-B1FB-F41673B1C661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8A8F2-0FD9-A37E-6BA1-A076AF800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0063C-40AA-AB2C-501D-51828A8F2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864400-5D3A-4875-9411-C79D30C6A54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374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sq8_P8xOTM" TargetMode="External"/><Relationship Id="rId2" Type="http://schemas.openxmlformats.org/officeDocument/2006/relationships/hyperlink" Target="https://www.biobees.co.nz/pages/tomat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obees.co.nz/pages/guides" TargetMode="External"/><Relationship Id="rId4" Type="http://schemas.openxmlformats.org/officeDocument/2006/relationships/hyperlink" Target="https://cdn.shopify.com/s/files/1/0573/4511/4291/files/TomatoPollinationGrading.pdf?v=163001991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osq8_P8xO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36A262-2B69-06CF-01C6-B47A5604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/>
              <a:t>Questions</a:t>
            </a:r>
            <a:br>
              <a:rPr lang="en-NZ" sz="5400"/>
            </a:br>
            <a:endParaRPr lang="en-N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883AF-8744-DA48-30C0-C287233BB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514350" lvl="0" indent="-514350">
              <a:buFont typeface="+mj-lt"/>
              <a:buAutoNum type="alphaLcPeriod"/>
            </a:pPr>
            <a:r>
              <a:rPr lang="en-NZ" sz="2200" dirty="0"/>
              <a:t>Why are bumble bees important for tomato pollination?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2200" dirty="0"/>
              <a:t>Why do growers check closed flowers in summer?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2200" dirty="0"/>
              <a:t>What should growers do if pollination is below Grade 3?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2200" dirty="0"/>
              <a:t>What problems can happen if flowers are over-pollinated? 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17223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00A82-401B-662F-75C8-89F248003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/>
              <a:t>Draw and label:</a:t>
            </a:r>
            <a:br>
              <a:rPr lang="en-NZ" sz="5400"/>
            </a:br>
            <a:endParaRPr lang="en-N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41F2-059F-2428-FC28-D0A6B1A58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NZ" sz="2200" dirty="0"/>
              <a:t>an un-pollinated tomato flower </a:t>
            </a:r>
          </a:p>
          <a:p>
            <a:pPr lvl="0"/>
            <a:r>
              <a:rPr lang="en-NZ" sz="2200" dirty="0"/>
              <a:t>a well-pollinated tomato flower </a:t>
            </a:r>
          </a:p>
          <a:p>
            <a:pPr lvl="0"/>
            <a:r>
              <a:rPr lang="en-NZ" sz="2200" dirty="0"/>
              <a:t>an over-pollinated tomato flower </a:t>
            </a:r>
          </a:p>
          <a:p>
            <a:pPr marL="0" indent="0">
              <a:buNone/>
            </a:pPr>
            <a:r>
              <a:rPr lang="en-NZ" sz="2200" dirty="0"/>
              <a:t>Include the bite marks made by bumble bees.</a:t>
            </a:r>
          </a:p>
          <a:p>
            <a:pPr marL="0" indent="0">
              <a:buNone/>
            </a:pPr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375696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E6750-FCC6-0BA8-9B26-D2EEA25B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Answers</a:t>
            </a:r>
            <a:br>
              <a:rPr lang="en-NZ" dirty="0"/>
            </a:br>
            <a:endParaRPr lang="en-NZ" dirty="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7A7B628-D223-8133-55D2-2315B30B47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380935"/>
              </p:ext>
            </p:extLst>
          </p:nvPr>
        </p:nvGraphicFramePr>
        <p:xfrm>
          <a:off x="838200" y="1700684"/>
          <a:ext cx="9800258" cy="3456632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169664">
                  <a:extLst>
                    <a:ext uri="{9D8B030D-6E8A-4147-A177-3AD203B41FA5}">
                      <a16:colId xmlns:a16="http://schemas.microsoft.com/office/drawing/2014/main" val="3567693186"/>
                    </a:ext>
                  </a:extLst>
                </a:gridCol>
                <a:gridCol w="1444752">
                  <a:extLst>
                    <a:ext uri="{9D8B030D-6E8A-4147-A177-3AD203B41FA5}">
                      <a16:colId xmlns:a16="http://schemas.microsoft.com/office/drawing/2014/main" val="2718114122"/>
                    </a:ext>
                  </a:extLst>
                </a:gridCol>
                <a:gridCol w="4185842">
                  <a:extLst>
                    <a:ext uri="{9D8B030D-6E8A-4147-A177-3AD203B41FA5}">
                      <a16:colId xmlns:a16="http://schemas.microsoft.com/office/drawing/2014/main" val="3499462670"/>
                    </a:ext>
                  </a:extLst>
                </a:gridCol>
              </a:tblGrid>
              <a:tr h="30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Flower Description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Grade (1–5)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What does it mean?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6409090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solidFill>
                            <a:schemeClr val="tx1"/>
                          </a:solidFill>
                          <a:effectLst/>
                        </a:rPr>
                        <a:t>No bite marks on the flower cone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1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Very poor pollination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396098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solidFill>
                            <a:schemeClr val="tx1"/>
                          </a:solidFill>
                          <a:effectLst/>
                        </a:rPr>
                        <a:t>A few flowers have small bite marks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2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Poor Pollination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920762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solidFill>
                            <a:schemeClr val="tx1"/>
                          </a:solidFill>
                          <a:effectLst/>
                        </a:rPr>
                        <a:t>All flowers have clear bite marks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3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Good pollination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2767944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solidFill>
                            <a:schemeClr val="tx1"/>
                          </a:solidFill>
                          <a:effectLst/>
                        </a:rPr>
                        <a:t>All flowers have many bite marks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4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Very good pollination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43748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solidFill>
                            <a:schemeClr val="tx1"/>
                          </a:solidFill>
                          <a:effectLst/>
                        </a:rPr>
                        <a:t>Flower cone is dark brown or black and damaged</a:t>
                      </a:r>
                      <a:endParaRPr lang="en-NZ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5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Excessive pollination</a:t>
                      </a:r>
                      <a:endParaRPr lang="en-NZ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4109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433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F00BED-2FA8-9119-FB83-76DEEDB70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/>
              <a:t>Question answers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D3372-E456-E55E-5823-A94BA7B12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514350" lvl="0" indent="-514350">
              <a:buFont typeface="+mj-lt"/>
              <a:buAutoNum type="alphaLcPeriod"/>
            </a:pPr>
            <a:r>
              <a:rPr lang="en-NZ" sz="1900" b="1" dirty="0"/>
              <a:t>Why are bumble bees important for tomato pollination?</a:t>
            </a:r>
            <a:br>
              <a:rPr lang="en-NZ" sz="1900" dirty="0"/>
            </a:br>
            <a:r>
              <a:rPr lang="en-NZ" sz="1900" dirty="0"/>
              <a:t>Bumble bees use buzz pollination to shake pollen out of tomato flowers, helping more flowers become fertilised and produce larger fruits.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1900" b="1" dirty="0"/>
              <a:t>Why do growers check closed flowers in summer?</a:t>
            </a:r>
            <a:br>
              <a:rPr lang="en-NZ" sz="1900" dirty="0"/>
            </a:br>
            <a:r>
              <a:rPr lang="en-NZ" sz="1900" dirty="0"/>
              <a:t>Flowers close quickly in hot weather, so closed flowers give a better idea of whether bees have visited them.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1900" b="1" dirty="0"/>
              <a:t>What should growers do if pollination is below Grade 3?</a:t>
            </a:r>
            <a:br>
              <a:rPr lang="en-NZ" sz="1900" dirty="0"/>
            </a:br>
            <a:r>
              <a:rPr lang="en-NZ" sz="1900" dirty="0"/>
              <a:t>Growers should add more bumble bee hives to improve pollination. 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NZ" sz="1900" b="1" dirty="0"/>
              <a:t>What problems can happen if flowers are over-pollinated?</a:t>
            </a:r>
            <a:br>
              <a:rPr lang="en-NZ" sz="1900" dirty="0"/>
            </a:br>
            <a:r>
              <a:rPr lang="en-NZ" sz="1900" dirty="0"/>
              <a:t>Too many bee visits can damage the flower and pistil, which may cause problems </a:t>
            </a:r>
            <a:r>
              <a:rPr lang="en-NZ" sz="1900"/>
              <a:t>with fruit development.</a:t>
            </a:r>
          </a:p>
          <a:p>
            <a:endParaRPr lang="en-NZ" sz="1900"/>
          </a:p>
        </p:txBody>
      </p:sp>
    </p:spTree>
    <p:extLst>
      <p:ext uri="{BB962C8B-B14F-4D97-AF65-F5344CB8AC3E}">
        <p14:creationId xmlns:p14="http://schemas.microsoft.com/office/powerpoint/2010/main" val="3700326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809F5-9883-8EA0-1764-13056DE7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dirty="0"/>
              <a:t>References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96559-A472-1C1C-0E31-A62A90747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NZ" sz="2200" dirty="0" err="1"/>
              <a:t>Biobees</a:t>
            </a:r>
            <a:r>
              <a:rPr lang="en-NZ" sz="2200" dirty="0"/>
              <a:t> </a:t>
            </a:r>
            <a:r>
              <a:rPr lang="en-NZ" sz="2200" dirty="0">
                <a:hlinkClick r:id="rId2"/>
              </a:rPr>
              <a:t>https://www.biobees.co.nz/pages/tomato</a:t>
            </a:r>
            <a:endParaRPr lang="en-NZ" sz="2200" dirty="0"/>
          </a:p>
          <a:p>
            <a:r>
              <a:rPr lang="en-US" sz="2200" dirty="0">
                <a:hlinkClick r:id="rId3"/>
              </a:rPr>
              <a:t>Bumble Bee Benefits to Greenhouse Tomatoes</a:t>
            </a:r>
          </a:p>
          <a:p>
            <a:r>
              <a:rPr lang="en-NZ" sz="2200" dirty="0" err="1"/>
              <a:t>Biobees</a:t>
            </a:r>
            <a:r>
              <a:rPr lang="en-NZ" sz="2200" dirty="0"/>
              <a:t> bumblebee </a:t>
            </a:r>
            <a:r>
              <a:rPr lang="en-NZ" sz="2200" dirty="0">
                <a:hlinkClick r:id="rId4"/>
              </a:rPr>
              <a:t>pollination</a:t>
            </a:r>
            <a:endParaRPr lang="en-US" sz="2200" b="1" dirty="0">
              <a:hlinkClick r:id="rId3"/>
            </a:endParaRPr>
          </a:p>
          <a:p>
            <a:r>
              <a:rPr lang="en-NZ" sz="2200" dirty="0" err="1"/>
              <a:t>Biobees</a:t>
            </a:r>
            <a:r>
              <a:rPr lang="en-NZ" sz="2200" dirty="0"/>
              <a:t> user </a:t>
            </a:r>
            <a:r>
              <a:rPr lang="en-NZ" sz="2200" dirty="0">
                <a:hlinkClick r:id="rId5"/>
              </a:rPr>
              <a:t>guides</a:t>
            </a:r>
            <a:endParaRPr lang="en-NZ" sz="2200" dirty="0"/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271931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BC9F6-92DB-44A3-BB29-1ECA82B44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C71A095-390A-6D2E-680A-B2F82B4E8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64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AD1824-84B6-D165-2A7D-9007943A9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4345100" cy="3573516"/>
          </a:xfrm>
        </p:spPr>
        <p:txBody>
          <a:bodyPr>
            <a:normAutofit/>
          </a:bodyPr>
          <a:lstStyle/>
          <a:p>
            <a:pPr algn="l"/>
            <a:r>
              <a:rPr lang="en-NZ" sz="4400" dirty="0"/>
              <a:t>Bumblebees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e secret life of bumblebees: Fighting queens, pollinating tomatoes, and  the males who 'stay out all night, get drunk on nectar and look for sex' |  Country Life">
            <a:extLst>
              <a:ext uri="{FF2B5EF4-FFF2-40B4-BE49-F238E27FC236}">
                <a16:creationId xmlns:a16="http://schemas.microsoft.com/office/drawing/2014/main" id="{E4417845-1D02-2785-9078-6BF70560D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" r="20319" b="1"/>
          <a:stretch>
            <a:fillRect/>
          </a:stretch>
        </p:blipFill>
        <p:spPr>
          <a:xfrm>
            <a:off x="5848655" y="640080"/>
            <a:ext cx="4825897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2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281F76-2E51-3B5D-A9A2-CE64F3F4A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5400" b="1"/>
              <a:t>Tomato Pollination</a:t>
            </a:r>
            <a:endParaRPr lang="en-NZ" sz="540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18998-BE20-1246-C78B-64417309E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lvl="0"/>
            <a:r>
              <a:rPr lang="en-NZ" sz="1700" dirty="0"/>
              <a:t>Tomato flowers are self-fertile because they contain both male and female parts. </a:t>
            </a:r>
          </a:p>
          <a:p>
            <a:pPr lvl="0"/>
            <a:r>
              <a:rPr lang="en-NZ" sz="1700" dirty="0"/>
              <a:t>Most tomato varieties self-pollinate. </a:t>
            </a:r>
          </a:p>
          <a:p>
            <a:pPr lvl="0"/>
            <a:r>
              <a:rPr lang="en-NZ" sz="1700" dirty="0"/>
              <a:t>Cross-pollination can still occur between plants. </a:t>
            </a:r>
          </a:p>
          <a:p>
            <a:pPr marL="0" lvl="0" indent="0">
              <a:buNone/>
            </a:pPr>
            <a:r>
              <a:rPr lang="en-NZ" sz="1700" b="1" dirty="0"/>
              <a:t>Bumblebee pollinators</a:t>
            </a:r>
          </a:p>
          <a:p>
            <a:pPr lvl="0"/>
            <a:r>
              <a:rPr lang="en-NZ" sz="1700" dirty="0"/>
              <a:t>Main species used: Bombus terrestris </a:t>
            </a:r>
          </a:p>
          <a:p>
            <a:pPr lvl="0"/>
            <a:r>
              <a:rPr lang="en-NZ" sz="1700" dirty="0"/>
              <a:t>Also called the buff-tailed bumblebee. </a:t>
            </a:r>
          </a:p>
          <a:p>
            <a:pPr lvl="0"/>
            <a:r>
              <a:rPr lang="en-NZ" sz="1700" dirty="0"/>
              <a:t>Used year-round in commercial glasshouse tomato production. </a:t>
            </a:r>
          </a:p>
          <a:p>
            <a:pPr lvl="0"/>
            <a:r>
              <a:rPr lang="en-NZ" sz="1700" dirty="0"/>
              <a:t>Help improve tomato yield and fruit quality. </a:t>
            </a:r>
          </a:p>
          <a:p>
            <a:pPr marL="0" lvl="0" indent="0">
              <a:buNone/>
            </a:pPr>
            <a:endParaRPr lang="en-NZ" sz="1700" dirty="0"/>
          </a:p>
          <a:p>
            <a:endParaRPr lang="en-NZ" sz="1700" b="1" dirty="0"/>
          </a:p>
        </p:txBody>
      </p:sp>
      <p:pic>
        <p:nvPicPr>
          <p:cNvPr id="5" name="Picture 4" descr="Are Tomatoes Self-Pollinating ...">
            <a:extLst>
              <a:ext uri="{FF2B5EF4-FFF2-40B4-BE49-F238E27FC236}">
                <a16:creationId xmlns:a16="http://schemas.microsoft.com/office/drawing/2014/main" id="{E9B4B49A-2431-431F-9E4A-34786B355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3" descr="Tom Flower">
            <a:extLst>
              <a:ext uri="{FF2B5EF4-FFF2-40B4-BE49-F238E27FC236}">
                <a16:creationId xmlns:a16="http://schemas.microsoft.com/office/drawing/2014/main" id="{A10CD701-E6E8-70E9-F3B4-E59AEFB7E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2856" y="4079193"/>
            <a:ext cx="3097895" cy="2176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660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9E583-5671-04C3-4412-A3B60C4C8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en-NZ" sz="4000" b="1" dirty="0"/>
              <a:t>Tomatoes </a:t>
            </a:r>
            <a:br>
              <a:rPr lang="en-NZ" sz="4000" b="1" dirty="0"/>
            </a:br>
            <a:r>
              <a:rPr lang="en-NZ" sz="4000" b="1" dirty="0"/>
              <a:t>need </a:t>
            </a:r>
            <a:br>
              <a:rPr lang="en-NZ" sz="4000" b="1" dirty="0"/>
            </a:br>
            <a:r>
              <a:rPr lang="en-NZ" sz="4000" b="1" dirty="0"/>
              <a:t>bumblebees</a:t>
            </a:r>
            <a:endParaRPr lang="en-NZ" sz="4000" dirty="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23047-1292-3E1A-76C6-B95E5F55F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736592" cy="332066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NZ" sz="2600" dirty="0"/>
              <a:t>Tomato flowers do not produce nectar. </a:t>
            </a:r>
          </a:p>
          <a:p>
            <a:pPr lvl="0"/>
            <a:r>
              <a:rPr lang="en-NZ" sz="2600" dirty="0"/>
              <a:t>Pollen is trapped inside tube-shaped anthers. </a:t>
            </a:r>
          </a:p>
          <a:p>
            <a:pPr lvl="0"/>
            <a:r>
              <a:rPr lang="en-NZ" sz="2600" dirty="0"/>
              <a:t>Pollen must be shaken loose by vibration. </a:t>
            </a:r>
          </a:p>
          <a:p>
            <a:pPr lvl="0"/>
            <a:r>
              <a:rPr lang="en-NZ" sz="2600" dirty="0"/>
              <a:t>Bumblebees use “buzz pollination” (sonication) to release pollen. </a:t>
            </a:r>
          </a:p>
          <a:p>
            <a:pPr marL="0" indent="0">
              <a:buNone/>
            </a:pPr>
            <a:r>
              <a:rPr lang="en-NZ" sz="2600" b="1" dirty="0"/>
              <a:t>Buzz Pollination</a:t>
            </a:r>
          </a:p>
          <a:p>
            <a:pPr lvl="0"/>
            <a:r>
              <a:rPr lang="en-NZ" sz="2600" dirty="0"/>
              <a:t>Bumblebees grip the flower with their jaws. </a:t>
            </a:r>
          </a:p>
          <a:p>
            <a:pPr lvl="0"/>
            <a:r>
              <a:rPr lang="en-NZ" sz="2600" dirty="0"/>
              <a:t>They vibrate their flight muscles rapidly. </a:t>
            </a:r>
          </a:p>
          <a:p>
            <a:pPr lvl="0"/>
            <a:r>
              <a:rPr lang="en-NZ" sz="2600" dirty="0"/>
              <a:t>Vibrations shake pollen out of the anthers. </a:t>
            </a:r>
          </a:p>
          <a:p>
            <a:pPr lvl="0"/>
            <a:r>
              <a:rPr lang="en-NZ" sz="2600" dirty="0"/>
              <a:t>This increases fertilisation and fruit production. </a:t>
            </a:r>
            <a:endParaRPr lang="en-NZ" sz="1600" b="1" dirty="0"/>
          </a:p>
          <a:p>
            <a:pPr marL="0" lvl="0" indent="0">
              <a:buNone/>
            </a:pPr>
            <a:r>
              <a:rPr lang="en-NZ" sz="1600" b="1" dirty="0"/>
              <a:t>Watch</a:t>
            </a:r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Bumble Bee Benefits to Greenhouse Tomatoes</a:t>
            </a:r>
          </a:p>
          <a:p>
            <a:pPr marL="0" lvl="0" indent="0">
              <a:buNone/>
            </a:pPr>
            <a:endParaRPr lang="en-NZ" sz="1000" b="1" dirty="0"/>
          </a:p>
          <a:p>
            <a:pPr marL="0" indent="0">
              <a:buNone/>
            </a:pPr>
            <a:endParaRPr lang="en-NZ" sz="1000" dirty="0"/>
          </a:p>
        </p:txBody>
      </p:sp>
      <p:pic>
        <p:nvPicPr>
          <p:cNvPr id="5" name="Picture 4" descr="A big black-and-yellow bee on a yellow flower.">
            <a:extLst>
              <a:ext uri="{FF2B5EF4-FFF2-40B4-BE49-F238E27FC236}">
                <a16:creationId xmlns:a16="http://schemas.microsoft.com/office/drawing/2014/main" id="{0264DE05-ECA1-689D-2725-9B22A228E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" r="5877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7210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B99307-72A4-5C1B-56C0-8E9285160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5000" b="1"/>
              <a:t>Bumblebees in Glasshouses</a:t>
            </a:r>
            <a:endParaRPr lang="en-NZ" sz="50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B0241-A3DB-A5AC-20D4-F1E88C034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193792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600" dirty="0"/>
              <a:t>Bumblebees are used for reliable pollination. </a:t>
            </a:r>
          </a:p>
          <a:p>
            <a:pPr lvl="0"/>
            <a:r>
              <a:rPr lang="en-NZ" sz="1600" dirty="0"/>
              <a:t>Honeybees are less effective because they cannot buzz pollinate. </a:t>
            </a:r>
          </a:p>
          <a:p>
            <a:pPr lvl="0"/>
            <a:r>
              <a:rPr lang="en-NZ" sz="1600" dirty="0"/>
              <a:t>Bumblebee activity decreases above 28–30°C. </a:t>
            </a:r>
          </a:p>
          <a:p>
            <a:pPr marL="0" lvl="0" indent="0">
              <a:buNone/>
            </a:pPr>
            <a:r>
              <a:rPr lang="en-NZ" sz="1600" b="1" dirty="0"/>
              <a:t>Hive Numbers depend on: </a:t>
            </a:r>
          </a:p>
          <a:p>
            <a:pPr lvl="1"/>
            <a:r>
              <a:rPr lang="en-NZ" sz="1600" dirty="0"/>
              <a:t>Greenhouse size </a:t>
            </a:r>
          </a:p>
          <a:p>
            <a:pPr lvl="1"/>
            <a:r>
              <a:rPr lang="en-NZ" sz="1600" dirty="0"/>
              <a:t>Tomato variety </a:t>
            </a:r>
          </a:p>
          <a:p>
            <a:pPr lvl="2"/>
            <a:r>
              <a:rPr lang="en-NZ" sz="1600" dirty="0"/>
              <a:t>Cherry and cocktail tomatoes produce more flowers. </a:t>
            </a:r>
          </a:p>
          <a:p>
            <a:pPr lvl="2"/>
            <a:r>
              <a:rPr lang="en-NZ" sz="1600" dirty="0"/>
              <a:t>These varieties may need 2–3 times more hives than larger tomato varieties</a:t>
            </a:r>
          </a:p>
          <a:p>
            <a:endParaRPr lang="en-NZ" sz="1500" dirty="0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8695AA0B-7C51-5C55-4D40-38C5C24BD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559304"/>
            <a:ext cx="5458968" cy="37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65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35418-9345-F9FE-2A16-1F0B3C007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3000" b="1" dirty="0"/>
              <a:t>Benefits of bumblebee pollination</a:t>
            </a:r>
            <a:br>
              <a:rPr lang="en-NZ" sz="3000" dirty="0"/>
            </a:br>
            <a:endParaRPr lang="en-NZ" sz="30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C3569-FBC2-58E8-CB10-F950A2C5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2200"/>
              <a:t>Higher fruit set </a:t>
            </a:r>
          </a:p>
          <a:p>
            <a:pPr lvl="0"/>
            <a:r>
              <a:rPr lang="en-NZ" sz="2200"/>
              <a:t>More seeds </a:t>
            </a:r>
          </a:p>
          <a:p>
            <a:pPr lvl="0"/>
            <a:r>
              <a:rPr lang="en-NZ" sz="2200"/>
              <a:t>Larger and heavier tomatoes </a:t>
            </a:r>
          </a:p>
          <a:p>
            <a:pPr lvl="0"/>
            <a:r>
              <a:rPr lang="en-NZ" sz="2200"/>
              <a:t>Better fruit shape and quality </a:t>
            </a:r>
          </a:p>
          <a:p>
            <a:pPr lvl="0"/>
            <a:r>
              <a:rPr lang="en-NZ" sz="2200"/>
              <a:t>Improved crop yields </a:t>
            </a:r>
          </a:p>
          <a:p>
            <a:endParaRPr lang="en-NZ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C417B1-D43F-0ED1-8C52-B29E0D875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51" y="1532056"/>
            <a:ext cx="7016365" cy="310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4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ABE5C-C3A2-1CBE-D05F-77758EFF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r>
              <a:rPr lang="en-NZ" sz="3200" b="1"/>
              <a:t>How Growers Check Pollination</a:t>
            </a:r>
            <a:endParaRPr lang="en-NZ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0D72E-7A17-950C-F638-78E1EAA7F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pPr lvl="0"/>
            <a:r>
              <a:rPr lang="en-NZ" sz="1800"/>
              <a:t>Bumblebees leave bite marks or brown bruises on flowers. </a:t>
            </a:r>
          </a:p>
          <a:p>
            <a:pPr lvl="0"/>
            <a:r>
              <a:rPr lang="en-NZ" sz="1800"/>
              <a:t>Bruises show that pollination has occurred. </a:t>
            </a:r>
          </a:p>
          <a:p>
            <a:pPr lvl="0"/>
            <a:r>
              <a:rPr lang="en-NZ" sz="1800"/>
              <a:t>Flowers are graded to check pollination success. </a:t>
            </a:r>
          </a:p>
          <a:p>
            <a:endParaRPr lang="en-NZ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467EC-320F-A018-8E96-BFA9D892C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" y="3010604"/>
            <a:ext cx="11164824" cy="293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91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04496-6CEF-D91C-6942-2EB725617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/>
              <a:t>Pollination Problems</a:t>
            </a:r>
            <a:endParaRPr lang="en-N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BE463-FAAF-413F-594B-729F1E1CF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NZ" sz="2200" dirty="0"/>
              <a:t>Too few bees → poor pollination and fewer fruits </a:t>
            </a:r>
          </a:p>
          <a:p>
            <a:pPr lvl="0"/>
            <a:r>
              <a:rPr lang="en-NZ" sz="2200" dirty="0"/>
              <a:t>Too many bee visits → flower damage </a:t>
            </a:r>
          </a:p>
          <a:p>
            <a:pPr lvl="0"/>
            <a:r>
              <a:rPr lang="en-NZ" sz="2200" dirty="0"/>
              <a:t>Grade 5 flowers may develop damaged pistils and poor fruit </a:t>
            </a:r>
          </a:p>
          <a:p>
            <a:pPr lvl="0"/>
            <a:r>
              <a:rPr lang="en-NZ" sz="2200" dirty="0"/>
              <a:t>Best temperature for pollen growth: 21°C </a:t>
            </a:r>
          </a:p>
          <a:p>
            <a:r>
              <a:rPr lang="en-NZ" sz="2200" dirty="0"/>
              <a:t>Pollination becomes poor:</a:t>
            </a:r>
          </a:p>
          <a:p>
            <a:pPr lvl="1"/>
            <a:r>
              <a:rPr lang="en-NZ" sz="2200" dirty="0"/>
              <a:t>Below 10°C  and above 38°C </a:t>
            </a:r>
          </a:p>
          <a:p>
            <a:pPr lvl="1"/>
            <a:r>
              <a:rPr lang="en-NZ" sz="2200" dirty="0"/>
              <a:t>High temperatures above 30°C can:</a:t>
            </a:r>
          </a:p>
          <a:p>
            <a:pPr lvl="2"/>
            <a:r>
              <a:rPr lang="en-NZ" sz="2200" dirty="0"/>
              <a:t>Dry out the stigma </a:t>
            </a:r>
          </a:p>
          <a:p>
            <a:pPr lvl="2"/>
            <a:r>
              <a:rPr lang="en-NZ" sz="2200" dirty="0"/>
              <a:t>Reduce pollen growth </a:t>
            </a:r>
          </a:p>
          <a:p>
            <a:pPr lvl="2"/>
            <a:r>
              <a:rPr lang="en-NZ" sz="2200" dirty="0"/>
              <a:t>Cause flowers to drop </a:t>
            </a:r>
          </a:p>
        </p:txBody>
      </p:sp>
    </p:spTree>
    <p:extLst>
      <p:ext uri="{BB962C8B-B14F-4D97-AF65-F5344CB8AC3E}">
        <p14:creationId xmlns:p14="http://schemas.microsoft.com/office/powerpoint/2010/main" val="377223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69DBE-CFA1-6D76-5230-B7A1CDE2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806" y="762298"/>
            <a:ext cx="9705102" cy="774127"/>
          </a:xfrm>
        </p:spPr>
        <p:txBody>
          <a:bodyPr>
            <a:normAutofit fontScale="90000"/>
          </a:bodyPr>
          <a:lstStyle/>
          <a:p>
            <a:br>
              <a:rPr lang="en-NZ" sz="4000" b="1" dirty="0"/>
            </a:br>
            <a:r>
              <a:rPr lang="en-NZ" sz="4000" b="1" dirty="0"/>
              <a:t>Activity 3: </a:t>
            </a:r>
            <a:br>
              <a:rPr lang="en-NZ" sz="4000" b="1" dirty="0"/>
            </a:br>
            <a:r>
              <a:rPr lang="en-NZ" sz="2200" dirty="0"/>
              <a:t>How growers check if tomato flowers have been pollinated by bumble bees.</a:t>
            </a:r>
            <a:br>
              <a:rPr lang="en-NZ" dirty="0"/>
            </a:br>
            <a:br>
              <a:rPr lang="en-NZ" dirty="0"/>
            </a:br>
            <a:endParaRPr lang="en-NZ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64BF98B-5C02-EBA3-7806-98B192ECBA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51903"/>
              </p:ext>
            </p:extLst>
          </p:nvPr>
        </p:nvGraphicFramePr>
        <p:xfrm>
          <a:off x="1097809" y="2773344"/>
          <a:ext cx="10156344" cy="3456632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321166">
                  <a:extLst>
                    <a:ext uri="{9D8B030D-6E8A-4147-A177-3AD203B41FA5}">
                      <a16:colId xmlns:a16="http://schemas.microsoft.com/office/drawing/2014/main" val="3567693186"/>
                    </a:ext>
                  </a:extLst>
                </a:gridCol>
                <a:gridCol w="1497246">
                  <a:extLst>
                    <a:ext uri="{9D8B030D-6E8A-4147-A177-3AD203B41FA5}">
                      <a16:colId xmlns:a16="http://schemas.microsoft.com/office/drawing/2014/main" val="2718114122"/>
                    </a:ext>
                  </a:extLst>
                </a:gridCol>
                <a:gridCol w="4337932">
                  <a:extLst>
                    <a:ext uri="{9D8B030D-6E8A-4147-A177-3AD203B41FA5}">
                      <a16:colId xmlns:a16="http://schemas.microsoft.com/office/drawing/2014/main" val="3499462670"/>
                    </a:ext>
                  </a:extLst>
                </a:gridCol>
              </a:tblGrid>
              <a:tr h="30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Flower Description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Grade (1–5)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What does it mean?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6409090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No bite marks on the flower cone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 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 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396098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A few flowers have small bite marks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 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920762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All flowers have clear bite marks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 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2767944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All flowers have many bite marks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43748"/>
                  </a:ext>
                </a:extLst>
              </a:tr>
              <a:tr h="62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Flower cone is dark brown or black and damaged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 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41098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358B950-8511-301D-3368-C577F1EB52F2}"/>
              </a:ext>
            </a:extLst>
          </p:cNvPr>
          <p:cNvSpPr txBox="1"/>
          <p:nvPr/>
        </p:nvSpPr>
        <p:spPr>
          <a:xfrm>
            <a:off x="1097809" y="1390885"/>
            <a:ext cx="10389995" cy="1134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 and discuss the information on </a:t>
            </a:r>
            <a:r>
              <a:rPr lang="en-N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Tomato Pollination Grading. </a:t>
            </a:r>
            <a:r>
              <a:rPr lang="en-N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en-NZ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biobees</a:t>
            </a:r>
            <a:r>
              <a:rPr lang="en-N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bumblebee pollination Checking Pollination in Tomato” then complete the below tasks.</a:t>
            </a:r>
            <a:endParaRPr lang="en-N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N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 the descriptions below and decide which pollination grade each flower belongs to.</a:t>
            </a:r>
            <a:endParaRPr lang="en-N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89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711</Words>
  <Application>Microsoft Office PowerPoint</Application>
  <PresentationFormat>Widescreen</PresentationFormat>
  <Paragraphs>112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PowerPoint Presentation</vt:lpstr>
      <vt:lpstr>Bumblebees</vt:lpstr>
      <vt:lpstr>Tomato Pollination</vt:lpstr>
      <vt:lpstr>Tomatoes  need  bumblebees</vt:lpstr>
      <vt:lpstr>Bumblebees in Glasshouses</vt:lpstr>
      <vt:lpstr>Benefits of bumblebee pollination </vt:lpstr>
      <vt:lpstr>How Growers Check Pollination</vt:lpstr>
      <vt:lpstr>Pollination Problems</vt:lpstr>
      <vt:lpstr> Activity 3:  How growers check if tomato flowers have been pollinated by bumble bees.  </vt:lpstr>
      <vt:lpstr>Questions </vt:lpstr>
      <vt:lpstr>Draw and label: </vt:lpstr>
      <vt:lpstr>Answers </vt:lpstr>
      <vt:lpstr>Question answers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12</cp:revision>
  <dcterms:created xsi:type="dcterms:W3CDTF">2026-03-01T22:16:08Z</dcterms:created>
  <dcterms:modified xsi:type="dcterms:W3CDTF">2026-08-05T00:11:09Z</dcterms:modified>
</cp:coreProperties>
</file>