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56" r:id="rId3"/>
    <p:sldId id="295" r:id="rId4"/>
    <p:sldId id="372" r:id="rId5"/>
    <p:sldId id="375" r:id="rId6"/>
    <p:sldId id="376" r:id="rId7"/>
    <p:sldId id="261" r:id="rId8"/>
    <p:sldId id="378" r:id="rId9"/>
    <p:sldId id="37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B0348-1E42-9D9E-43FC-FAF4A63681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089B3D-10B3-A21C-8F5B-83E60C8D95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D549FC-DF5D-9AF7-2CAF-568465189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90E1B-6EE5-4E51-B12A-D2A8495E2817}" type="datetimeFigureOut">
              <a:rPr lang="en-NZ" smtClean="0"/>
              <a:t>5/08/2026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9FAD38-CEC6-6089-17E1-D57EE542F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94455-9F51-0BEB-014C-6E31D864F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E40DD-DDC5-4DF5-A1B4-26DE10E04A4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92143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57918-ADB7-1958-507C-C5C5E118D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497081-F4DE-FBD4-3100-E786FF2C92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E014F2-156B-FB21-3E0A-1E500ED69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90E1B-6EE5-4E51-B12A-D2A8495E2817}" type="datetimeFigureOut">
              <a:rPr lang="en-NZ" smtClean="0"/>
              <a:t>5/08/2026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B5D83E-967E-382F-3D3E-A2CC72DEE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25F8BA-8652-145B-7E86-5D77D12AF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E40DD-DDC5-4DF5-A1B4-26DE10E04A4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46498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439A5F0-A58F-3B6D-FF7B-9717EBDF15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7A3024-8AEC-4321-D58D-218EB704B2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43060A-7E6B-2969-48CE-291074D97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90E1B-6EE5-4E51-B12A-D2A8495E2817}" type="datetimeFigureOut">
              <a:rPr lang="en-NZ" smtClean="0"/>
              <a:t>5/08/2026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EE1999-4F18-6CDB-9705-CB45D23A1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0799F3-B02E-1F1C-7932-CE99BA398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E40DD-DDC5-4DF5-A1B4-26DE10E04A4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062125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C5630-6F01-BE4B-8F23-82B0E054F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820A85-06C3-D448-9F95-3D8B25EEF2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FAAEB-2A98-DD1F-2032-92884B16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90E1B-6EE5-4E51-B12A-D2A8495E2817}" type="datetimeFigureOut">
              <a:rPr lang="en-NZ" smtClean="0"/>
              <a:t>5/08/2026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09BC0B-EF45-16A5-8168-6E20DBCB7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F130E5-6439-E8A4-0225-D58CC2D97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E40DD-DDC5-4DF5-A1B4-26DE10E04A4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59669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59017-697E-2E74-12AB-DCC26C4B7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73D74F-BB97-8151-CFFF-0F7578E5ED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F7C989-15E6-DCEA-EC04-5E7E813FD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90E1B-6EE5-4E51-B12A-D2A8495E2817}" type="datetimeFigureOut">
              <a:rPr lang="en-NZ" smtClean="0"/>
              <a:t>5/08/2026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6F544-45ED-9FF9-3C17-7E9A3351B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EA057D-75E0-CBB8-0722-6DB062A6E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E40DD-DDC5-4DF5-A1B4-26DE10E04A4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97975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AB143-B28C-6C76-8EC8-B7C8C31EE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6A757D-D21D-14A2-34A4-38A6C2D804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D6B543-469C-928C-1373-DF0F6572E9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54CA5E-4E0A-A7DD-A65D-0B38D8489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90E1B-6EE5-4E51-B12A-D2A8495E2817}" type="datetimeFigureOut">
              <a:rPr lang="en-NZ" smtClean="0"/>
              <a:t>5/08/2026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2BB211-6B64-F96C-B108-E8EB6C1D7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7C7B0D-9868-4089-238A-4D97D0B55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E40DD-DDC5-4DF5-A1B4-26DE10E04A4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50263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A92AC-C16C-29F4-3D8B-5002C0EC9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0DF931-F5D5-66DA-3D1C-AA112D76AA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09F389-873E-6154-F57B-197C93B0B1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05147D-858E-627F-6BD4-D2C30328AD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E59500-28D8-CDE9-E8D2-5515376140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A76533C-4CC9-2411-5087-6E8131506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90E1B-6EE5-4E51-B12A-D2A8495E2817}" type="datetimeFigureOut">
              <a:rPr lang="en-NZ" smtClean="0"/>
              <a:t>5/08/2026</a:t>
            </a:fld>
            <a:endParaRPr lang="en-N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9C5A0DF-751A-317C-C892-ADE48E0CE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8D5E6D-A497-4D7C-1A9E-6EA6152D0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E40DD-DDC5-4DF5-A1B4-26DE10E04A4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46345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BEECB-9ED5-CCBC-FC5A-DCD144E3C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E519E8-BFB8-9323-A6C2-488C5D11E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90E1B-6EE5-4E51-B12A-D2A8495E2817}" type="datetimeFigureOut">
              <a:rPr lang="en-NZ" smtClean="0"/>
              <a:t>5/08/2026</a:t>
            </a:fld>
            <a:endParaRPr lang="en-N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F8270B-D571-68EC-A5CF-35E93F7B8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F58532-D818-1B8D-5D09-886EE6899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E40DD-DDC5-4DF5-A1B4-26DE10E04A4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27688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83D709-F312-4A13-8528-66F022000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90E1B-6EE5-4E51-B12A-D2A8495E2817}" type="datetimeFigureOut">
              <a:rPr lang="en-NZ" smtClean="0"/>
              <a:t>5/08/2026</a:t>
            </a:fld>
            <a:endParaRPr lang="en-N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1C63CF-E924-11F6-980D-849E2F0DD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B667E1-068A-7280-51DB-EA1F09CCF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E40DD-DDC5-4DF5-A1B4-26DE10E04A4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49259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E82EB-DCB8-0D0E-E4D5-908FF4C36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FBBF7F-8D85-B82B-4499-D8B8A1B1A7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5030DD-4E65-AF19-5358-89BD40E50E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843916-C8D0-7A08-29C6-D20E3A62F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90E1B-6EE5-4E51-B12A-D2A8495E2817}" type="datetimeFigureOut">
              <a:rPr lang="en-NZ" smtClean="0"/>
              <a:t>5/08/2026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A0A4AA-C2E0-B497-AA1B-2D68C5E20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A6119F-53DE-7368-5364-271736D52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E40DD-DDC5-4DF5-A1B4-26DE10E04A4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07372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D55DB-34A6-ADF7-8B02-E5DF4424F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A41703-25B2-7D72-7276-89F37C8D0F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75554C-9C92-C425-3103-A33FDF04CA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AE1C8B-A210-1DC2-AD55-9894FD82F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90E1B-6EE5-4E51-B12A-D2A8495E2817}" type="datetimeFigureOut">
              <a:rPr lang="en-NZ" smtClean="0"/>
              <a:t>5/08/2026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CD0A95-BF02-640D-08E5-02EC19F1D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465DC8-1FB9-6510-3DEA-C4750DAF9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E40DD-DDC5-4DF5-A1B4-26DE10E04A4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20642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4B91D2-B03B-A391-E532-D2FBE1D55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3D4797-88F6-B7B3-7D96-FB8426477A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80A560-FDEF-D51A-BA8B-5D2E8E0E90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A90E1B-6EE5-4E51-B12A-D2A8495E2817}" type="datetimeFigureOut">
              <a:rPr lang="en-NZ" smtClean="0"/>
              <a:t>5/08/2026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65E821-7CEE-51F5-3263-DD10BF09D6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D53E0-BE66-15BE-2119-7E8EFF264F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7E40DD-DDC5-4DF5-A1B4-26DE10E04A4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01253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www.youtube.com/watch?v=zhgsPkeZEbk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50" name="Picture 1" descr="A picture containing logo&#10;&#10;Description automatically generated">
            <a:extLst>
              <a:ext uri="{FF2B5EF4-FFF2-40B4-BE49-F238E27FC236}">
                <a16:creationId xmlns:a16="http://schemas.microsoft.com/office/drawing/2014/main" id="{2DFD8EA3-497F-3A08-A52F-F14366009A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F0087D53-9295-4463-AAE4-D5C626046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EB09C5-196C-9B0F-DAE8-8A1E8F2871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881" y="4501453"/>
            <a:ext cx="10909640" cy="1065836"/>
          </a:xfrm>
        </p:spPr>
        <p:txBody>
          <a:bodyPr anchor="ctr">
            <a:normAutofit/>
          </a:bodyPr>
          <a:lstStyle/>
          <a:p>
            <a:r>
              <a:rPr lang="en-NZ" sz="6600"/>
              <a:t>Grafted Tomatoes</a:t>
            </a:r>
          </a:p>
        </p:txBody>
      </p:sp>
      <p:pic>
        <p:nvPicPr>
          <p:cNvPr id="5" name="Picture 4" descr="Ex Vitro Rooting and Simultaneous Micrografting of the Walnut Hybrid Rootstock 'Paradox' (Juglans hindsi × Juglans regia) cl. 'Vlach'">
            <a:extLst>
              <a:ext uri="{FF2B5EF4-FFF2-40B4-BE49-F238E27FC236}">
                <a16:creationId xmlns:a16="http://schemas.microsoft.com/office/drawing/2014/main" id="{A1251977-8902-9502-20B9-9FA3AE428C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12933" y="320040"/>
            <a:ext cx="3028629" cy="3895344"/>
          </a:xfrm>
          <a:prstGeom prst="rect">
            <a:avLst/>
          </a:prstGeom>
          <a:noFill/>
        </p:spPr>
      </p:pic>
      <p:sp>
        <p:nvSpPr>
          <p:cNvPr id="26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5594358"/>
            <a:ext cx="3291840" cy="18288"/>
          </a:xfrm>
          <a:custGeom>
            <a:avLst/>
            <a:gdLst>
              <a:gd name="csX0" fmla="*/ 0 w 3291840"/>
              <a:gd name="csY0" fmla="*/ 0 h 18288"/>
              <a:gd name="csX1" fmla="*/ 658368 w 3291840"/>
              <a:gd name="csY1" fmla="*/ 0 h 18288"/>
              <a:gd name="csX2" fmla="*/ 1283818 w 3291840"/>
              <a:gd name="csY2" fmla="*/ 0 h 18288"/>
              <a:gd name="csX3" fmla="*/ 1909267 w 3291840"/>
              <a:gd name="csY3" fmla="*/ 0 h 18288"/>
              <a:gd name="csX4" fmla="*/ 2633472 w 3291840"/>
              <a:gd name="csY4" fmla="*/ 0 h 18288"/>
              <a:gd name="csX5" fmla="*/ 3291840 w 3291840"/>
              <a:gd name="csY5" fmla="*/ 0 h 18288"/>
              <a:gd name="csX6" fmla="*/ 3291840 w 3291840"/>
              <a:gd name="csY6" fmla="*/ 18288 h 18288"/>
              <a:gd name="csX7" fmla="*/ 2633472 w 3291840"/>
              <a:gd name="csY7" fmla="*/ 18288 h 18288"/>
              <a:gd name="csX8" fmla="*/ 2073859 w 3291840"/>
              <a:gd name="csY8" fmla="*/ 18288 h 18288"/>
              <a:gd name="csX9" fmla="*/ 1448410 w 3291840"/>
              <a:gd name="csY9" fmla="*/ 18288 h 18288"/>
              <a:gd name="csX10" fmla="*/ 822960 w 3291840"/>
              <a:gd name="csY10" fmla="*/ 18288 h 18288"/>
              <a:gd name="csX11" fmla="*/ 0 w 3291840"/>
              <a:gd name="csY11" fmla="*/ 18288 h 18288"/>
              <a:gd name="csX12" fmla="*/ 0 w 329184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Tomato in rockwool 10 Χ 15 (Double stem-Pinched)">
            <a:extLst>
              <a:ext uri="{FF2B5EF4-FFF2-40B4-BE49-F238E27FC236}">
                <a16:creationId xmlns:a16="http://schemas.microsoft.com/office/drawing/2014/main" id="{C6B758AD-DBFE-0FE1-E0FD-7E81EFE601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1575" y="462534"/>
            <a:ext cx="6667500" cy="375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635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EF58F1-2A9C-2595-BD32-E327AEC6C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6748272" cy="1481328"/>
          </a:xfrm>
        </p:spPr>
        <p:txBody>
          <a:bodyPr anchor="b">
            <a:normAutofit/>
          </a:bodyPr>
          <a:lstStyle/>
          <a:p>
            <a:r>
              <a:rPr lang="en-NZ" sz="4000" b="1" dirty="0"/>
              <a:t>Grafted tomato seedlings</a:t>
            </a:r>
            <a:br>
              <a:rPr lang="en-NZ" sz="3400" dirty="0"/>
            </a:br>
            <a:endParaRPr lang="en-NZ" sz="3400" dirty="0"/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4F8CE4-9E80-8484-FC00-856385D614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pPr lvl="0"/>
            <a:r>
              <a:rPr lang="en-NZ" sz="1700"/>
              <a:t>Modern greenhouses grow hybrid Dutch tomato varieties chosen for different markets.</a:t>
            </a:r>
          </a:p>
          <a:p>
            <a:pPr lvl="0"/>
            <a:r>
              <a:rPr lang="en-NZ" sz="1700"/>
              <a:t>Young plants are grafted onto strong, disease-resistant rootstocks.</a:t>
            </a:r>
          </a:p>
          <a:p>
            <a:pPr lvl="0"/>
            <a:r>
              <a:rPr lang="en-NZ" sz="1700"/>
              <a:t>The rootstock provides strong roots and helps protect the plant from diseases.</a:t>
            </a:r>
          </a:p>
          <a:p>
            <a:pPr lvl="0"/>
            <a:r>
              <a:rPr lang="en-NZ" sz="1700"/>
              <a:t>The scion (top part of the plant) produces the tomatoes with the desired size, flavour, and quality.</a:t>
            </a:r>
          </a:p>
          <a:p>
            <a:pPr lvl="0"/>
            <a:r>
              <a:rPr lang="en-NZ" sz="1700"/>
              <a:t>Each rootstock supports two scions, increasing the number of fruit produced.</a:t>
            </a:r>
          </a:p>
          <a:p>
            <a:endParaRPr lang="en-NZ" sz="1700" dirty="0"/>
          </a:p>
        </p:txBody>
      </p:sp>
      <p:pic>
        <p:nvPicPr>
          <p:cNvPr id="4" name="Picture 3" descr="Grafted tomato large enough to transplant.">
            <a:extLst>
              <a:ext uri="{FF2B5EF4-FFF2-40B4-BE49-F238E27FC236}">
                <a16:creationId xmlns:a16="http://schemas.microsoft.com/office/drawing/2014/main" id="{356A303F-B98C-86BB-82EB-0099324A84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500" y="1024128"/>
            <a:ext cx="4753974" cy="51846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9414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BA75EA-A057-155C-3A14-08D14845E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en-NZ" sz="5400" b="1" dirty="0">
                <a:latin typeface="Arial" panose="020B0604020202020204" pitchFamily="34" charset="0"/>
                <a:cs typeface="Arial" panose="020B0604020202020204" pitchFamily="34" charset="0"/>
              </a:rPr>
              <a:t>Grafting</a:t>
            </a:r>
          </a:p>
        </p:txBody>
      </p:sp>
      <p:sp>
        <p:nvSpPr>
          <p:cNvPr id="20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F277A8-FD3B-CAA7-DFB9-B3790E63D6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706624"/>
            <a:ext cx="5239512" cy="3483864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NZ" sz="1800" b="1" dirty="0"/>
              <a:t>What is grafting?</a:t>
            </a:r>
            <a:endParaRPr lang="en-NZ" sz="1800" dirty="0"/>
          </a:p>
          <a:p>
            <a:pPr lvl="0">
              <a:spcBef>
                <a:spcPts val="600"/>
              </a:spcBef>
            </a:pPr>
            <a:r>
              <a:rPr lang="en-NZ" sz="1800" dirty="0"/>
              <a:t>Grafting combines the best parts of two different plants into one stronger plant.</a:t>
            </a:r>
          </a:p>
          <a:p>
            <a:pPr lvl="0">
              <a:spcBef>
                <a:spcPts val="600"/>
              </a:spcBef>
            </a:pPr>
            <a:r>
              <a:rPr lang="en-NZ" sz="1800" dirty="0"/>
              <a:t>The scion is the top part of the plant that produces the tomatoes.</a:t>
            </a:r>
          </a:p>
          <a:p>
            <a:pPr lvl="0">
              <a:spcBef>
                <a:spcPts val="600"/>
              </a:spcBef>
            </a:pPr>
            <a:r>
              <a:rPr lang="en-NZ" sz="1800" dirty="0"/>
              <a:t>The rootstock is the bottom part that provides the roots.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NZ" sz="1800" b="1" dirty="0"/>
              <a:t>Remember:</a:t>
            </a:r>
          </a:p>
          <a:p>
            <a:pPr lvl="0"/>
            <a:r>
              <a:rPr lang="en-NZ" sz="1800" b="1" dirty="0"/>
              <a:t>Rootstock</a:t>
            </a:r>
            <a:r>
              <a:rPr lang="en-NZ" sz="1800" dirty="0"/>
              <a:t> = strong roots that resist diseases and absorb water and nutrients.</a:t>
            </a:r>
          </a:p>
          <a:p>
            <a:pPr lvl="0"/>
            <a:r>
              <a:rPr lang="en-NZ" sz="1800" b="1" dirty="0"/>
              <a:t>Scion</a:t>
            </a:r>
            <a:r>
              <a:rPr lang="en-NZ" sz="1800" dirty="0"/>
              <a:t> = the top of the plant that produces the fruit</a:t>
            </a:r>
          </a:p>
          <a:p>
            <a:pPr>
              <a:spcBef>
                <a:spcPts val="600"/>
              </a:spcBef>
            </a:pPr>
            <a:endParaRPr lang="en-NZ" sz="1200" dirty="0"/>
          </a:p>
          <a:p>
            <a:endParaRPr lang="en-NZ" sz="1200" b="1" dirty="0"/>
          </a:p>
        </p:txBody>
      </p:sp>
      <p:pic>
        <p:nvPicPr>
          <p:cNvPr id="6" name="Picture 5" descr="Grafted Tomatoes">
            <a:extLst>
              <a:ext uri="{FF2B5EF4-FFF2-40B4-BE49-F238E27FC236}">
                <a16:creationId xmlns:a16="http://schemas.microsoft.com/office/drawing/2014/main" id="{0D5BB479-CE09-7968-4229-79493A77C4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73117" y="1426317"/>
            <a:ext cx="2683595" cy="4005366"/>
          </a:xfrm>
          <a:prstGeom prst="rect">
            <a:avLst/>
          </a:prstGeom>
          <a:noFill/>
        </p:spPr>
      </p:pic>
      <p:pic>
        <p:nvPicPr>
          <p:cNvPr id="7" name="Picture 6" descr="Tomato grafted seedling showing grafting point and scion">
            <a:extLst>
              <a:ext uri="{FF2B5EF4-FFF2-40B4-BE49-F238E27FC236}">
                <a16:creationId xmlns:a16="http://schemas.microsoft.com/office/drawing/2014/main" id="{AE16CBB6-83E1-EF34-DE9F-B9751B32DC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6948" y="1527385"/>
            <a:ext cx="2671768" cy="3803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745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BC07D5-AAC6-38BB-A4A1-02E5B27C2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en-NZ" sz="5400" b="1"/>
              <a:t>Why are tomato plants grafted?</a:t>
            </a:r>
            <a:br>
              <a:rPr lang="en-NZ" sz="5400"/>
            </a:br>
            <a:endParaRPr lang="en-NZ" sz="54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0002CF-DB38-2C14-A8C2-A187372067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NZ" sz="2200" b="1"/>
              <a:t>Benefits of Grafting</a:t>
            </a:r>
            <a:endParaRPr lang="en-NZ" sz="2200"/>
          </a:p>
          <a:p>
            <a:pPr lvl="0"/>
            <a:r>
              <a:rPr lang="en-NZ" sz="2200"/>
              <a:t>Produces high-quality tomatoes with good flavour, size, and yield.</a:t>
            </a:r>
          </a:p>
          <a:p>
            <a:pPr lvl="0"/>
            <a:r>
              <a:rPr lang="en-NZ" sz="2200"/>
              <a:t>Gives the plant a strong, healthy root system.</a:t>
            </a:r>
          </a:p>
          <a:p>
            <a:pPr lvl="0"/>
            <a:r>
              <a:rPr lang="en-NZ" sz="2200"/>
              <a:t>Protects against many soil-borne diseases, viruses and pests.</a:t>
            </a:r>
          </a:p>
          <a:p>
            <a:pPr lvl="0"/>
            <a:r>
              <a:rPr lang="en-NZ" sz="2200"/>
              <a:t> Improves water and nutrient uptake.</a:t>
            </a:r>
          </a:p>
          <a:p>
            <a:pPr lvl="0"/>
            <a:r>
              <a:rPr lang="en-NZ" sz="2200"/>
              <a:t>Helps plants cope with environmental stresses.</a:t>
            </a:r>
          </a:p>
          <a:p>
            <a:pPr lvl="0"/>
            <a:r>
              <a:rPr lang="en-NZ" sz="2200"/>
              <a:t>Produces vigorous plants that grow faster and produce more fruit.</a:t>
            </a:r>
          </a:p>
          <a:p>
            <a:endParaRPr lang="en-NZ" sz="2200"/>
          </a:p>
        </p:txBody>
      </p:sp>
    </p:spTree>
    <p:extLst>
      <p:ext uri="{BB962C8B-B14F-4D97-AF65-F5344CB8AC3E}">
        <p14:creationId xmlns:p14="http://schemas.microsoft.com/office/powerpoint/2010/main" val="151003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87F235-F1AB-F36C-BD76-2613FA973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br>
              <a:rPr lang="en-NZ" sz="5000" b="1" dirty="0"/>
            </a:br>
            <a:r>
              <a:rPr lang="en-NZ" sz="5000" b="1" dirty="0"/>
              <a:t>Why don't breeders just grow one perfect plant?</a:t>
            </a:r>
            <a:br>
              <a:rPr lang="en-NZ" sz="5000" dirty="0"/>
            </a:br>
            <a:endParaRPr lang="en-NZ" sz="5000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45C12A-82E0-F30E-C61E-B64D9791A5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en-NZ" sz="2200" dirty="0"/>
              <a:t>Developing a new tomato variety with both excellent fruit quality and strong disease resistance can take many years.</a:t>
            </a:r>
          </a:p>
          <a:p>
            <a:r>
              <a:rPr lang="en-NZ" sz="2200" dirty="0"/>
              <a:t>Grafting is a faster way to combine these desirable traits into a single plant.</a:t>
            </a:r>
          </a:p>
          <a:p>
            <a:endParaRPr lang="en-NZ" sz="2200" dirty="0"/>
          </a:p>
        </p:txBody>
      </p:sp>
    </p:spTree>
    <p:extLst>
      <p:ext uri="{BB962C8B-B14F-4D97-AF65-F5344CB8AC3E}">
        <p14:creationId xmlns:p14="http://schemas.microsoft.com/office/powerpoint/2010/main" val="822325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2CAB5B-326A-C423-220C-0B425AE0B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E462C3FA-EE10-4283-83A9-F407C925C0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9CE515-688C-3731-8997-A1F12C364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4471416"/>
            <a:ext cx="10908792" cy="1069848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br>
              <a:rPr lang="en-NZ" sz="2000" b="1" dirty="0"/>
            </a:br>
            <a:br>
              <a:rPr lang="en-NZ" sz="2000" b="1" dirty="0"/>
            </a:br>
            <a:br>
              <a:rPr lang="en-NZ" sz="2000" b="1" dirty="0"/>
            </a:br>
            <a:r>
              <a:rPr lang="en-NZ" sz="2000" b="1" dirty="0"/>
              <a:t>Watch: Tomato Grafting: The Process</a:t>
            </a:r>
            <a:br>
              <a:rPr lang="en-NZ" dirty="0"/>
            </a:br>
            <a:r>
              <a:rPr lang="en-NZ" sz="2000" u="sng" dirty="0">
                <a:hlinkClick r:id="rId2"/>
              </a:rPr>
              <a:t>https://www.youtube.com/watch?v=zhgsPkeZEbk</a:t>
            </a:r>
            <a:br>
              <a:rPr lang="en-NZ" sz="2000" dirty="0"/>
            </a:br>
            <a:r>
              <a:rPr lang="en-NZ" sz="2000" dirty="0"/>
              <a:t>This segment shows how to attach the scion to the rootstock and gives tips on producing a healthy graft</a:t>
            </a:r>
            <a:br>
              <a:rPr lang="en-NZ" dirty="0"/>
            </a:br>
            <a:endParaRPr lang="en-US" sz="5400" dirty="0"/>
          </a:p>
        </p:txBody>
      </p:sp>
      <p:pic>
        <p:nvPicPr>
          <p:cNvPr id="13" name="Picture 12" descr="Grafted tomato">
            <a:extLst>
              <a:ext uri="{FF2B5EF4-FFF2-40B4-BE49-F238E27FC236}">
                <a16:creationId xmlns:a16="http://schemas.microsoft.com/office/drawing/2014/main" id="{45BD0C3C-95BE-B424-6239-29AE551D79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32087" y="242466"/>
            <a:ext cx="3136289" cy="3776091"/>
          </a:xfrm>
          <a:prstGeom prst="rect">
            <a:avLst/>
          </a:prstGeom>
          <a:noFill/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C6E533-9469-6B12-DB9C-8E310F67AD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3624" y="242466"/>
            <a:ext cx="2832069" cy="3776092"/>
          </a:xfrm>
          <a:prstGeom prst="rect">
            <a:avLst/>
          </a:prstGeom>
          <a:noFill/>
        </p:spPr>
      </p:pic>
      <p:pic>
        <p:nvPicPr>
          <p:cNvPr id="12" name="Picture 11" descr="Grafted tomato plants">
            <a:extLst>
              <a:ext uri="{FF2B5EF4-FFF2-40B4-BE49-F238E27FC236}">
                <a16:creationId xmlns:a16="http://schemas.microsoft.com/office/drawing/2014/main" id="{86AC82D2-6AF5-9C14-3944-516CD349DD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96204" y="254260"/>
            <a:ext cx="2832069" cy="3776092"/>
          </a:xfrm>
          <a:prstGeom prst="rect">
            <a:avLst/>
          </a:prstGeom>
          <a:noFill/>
        </p:spPr>
      </p:pic>
      <p:pic>
        <p:nvPicPr>
          <p:cNvPr id="10" name="Picture 9" descr="Grafting tomato rootstock">
            <a:extLst>
              <a:ext uri="{FF2B5EF4-FFF2-40B4-BE49-F238E27FC236}">
                <a16:creationId xmlns:a16="http://schemas.microsoft.com/office/drawing/2014/main" id="{485ADD3A-4D97-1E1E-DFC0-8E4844B89C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26223" y="242466"/>
            <a:ext cx="2707914" cy="3813963"/>
          </a:xfrm>
          <a:prstGeom prst="rect">
            <a:avLst/>
          </a:prstGeom>
          <a:noFill/>
        </p:spPr>
      </p:pic>
      <p:sp>
        <p:nvSpPr>
          <p:cNvPr id="26" name="sketch line">
            <a:extLst>
              <a:ext uri="{FF2B5EF4-FFF2-40B4-BE49-F238E27FC236}">
                <a16:creationId xmlns:a16="http://schemas.microsoft.com/office/drawing/2014/main" id="{419C4429-E272-408D-979C-9E5F7C0D3F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10000" y="5575131"/>
            <a:ext cx="4572000" cy="18288"/>
          </a:xfrm>
          <a:custGeom>
            <a:avLst/>
            <a:gdLst>
              <a:gd name="csX0" fmla="*/ 0 w 4572000"/>
              <a:gd name="csY0" fmla="*/ 0 h 18288"/>
              <a:gd name="csX1" fmla="*/ 515983 w 4572000"/>
              <a:gd name="csY1" fmla="*/ 0 h 18288"/>
              <a:gd name="csX2" fmla="*/ 1031966 w 4572000"/>
              <a:gd name="csY2" fmla="*/ 0 h 18288"/>
              <a:gd name="csX3" fmla="*/ 1639389 w 4572000"/>
              <a:gd name="csY3" fmla="*/ 0 h 18288"/>
              <a:gd name="csX4" fmla="*/ 2383971 w 4572000"/>
              <a:gd name="csY4" fmla="*/ 0 h 18288"/>
              <a:gd name="csX5" fmla="*/ 2945674 w 4572000"/>
              <a:gd name="csY5" fmla="*/ 0 h 18288"/>
              <a:gd name="csX6" fmla="*/ 3507377 w 4572000"/>
              <a:gd name="csY6" fmla="*/ 0 h 18288"/>
              <a:gd name="csX7" fmla="*/ 4572000 w 4572000"/>
              <a:gd name="csY7" fmla="*/ 0 h 18288"/>
              <a:gd name="csX8" fmla="*/ 4572000 w 4572000"/>
              <a:gd name="csY8" fmla="*/ 18288 h 18288"/>
              <a:gd name="csX9" fmla="*/ 3873137 w 4572000"/>
              <a:gd name="csY9" fmla="*/ 18288 h 18288"/>
              <a:gd name="csX10" fmla="*/ 3311434 w 4572000"/>
              <a:gd name="csY10" fmla="*/ 18288 h 18288"/>
              <a:gd name="csX11" fmla="*/ 2749731 w 4572000"/>
              <a:gd name="csY11" fmla="*/ 18288 h 18288"/>
              <a:gd name="csX12" fmla="*/ 2050869 w 4572000"/>
              <a:gd name="csY12" fmla="*/ 18288 h 18288"/>
              <a:gd name="csX13" fmla="*/ 1306286 w 4572000"/>
              <a:gd name="csY13" fmla="*/ 18288 h 18288"/>
              <a:gd name="csX14" fmla="*/ 790303 w 4572000"/>
              <a:gd name="csY14" fmla="*/ 18288 h 18288"/>
              <a:gd name="csX15" fmla="*/ 0 w 4572000"/>
              <a:gd name="csY15" fmla="*/ 18288 h 18288"/>
              <a:gd name="csX16" fmla="*/ 0 w 457200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2271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5A5CF-F643-5250-3C0B-4EC963BB2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NZ" b="1" kern="100" dirty="0">
                <a:solidFill>
                  <a:srgbClr val="00000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Fun Fact</a:t>
            </a:r>
            <a:br>
              <a:rPr lang="en-NZ" kern="100" dirty="0"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NZ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57624E-8228-BE2B-BB71-AF0BE75B434F}"/>
              </a:ext>
            </a:extLst>
          </p:cNvPr>
          <p:cNvSpPr>
            <a:spLocks noGrp="1"/>
          </p:cNvSpPr>
          <p:nvPr>
            <p:ph idx="1"/>
          </p:nvPr>
        </p:nvSpPr>
        <p:spPr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NZ" sz="2400" kern="100" dirty="0">
                <a:solidFill>
                  <a:srgbClr val="000000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Many commercial greenhouse tomato plants are grafted because they:</a:t>
            </a:r>
            <a:endParaRPr lang="en-NZ" sz="24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NZ" sz="2400" kern="100" dirty="0">
                <a:solidFill>
                  <a:srgbClr val="000000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live longer,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NZ" sz="2400" kern="100" dirty="0">
                <a:solidFill>
                  <a:srgbClr val="000000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produce more tomatoes,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NZ" sz="2400" kern="100" dirty="0">
                <a:solidFill>
                  <a:srgbClr val="000000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stay healthier,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NZ" sz="2400" kern="100" dirty="0">
                <a:solidFill>
                  <a:srgbClr val="000000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and need fewer chemical treatments.</a:t>
            </a:r>
          </a:p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NZ" sz="1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149990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5E99EC-7115-B279-C6F1-892663519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50" name="Picture 1" descr="A picture containing logo&#10;&#10;Description automatically generated">
            <a:extLst>
              <a:ext uri="{FF2B5EF4-FFF2-40B4-BE49-F238E27FC236}">
                <a16:creationId xmlns:a16="http://schemas.microsoft.com/office/drawing/2014/main" id="{679C6A7A-5195-4F60-7B02-013A1484C7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85826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333</Words>
  <Application>Microsoft Office PowerPoint</Application>
  <PresentationFormat>Widescreen</PresentationFormat>
  <Paragraphs>34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Office Theme</vt:lpstr>
      <vt:lpstr>PowerPoint Presentation</vt:lpstr>
      <vt:lpstr>Grafted Tomatoes</vt:lpstr>
      <vt:lpstr>Grafted tomato seedlings </vt:lpstr>
      <vt:lpstr>Grafting</vt:lpstr>
      <vt:lpstr>Why are tomato plants grafted? </vt:lpstr>
      <vt:lpstr> Why don't breeders just grow one perfect plant? </vt:lpstr>
      <vt:lpstr>   Watch: Tomato Grafting: The Process https://www.youtube.com/watch?v=zhgsPkeZEbk This segment shows how to attach the scion to the rootstock and gives tips on producing a healthy graft </vt:lpstr>
      <vt:lpstr>Fun Fact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Susan Stokes</dc:creator>
  <cp:lastModifiedBy>Kerry Allen</cp:lastModifiedBy>
  <cp:revision>4</cp:revision>
  <dcterms:created xsi:type="dcterms:W3CDTF">2026-07-16T00:00:10Z</dcterms:created>
  <dcterms:modified xsi:type="dcterms:W3CDTF">2026-08-05T00:14:37Z</dcterms:modified>
</cp:coreProperties>
</file>