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74" r:id="rId4"/>
    <p:sldId id="279" r:id="rId5"/>
    <p:sldId id="282" r:id="rId6"/>
    <p:sldId id="296" r:id="rId7"/>
    <p:sldId id="285" r:id="rId8"/>
    <p:sldId id="295" r:id="rId9"/>
    <p:sldId id="293" r:id="rId10"/>
    <p:sldId id="294" r:id="rId11"/>
    <p:sldId id="258" r:id="rId12"/>
    <p:sldId id="283" r:id="rId13"/>
    <p:sldId id="287" r:id="rId14"/>
    <p:sldId id="288" r:id="rId15"/>
    <p:sldId id="259" r:id="rId16"/>
    <p:sldId id="289" r:id="rId17"/>
    <p:sldId id="290" r:id="rId18"/>
    <p:sldId id="273" r:id="rId19"/>
    <p:sldId id="272" r:id="rId20"/>
    <p:sldId id="300" r:id="rId21"/>
    <p:sldId id="280" r:id="rId22"/>
    <p:sldId id="281" r:id="rId23"/>
    <p:sldId id="304" r:id="rId24"/>
    <p:sldId id="297" r:id="rId25"/>
    <p:sldId id="298" r:id="rId2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972F0-F452-5DBA-D15F-C4F759838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3EF8F-9A84-10F4-2536-0D88F747F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4DD43-FBFD-494D-E2F8-AA1FEFD18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3E749-6186-EFD9-A2FF-29797D9F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5F3C8-6D10-8BB9-0600-A491135F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483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C3F23-ABD8-5B61-A549-0BFF38A86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F8D30B-0F4A-7560-51B6-A26605530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4A022-E199-F80D-199E-7E07DE615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40C37-2C7E-E632-955B-BA7FA142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CEF28-059D-81F0-385E-13D2DB4B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979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4D12CD-20D1-1C88-843C-422E77C09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3F78C-6A4C-CF51-CF5E-E1AC4EA03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DB5FB-1AFB-61F9-8038-DE6984FB8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2ADAC-55A0-84A3-7E60-E5C7A9833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164B2-4983-FF1C-01BB-391C534F6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586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5966-DEE2-3A82-AF62-D019077B9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2C6F0-189F-9074-53CF-AED759FCC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E6E70-CD8F-301D-1DAE-CB30D5F0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973C0-BB95-45F9-A9A4-053666FC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79F32-5E73-8235-61B5-8985D4BFF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885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6FA1E-AEB6-B661-9C6B-BB286A88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8F082-E43B-8C15-343F-D1F8E0667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EA632-9E95-B03F-0740-229A67C42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F0B86-6C49-BF8A-9518-870E5049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ABCB2-9FCD-F709-774F-08B42AA8A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769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4FD7-103B-DA92-AFE4-23F876E19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22CCB-3230-83DF-1FEC-C24ED1843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D73D3-32AE-8DB9-0EE1-A1558532C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768A2D-34EA-A81A-E5A4-422AAC4C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39119-72BE-9BB8-91D7-95B0BD145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DF343D-1265-5AE0-DBEE-51E014E28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128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2A0DC-5FC8-32AF-AC73-91068D236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D2D30-745C-3908-4C79-E191F4CDB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363E7-EC4E-6D62-72E3-CB2DBFE14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940AE8-2375-64AC-01A7-E2FC65AED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B14EC-BC94-E24D-190B-E61C0BDBF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87F773-DB8A-A31A-9DCF-1DB41BE1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A2E6F0-4D10-70A6-AF70-7F53C68C7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98BEA-81C1-D62B-0F10-FB3034773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704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A8568-F6AD-6F90-F325-5DFA3693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6C02B-8D54-C120-B7F2-1028F0E95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7B8A48-CC6A-2602-836B-7D48030A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4D96F-28B3-19BE-F83A-10A408439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649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15F188-BD8B-D21C-4D25-3BD6CB36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F753B2-ADEB-6D1F-DF41-E3D6F17C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230EA-195E-F7D4-7622-EDA38CFB7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0576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1AE84-777B-19B0-99A2-5AB3D7DD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1F888-14D6-9903-E870-D03995CED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2AE072-1928-7A10-2445-6D8687F6A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65B19-CD9B-048A-771C-F782A5A4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841D3-85AE-8AAE-63F2-3B8BB7E2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C631C-1021-2172-C773-419764E7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367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C7213-E728-753A-9BAE-BF3FD7AD6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24DE6-6BE5-9E93-6A73-53053F42E8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D36D19-A03B-79C1-E775-CB55DD53E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BDA1-52BF-4EFF-C081-CD91CB99D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63BC3-89E6-8C16-C720-2FD37F37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97F00-6722-BA1C-4F77-A209F570D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227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C10D57-6371-48F1-54B8-022DC8C1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93E18-99E0-6E66-F3D3-82196FAAC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48752-59B2-C89B-A1FB-7EE6A2B51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AF6395-1B4B-4B9F-9E8A-2AFF683F08D4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3A810-C6A1-2E23-AFA6-568D64169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36094-AA37-4280-A235-2E77E07A6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9C7071-A225-4AF4-B598-068268E5D4D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452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youtube.com/watch?v=J4LNjzPZnqk&amp;t=12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iPtMUS6osA" TargetMode="External"/><Relationship Id="rId2" Type="http://schemas.openxmlformats.org/officeDocument/2006/relationships/hyperlink" Target="https://www.youtube.com/watch?v=pTGMBIrhZOI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BC9F6-92DB-44A3-BB29-1ECA82B44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C71A095-390A-6D2E-680A-B2F82B4E8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64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9574A4-2D3F-FA43-7D80-E0231EA2E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altLang="en-US" b="1" dirty="0"/>
              <a:t>Vertical training</a:t>
            </a:r>
            <a:endParaRPr lang="en-NZ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AC0A2-B4B5-1822-E44C-D0A79FA3E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706624"/>
            <a:ext cx="7124468" cy="382219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NZ" sz="3300" dirty="0"/>
              <a:t>Tomato plants are trained vertically using support strings.</a:t>
            </a:r>
          </a:p>
          <a:p>
            <a:pPr lvl="0"/>
            <a:r>
              <a:rPr lang="en-NZ" sz="3300" dirty="0"/>
              <a:t>A string attached to a bobbin is twisted around the stem and gradually lowered as the plant grows, allowing the stem to be repositioned.</a:t>
            </a:r>
          </a:p>
          <a:p>
            <a:pPr lvl="0"/>
            <a:r>
              <a:rPr lang="en-NZ" sz="3300" dirty="0"/>
              <a:t>By the end of the growing season, a single plant stem can reach up to </a:t>
            </a:r>
            <a:r>
              <a:rPr lang="en-NZ" sz="3300" b="1" dirty="0"/>
              <a:t>18 metres</a:t>
            </a:r>
            <a:r>
              <a:rPr lang="en-NZ" sz="3300" dirty="0"/>
              <a:t> in length.</a:t>
            </a:r>
          </a:p>
          <a:p>
            <a:pPr lvl="0"/>
            <a:endParaRPr lang="en-NZ" sz="3300" dirty="0"/>
          </a:p>
          <a:p>
            <a:pPr marL="0" indent="0">
              <a:buNone/>
            </a:pPr>
            <a:r>
              <a:rPr lang="en-NZ" sz="3300" b="1" dirty="0"/>
              <a:t>Benefits of Vertical Training</a:t>
            </a:r>
            <a:endParaRPr lang="en-NZ" sz="3300" dirty="0"/>
          </a:p>
          <a:p>
            <a:pPr lvl="0"/>
            <a:r>
              <a:rPr lang="en-NZ" sz="3300" dirty="0"/>
              <a:t>Keeps plants upright and well supported.</a:t>
            </a:r>
          </a:p>
          <a:p>
            <a:pPr lvl="0"/>
            <a:r>
              <a:rPr lang="en-NZ" sz="3300" dirty="0"/>
              <a:t>Maximises light interception for improved photosynthesis.</a:t>
            </a:r>
          </a:p>
          <a:p>
            <a:pPr lvl="0"/>
            <a:r>
              <a:rPr lang="en-NZ" sz="3300" dirty="0"/>
              <a:t>Increases airflow through the crop canopy.</a:t>
            </a:r>
          </a:p>
          <a:p>
            <a:pPr lvl="0"/>
            <a:r>
              <a:rPr lang="en-NZ" sz="3300" dirty="0"/>
              <a:t>Reduces humidity, lowering the risk of disease.</a:t>
            </a:r>
          </a:p>
          <a:p>
            <a:pPr lvl="0"/>
            <a:r>
              <a:rPr lang="en-NZ" sz="3300" dirty="0"/>
              <a:t>Improves access for pollination, crop maintenance, and harvesting.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C4CA3DA8-8B7C-D399-A0DF-85CDE761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50" y="3021227"/>
            <a:ext cx="2513136" cy="376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3B420B7-00F9-7086-F356-FE4A21D24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52" y="240779"/>
            <a:ext cx="3950070" cy="26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348BC8DB-899A-71BA-F6D5-4C40842EE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8174" y="3308779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NZ" altLang="en-US" sz="1800" dirty="0">
                <a:solidFill>
                  <a:schemeClr val="bg1"/>
                </a:solidFill>
              </a:rPr>
              <a:t>Bobbin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4AA215-E614-D870-FC16-F52888B70915}"/>
              </a:ext>
            </a:extLst>
          </p:cNvPr>
          <p:cNvCxnSpPr>
            <a:cxnSpLocks/>
          </p:cNvCxnSpPr>
          <p:nvPr/>
        </p:nvCxnSpPr>
        <p:spPr>
          <a:xfrm>
            <a:off x="8691277" y="3590925"/>
            <a:ext cx="746122" cy="42826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86F8FF-2A77-A202-BEF5-81301D55363A}"/>
              </a:ext>
            </a:extLst>
          </p:cNvPr>
          <p:cNvCxnSpPr/>
          <p:nvPr/>
        </p:nvCxnSpPr>
        <p:spPr>
          <a:xfrm>
            <a:off x="8294399" y="3678667"/>
            <a:ext cx="0" cy="110172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02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F34C69-8B0E-FA59-7BFB-616E8B1E4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8CA7A-B0AD-3BBB-2BEC-1E3962AD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7525512" cy="1783080"/>
          </a:xfrm>
        </p:spPr>
        <p:txBody>
          <a:bodyPr anchor="b">
            <a:normAutofit fontScale="90000"/>
          </a:bodyPr>
          <a:lstStyle/>
          <a:p>
            <a:br>
              <a:rPr lang="en-GB" altLang="en-US" sz="3800" b="1" dirty="0"/>
            </a:br>
            <a:br>
              <a:rPr lang="en-GB" altLang="en-US" sz="3800" b="1" dirty="0"/>
            </a:br>
            <a:r>
              <a:rPr lang="en-GB" altLang="en-US" b="1" dirty="0"/>
              <a:t>Removal of laterals and de-leafing</a:t>
            </a:r>
            <a:br>
              <a:rPr lang="en-GB" altLang="en-US" sz="3800" dirty="0"/>
            </a:br>
            <a:endParaRPr lang="en-NZ" sz="38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077F0-1FEC-673E-E985-A7EBEE0CD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5824728" cy="3483864"/>
          </a:xfrm>
        </p:spPr>
        <p:txBody>
          <a:bodyPr>
            <a:normAutofit/>
          </a:bodyPr>
          <a:lstStyle/>
          <a:p>
            <a:r>
              <a:rPr lang="en-US" sz="1800" dirty="0"/>
              <a:t>Side shoots (laterals) are removed to control plant growth. </a:t>
            </a:r>
          </a:p>
          <a:p>
            <a:r>
              <a:rPr lang="en-US" sz="1800" dirty="0"/>
              <a:t>De-leafing helps prevent overcrowding in the canopy and improves airflow and pollination</a:t>
            </a:r>
          </a:p>
          <a:p>
            <a:r>
              <a:rPr lang="en-US" sz="1800" dirty="0"/>
              <a:t>Even plant spacing allows more sunlight to reach the leaves.</a:t>
            </a:r>
          </a:p>
          <a:p>
            <a:r>
              <a:rPr lang="en-US" sz="1800" dirty="0"/>
              <a:t>Improved light interception increases photosynthesis increasing yield and better-quality tomatoes.</a:t>
            </a:r>
            <a:endParaRPr lang="en-NZ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A6ADE-E6CC-A5C6-DA08-7CEF389B0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2023110"/>
            <a:ext cx="451104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08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6531CB-65BB-62F6-EFC4-7C95BC6D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Truss clips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7416B-041C-810F-52F4-6A0B85478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706624"/>
            <a:ext cx="6570189" cy="348386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NZ" sz="1900" dirty="0"/>
              <a:t>Truss clips are used to support developing tomato trusses (fruit clusters).</a:t>
            </a:r>
          </a:p>
          <a:p>
            <a:pPr lvl="0"/>
            <a:r>
              <a:rPr lang="en-NZ" sz="1900" dirty="0"/>
              <a:t>They hold each truss in a stable position as it grows.</a:t>
            </a:r>
          </a:p>
          <a:p>
            <a:pPr lvl="0"/>
            <a:endParaRPr lang="en-NZ" sz="1900" dirty="0"/>
          </a:p>
          <a:p>
            <a:pPr marL="0" indent="0">
              <a:buNone/>
            </a:pPr>
            <a:r>
              <a:rPr lang="en-NZ" sz="1900" b="1" dirty="0"/>
              <a:t>Benefits of Truss Clips</a:t>
            </a:r>
            <a:endParaRPr lang="en-NZ" sz="1900" dirty="0"/>
          </a:p>
          <a:p>
            <a:pPr lvl="0"/>
            <a:r>
              <a:rPr lang="en-NZ" sz="1900" dirty="0"/>
              <a:t>Prevent trusses from bending or </a:t>
            </a:r>
            <a:r>
              <a:rPr lang="en-NZ" sz="1900" b="1" dirty="0"/>
              <a:t>kinking</a:t>
            </a:r>
            <a:r>
              <a:rPr lang="en-NZ" sz="1900" dirty="0"/>
              <a:t>.</a:t>
            </a:r>
          </a:p>
          <a:p>
            <a:pPr lvl="0"/>
            <a:r>
              <a:rPr lang="en-NZ" sz="1900" dirty="0"/>
              <a:t>Maintain an uninterrupted flow of water and nutrients to the developing fruit.</a:t>
            </a:r>
          </a:p>
          <a:p>
            <a:pPr lvl="0"/>
            <a:r>
              <a:rPr lang="en-NZ" sz="1900" dirty="0"/>
              <a:t>Promote even fruit growth and consistent fruit quality.</a:t>
            </a:r>
          </a:p>
          <a:p>
            <a:pPr lvl="0"/>
            <a:r>
              <a:rPr lang="en-NZ" sz="1900" dirty="0"/>
              <a:t>Reduce the risk of damaged, misshapen, or poorly developed fruit.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EC51D2-A8D7-F0CF-B00D-EC57529ED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938" y="231328"/>
            <a:ext cx="3412546" cy="352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D5EC02-D27F-DDD0-8366-C4D5E1C7B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938" y="3892623"/>
            <a:ext cx="3412547" cy="26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14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AD0DBB-A0AC-5876-E469-F8629386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5237037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Nutrient management </a:t>
            </a:r>
            <a:endParaRPr lang="en-NZ" sz="4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5C78D-439D-F561-795C-4ED3A82C0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5693093" cy="3788282"/>
          </a:xfrm>
        </p:spPr>
        <p:txBody>
          <a:bodyPr anchor="t">
            <a:noAutofit/>
          </a:bodyPr>
          <a:lstStyle/>
          <a:p>
            <a:pPr lvl="0"/>
            <a:r>
              <a:rPr lang="en-NZ" sz="1600" dirty="0"/>
              <a:t>Tomato plants receive water and nutrients through a fertigation system </a:t>
            </a:r>
          </a:p>
          <a:p>
            <a:pPr lvl="0"/>
            <a:r>
              <a:rPr lang="en-NZ" sz="1600" dirty="0"/>
              <a:t>Nutrients are dissolved in water and delivered directly to the roots through</a:t>
            </a:r>
            <a:r>
              <a:rPr lang="en-NZ" sz="1600" b="1" dirty="0"/>
              <a:t> </a:t>
            </a:r>
            <a:r>
              <a:rPr lang="en-NZ" sz="1600" dirty="0"/>
              <a:t>drippers.</a:t>
            </a:r>
          </a:p>
          <a:p>
            <a:pPr lvl="0"/>
            <a:r>
              <a:rPr lang="en-NZ" sz="1600" dirty="0"/>
              <a:t>The main nutrients tomatoes need are:</a:t>
            </a:r>
          </a:p>
          <a:p>
            <a:pPr lvl="1"/>
            <a:r>
              <a:rPr lang="en-NZ" sz="1600" b="1" dirty="0"/>
              <a:t>Nitrogen (N)</a:t>
            </a:r>
            <a:r>
              <a:rPr lang="en-NZ" sz="1600" dirty="0"/>
              <a:t> – leaf and stem growth</a:t>
            </a:r>
          </a:p>
          <a:p>
            <a:pPr lvl="1"/>
            <a:r>
              <a:rPr lang="en-NZ" sz="1600" b="1" dirty="0"/>
              <a:t>Phosphorus (P)</a:t>
            </a:r>
            <a:r>
              <a:rPr lang="en-NZ" sz="1600" dirty="0"/>
              <a:t> – root growth and flowering</a:t>
            </a:r>
          </a:p>
          <a:p>
            <a:pPr lvl="1"/>
            <a:r>
              <a:rPr lang="en-NZ" sz="1600" b="1" dirty="0"/>
              <a:t>Potassium (K)</a:t>
            </a:r>
            <a:r>
              <a:rPr lang="en-NZ" sz="1600" dirty="0"/>
              <a:t> – fruit growth and quality</a:t>
            </a:r>
          </a:p>
          <a:p>
            <a:pPr lvl="1"/>
            <a:r>
              <a:rPr lang="en-NZ" sz="1600" b="1" dirty="0"/>
              <a:t>Calcium (Ca)</a:t>
            </a:r>
            <a:r>
              <a:rPr lang="en-NZ" sz="1600" dirty="0"/>
              <a:t> and </a:t>
            </a:r>
            <a:r>
              <a:rPr lang="en-NZ" sz="1600" b="1" dirty="0"/>
              <a:t>Magnesium (Mg)</a:t>
            </a:r>
            <a:r>
              <a:rPr lang="en-NZ" sz="1600" dirty="0"/>
              <a:t> – healthy plant growth</a:t>
            </a:r>
          </a:p>
          <a:p>
            <a:pPr lvl="0"/>
            <a:r>
              <a:rPr lang="en-NZ" sz="1600" dirty="0"/>
              <a:t>The nutrient solution is kept at a pH of 5.5–6.0 so plants can absorb nutrients easily.</a:t>
            </a:r>
          </a:p>
          <a:p>
            <a:pPr lvl="0"/>
            <a:r>
              <a:rPr lang="en-NZ" sz="1600" dirty="0"/>
              <a:t>Extra nutrient solution is collected, cleaned, and reused, saving water, fertiliser, and reducing pollution.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32F3F0A-D618-8CA0-94D8-E4758162B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28" y="1607069"/>
            <a:ext cx="5458968" cy="364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019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FDEED7-35A3-6489-0935-2C62C8FB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Water requirements</a:t>
            </a:r>
            <a:endParaRPr lang="en-NZ" sz="40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E58BF-BA68-7CB2-32EF-747AE4270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6369472" cy="3797808"/>
          </a:xfrm>
        </p:spPr>
        <p:txBody>
          <a:bodyPr anchor="t">
            <a:normAutofit lnSpcReduction="10000"/>
          </a:bodyPr>
          <a:lstStyle/>
          <a:p>
            <a:pPr marL="0" lvl="0" indent="0">
              <a:buNone/>
            </a:pPr>
            <a:r>
              <a:rPr lang="en-NZ" sz="1800" dirty="0"/>
              <a:t>Mature plants use: </a:t>
            </a:r>
          </a:p>
          <a:p>
            <a:pPr lvl="1"/>
            <a:r>
              <a:rPr lang="en-NZ" sz="1800" b="1" dirty="0"/>
              <a:t>1.5–2.5 L per day</a:t>
            </a:r>
            <a:r>
              <a:rPr lang="en-NZ" sz="1800" dirty="0"/>
              <a:t> on average </a:t>
            </a:r>
          </a:p>
          <a:p>
            <a:pPr lvl="1"/>
            <a:r>
              <a:rPr lang="en-NZ" sz="1800" b="1" dirty="0"/>
              <a:t>3.0–4.0 L per day</a:t>
            </a:r>
            <a:r>
              <a:rPr lang="en-NZ" sz="1800" dirty="0"/>
              <a:t> during hot summer conditions </a:t>
            </a:r>
          </a:p>
          <a:p>
            <a:pPr marL="0" indent="0">
              <a:buNone/>
            </a:pPr>
            <a:r>
              <a:rPr lang="en-NZ" sz="1800" b="1" dirty="0"/>
              <a:t>Computer - Controlled Irrigation</a:t>
            </a:r>
            <a:endParaRPr lang="en-NZ" sz="1800" dirty="0"/>
          </a:p>
          <a:p>
            <a:pPr marL="0" indent="0">
              <a:buNone/>
            </a:pPr>
            <a:r>
              <a:rPr lang="en-NZ" sz="1800" dirty="0"/>
              <a:t>Sensors monitor:</a:t>
            </a:r>
          </a:p>
          <a:p>
            <a:pPr lvl="1"/>
            <a:r>
              <a:rPr lang="en-NZ" sz="1800" dirty="0"/>
              <a:t>temperature </a:t>
            </a:r>
          </a:p>
          <a:p>
            <a:pPr lvl="1"/>
            <a:r>
              <a:rPr lang="en-NZ" sz="1800" dirty="0"/>
              <a:t>humidity </a:t>
            </a:r>
          </a:p>
          <a:p>
            <a:pPr lvl="1"/>
            <a:r>
              <a:rPr lang="en-NZ" sz="1800" dirty="0"/>
              <a:t>light intensity </a:t>
            </a:r>
          </a:p>
          <a:p>
            <a:pPr lvl="1"/>
            <a:r>
              <a:rPr lang="en-NZ" sz="1800" dirty="0"/>
              <a:t>solar radiation </a:t>
            </a:r>
          </a:p>
          <a:p>
            <a:pPr marL="0" indent="0">
              <a:buNone/>
            </a:pPr>
            <a:r>
              <a:rPr lang="en-NZ" sz="1800" dirty="0"/>
              <a:t>Computer systems automatically adjust:</a:t>
            </a:r>
          </a:p>
          <a:p>
            <a:pPr lvl="1"/>
            <a:r>
              <a:rPr lang="en-NZ" sz="1800" dirty="0"/>
              <a:t>irrigation frequency </a:t>
            </a:r>
          </a:p>
          <a:p>
            <a:pPr lvl="1"/>
            <a:r>
              <a:rPr lang="en-NZ" sz="1800" dirty="0"/>
              <a:t>nutrient delivery </a:t>
            </a:r>
            <a:endParaRPr lang="en-NZ" sz="1500" dirty="0"/>
          </a:p>
          <a:p>
            <a:endParaRPr lang="en-NZ" sz="15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AB501A-2F5F-9ED5-F3C6-FE825341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152" y="640080"/>
            <a:ext cx="3332759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29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4B5523-3E9A-DFC3-226B-496F858B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0DE36-A9A1-765B-AF64-3B24F8D9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altLang="en-US" sz="4000" b="1" dirty="0"/>
              <a:t>Heating and CO</a:t>
            </a:r>
            <a:r>
              <a:rPr lang="en-GB" altLang="en-US" sz="4000" b="1" baseline="-25000" dirty="0"/>
              <a:t>2</a:t>
            </a:r>
            <a:endParaRPr lang="en-NZ" sz="4000" b="1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AE97D-FB3C-968E-67C9-2D1B309AD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514600"/>
            <a:ext cx="6254496" cy="3638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NZ" sz="1800" b="1" dirty="0"/>
              <a:t>Temperature</a:t>
            </a:r>
            <a:endParaRPr lang="en-NZ" sz="1800" dirty="0"/>
          </a:p>
          <a:p>
            <a:pPr lvl="0"/>
            <a:r>
              <a:rPr lang="en-NZ" sz="1800" dirty="0"/>
              <a:t>Day: </a:t>
            </a:r>
            <a:r>
              <a:rPr lang="en-NZ" sz="1800" b="1" dirty="0"/>
              <a:t>21–29°C</a:t>
            </a:r>
            <a:r>
              <a:rPr lang="en-NZ" sz="1800" dirty="0"/>
              <a:t> </a:t>
            </a:r>
          </a:p>
          <a:p>
            <a:pPr lvl="0"/>
            <a:r>
              <a:rPr lang="en-NZ" sz="1800" dirty="0"/>
              <a:t>Night: </a:t>
            </a:r>
            <a:r>
              <a:rPr lang="en-NZ" sz="1800" b="1" dirty="0"/>
              <a:t>15–21°C</a:t>
            </a:r>
            <a:r>
              <a:rPr lang="en-NZ" sz="1800" dirty="0"/>
              <a:t> </a:t>
            </a:r>
          </a:p>
          <a:p>
            <a:pPr lvl="0"/>
            <a:r>
              <a:rPr lang="en-NZ" sz="1800" dirty="0"/>
              <a:t>Controlled using heating, cooling, and ventilation systems </a:t>
            </a:r>
          </a:p>
          <a:p>
            <a:pPr lvl="0"/>
            <a:r>
              <a:rPr lang="en-NZ" sz="1800" dirty="0"/>
              <a:t>Helps flowering, pollination, and fruit development </a:t>
            </a:r>
          </a:p>
          <a:p>
            <a:pPr marL="0" indent="0">
              <a:buNone/>
            </a:pPr>
            <a:r>
              <a:rPr lang="en-NZ" sz="1800" b="1" dirty="0"/>
              <a:t>Carbon Dioxide (CO₂)</a:t>
            </a:r>
            <a:endParaRPr lang="en-NZ" sz="1800" dirty="0"/>
          </a:p>
          <a:p>
            <a:pPr lvl="0"/>
            <a:r>
              <a:rPr lang="en-NZ" sz="1800" dirty="0"/>
              <a:t>CO₂ is essential for photosynthesis </a:t>
            </a:r>
          </a:p>
          <a:p>
            <a:pPr lvl="0"/>
            <a:r>
              <a:rPr lang="en-NZ" sz="1800" dirty="0"/>
              <a:t>Greenhouses may use CO₂ enrichment systems </a:t>
            </a:r>
          </a:p>
          <a:p>
            <a:pPr lvl="0"/>
            <a:r>
              <a:rPr lang="en-NZ" sz="1800" dirty="0"/>
              <a:t>Higher CO₂ levels can increase growth and yields </a:t>
            </a:r>
          </a:p>
          <a:p>
            <a:pPr lvl="0"/>
            <a:endParaRPr lang="en-NZ" sz="1500" dirty="0"/>
          </a:p>
          <a:p>
            <a:endParaRPr lang="en-NZ" sz="15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FAAAC0D-A521-4DA0-F4C3-E1C5E2A67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7855" y="3429000"/>
            <a:ext cx="4080891" cy="272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16B1A3C9-EE3A-53A7-E89E-33C7556B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7855" y="373062"/>
            <a:ext cx="3948621" cy="263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FC248A-ABE4-89D2-260B-DAD150CEE4F2}"/>
              </a:ext>
            </a:extLst>
          </p:cNvPr>
          <p:cNvSpPr txBox="1"/>
          <p:nvPr/>
        </p:nvSpPr>
        <p:spPr>
          <a:xfrm>
            <a:off x="4914146" y="1057578"/>
            <a:ext cx="197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CO₂ Enrichment</a:t>
            </a:r>
            <a:endParaRPr lang="en-NZ" dirty="0"/>
          </a:p>
          <a:p>
            <a:endParaRPr lang="en-NZ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8028079-5C7F-6463-8F29-BB9D58012BD3}"/>
              </a:ext>
            </a:extLst>
          </p:cNvPr>
          <p:cNvCxnSpPr>
            <a:stCxn id="6" idx="3"/>
          </p:cNvCxnSpPr>
          <p:nvPr/>
        </p:nvCxnSpPr>
        <p:spPr>
          <a:xfrm>
            <a:off x="6885432" y="1380744"/>
            <a:ext cx="2093976" cy="57607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489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13578-8B2B-1783-D1FA-AC4C7E9E1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 fontScale="90000"/>
          </a:bodyPr>
          <a:lstStyle/>
          <a:p>
            <a:br>
              <a:rPr lang="en-NZ" sz="4000" b="1" dirty="0"/>
            </a:br>
            <a:br>
              <a:rPr lang="en-NZ" sz="4000" b="1" dirty="0"/>
            </a:br>
            <a:r>
              <a:rPr lang="en-NZ" sz="4000" b="1" dirty="0" err="1"/>
              <a:t>Bubblebees</a:t>
            </a:r>
            <a:br>
              <a:rPr lang="en-NZ" sz="4000" b="1" dirty="0"/>
            </a:br>
            <a:br>
              <a:rPr lang="en-NZ" sz="4000" b="1" dirty="0"/>
            </a:br>
            <a:r>
              <a:rPr lang="en-NZ" sz="1600" b="1" i="1" dirty="0"/>
              <a:t>PPT Bumblebees</a:t>
            </a:r>
            <a:br>
              <a:rPr lang="en-NZ" sz="1600" b="1" dirty="0"/>
            </a:br>
            <a:r>
              <a:rPr lang="en-NZ" sz="1600" b="1" dirty="0"/>
              <a:t>Watch: </a:t>
            </a:r>
            <a:r>
              <a:rPr lang="en-NZ" sz="1600" u="sng" dirty="0">
                <a:hlinkClick r:id="rId2"/>
              </a:rPr>
              <a:t>A bumblebee buzz-pollinates a tomato flower</a:t>
            </a:r>
            <a:endParaRPr lang="en-NZ" sz="1600" b="1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E9409-2207-CCB7-6574-CFCF6B8F0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7064864" cy="3483864"/>
          </a:xfrm>
        </p:spPr>
        <p:txBody>
          <a:bodyPr>
            <a:normAutofit/>
          </a:bodyPr>
          <a:lstStyle/>
          <a:p>
            <a:pPr lvl="0"/>
            <a:r>
              <a:rPr lang="en-NZ" sz="1800" dirty="0"/>
              <a:t>Improve fertilisation and fruit set </a:t>
            </a:r>
          </a:p>
          <a:p>
            <a:pPr lvl="0"/>
            <a:r>
              <a:rPr lang="en-NZ" sz="1800" dirty="0"/>
              <a:t>Increase fruit size, weight, and quality </a:t>
            </a:r>
          </a:p>
          <a:p>
            <a:pPr lvl="0"/>
            <a:r>
              <a:rPr lang="en-NZ" sz="1800" dirty="0"/>
              <a:t>Help produce more seeds per fruit </a:t>
            </a:r>
          </a:p>
          <a:p>
            <a:pPr lvl="0"/>
            <a:r>
              <a:rPr lang="en-NZ" sz="1800" dirty="0"/>
              <a:t>Leave visible signs such as brown marks on flowers </a:t>
            </a:r>
          </a:p>
          <a:p>
            <a:pPr lvl="0"/>
            <a:r>
              <a:rPr lang="en-NZ" sz="1800" dirty="0"/>
              <a:t>Hive numbers depend on greenhouse size and tomato type </a:t>
            </a:r>
          </a:p>
          <a:p>
            <a:pPr lvl="1"/>
            <a:r>
              <a:rPr lang="en-NZ" sz="1800" dirty="0"/>
              <a:t>Cherry and cocktail tomatoes need more bees (more flowers per area) </a:t>
            </a:r>
          </a:p>
          <a:p>
            <a:pPr lvl="1"/>
            <a:r>
              <a:rPr lang="en-NZ" sz="1800" dirty="0"/>
              <a:t>Hives are supplied year-round for reliable pollination and high yields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521D72-0EAD-2D13-3035-DB8A9FEFE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566" y="266216"/>
            <a:ext cx="2289504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738653-2B24-A542-2CBB-BBE4186BB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6667" y="3962400"/>
            <a:ext cx="3435303" cy="229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093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AED1DB-7653-4E81-1AD7-C8BB43B2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5188838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Pest and Disease Management</a:t>
            </a:r>
            <a:endParaRPr lang="en-NZ" sz="4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28B25-0350-EEFE-B016-811D3695E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4" y="2660904"/>
            <a:ext cx="6089903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800" dirty="0"/>
              <a:t>Greenhouses provide ideal conditions for tomato growth and high yields. </a:t>
            </a:r>
          </a:p>
          <a:p>
            <a:pPr lvl="0"/>
            <a:r>
              <a:rPr lang="en-NZ" sz="1800" dirty="0"/>
              <a:t>Warm temperatures and high humidity can also encourage pests and diseases. </a:t>
            </a:r>
          </a:p>
          <a:p>
            <a:pPr lvl="0"/>
            <a:r>
              <a:rPr lang="en-NZ" sz="1800" dirty="0"/>
              <a:t>Dense plant canopies and continuous cropping allow problems to spread quickly. </a:t>
            </a:r>
          </a:p>
          <a:p>
            <a:pPr lvl="0"/>
            <a:r>
              <a:rPr lang="en-NZ" sz="1800" dirty="0"/>
              <a:t>Poor pest and disease control can reduce fruit quality, plant growth, and yield. </a:t>
            </a:r>
          </a:p>
          <a:p>
            <a:pPr marL="0" indent="0">
              <a:buNone/>
            </a:pPr>
            <a:endParaRPr lang="en-NZ" sz="1800" dirty="0"/>
          </a:p>
          <a:p>
            <a:pPr marL="0" indent="0">
              <a:buNone/>
            </a:pPr>
            <a:r>
              <a:rPr lang="en-NZ" sz="1800" b="1" i="1" dirty="0"/>
              <a:t>See PPT Tomato P &amp; D management for information  on pests and diseases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945BE0-1E48-9AF7-B770-519127C15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38" y="1504714"/>
            <a:ext cx="4837178" cy="38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70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B57F4-46B7-BCC0-96F3-A836D2662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490A0-2BAB-2CC3-60BE-BDC7EA4B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pPr algn="ctr"/>
            <a:r>
              <a:rPr lang="en-GB" altLang="en-US" sz="4000" b="1" dirty="0"/>
              <a:t>Integrated pest management (IPM)</a:t>
            </a:r>
            <a:endParaRPr lang="en-NZ" sz="4000" b="1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06314-04C8-0C46-D0B7-6DA85E01E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800" dirty="0"/>
              <a:t>The goal of IPM is to maintain healthy crops while reducing pesticide use </a:t>
            </a:r>
          </a:p>
          <a:p>
            <a:pPr marL="0" indent="0">
              <a:buNone/>
            </a:pPr>
            <a:r>
              <a:rPr lang="en-NZ" sz="1800" b="1" dirty="0"/>
              <a:t>IPM Strategies</a:t>
            </a:r>
            <a:endParaRPr lang="en-NZ" sz="1800" dirty="0"/>
          </a:p>
          <a:p>
            <a:pPr lvl="0"/>
            <a:r>
              <a:rPr lang="en-NZ" sz="1800" dirty="0"/>
              <a:t>Environmental management </a:t>
            </a:r>
          </a:p>
          <a:p>
            <a:pPr lvl="0"/>
            <a:r>
              <a:rPr lang="en-NZ" sz="1800" dirty="0"/>
              <a:t>Biological control </a:t>
            </a:r>
          </a:p>
          <a:p>
            <a:pPr lvl="0"/>
            <a:r>
              <a:rPr lang="en-NZ" sz="1800" dirty="0"/>
              <a:t>Crop monitoring - Scouting</a:t>
            </a:r>
          </a:p>
          <a:p>
            <a:pPr lvl="0"/>
            <a:r>
              <a:rPr lang="en-NZ" sz="1800" dirty="0"/>
              <a:t>Hygiene and sanitation </a:t>
            </a:r>
          </a:p>
          <a:p>
            <a:pPr lvl="0"/>
            <a:r>
              <a:rPr lang="en-NZ" sz="1800" dirty="0"/>
              <a:t>Resistant varieties </a:t>
            </a:r>
          </a:p>
          <a:p>
            <a:pPr lvl="0"/>
            <a:r>
              <a:rPr lang="en-NZ" sz="1800" dirty="0"/>
              <a:t>Targeted chemical use </a:t>
            </a:r>
          </a:p>
          <a:p>
            <a:endParaRPr lang="en-NZ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67314A-5FFE-7BB0-D9CA-B5A77DB5A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704423"/>
            <a:ext cx="4014216" cy="267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061B20-86C1-2DE7-8B9F-83CC0D357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103413"/>
            <a:ext cx="3995928" cy="212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62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320FC7-D4E3-7168-6EF1-D0F8A6C83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336976-CE0C-CD10-0B7B-35ACC8D5A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Targeted chemical control of pests and </a:t>
            </a:r>
            <a:br>
              <a:rPr lang="en-US" alt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alt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diseases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A75CA71-1EDE-51E2-18DB-D5390609E1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007406"/>
            <a:ext cx="7214616" cy="481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84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9595B1-01AB-61DA-C213-59A788AE5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920" y="1007406"/>
            <a:ext cx="3571810" cy="2164154"/>
          </a:xfrm>
        </p:spPr>
        <p:txBody>
          <a:bodyPr>
            <a:normAutofit/>
          </a:bodyPr>
          <a:lstStyle/>
          <a:p>
            <a:r>
              <a:rPr lang="en-NZ" sz="4800" b="1" dirty="0"/>
              <a:t>Indoor Tomato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673983-FA5C-4FFA-7C37-30EA002A3E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841678" cy="1559327"/>
          </a:xfrm>
        </p:spPr>
        <p:txBody>
          <a:bodyPr>
            <a:normAutofit/>
          </a:bodyPr>
          <a:lstStyle/>
          <a:p>
            <a:pPr algn="l"/>
            <a:r>
              <a:rPr lang="en-NZ" sz="1900" b="1" dirty="0"/>
              <a:t>Watch: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1900" dirty="0"/>
              <a:t>Just the Job - </a:t>
            </a:r>
            <a:r>
              <a:rPr lang="en-NZ" sz="1900" u="sng" dirty="0">
                <a:hlinkClick r:id="rId2"/>
              </a:rPr>
              <a:t>Hothouse Vegetable Production Careers</a:t>
            </a:r>
            <a:endParaRPr lang="en-NZ" sz="1800" b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NZ" sz="1800" dirty="0">
                <a:hlinkClick r:id="rId3"/>
              </a:rPr>
              <a:t>Growing tomatoes in NZ</a:t>
            </a:r>
            <a:endParaRPr lang="en-NZ" sz="18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1D77A8C-26EE-CD9B-2769-D323401F4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007406"/>
            <a:ext cx="7214616" cy="481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543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AE7FD-997D-2B37-CF0F-3A1A6B2FB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5694AC-5915-CD82-8B4B-30B9FA769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86C9C-6BAC-AB08-1A95-F93F49C8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Harvest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3510173-FE54-E896-A5C7-75381D695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5EEB-9095-91B4-DD07-61D5750E7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619962" cy="3547872"/>
          </a:xfrm>
        </p:spPr>
        <p:txBody>
          <a:bodyPr anchor="t">
            <a:noAutofit/>
          </a:bodyPr>
          <a:lstStyle/>
          <a:p>
            <a:pPr lvl="0"/>
            <a:r>
              <a:rPr lang="en-NZ" sz="1800" dirty="0"/>
              <a:t>Tomatoes are hand-harvested daily at the correct stage of ripeness. </a:t>
            </a:r>
          </a:p>
          <a:p>
            <a:pPr lvl="0"/>
            <a:r>
              <a:rPr lang="en-NZ" sz="1800" dirty="0"/>
              <a:t>Depending on the variety, tomatoes are picked individually or as whole trusses. </a:t>
            </a:r>
          </a:p>
          <a:p>
            <a:pPr marL="0" lvl="0" indent="0">
              <a:buNone/>
            </a:pPr>
            <a:r>
              <a:rPr lang="en-NZ" sz="1800" dirty="0"/>
              <a:t>After harvesting, tomatoes are: </a:t>
            </a:r>
          </a:p>
          <a:p>
            <a:pPr lvl="0"/>
            <a:r>
              <a:rPr lang="en-NZ" sz="1800" dirty="0"/>
              <a:t>Sorted for quality </a:t>
            </a:r>
          </a:p>
          <a:p>
            <a:pPr lvl="0"/>
            <a:r>
              <a:rPr lang="en-NZ" sz="1800" dirty="0"/>
              <a:t>Graded by size and appearance </a:t>
            </a:r>
          </a:p>
          <a:p>
            <a:pPr lvl="0"/>
            <a:r>
              <a:rPr lang="en-NZ" sz="1800" dirty="0"/>
              <a:t>Packaged for transport and sale </a:t>
            </a:r>
          </a:p>
          <a:p>
            <a:pPr marL="0" indent="0">
              <a:buNone/>
            </a:pPr>
            <a:r>
              <a:rPr lang="en-NZ" sz="1800" dirty="0"/>
              <a:t>Careful harvesting and handling help ensure consumers receive fresh, high-quality tomatoes.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24012-116F-5218-2F50-A4F1C60B9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607069"/>
            <a:ext cx="5458968" cy="3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58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B23F9D-4F39-C6F9-512B-1BA9A37B7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FFF9E-7405-3D65-B542-3692BE1A2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19" y="1122362"/>
            <a:ext cx="4497887" cy="31376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Packing</a:t>
            </a: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NZ" sz="2000" b="1" dirty="0"/>
              <a:t>Activity 4: </a:t>
            </a:r>
            <a:r>
              <a:rPr lang="en-NZ" sz="2000" dirty="0"/>
              <a:t>Investigating different types of tomatoes sold in supermarkets and how packaging helps protect, market, and sell fresh tomatoes.</a:t>
            </a:r>
            <a:endParaRPr 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D948D2-82B4-2978-5AD6-DA4537C4F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8" b="6"/>
          <a:stretch>
            <a:fillRect/>
          </a:stretch>
        </p:blipFill>
        <p:spPr>
          <a:xfrm>
            <a:off x="6130396" y="321732"/>
            <a:ext cx="2371176" cy="1617903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 descr="Tomatoes Beekist Tasty Mix 180g | Shop Online at FreshChoice Titirangi">
            <a:extLst>
              <a:ext uri="{FF2B5EF4-FFF2-40B4-BE49-F238E27FC236}">
                <a16:creationId xmlns:a16="http://schemas.microsoft.com/office/drawing/2014/main" id="{F4F83AC4-ECE9-4C26-8D9B-E00965442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6" r="3" b="21336"/>
          <a:stretch>
            <a:fillRect/>
          </a:stretch>
        </p:blipFill>
        <p:spPr bwMode="auto">
          <a:xfrm>
            <a:off x="6169339" y="2557929"/>
            <a:ext cx="2292430" cy="1702135"/>
          </a:xfrm>
          <a:prstGeom prst="rect">
            <a:avLst/>
          </a:prstGeom>
          <a:noFill/>
        </p:spPr>
      </p:pic>
      <p:pic>
        <p:nvPicPr>
          <p:cNvPr id="9" name="Picture 8" descr="Beekist Angel Naturally Sweet Tomatoes ...">
            <a:extLst>
              <a:ext uri="{FF2B5EF4-FFF2-40B4-BE49-F238E27FC236}">
                <a16:creationId xmlns:a16="http://schemas.microsoft.com/office/drawing/2014/main" id="{19CA9F7B-162C-47FC-2DC7-22E076E21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6" r="1" b="12275"/>
          <a:stretch>
            <a:fillRect/>
          </a:stretch>
        </p:blipFill>
        <p:spPr bwMode="auto">
          <a:xfrm>
            <a:off x="9181786" y="2517903"/>
            <a:ext cx="2363543" cy="1742162"/>
          </a:xfrm>
          <a:prstGeom prst="rect">
            <a:avLst/>
          </a:prstGeom>
          <a:noFill/>
        </p:spPr>
      </p:pic>
      <p:pic>
        <p:nvPicPr>
          <p:cNvPr id="6" name="Picture 5" descr="Recyclable Cardboard Packaging ...">
            <a:extLst>
              <a:ext uri="{FF2B5EF4-FFF2-40B4-BE49-F238E27FC236}">
                <a16:creationId xmlns:a16="http://schemas.microsoft.com/office/drawing/2014/main" id="{4886322A-0773-FAE6-9843-A201D147E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 r="4" b="6396"/>
          <a:stretch>
            <a:fillRect/>
          </a:stretch>
        </p:blipFill>
        <p:spPr bwMode="auto">
          <a:xfrm>
            <a:off x="6096000" y="5012989"/>
            <a:ext cx="2439106" cy="1357631"/>
          </a:xfrm>
          <a:prstGeom prst="rect">
            <a:avLst/>
          </a:prstGeom>
          <a:noFill/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56858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omato Bag | NZ Hothouse">
            <a:extLst>
              <a:ext uri="{FF2B5EF4-FFF2-40B4-BE49-F238E27FC236}">
                <a16:creationId xmlns:a16="http://schemas.microsoft.com/office/drawing/2014/main" id="{73FE0323-D9FF-2966-1030-D328BA7907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r="9510" b="-3"/>
          <a:stretch>
            <a:fillRect/>
          </a:stretch>
        </p:blipFill>
        <p:spPr bwMode="auto">
          <a:xfrm>
            <a:off x="9489678" y="321732"/>
            <a:ext cx="1749026" cy="1617907"/>
          </a:xfrm>
          <a:prstGeom prst="rect">
            <a:avLst/>
          </a:prstGeom>
          <a:noFill/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228770"/>
            <a:ext cx="609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750" y="4581803"/>
            <a:ext cx="605525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ustomPak NZ | Fresh Tomato Packaging Solutions">
            <a:extLst>
              <a:ext uri="{FF2B5EF4-FFF2-40B4-BE49-F238E27FC236}">
                <a16:creationId xmlns:a16="http://schemas.microsoft.com/office/drawing/2014/main" id="{1125DD48-87AB-0DA6-EE7F-B324213009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5" r="3" b="3"/>
          <a:stretch>
            <a:fillRect/>
          </a:stretch>
        </p:blipFill>
        <p:spPr bwMode="auto">
          <a:xfrm>
            <a:off x="9210735" y="4903538"/>
            <a:ext cx="2305645" cy="1576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395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8A42F4-758C-84ED-4662-8416818D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25603E-19AC-85C2-83C0-C411A51C4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8723376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Activity 4: </a:t>
            </a:r>
            <a:r>
              <a:rPr lang="en-NZ" sz="4000" dirty="0"/>
              <a:t>Create a flowchart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6123C-C48D-46A2-0D2E-0AE9FBCFC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7130053" cy="3547872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NZ" sz="1800" dirty="0"/>
              <a:t>Create a flowchart showing the journey of a tomato from seed to supermarket. Use the following to help you.</a:t>
            </a:r>
          </a:p>
          <a:p>
            <a:pPr lvl="0"/>
            <a:r>
              <a:rPr lang="en-NZ" sz="1800" dirty="0"/>
              <a:t>Sowing tomato seeds</a:t>
            </a:r>
          </a:p>
          <a:p>
            <a:pPr lvl="0"/>
            <a:r>
              <a:rPr lang="en-NZ" sz="1800" dirty="0"/>
              <a:t>Tomato seedlings</a:t>
            </a:r>
          </a:p>
          <a:p>
            <a:pPr lvl="0"/>
            <a:r>
              <a:rPr lang="en-NZ" sz="1800" dirty="0"/>
              <a:t>Grafting seedlings</a:t>
            </a:r>
          </a:p>
          <a:p>
            <a:pPr lvl="0"/>
            <a:r>
              <a:rPr lang="en-NZ" sz="1800" dirty="0"/>
              <a:t>Planting grafted seedlings</a:t>
            </a:r>
          </a:p>
          <a:p>
            <a:pPr lvl="0"/>
            <a:r>
              <a:rPr lang="en-NZ" sz="1800" dirty="0"/>
              <a:t>Training tomato plants</a:t>
            </a:r>
          </a:p>
          <a:p>
            <a:pPr lvl="0"/>
            <a:r>
              <a:rPr lang="en-NZ" sz="1800" dirty="0"/>
              <a:t>Pollination </a:t>
            </a:r>
          </a:p>
          <a:p>
            <a:pPr lvl="0"/>
            <a:r>
              <a:rPr lang="en-NZ" sz="1800" dirty="0"/>
              <a:t>Harvesting </a:t>
            </a:r>
          </a:p>
          <a:p>
            <a:pPr lvl="0"/>
            <a:r>
              <a:rPr lang="en-NZ" sz="1800" dirty="0"/>
              <a:t>Grading </a:t>
            </a:r>
          </a:p>
          <a:p>
            <a:pPr lvl="0"/>
            <a:r>
              <a:rPr lang="en-NZ" sz="1800" dirty="0"/>
              <a:t>Packaging </a:t>
            </a:r>
          </a:p>
          <a:p>
            <a:pPr lvl="0"/>
            <a:r>
              <a:rPr lang="en-NZ" sz="1800" dirty="0"/>
              <a:t>Transport </a:t>
            </a:r>
          </a:p>
          <a:p>
            <a:pPr lvl="0"/>
            <a:r>
              <a:rPr lang="en-NZ" sz="1800" dirty="0"/>
              <a:t>Supermarket </a:t>
            </a:r>
          </a:p>
        </p:txBody>
      </p:sp>
      <p:pic>
        <p:nvPicPr>
          <p:cNvPr id="6" name="Picture 5" descr="Recyclable Cardboard Packaging ...">
            <a:extLst>
              <a:ext uri="{FF2B5EF4-FFF2-40B4-BE49-F238E27FC236}">
                <a16:creationId xmlns:a16="http://schemas.microsoft.com/office/drawing/2014/main" id="{6A6A3CD4-4A3C-2980-271E-DC90A81B8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 r="4" b="6396"/>
          <a:stretch>
            <a:fillRect/>
          </a:stretch>
        </p:blipFill>
        <p:spPr bwMode="auto">
          <a:xfrm>
            <a:off x="7760989" y="550876"/>
            <a:ext cx="3602235" cy="2005040"/>
          </a:xfrm>
          <a:prstGeom prst="rect">
            <a:avLst/>
          </a:prstGeom>
          <a:noFill/>
        </p:spPr>
      </p:pic>
      <p:pic>
        <p:nvPicPr>
          <p:cNvPr id="8" name="Picture 7" descr="Grafted tomato large enough to transplant.">
            <a:extLst>
              <a:ext uri="{FF2B5EF4-FFF2-40B4-BE49-F238E27FC236}">
                <a16:creationId xmlns:a16="http://schemas.microsoft.com/office/drawing/2014/main" id="{4B0434DA-3FEE-C0EA-975F-A7BCE7D27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673" y="3106792"/>
            <a:ext cx="2648866" cy="2888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800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C1F15-03B8-2B03-8FCE-13FDA617F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90"/>
            <a:ext cx="10515600" cy="53094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800" b="1" dirty="0"/>
              <a:t>Activity 5: </a:t>
            </a:r>
            <a:r>
              <a:rPr lang="en-US" sz="4800" dirty="0"/>
              <a:t>Identify and label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507B11F-9809-1C50-9D2F-F56E05B0C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9" r="26720" b="-1"/>
          <a:stretch>
            <a:fillRect/>
          </a:stretch>
        </p:blipFill>
        <p:spPr>
          <a:xfrm>
            <a:off x="182787" y="2558694"/>
            <a:ext cx="2827865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69E53A-2B5E-75E8-636A-43B44BAA37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62" r="28808" b="3"/>
          <a:stretch>
            <a:fillRect/>
          </a:stretch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DB00B7-EFF9-1B9D-8C67-A81B6AAA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7" r="19702" b="-1"/>
          <a:stretch>
            <a:fillRect/>
          </a:stretch>
        </p:blipFill>
        <p:spPr>
          <a:xfrm>
            <a:off x="6178733" y="2558694"/>
            <a:ext cx="2827865" cy="37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E15CF7-B1C5-9AC7-EC08-E15D0969D3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08" r="31085"/>
          <a:stretch>
            <a:fillRect/>
          </a:stretch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C249AC1-595F-63A7-775B-7C6176429F78}"/>
              </a:ext>
            </a:extLst>
          </p:cNvPr>
          <p:cNvSpPr txBox="1"/>
          <p:nvPr/>
        </p:nvSpPr>
        <p:spPr>
          <a:xfrm>
            <a:off x="460594" y="1256252"/>
            <a:ext cx="1093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Bobbin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9C2FC-01F4-19BF-D46C-147CD88B5023}"/>
              </a:ext>
            </a:extLst>
          </p:cNvPr>
          <p:cNvSpPr txBox="1"/>
          <p:nvPr/>
        </p:nvSpPr>
        <p:spPr>
          <a:xfrm>
            <a:off x="2806453" y="1231235"/>
            <a:ext cx="181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Heating pipes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45CBD2-1F90-E5C1-8683-125C3781BE25}"/>
              </a:ext>
            </a:extLst>
          </p:cNvPr>
          <p:cNvSpPr txBox="1"/>
          <p:nvPr/>
        </p:nvSpPr>
        <p:spPr>
          <a:xfrm>
            <a:off x="456126" y="1977660"/>
            <a:ext cx="164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NZ" dirty="0"/>
              <a:t>Support string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1FE257-DBC7-001D-604B-E173AAF9CC96}"/>
              </a:ext>
            </a:extLst>
          </p:cNvPr>
          <p:cNvSpPr txBox="1"/>
          <p:nvPr/>
        </p:nvSpPr>
        <p:spPr>
          <a:xfrm>
            <a:off x="469464" y="1616956"/>
            <a:ext cx="191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Reflective Mulch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FAFCD7-5DEF-EF9A-0E34-6D23EB7D5148}"/>
              </a:ext>
            </a:extLst>
          </p:cNvPr>
          <p:cNvSpPr txBox="1"/>
          <p:nvPr/>
        </p:nvSpPr>
        <p:spPr>
          <a:xfrm>
            <a:off x="2788332" y="1952877"/>
            <a:ext cx="143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Bumblebees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F65469-6561-3631-CC64-286E64B067BF}"/>
              </a:ext>
            </a:extLst>
          </p:cNvPr>
          <p:cNvSpPr txBox="1"/>
          <p:nvPr/>
        </p:nvSpPr>
        <p:spPr>
          <a:xfrm>
            <a:off x="2788332" y="1583545"/>
            <a:ext cx="1042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Truss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EA7C48-FAD8-90EC-D8AE-EA5B435B307A}"/>
              </a:ext>
            </a:extLst>
          </p:cNvPr>
          <p:cNvSpPr txBox="1"/>
          <p:nvPr/>
        </p:nvSpPr>
        <p:spPr>
          <a:xfrm>
            <a:off x="5286377" y="1583545"/>
            <a:ext cx="164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Rockwool slab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320819-F752-0956-F8B7-52FC3F3EBFE3}"/>
              </a:ext>
            </a:extLst>
          </p:cNvPr>
          <p:cNvSpPr txBox="1"/>
          <p:nvPr/>
        </p:nvSpPr>
        <p:spPr>
          <a:xfrm>
            <a:off x="5281318" y="1177409"/>
            <a:ext cx="2188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CO₂ Enrichment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386DF4-5845-6010-B13A-3F925A2E2E8D}"/>
              </a:ext>
            </a:extLst>
          </p:cNvPr>
          <p:cNvSpPr txBox="1"/>
          <p:nvPr/>
        </p:nvSpPr>
        <p:spPr>
          <a:xfrm>
            <a:off x="5308868" y="1967892"/>
            <a:ext cx="2253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Fertigation drippers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2A786F-7E88-7552-CA40-89E4299CC752}"/>
              </a:ext>
            </a:extLst>
          </p:cNvPr>
          <p:cNvSpPr txBox="1"/>
          <p:nvPr/>
        </p:nvSpPr>
        <p:spPr>
          <a:xfrm>
            <a:off x="9248117" y="1167958"/>
            <a:ext cx="1378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Sticky trap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0D70FE-FD24-AEFB-8179-808B15C0026C}"/>
              </a:ext>
            </a:extLst>
          </p:cNvPr>
          <p:cNvSpPr txBox="1"/>
          <p:nvPr/>
        </p:nvSpPr>
        <p:spPr>
          <a:xfrm>
            <a:off x="9248117" y="1660386"/>
            <a:ext cx="146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Ventilation</a:t>
            </a:r>
          </a:p>
        </p:txBody>
      </p:sp>
    </p:spTree>
    <p:extLst>
      <p:ext uri="{BB962C8B-B14F-4D97-AF65-F5344CB8AC3E}">
        <p14:creationId xmlns:p14="http://schemas.microsoft.com/office/powerpoint/2010/main" val="1648807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B37BEA-72BC-FB51-227A-3988B16D8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/>
              <a:t>Do:</a:t>
            </a:r>
            <a:endParaRPr lang="en-N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E6730-016B-3961-434F-1B8304209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200" dirty="0"/>
              <a:t>Growing indoor tomatoes (WS)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3763549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A14948-157F-C223-34C5-BE454C343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3E3AC9B-428A-2126-A5DE-F859FDAE5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812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19D4B-1F63-DCFF-FEFA-2F6BDAB30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A5A2FB-C43A-35A9-256E-BA291051A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High Tech Greenhouses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D8B92E-6027-D0C6-086F-2975C6156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69324"/>
          </a:xfrm>
        </p:spPr>
        <p:txBody>
          <a:bodyPr>
            <a:normAutofit lnSpcReduction="10000"/>
          </a:bodyPr>
          <a:lstStyle/>
          <a:p>
            <a:pPr lvl="0"/>
            <a:r>
              <a:rPr lang="en-NZ" sz="1700" dirty="0"/>
              <a:t>Allows tomatoes to be grown year-round </a:t>
            </a:r>
          </a:p>
          <a:p>
            <a:pPr lvl="0"/>
            <a:r>
              <a:rPr lang="en-NZ" sz="1700" dirty="0"/>
              <a:t>Protects plants from harsh weather, pests, and diseases </a:t>
            </a:r>
          </a:p>
          <a:p>
            <a:pPr lvl="0"/>
            <a:r>
              <a:rPr lang="en-NZ" sz="1700" dirty="0"/>
              <a:t>Creates ideal conditions for growth and fruit production </a:t>
            </a:r>
          </a:p>
          <a:p>
            <a:pPr lvl="0"/>
            <a:r>
              <a:rPr lang="en-NZ" sz="1700" dirty="0"/>
              <a:t>Uses computer technology to monitor and control the environment </a:t>
            </a:r>
          </a:p>
          <a:p>
            <a:pPr marL="0" indent="0">
              <a:buNone/>
            </a:pPr>
            <a:endParaRPr lang="en-NZ" sz="1700" dirty="0"/>
          </a:p>
          <a:p>
            <a:pPr marL="0" indent="0">
              <a:buNone/>
            </a:pPr>
            <a:r>
              <a:rPr lang="en-NZ" sz="1700" dirty="0"/>
              <a:t>Carefully controlled greenhouse conditions help produce:</a:t>
            </a:r>
          </a:p>
          <a:p>
            <a:pPr lvl="0"/>
            <a:r>
              <a:rPr lang="en-NZ" sz="1700" dirty="0"/>
              <a:t>Faster plant growth </a:t>
            </a:r>
          </a:p>
          <a:p>
            <a:pPr lvl="0"/>
            <a:r>
              <a:rPr lang="en-NZ" sz="1700" dirty="0"/>
              <a:t>Healthy flowers and fruit set </a:t>
            </a:r>
          </a:p>
          <a:p>
            <a:pPr lvl="0"/>
            <a:r>
              <a:rPr lang="en-NZ" sz="1700" dirty="0"/>
              <a:t>High-quality tomatoes </a:t>
            </a:r>
          </a:p>
          <a:p>
            <a:pPr lvl="0"/>
            <a:r>
              <a:rPr lang="en-NZ" sz="1700" dirty="0"/>
              <a:t>Increased yields for the domestic market </a:t>
            </a:r>
          </a:p>
          <a:p>
            <a:pPr lvl="0"/>
            <a:endParaRPr lang="en-NZ" sz="1700" dirty="0"/>
          </a:p>
          <a:p>
            <a:endParaRPr lang="en-NZ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CC24E7-C0B9-64E0-8B83-10B2E8880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669299"/>
            <a:ext cx="4014216" cy="27497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234668-2CAC-562C-E6FF-650C78844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4278235"/>
            <a:ext cx="3995928" cy="177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5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2533-6862-F532-3B96-6F3B5355E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Key conditions controlled </a:t>
            </a:r>
            <a:br>
              <a:rPr lang="en-NZ" sz="4000" b="1" dirty="0"/>
            </a:br>
            <a:r>
              <a:rPr lang="en-NZ" sz="4000" b="1" dirty="0"/>
              <a:t>in a greenhouse</a:t>
            </a:r>
            <a:br>
              <a:rPr lang="en-NZ" sz="3800" dirty="0"/>
            </a:br>
            <a:endParaRPr lang="en-NZ" sz="38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2E367-DBF9-FE2E-FFF5-A91228863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900" b="1" dirty="0"/>
              <a:t>Temperature</a:t>
            </a:r>
            <a:endParaRPr lang="en-NZ" sz="1900" dirty="0"/>
          </a:p>
          <a:p>
            <a:pPr lvl="0"/>
            <a:r>
              <a:rPr lang="en-NZ" sz="1900" dirty="0"/>
              <a:t>Day: </a:t>
            </a:r>
            <a:r>
              <a:rPr lang="en-NZ" sz="1900" b="1" dirty="0"/>
              <a:t>21–29°C</a:t>
            </a:r>
            <a:r>
              <a:rPr lang="en-NZ" sz="1900" dirty="0"/>
              <a:t> </a:t>
            </a:r>
          </a:p>
          <a:p>
            <a:pPr lvl="0"/>
            <a:r>
              <a:rPr lang="en-NZ" sz="1900" dirty="0"/>
              <a:t>Night: </a:t>
            </a:r>
            <a:r>
              <a:rPr lang="en-NZ" sz="1900" b="1" dirty="0"/>
              <a:t>15–21°C</a:t>
            </a:r>
            <a:r>
              <a:rPr lang="en-NZ" sz="1900" dirty="0"/>
              <a:t> </a:t>
            </a:r>
          </a:p>
          <a:p>
            <a:pPr lvl="0"/>
            <a:r>
              <a:rPr lang="en-NZ" sz="1900" dirty="0"/>
              <a:t>Controlled using heating, cooling, and ventilation systems </a:t>
            </a:r>
          </a:p>
          <a:p>
            <a:pPr lvl="0"/>
            <a:r>
              <a:rPr lang="en-NZ" sz="1900" dirty="0"/>
              <a:t>Helps flowering, pollination, and fruit development </a:t>
            </a:r>
          </a:p>
          <a:p>
            <a:pPr marL="0" indent="0">
              <a:buNone/>
            </a:pPr>
            <a:r>
              <a:rPr lang="en-NZ" sz="1900" b="1" dirty="0"/>
              <a:t>Humidity and Ventilation</a:t>
            </a:r>
            <a:endParaRPr lang="en-NZ" sz="1900" dirty="0"/>
          </a:p>
          <a:p>
            <a:pPr lvl="0"/>
            <a:r>
              <a:rPr lang="en-NZ" sz="1900" dirty="0"/>
              <a:t>Ventilation systems open and close automatically </a:t>
            </a:r>
          </a:p>
          <a:p>
            <a:pPr lvl="0"/>
            <a:r>
              <a:rPr lang="en-NZ" sz="1900" dirty="0"/>
              <a:t>Maintains air movement and reduces plant stress </a:t>
            </a:r>
          </a:p>
          <a:p>
            <a:pPr lvl="0"/>
            <a:r>
              <a:rPr lang="en-NZ" sz="1900" dirty="0"/>
              <a:t>Prevents excess humidity that can encourage disease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71AAAF7-08B2-A479-B3BF-45C76B0DA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704423"/>
            <a:ext cx="4014216" cy="267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9C5C6CF7-9951-B46E-B8D2-578DB0F92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083" y="3800475"/>
            <a:ext cx="4063973" cy="271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65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DD2B1-4AD0-AABF-3384-3473D78F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Light, Water and Nutrients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051F5-48BD-6D1B-35F6-FD68B5DCA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706624"/>
            <a:ext cx="5236065" cy="34838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sz="1700" b="1" dirty="0"/>
              <a:t>Light</a:t>
            </a:r>
            <a:endParaRPr lang="en-NZ" sz="1700" dirty="0"/>
          </a:p>
          <a:p>
            <a:pPr lvl="0"/>
            <a:r>
              <a:rPr lang="en-NZ" sz="1700" dirty="0"/>
              <a:t>Light is needed for photosynthesis and sugar production </a:t>
            </a:r>
          </a:p>
          <a:p>
            <a:pPr lvl="0"/>
            <a:r>
              <a:rPr lang="en-NZ" sz="1700" dirty="0"/>
              <a:t>White reflective mulch helps spread light through the crop canopy </a:t>
            </a:r>
          </a:p>
          <a:p>
            <a:pPr lvl="0"/>
            <a:r>
              <a:rPr lang="en-NZ" sz="1700" dirty="0"/>
              <a:t>Improves photosynthesis and even plant growth </a:t>
            </a:r>
          </a:p>
          <a:p>
            <a:pPr marL="0" indent="0">
              <a:buNone/>
            </a:pPr>
            <a:r>
              <a:rPr lang="en-NZ" sz="1700" b="1" dirty="0"/>
              <a:t>Water and Nutrients</a:t>
            </a:r>
            <a:endParaRPr lang="en-NZ" sz="1700" dirty="0"/>
          </a:p>
          <a:p>
            <a:pPr lvl="0"/>
            <a:r>
              <a:rPr lang="en-NZ" sz="1700" dirty="0"/>
              <a:t>Delivered through fertigation systems </a:t>
            </a:r>
          </a:p>
          <a:p>
            <a:pPr lvl="0"/>
            <a:r>
              <a:rPr lang="en-NZ" sz="1700" dirty="0"/>
              <a:t>Provides precise amounts of water and dissolved nutrients directly to roots </a:t>
            </a:r>
          </a:p>
          <a:p>
            <a:pPr lvl="0"/>
            <a:r>
              <a:rPr lang="en-NZ" sz="1700" dirty="0"/>
              <a:t>Reduces waste and improves nutrient uptake </a:t>
            </a:r>
          </a:p>
          <a:p>
            <a:pPr marL="0" indent="0">
              <a:buNone/>
            </a:pPr>
            <a:endParaRPr lang="en-NZ" sz="17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2F6D1A5-EABD-2932-FF55-27F0B61C1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749" y="2534412"/>
            <a:ext cx="2253426" cy="37714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7F13C6-A406-F7D6-F203-6290D9F25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9501" y="2534411"/>
            <a:ext cx="2835497" cy="378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38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F10C-32BA-D0E8-B290-5A33757A4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NZ" sz="3200" b="1" dirty="0"/>
              <a:t>Indoor Grown Tomato Crop Calendar of Operations</a:t>
            </a:r>
            <a:br>
              <a:rPr lang="en-NZ" sz="3200" dirty="0"/>
            </a:br>
            <a:r>
              <a:rPr lang="en-NZ" sz="1800" b="1" dirty="0"/>
              <a:t>(1 calendar year from planting to replanting)</a:t>
            </a:r>
            <a:br>
              <a:rPr lang="en-NZ" sz="1800" dirty="0"/>
            </a:br>
            <a:endParaRPr lang="en-NZ" sz="18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C3455C-25A1-1A73-773C-7760C2FB06D1}"/>
              </a:ext>
            </a:extLst>
          </p:cNvPr>
          <p:cNvGrpSpPr/>
          <p:nvPr/>
        </p:nvGrpSpPr>
        <p:grpSpPr>
          <a:xfrm>
            <a:off x="1198115" y="1843405"/>
            <a:ext cx="9466670" cy="4649470"/>
            <a:chOff x="-3" y="0"/>
            <a:chExt cx="9466670" cy="464947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FE69AE70-52EF-D3F4-1C5C-CA7A614F83D0}"/>
                </a:ext>
              </a:extLst>
            </p:cNvPr>
            <p:cNvSpPr/>
            <p:nvPr/>
          </p:nvSpPr>
          <p:spPr>
            <a:xfrm>
              <a:off x="962025" y="990600"/>
              <a:ext cx="1581150" cy="6000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NZ" sz="1200" kern="100">
                  <a:ln w="9525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Seedlings grown &amp; grafted in rockwool </a:t>
              </a:r>
              <a:endParaRPr lang="en-NZ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16C9F90-A62C-9737-14A2-AC095D18F53B}"/>
                </a:ext>
              </a:extLst>
            </p:cNvPr>
            <p:cNvSpPr/>
            <p:nvPr/>
          </p:nvSpPr>
          <p:spPr>
            <a:xfrm>
              <a:off x="2343150" y="0"/>
              <a:ext cx="2216989" cy="94890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NZ" sz="1200" kern="100">
                  <a:ln w="9525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Grafted seedlings</a:t>
              </a:r>
              <a:endParaRPr lang="en-NZ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NZ" sz="1200" kern="100">
                  <a:ln w="9525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delivered between 55-60 days</a:t>
              </a:r>
              <a:endParaRPr lang="en-NZ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9909E85-8444-3710-A3B3-8C5D8B3E0D10}"/>
                </a:ext>
              </a:extLst>
            </p:cNvPr>
            <p:cNvSpPr/>
            <p:nvPr/>
          </p:nvSpPr>
          <p:spPr>
            <a:xfrm>
              <a:off x="5934075" y="1257300"/>
              <a:ext cx="1609725" cy="7048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NZ" sz="1200" kern="100">
                  <a:ln w="9525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Soft sprays applied</a:t>
              </a:r>
              <a:endParaRPr lang="en-NZ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NZ" sz="1200" kern="100">
                  <a:ln w="9525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7-i0 days</a:t>
              </a:r>
              <a:endParaRPr lang="en-NZ" sz="12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CE866F3-50A1-1E57-0487-3DC77C654B08}"/>
                </a:ext>
              </a:extLst>
            </p:cNvPr>
            <p:cNvCxnSpPr/>
            <p:nvPr/>
          </p:nvCxnSpPr>
          <p:spPr>
            <a:xfrm flipH="1">
              <a:off x="1485900" y="1600200"/>
              <a:ext cx="257175" cy="41908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CAD7EB84-D3F2-5330-656F-247EE6BB5AAE}"/>
                </a:ext>
              </a:extLst>
            </p:cNvPr>
            <p:cNvCxnSpPr/>
            <p:nvPr/>
          </p:nvCxnSpPr>
          <p:spPr>
            <a:xfrm flipH="1">
              <a:off x="3295650" y="962025"/>
              <a:ext cx="9525" cy="110487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12D808A-649F-1ABD-599D-7C1DEF399244}"/>
                </a:ext>
              </a:extLst>
            </p:cNvPr>
            <p:cNvCxnSpPr/>
            <p:nvPr/>
          </p:nvCxnSpPr>
          <p:spPr>
            <a:xfrm>
              <a:off x="5676900" y="1047750"/>
              <a:ext cx="9525" cy="10287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095064DD-16B5-FB8D-8FB5-81CF842ED37D}"/>
                </a:ext>
              </a:extLst>
            </p:cNvPr>
            <p:cNvCxnSpPr/>
            <p:nvPr/>
          </p:nvCxnSpPr>
          <p:spPr>
            <a:xfrm>
              <a:off x="6715125" y="1952625"/>
              <a:ext cx="9525" cy="11366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B9746E-7F67-AB47-BC2F-D98C50AED2CC}"/>
                </a:ext>
              </a:extLst>
            </p:cNvPr>
            <p:cNvCxnSpPr/>
            <p:nvPr/>
          </p:nvCxnSpPr>
          <p:spPr>
            <a:xfrm>
              <a:off x="4581525" y="1857375"/>
              <a:ext cx="266700" cy="20955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CBB3B67-A81A-B1EB-79E6-CDA9D7D85C51}"/>
                </a:ext>
              </a:extLst>
            </p:cNvPr>
            <p:cNvGrpSpPr/>
            <p:nvPr/>
          </p:nvGrpSpPr>
          <p:grpSpPr>
            <a:xfrm>
              <a:off x="-3" y="57150"/>
              <a:ext cx="9466670" cy="4592320"/>
              <a:chOff x="-3" y="0"/>
              <a:chExt cx="9466670" cy="4592320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84EE2E56-6902-D2F2-0BB3-DF62E85834FD}"/>
                  </a:ext>
                </a:extLst>
              </p:cNvPr>
              <p:cNvGrpSpPr/>
              <p:nvPr/>
            </p:nvGrpSpPr>
            <p:grpSpPr>
              <a:xfrm>
                <a:off x="-3" y="0"/>
                <a:ext cx="9466670" cy="4592320"/>
                <a:chOff x="-3" y="0"/>
                <a:chExt cx="9466670" cy="4592320"/>
              </a:xfrm>
            </p:grpSpPr>
            <p:cxnSp>
              <p:nvCxnSpPr>
                <p:cNvPr id="58" name="Straight Arrow Connector 57">
                  <a:extLst>
                    <a:ext uri="{FF2B5EF4-FFF2-40B4-BE49-F238E27FC236}">
                      <a16:creationId xmlns:a16="http://schemas.microsoft.com/office/drawing/2014/main" id="{E62E4CD4-0357-BC23-6354-5F08C32C4244}"/>
                    </a:ext>
                  </a:extLst>
                </p:cNvPr>
                <p:cNvCxnSpPr/>
                <p:nvPr/>
              </p:nvCxnSpPr>
              <p:spPr>
                <a:xfrm flipV="1">
                  <a:off x="1647825" y="2828925"/>
                  <a:ext cx="609600" cy="101917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57E594BB-F0F0-8E63-3129-0E52AC2EEE94}"/>
                    </a:ext>
                  </a:extLst>
                </p:cNvPr>
                <p:cNvGrpSpPr/>
                <p:nvPr/>
              </p:nvGrpSpPr>
              <p:grpSpPr>
                <a:xfrm>
                  <a:off x="-3" y="0"/>
                  <a:ext cx="9466670" cy="4592320"/>
                  <a:chOff x="-314326" y="19050"/>
                  <a:chExt cx="9466670" cy="4592350"/>
                </a:xfrm>
              </p:grpSpPr>
              <p:cxnSp>
                <p:nvCxnSpPr>
                  <p:cNvPr id="68" name="Straight Arrow Connector 67">
                    <a:extLst>
                      <a:ext uri="{FF2B5EF4-FFF2-40B4-BE49-F238E27FC236}">
                        <a16:creationId xmlns:a16="http://schemas.microsoft.com/office/drawing/2014/main" id="{5C8C24BD-537B-4A8E-031A-7D787DC262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2450" y="466725"/>
                    <a:ext cx="0" cy="15240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9" name="Group 68">
                    <a:extLst>
                      <a:ext uri="{FF2B5EF4-FFF2-40B4-BE49-F238E27FC236}">
                        <a16:creationId xmlns:a16="http://schemas.microsoft.com/office/drawing/2014/main" id="{3597E523-4829-6FB7-3A94-DEC5F2745221}"/>
                      </a:ext>
                    </a:extLst>
                  </p:cNvPr>
                  <p:cNvGrpSpPr/>
                  <p:nvPr/>
                </p:nvGrpSpPr>
                <p:grpSpPr>
                  <a:xfrm>
                    <a:off x="-314326" y="19050"/>
                    <a:ext cx="9466670" cy="4592350"/>
                    <a:chOff x="-314326" y="19050"/>
                    <a:chExt cx="9466670" cy="4592350"/>
                  </a:xfrm>
                </p:grpSpPr>
                <p:sp>
                  <p:nvSpPr>
                    <p:cNvPr id="75" name="Rectangle: Rounded Corners 74">
                      <a:extLst>
                        <a:ext uri="{FF2B5EF4-FFF2-40B4-BE49-F238E27FC236}">
                          <a16:creationId xmlns:a16="http://schemas.microsoft.com/office/drawing/2014/main" id="{510DC99D-5A06-822B-3BE2-6191E52887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14326" y="3066205"/>
                      <a:ext cx="1802921" cy="653578"/>
                    </a:xfrm>
                    <a:prstGeom prst="round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Greenhouse cleaned and sterilised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76" name="Group 75">
                      <a:extLst>
                        <a:ext uri="{FF2B5EF4-FFF2-40B4-BE49-F238E27FC236}">
                          <a16:creationId xmlns:a16="http://schemas.microsoft.com/office/drawing/2014/main" id="{778E05ED-E40B-B145-E805-07911BAC0D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104775" y="19050"/>
                      <a:ext cx="9257119" cy="2895587"/>
                      <a:chOff x="-104775" y="19050"/>
                      <a:chExt cx="9257119" cy="2895587"/>
                    </a:xfrm>
                  </p:grpSpPr>
                  <p:grpSp>
                    <p:nvGrpSpPr>
                      <p:cNvPr id="80" name="Group 79">
                        <a:extLst>
                          <a:ext uri="{FF2B5EF4-FFF2-40B4-BE49-F238E27FC236}">
                            <a16:creationId xmlns:a16="http://schemas.microsoft.com/office/drawing/2014/main" id="{42C96D1B-05B2-B908-A245-0F7151884A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04800" y="1981200"/>
                        <a:ext cx="8698301" cy="933437"/>
                        <a:chOff x="304800" y="1981200"/>
                        <a:chExt cx="8698301" cy="933437"/>
                      </a:xfrm>
                    </p:grpSpPr>
                    <p:sp>
                      <p:nvSpPr>
                        <p:cNvPr id="85" name="Rectangle: Rounded Corners 84">
                          <a:extLst>
                            <a:ext uri="{FF2B5EF4-FFF2-40B4-BE49-F238E27FC236}">
                              <a16:creationId xmlns:a16="http://schemas.microsoft.com/office/drawing/2014/main" id="{FE6D2A35-2AA8-6442-1B66-CB1EB3708E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4800" y="1981200"/>
                          <a:ext cx="1266825" cy="866775"/>
                        </a:xfrm>
                        <a:prstGeom prst="roundRect">
                          <a:avLst/>
                        </a:prstGeom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Pre- planting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86" name="Rectangle: Rounded Corners 85">
                          <a:extLst>
                            <a:ext uri="{FF2B5EF4-FFF2-40B4-BE49-F238E27FC236}">
                              <a16:creationId xmlns:a16="http://schemas.microsoft.com/office/drawing/2014/main" id="{EB0A41B4-B090-9DBE-25B6-26D9D6A68C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714499" y="2028825"/>
                          <a:ext cx="2352675" cy="876300"/>
                        </a:xfrm>
                        <a:prstGeom prst="roundRect">
                          <a:avLst/>
                        </a:prstGeom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Transplanting seedling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onto rockwool slabs 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87" name="Rectangle: Rounded Corners 86">
                          <a:extLst>
                            <a:ext uri="{FF2B5EF4-FFF2-40B4-BE49-F238E27FC236}">
                              <a16:creationId xmlns:a16="http://schemas.microsoft.com/office/drawing/2014/main" id="{A1EDF7A1-2F44-B009-11E5-6725CF0016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625" y="2028812"/>
                          <a:ext cx="4764476" cy="885825"/>
                        </a:xfrm>
                        <a:prstGeom prst="roundRect">
                          <a:avLst/>
                        </a:prstGeom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Growing &amp; harvesting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First harvest 47-60 days after transplanting into greenhouse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81" name="Rectangle: Rounded Corners 80">
                        <a:extLst>
                          <a:ext uri="{FF2B5EF4-FFF2-40B4-BE49-F238E27FC236}">
                            <a16:creationId xmlns:a16="http://schemas.microsoft.com/office/drawing/2014/main" id="{BB1620B9-54E8-3C03-6E87-A0ECBA6BA7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04775" y="19050"/>
                        <a:ext cx="1581150" cy="447675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800"/>
                          </a:spcAft>
                          <a:buNone/>
                        </a:pPr>
                        <a:r>
                          <a:rPr lang="en-NZ" sz="1200" kern="100">
                            <a:ln w="9525" cap="rnd" cmpd="sng" algn="ctr">
                              <a:solidFill>
                                <a:srgbClr val="000000"/>
                              </a:solidFill>
                              <a:prstDash val="solid"/>
                              <a:bevel/>
                            </a:ln>
                            <a:solidFill>
                              <a:srgbClr val="000000"/>
                            </a:solidFill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Cultivar selection</a:t>
                        </a:r>
                        <a:endParaRPr lang="en-NZ" sz="1200" kern="100"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2" name="Rectangle: Rounded Corners 81">
                        <a:extLst>
                          <a:ext uri="{FF2B5EF4-FFF2-40B4-BE49-F238E27FC236}">
                            <a16:creationId xmlns:a16="http://schemas.microsoft.com/office/drawing/2014/main" id="{360DCD45-46A5-D6DA-41CC-AA979D1F80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38500" y="1142999"/>
                        <a:ext cx="2019300" cy="676275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800"/>
                          </a:spcAft>
                          <a:buNone/>
                        </a:pPr>
                        <a:r>
                          <a:rPr lang="en-NZ" sz="1200" kern="100">
                            <a:ln w="9525" cap="rnd" cmpd="sng" algn="ctr">
                              <a:solidFill>
                                <a:srgbClr val="000000"/>
                              </a:solidFill>
                              <a:prstDash val="solid"/>
                              <a:bevel/>
                            </a:ln>
                            <a:solidFill>
                              <a:srgbClr val="000000"/>
                            </a:solidFill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Introduce beneficial insects </a:t>
                        </a:r>
                        <a:endParaRPr lang="en-NZ" sz="1200" kern="100"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endParaRPr>
                      </a:p>
                      <a:p>
                        <a:pPr algn="ctr">
                          <a:lnSpc>
                            <a:spcPct val="115000"/>
                          </a:lnSpc>
                          <a:spcAft>
                            <a:spcPts val="800"/>
                          </a:spcAft>
                          <a:buNone/>
                        </a:pPr>
                        <a:r>
                          <a:rPr lang="en-NZ" sz="1200" kern="100">
                            <a:ln w="9525" cap="rnd" cmpd="sng" algn="ctr">
                              <a:solidFill>
                                <a:srgbClr val="000000"/>
                              </a:solidFill>
                              <a:prstDash val="solid"/>
                              <a:bevel/>
                            </a:ln>
                            <a:solidFill>
                              <a:srgbClr val="000000"/>
                            </a:solidFill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 </a:t>
                        </a:r>
                        <a:endParaRPr lang="en-NZ" sz="1200" kern="100"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3" name="Rectangle: Rounded Corners 82">
                        <a:extLst>
                          <a:ext uri="{FF2B5EF4-FFF2-40B4-BE49-F238E27FC236}">
                            <a16:creationId xmlns:a16="http://schemas.microsoft.com/office/drawing/2014/main" id="{C1502D5E-3547-546E-203C-F18C9A65F4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45222" y="424129"/>
                        <a:ext cx="1524000" cy="561975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800"/>
                          </a:spcAft>
                          <a:buNone/>
                        </a:pPr>
                        <a:r>
                          <a:rPr lang="en-NZ" sz="1200" b="1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CO₂</a:t>
                        </a:r>
                        <a:r>
                          <a: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n-NZ" sz="1200" kern="100">
                            <a:ln w="9525" cap="rnd" cmpd="sng" algn="ctr">
                              <a:solidFill>
                                <a:srgbClr val="000000"/>
                              </a:solidFill>
                              <a:prstDash val="solid"/>
                              <a:bevel/>
                            </a:ln>
                            <a:solidFill>
                              <a:srgbClr val="000000"/>
                            </a:solidFill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Enrichment</a:t>
                        </a:r>
                        <a:endParaRPr lang="en-NZ" sz="1200" kern="100"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4" name="Rectangle: Rounded Corners 83">
                        <a:extLst>
                          <a:ext uri="{FF2B5EF4-FFF2-40B4-BE49-F238E27FC236}">
                            <a16:creationId xmlns:a16="http://schemas.microsoft.com/office/drawing/2014/main" id="{3F2DD00E-F2B2-E932-1AC3-D87D927F4A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6819" y="158329"/>
                        <a:ext cx="2295525" cy="898953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800"/>
                          </a:spcAft>
                          <a:buNone/>
                        </a:pPr>
                        <a:r>
                          <a:rPr lang="en-NZ" sz="1200" kern="100">
                            <a:ln w="9525" cap="rnd" cmpd="sng" algn="ctr">
                              <a:solidFill>
                                <a:srgbClr val="000000"/>
                              </a:solidFill>
                              <a:prstDash val="solid"/>
                              <a:bevel/>
                            </a:ln>
                            <a:solidFill>
                              <a:srgbClr val="000000"/>
                            </a:solidFill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rPr>
                          <a:t>Use integrated pest management practices to control and manage pests </a:t>
                        </a:r>
                        <a:endParaRPr lang="en-NZ" sz="1200" kern="100"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77" name="Rectangle: Rounded Corners 76">
                      <a:extLst>
                        <a:ext uri="{FF2B5EF4-FFF2-40B4-BE49-F238E27FC236}">
                          <a16:creationId xmlns:a16="http://schemas.microsoft.com/office/drawing/2014/main" id="{5D74A861-C46D-683F-5BE4-1E56CD4812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4255" y="3151930"/>
                      <a:ext cx="1152525" cy="447675"/>
                    </a:xfrm>
                    <a:prstGeom prst="round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Fertigation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" name="Rectangle: Rounded Corners 77">
                      <a:extLst>
                        <a:ext uri="{FF2B5EF4-FFF2-40B4-BE49-F238E27FC236}">
                          <a16:creationId xmlns:a16="http://schemas.microsoft.com/office/drawing/2014/main" id="{05991518-9EDA-64A0-20D5-AF30927826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8906" y="3705913"/>
                      <a:ext cx="1971675" cy="905487"/>
                    </a:xfrm>
                    <a:prstGeom prst="round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Training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removal of laterals, leaf pruning, truss clips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9" name="Rectangle: Rounded Corners 78">
                      <a:extLst>
                        <a:ext uri="{FF2B5EF4-FFF2-40B4-BE49-F238E27FC236}">
                          <a16:creationId xmlns:a16="http://schemas.microsoft.com/office/drawing/2014/main" id="{CAA97D25-0C45-3A3F-D28D-495946139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6819" y="3719783"/>
                      <a:ext cx="1609725" cy="457200"/>
                    </a:xfrm>
                    <a:prstGeom prst="round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Hand harvest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70" name="Straight Arrow Connector 69">
                    <a:extLst>
                      <a:ext uri="{FF2B5EF4-FFF2-40B4-BE49-F238E27FC236}">
                        <a16:creationId xmlns:a16="http://schemas.microsoft.com/office/drawing/2014/main" id="{9B0B8035-E418-5716-57A9-8FD0BBBB98D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87135" y="2847975"/>
                    <a:ext cx="351078" cy="21823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Arrow Connector 70">
                    <a:extLst>
                      <a:ext uri="{FF2B5EF4-FFF2-40B4-BE49-F238E27FC236}">
                        <a16:creationId xmlns:a16="http://schemas.microsoft.com/office/drawing/2014/main" id="{94F55ECF-A620-97EE-44C3-04E0452B473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935349" y="1819274"/>
                    <a:ext cx="312801" cy="20955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Arrow Connector 71">
                    <a:extLst>
                      <a:ext uri="{FF2B5EF4-FFF2-40B4-BE49-F238E27FC236}">
                        <a16:creationId xmlns:a16="http://schemas.microsoft.com/office/drawing/2014/main" id="{F0DCE8F6-7C08-884C-A1BA-9EB1F5A423B0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5621655" y="2847975"/>
                    <a:ext cx="7620" cy="847725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Arrow Connector 72">
                    <a:extLst>
                      <a:ext uri="{FF2B5EF4-FFF2-40B4-BE49-F238E27FC236}">
                        <a16:creationId xmlns:a16="http://schemas.microsoft.com/office/drawing/2014/main" id="{4939B40A-8D26-C151-5BBE-D5B2FF1DB263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6579817" y="2809030"/>
                    <a:ext cx="270701" cy="3429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>
                    <a:extLst>
                      <a:ext uri="{FF2B5EF4-FFF2-40B4-BE49-F238E27FC236}">
                        <a16:creationId xmlns:a16="http://schemas.microsoft.com/office/drawing/2014/main" id="{A9A07794-6155-4DE7-5BBB-04647A276FD3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7302953" y="1057282"/>
                    <a:ext cx="701629" cy="948885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3185DC10-B773-F5C2-A651-17D1DCC75C2D}"/>
                    </a:ext>
                  </a:extLst>
                </p:cNvPr>
                <p:cNvSpPr/>
                <p:nvPr/>
              </p:nvSpPr>
              <p:spPr>
                <a:xfrm>
                  <a:off x="3533775" y="3057525"/>
                  <a:ext cx="1819275" cy="70485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NZ" sz="1200" kern="100">
                      <a:ln w="9525" cap="rnd" cmpd="sng" algn="ctr">
                        <a:solidFill>
                          <a:srgbClr val="000000"/>
                        </a:solidFill>
                        <a:prstDash val="solid"/>
                        <a:bevel/>
                      </a:ln>
                      <a:solidFill>
                        <a:srgbClr val="000000"/>
                      </a:solidFill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rPr>
                    <a:t>Introduce Bumble bees </a:t>
                  </a:r>
                  <a:endParaRPr lang="en-NZ" sz="1200" kern="100">
                    <a:effectLst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NZ" sz="1200" kern="100">
                      <a:ln w="9525" cap="rnd" cmpd="sng" algn="ctr">
                        <a:solidFill>
                          <a:srgbClr val="000000"/>
                        </a:solidFill>
                        <a:prstDash val="solid"/>
                        <a:bevel/>
                      </a:ln>
                      <a:solidFill>
                        <a:srgbClr val="000000"/>
                      </a:solidFill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rPr>
                    <a:t>2/ha added weekly</a:t>
                  </a:r>
                  <a:endParaRPr lang="en-NZ" sz="1200" kern="100">
                    <a:effectLst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5DC14EB8-7B43-7945-40C7-92750884DB90}"/>
                    </a:ext>
                  </a:extLst>
                </p:cNvPr>
                <p:cNvSpPr/>
                <p:nvPr/>
              </p:nvSpPr>
              <p:spPr>
                <a:xfrm>
                  <a:off x="2809875" y="3943350"/>
                  <a:ext cx="1524000" cy="59055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NZ" sz="1200" kern="100">
                      <a:ln w="9525" cap="rnd" cmpd="sng" algn="ctr">
                        <a:solidFill>
                          <a:srgbClr val="000000"/>
                        </a:solidFill>
                        <a:prstDash val="solid"/>
                        <a:bevel/>
                      </a:ln>
                      <a:solidFill>
                        <a:srgbClr val="000000"/>
                      </a:solidFill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rPr>
                    <a:t>Seedlings clipped to string training system</a:t>
                  </a:r>
                  <a:endParaRPr lang="en-NZ" sz="1200" kern="100">
                    <a:effectLst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0B10642A-868E-76D6-D2EF-6CCACE133EDC}"/>
                    </a:ext>
                  </a:extLst>
                </p:cNvPr>
                <p:cNvSpPr/>
                <p:nvPr/>
              </p:nvSpPr>
              <p:spPr>
                <a:xfrm>
                  <a:off x="895350" y="3810000"/>
                  <a:ext cx="1524000" cy="59055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NZ" sz="1200" kern="100">
                      <a:ln w="9525" cap="rnd" cmpd="sng" algn="ctr">
                        <a:solidFill>
                          <a:srgbClr val="000000"/>
                        </a:solidFill>
                        <a:prstDash val="solid"/>
                        <a:bevel/>
                      </a:ln>
                      <a:solidFill>
                        <a:srgbClr val="000000"/>
                      </a:solidFill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rPr>
                    <a:t>Sticky traps installed </a:t>
                  </a:r>
                  <a:endParaRPr lang="en-NZ" sz="1200" kern="100">
                    <a:effectLst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Rectangle: Rounded Corners 62">
                  <a:extLst>
                    <a:ext uri="{FF2B5EF4-FFF2-40B4-BE49-F238E27FC236}">
                      <a16:creationId xmlns:a16="http://schemas.microsoft.com/office/drawing/2014/main" id="{D0806C86-5846-BA3A-6823-67A6510FAFF8}"/>
                    </a:ext>
                  </a:extLst>
                </p:cNvPr>
                <p:cNvSpPr/>
                <p:nvPr/>
              </p:nvSpPr>
              <p:spPr>
                <a:xfrm>
                  <a:off x="1866900" y="3028950"/>
                  <a:ext cx="1581150" cy="76200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NZ" sz="1200" kern="100">
                      <a:ln w="9525" cap="rnd" cmpd="sng" algn="ctr">
                        <a:solidFill>
                          <a:srgbClr val="000000"/>
                        </a:solidFill>
                        <a:prstDash val="solid"/>
                        <a:bevel/>
                      </a:ln>
                      <a:solidFill>
                        <a:srgbClr val="000000"/>
                      </a:solidFill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rPr>
                    <a:t>Drippers placed into propagation block</a:t>
                  </a:r>
                  <a:endParaRPr lang="en-NZ" sz="1200" kern="100">
                    <a:effectLst/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45D50CFD-F5DD-725B-1C75-7FE6B4C2C340}"/>
                    </a:ext>
                  </a:extLst>
                </p:cNvPr>
                <p:cNvCxnSpPr/>
                <p:nvPr/>
              </p:nvCxnSpPr>
              <p:spPr>
                <a:xfrm flipV="1">
                  <a:off x="2800350" y="2771775"/>
                  <a:ext cx="9525" cy="27622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85E8AB36-D4B9-02CC-195C-8570141BC85C}"/>
                    </a:ext>
                  </a:extLst>
                </p:cNvPr>
                <p:cNvCxnSpPr/>
                <p:nvPr/>
              </p:nvCxnSpPr>
              <p:spPr>
                <a:xfrm flipV="1">
                  <a:off x="3495675" y="2828925"/>
                  <a:ext cx="9525" cy="111444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81246BBA-8449-86F2-DE15-63C3844957CD}"/>
                    </a:ext>
                  </a:extLst>
                </p:cNvPr>
                <p:cNvCxnSpPr/>
                <p:nvPr/>
              </p:nvCxnSpPr>
              <p:spPr>
                <a:xfrm flipH="1" flipV="1">
                  <a:off x="4143375" y="2886075"/>
                  <a:ext cx="295275" cy="228619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24A2DAA9-284D-2BDC-4484-30B1928673E2}"/>
                    </a:ext>
                  </a:extLst>
                </p:cNvPr>
                <p:cNvCxnSpPr/>
                <p:nvPr/>
              </p:nvCxnSpPr>
              <p:spPr>
                <a:xfrm flipV="1">
                  <a:off x="4467225" y="2838450"/>
                  <a:ext cx="352425" cy="29441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13B26058-107E-652D-F783-482CB9A6CC20}"/>
                  </a:ext>
                </a:extLst>
              </p:cNvPr>
              <p:cNvCxnSpPr/>
              <p:nvPr/>
            </p:nvCxnSpPr>
            <p:spPr>
              <a:xfrm flipH="1" flipV="1">
                <a:off x="7962900" y="2886075"/>
                <a:ext cx="9525" cy="838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0121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5AE74-D136-D936-31E2-EF4F9CDFD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000" b="1" dirty="0"/>
              <a:t>Establishing a Greenhouse Tomato Crop</a:t>
            </a:r>
            <a:endParaRPr lang="en-NZ" sz="5000" b="1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4043D-E2FC-4CB3-755C-F2E3B72F7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49328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NZ" sz="1600" b="1" noProof="0" dirty="0"/>
              <a:t>Preparing the Greenhouse</a:t>
            </a:r>
          </a:p>
          <a:p>
            <a:r>
              <a:rPr lang="en-NZ" sz="1600" noProof="0" dirty="0"/>
              <a:t>Greenhouses are thoroughly cleaned and sterilised before planting </a:t>
            </a:r>
          </a:p>
          <a:p>
            <a:r>
              <a:rPr lang="en-NZ" sz="1600" noProof="0" dirty="0"/>
              <a:t>Reduces the risk of disease outbreaks in the new crop </a:t>
            </a:r>
          </a:p>
          <a:p>
            <a:pPr marL="0" indent="0">
              <a:buNone/>
            </a:pPr>
            <a:r>
              <a:rPr lang="en-NZ" sz="1600" b="1" noProof="0" dirty="0"/>
              <a:t>Raising tomato seedlings</a:t>
            </a:r>
          </a:p>
          <a:p>
            <a:r>
              <a:rPr lang="en-NZ" sz="1600" noProof="0" dirty="0"/>
              <a:t>Seedlings are produced by commercial propagators </a:t>
            </a:r>
          </a:p>
          <a:p>
            <a:r>
              <a:rPr lang="en-NZ" sz="1600" noProof="0" dirty="0"/>
              <a:t>Grown in soilless media such as: </a:t>
            </a:r>
          </a:p>
          <a:p>
            <a:pPr lvl="1"/>
            <a:r>
              <a:rPr lang="en-NZ" sz="1600" noProof="0" dirty="0"/>
              <a:t>coco coir </a:t>
            </a:r>
          </a:p>
          <a:p>
            <a:pPr lvl="1"/>
            <a:r>
              <a:rPr lang="en-NZ" sz="1600" noProof="0" dirty="0"/>
              <a:t>perlite </a:t>
            </a:r>
          </a:p>
          <a:p>
            <a:pPr lvl="1"/>
            <a:r>
              <a:rPr lang="en-NZ" sz="1600" noProof="0" dirty="0"/>
              <a:t>rockwool </a:t>
            </a:r>
          </a:p>
          <a:p>
            <a:r>
              <a:rPr lang="en-NZ" sz="1600" noProof="0" dirty="0"/>
              <a:t>These media provide: </a:t>
            </a:r>
          </a:p>
          <a:p>
            <a:pPr lvl="1"/>
            <a:r>
              <a:rPr lang="en-NZ" sz="1600" noProof="0" dirty="0"/>
              <a:t>good drainage </a:t>
            </a:r>
          </a:p>
          <a:p>
            <a:pPr lvl="1"/>
            <a:r>
              <a:rPr lang="en-NZ" sz="1600" noProof="0" dirty="0"/>
              <a:t>aeration </a:t>
            </a:r>
          </a:p>
          <a:p>
            <a:pPr lvl="1"/>
            <a:r>
              <a:rPr lang="en-NZ" sz="1600" noProof="0" dirty="0"/>
              <a:t>root support </a:t>
            </a:r>
          </a:p>
          <a:p>
            <a:pPr lvl="1"/>
            <a:r>
              <a:rPr lang="en-NZ" sz="1600" noProof="0" dirty="0"/>
              <a:t>reduced soil-borne disease risk</a:t>
            </a:r>
          </a:p>
          <a:p>
            <a:pPr lvl="1"/>
            <a:endParaRPr lang="en-US" sz="1400" dirty="0"/>
          </a:p>
          <a:p>
            <a:endParaRPr lang="en-NZ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266220-F81D-6431-147B-3CC193BA4D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4" b="4368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9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EF58F1-2A9C-2595-BD32-E327AEC6C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3400" b="1"/>
              <a:t>Grafted tomato seedlings</a:t>
            </a:r>
            <a:br>
              <a:rPr lang="en-NZ" sz="3400"/>
            </a:br>
            <a:endParaRPr lang="en-NZ" sz="34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F8CE4-9E80-8484-FC00-856385D61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txBody>
          <a:bodyPr anchor="t">
            <a:normAutofit fontScale="92500" lnSpcReduction="10000"/>
          </a:bodyPr>
          <a:lstStyle/>
          <a:p>
            <a:pPr lvl="0"/>
            <a:r>
              <a:rPr lang="en-NZ" sz="1800" dirty="0"/>
              <a:t>Modern greenhouses grow hybrid Dutch tomato varieties chosen for different markets.</a:t>
            </a:r>
          </a:p>
          <a:p>
            <a:pPr lvl="0"/>
            <a:r>
              <a:rPr lang="en-NZ" sz="1800" dirty="0"/>
              <a:t>Young plants are grafted onto strong, disease-resistant rootstocks.</a:t>
            </a:r>
          </a:p>
          <a:p>
            <a:pPr lvl="0"/>
            <a:r>
              <a:rPr lang="en-NZ" sz="1800" dirty="0"/>
              <a:t>The rootstock provides strong roots and helps protect the plant from diseases.</a:t>
            </a:r>
          </a:p>
          <a:p>
            <a:pPr lvl="0"/>
            <a:r>
              <a:rPr lang="en-NZ" sz="1800" dirty="0"/>
              <a:t>The scion (top part of the plant) produces the tomatoes with the desired size, flavour, and quality.</a:t>
            </a:r>
          </a:p>
          <a:p>
            <a:pPr lvl="0"/>
            <a:r>
              <a:rPr lang="en-NZ" sz="1800" dirty="0"/>
              <a:t>Each rootstock supports two scions, increasing the number of fruit produced.</a:t>
            </a:r>
          </a:p>
          <a:p>
            <a:pPr marL="0" lvl="0" indent="0">
              <a:buNone/>
            </a:pPr>
            <a:endParaRPr lang="en-NZ" sz="1800" dirty="0"/>
          </a:p>
          <a:p>
            <a:pPr marL="0" indent="0">
              <a:buNone/>
            </a:pPr>
            <a:r>
              <a:rPr lang="en-US" sz="1400" b="1" i="1" dirty="0"/>
              <a:t>PPT Grafted Tomatoes.</a:t>
            </a:r>
            <a:endParaRPr lang="en-NZ" sz="1400" dirty="0"/>
          </a:p>
          <a:p>
            <a:pPr lvl="0"/>
            <a:endParaRPr lang="en-NZ" sz="1800" dirty="0"/>
          </a:p>
          <a:p>
            <a:endParaRPr lang="en-NZ" sz="1700" dirty="0"/>
          </a:p>
        </p:txBody>
      </p:sp>
      <p:pic>
        <p:nvPicPr>
          <p:cNvPr id="7" name="Picture 6" descr="Grafted tomato large enough to transplant.">
            <a:extLst>
              <a:ext uri="{FF2B5EF4-FFF2-40B4-BE49-F238E27FC236}">
                <a16:creationId xmlns:a16="http://schemas.microsoft.com/office/drawing/2014/main" id="{DDDB2341-C6A9-387F-3BDA-3BCE24654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00" y="1024128"/>
            <a:ext cx="4753974" cy="5184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41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EBA345-0040-7DE9-D1CA-67DD981B9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5400" b="1" dirty="0"/>
              <a:t>Planting the crop</a:t>
            </a:r>
            <a:br>
              <a:rPr lang="en-US" sz="5400" b="1" dirty="0"/>
            </a:br>
            <a:endParaRPr lang="en-NZ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EB459-2E59-6816-ED98-C01D06691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49" y="432814"/>
            <a:ext cx="1764715" cy="2494299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3914023-E694-CE48-7DD9-760A21C05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449370"/>
            <a:ext cx="3683348" cy="24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A8054-EF5A-7267-0A03-04208FA29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671691" cy="3584870"/>
          </a:xfrm>
        </p:spPr>
        <p:txBody>
          <a:bodyPr>
            <a:normAutofit/>
          </a:bodyPr>
          <a:lstStyle/>
          <a:p>
            <a:r>
              <a:rPr lang="en-NZ" sz="1600" noProof="0" dirty="0"/>
              <a:t>Seedlings are planted into slabs of sterile growing media </a:t>
            </a:r>
          </a:p>
          <a:p>
            <a:r>
              <a:rPr lang="en-NZ" sz="1600" noProof="0" dirty="0"/>
              <a:t>Plants are spaced carefully to maximise growth and airflow </a:t>
            </a:r>
          </a:p>
          <a:p>
            <a:r>
              <a:rPr lang="en-NZ" sz="1600" noProof="0" dirty="0"/>
              <a:t>Water and nutrients are supplied through a hydroponic nutrient solution</a:t>
            </a:r>
          </a:p>
          <a:p>
            <a:r>
              <a:rPr lang="en-NZ" sz="1600" noProof="0" dirty="0"/>
              <a:t>Seedlings are usually about 55 days old when delivered </a:t>
            </a:r>
          </a:p>
          <a:p>
            <a:r>
              <a:rPr lang="en-NZ" sz="1600" noProof="0" dirty="0"/>
              <a:t>Many plants are already flowering  this allows earlier fruit production and harvests</a:t>
            </a:r>
          </a:p>
          <a:p>
            <a:pPr marL="0" indent="0">
              <a:buNone/>
            </a:pPr>
            <a:r>
              <a:rPr lang="en-NZ" sz="1600" b="1" noProof="0" dirty="0"/>
              <a:t>Training the Plants</a:t>
            </a:r>
          </a:p>
          <a:p>
            <a:r>
              <a:rPr lang="en-NZ" sz="1600" noProof="0" dirty="0"/>
              <a:t>Plants are clipped onto support strings hanging from overhead wires </a:t>
            </a:r>
          </a:p>
          <a:p>
            <a:pPr marL="0" indent="0">
              <a:buNone/>
            </a:pPr>
            <a:endParaRPr lang="en-NZ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A74E1-E955-35A1-4FE8-6A34D5FD4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339" y="3357367"/>
            <a:ext cx="5295016" cy="2819595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4DDA5CA6-CA93-4CC0-823F-B3D943607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807" y="2569097"/>
            <a:ext cx="2324742" cy="37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NZ" altLang="en-US" sz="1800" dirty="0">
                <a:solidFill>
                  <a:schemeClr val="bg1"/>
                </a:solidFill>
              </a:rPr>
              <a:t>Inert growing media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3B662D-B28B-9AE3-EA8A-8B45F54DCEC1}"/>
              </a:ext>
            </a:extLst>
          </p:cNvPr>
          <p:cNvSpPr txBox="1"/>
          <p:nvPr/>
        </p:nvSpPr>
        <p:spPr>
          <a:xfrm>
            <a:off x="6094476" y="63482"/>
            <a:ext cx="378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NZ" altLang="en-US" sz="1800" dirty="0"/>
              <a:t>Drippers provide water and nutrients </a:t>
            </a:r>
          </a:p>
        </p:txBody>
      </p:sp>
    </p:spTree>
    <p:extLst>
      <p:ext uri="{BB962C8B-B14F-4D97-AF65-F5344CB8AC3E}">
        <p14:creationId xmlns:p14="http://schemas.microsoft.com/office/powerpoint/2010/main" val="652666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1312</Words>
  <Application>Microsoft Office PowerPoint</Application>
  <PresentationFormat>Widescreen</PresentationFormat>
  <Paragraphs>216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 Presentation</vt:lpstr>
      <vt:lpstr>Indoor Tomato Production</vt:lpstr>
      <vt:lpstr>High Tech Greenhouses</vt:lpstr>
      <vt:lpstr>Key conditions controlled  in a greenhouse </vt:lpstr>
      <vt:lpstr>Light, Water and Nutrients</vt:lpstr>
      <vt:lpstr>Indoor Grown Tomato Crop Calendar of Operations (1 calendar year from planting to replanting) </vt:lpstr>
      <vt:lpstr>Establishing a Greenhouse Tomato Crop</vt:lpstr>
      <vt:lpstr>Grafted tomato seedlings </vt:lpstr>
      <vt:lpstr>Planting the crop </vt:lpstr>
      <vt:lpstr>Vertical training</vt:lpstr>
      <vt:lpstr>  Removal of laterals and de-leafing </vt:lpstr>
      <vt:lpstr>Truss clips</vt:lpstr>
      <vt:lpstr>Nutrient management </vt:lpstr>
      <vt:lpstr>Water requirements</vt:lpstr>
      <vt:lpstr>Heating and CO2</vt:lpstr>
      <vt:lpstr>  Bubblebees  PPT Bumblebees Watch: A bumblebee buzz-pollinates a tomato flower</vt:lpstr>
      <vt:lpstr>Pest and Disease Management</vt:lpstr>
      <vt:lpstr>Integrated pest management (IPM)</vt:lpstr>
      <vt:lpstr>Targeted chemical control of pests and  diseases</vt:lpstr>
      <vt:lpstr>Harvest</vt:lpstr>
      <vt:lpstr>Packing  Activity 4: Investigating different types of tomatoes sold in supermarkets and how packaging helps protect, market, and sell fresh tomatoes.</vt:lpstr>
      <vt:lpstr>Activity 4: Create a flowchart</vt:lpstr>
      <vt:lpstr>Activity 5: Identify and label</vt:lpstr>
      <vt:lpstr>Do: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26</cp:revision>
  <dcterms:created xsi:type="dcterms:W3CDTF">2026-03-02T00:31:01Z</dcterms:created>
  <dcterms:modified xsi:type="dcterms:W3CDTF">2026-08-05T00:29:40Z</dcterms:modified>
</cp:coreProperties>
</file>