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56" r:id="rId3"/>
    <p:sldId id="296" r:id="rId4"/>
    <p:sldId id="297" r:id="rId5"/>
    <p:sldId id="298" r:id="rId6"/>
    <p:sldId id="299" r:id="rId7"/>
    <p:sldId id="322" r:id="rId8"/>
    <p:sldId id="293" r:id="rId9"/>
    <p:sldId id="308" r:id="rId10"/>
    <p:sldId id="314" r:id="rId11"/>
    <p:sldId id="294" r:id="rId12"/>
    <p:sldId id="265" r:id="rId13"/>
    <p:sldId id="309" r:id="rId14"/>
    <p:sldId id="317" r:id="rId15"/>
    <p:sldId id="312" r:id="rId16"/>
    <p:sldId id="311" r:id="rId17"/>
    <p:sldId id="264" r:id="rId18"/>
    <p:sldId id="260" r:id="rId19"/>
    <p:sldId id="316" r:id="rId20"/>
    <p:sldId id="320" r:id="rId21"/>
    <p:sldId id="321" r:id="rId22"/>
    <p:sldId id="259" r:id="rId23"/>
    <p:sldId id="258" r:id="rId24"/>
    <p:sldId id="31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554D2-A896-8BAC-B8E1-446D75A051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8AEC3D-8E25-E81D-7674-A0F8F7ADE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EB44B-FC76-0F99-A17A-AD5214695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52254-8E4B-9956-34F7-6D9C67CD9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CB0BA-EA4A-F320-21CC-CE909AE58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76874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1367F-765F-E5CC-DCCC-CB143DE65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D1DD30-8417-8891-B5CF-676A7B55D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71FE-E2F7-2914-E9BD-F28931A5F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34886-9AC5-7F3C-D1D5-B27CF60D8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6478D-D52C-48F8-FE97-4D6E77641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10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FC662B-FDA3-EFBA-0E27-87CB43F21C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1E606-3185-F3EB-49D7-201CB0A8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A0849-9C8D-5EB0-B917-65F12CDC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10323-520F-09B8-88D3-F86CACF91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9CFB8-F172-C653-6F36-636CE1E4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0377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17B76-EA57-F885-C986-F971020A3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7DCAB-7934-4E67-FC87-D0DFD3D4F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37579-8689-8C62-6F59-0F14DB2CD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D917F-F4E7-7106-7F16-71966AE3B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512F0-0096-0A11-A536-89C62D21C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6547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0BD89-45D4-8A67-25A3-792513724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E97CA-B503-9D72-B91D-01F407B15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0AEA8-14D1-AC55-4C5D-9E40BD39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6D1B2-AF0E-0B6A-8C26-2E09F9674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82804-A117-1AF3-626E-59921B48F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0028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5DC6D-EB07-6223-516B-D5D28F6D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D6995-1181-1205-59E8-BCA4D894D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CA9DBD-F675-87C0-814D-31A04749F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0AEC2-8791-D474-72EF-7C4FE8EC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77827-7123-D8D1-43C6-305FC36C5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72AB5C-2517-22DE-2F96-B26A48C89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13594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58C1-C9A9-E4EE-44F7-7A54D8C8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21310-09EA-465A-A267-F38F83A70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1E2098-76BB-8B94-CA40-21053D623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F49ED0-A4FA-E9D2-8A95-21C5CC4FA0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DBE05-3A27-CDAA-8EA6-91CEDADE2C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955E00-A589-A2A2-F9ED-F99EABDF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5F875D-A2BF-3A84-F68F-E1E56C595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C207A1-5B78-90C7-8576-7DEEDAA52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032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4C67F-8E34-3D99-A6FD-5E26CB66E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A6D70D-AB29-3120-300F-B2D7CEB8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C810D-CCF2-2E2B-47E3-6DA5E7B0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A21165-845A-91C9-9B92-ACFBF946F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4371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36E2EF-D668-874C-6EFD-1E51B0493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2A6A94-109A-417A-A536-75D3C0AA7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14F65-4397-69AE-0885-D176BD6D6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2304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87495-FF02-4B82-5006-E6136DF2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C7DE9-0B47-8465-BF77-E445BB687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3419BB-A28C-4AFA-2E63-16354BB67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6E506-17AC-4881-2FE2-3BFD02926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8BBDE-2139-BC99-9CC8-AF48A14E0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A32E2-4BC9-89EA-CBD8-623BE9E90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4289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B1248-92A5-E0E3-1957-C648F9998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7CFA9B-F24B-89C4-2E3D-CE6876448E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6CC49F-2F77-62E6-B606-E49E42047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3E2E1-E4A5-F17D-AD94-6D83BC7B3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45531-8A35-1332-EE56-8FEAF08F7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6FAB6-48A0-E035-47C1-1B870CF5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014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96720C-7778-B6DC-4EA7-87640D321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21640-CEE7-08F8-3180-4A68A660D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B36F2-304C-7243-344C-484E01D812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3F776A-D821-468E-B805-8E67DA43E7EE}" type="datetimeFigureOut">
              <a:rPr lang="en-NZ" smtClean="0"/>
              <a:t>13/08/2026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9135B-9304-5B5D-0FEC-A65E65169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57D10-22EF-DFF9-3395-ED97C3CD6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5032D6-A549-43D2-923A-FA946B02713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306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BC9F6-92DB-44A3-BB29-1ECA82B44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4C71A095-390A-6D2E-680A-B2F82B4E8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64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00D80D-347E-3FB7-27FE-0762FEFB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b="1" dirty="0"/>
              <a:t>Seedbed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F1766-D331-B5F2-8450-BE9BB3AB5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NZ" sz="1900"/>
              <a:t>A well-prepared seedbed helps tomatoes grow strong and produce high yields.</a:t>
            </a:r>
          </a:p>
          <a:p>
            <a:pPr lvl="0"/>
            <a:r>
              <a:rPr lang="en-NZ" sz="1900"/>
              <a:t>Tomatoes need deep, loose, well-drained soil so roots can grow easily and access water and nutrients.</a:t>
            </a:r>
          </a:p>
          <a:p>
            <a:pPr lvl="0"/>
            <a:r>
              <a:rPr lang="en-NZ" sz="1900"/>
              <a:t>In Hawke's Bay, free-draining silt loam and alluvial soils are ideal for growing processing tomatoes.</a:t>
            </a:r>
          </a:p>
          <a:p>
            <a:pPr lvl="0"/>
            <a:r>
              <a:rPr lang="en-NZ" sz="1900"/>
              <a:t>Fields are cultivated to create a fine, level seedbed for quick transplant establishment and even crop growth.</a:t>
            </a:r>
          </a:p>
          <a:p>
            <a:pPr lvl="0"/>
            <a:r>
              <a:rPr lang="en-NZ" sz="1900"/>
              <a:t>Tomatoes are usually grown on fresh ground using a 3-year crop rotation to reduce pests and diseases and keep the soil healthy.</a:t>
            </a:r>
          </a:p>
          <a:p>
            <a:pPr lvl="0"/>
            <a:r>
              <a:rPr lang="en-NZ" sz="1900"/>
              <a:t>Soil tests are carried out before planting to check nutrient levels and soil pH (best pH: 6.0–6.8).</a:t>
            </a:r>
          </a:p>
          <a:p>
            <a:pPr lvl="0"/>
            <a:r>
              <a:rPr lang="en-NZ" sz="1900"/>
              <a:t>Fertilisers are added based on the soil test results.</a:t>
            </a:r>
          </a:p>
          <a:p>
            <a:pPr lvl="0"/>
            <a:r>
              <a:rPr lang="en-NZ" sz="1900"/>
              <a:t>Raised beds improve drainage, warm the soil faster, and make irrigation and machine harvesting easier.</a:t>
            </a:r>
          </a:p>
          <a:p>
            <a:endParaRPr lang="en-NZ" sz="1900"/>
          </a:p>
        </p:txBody>
      </p:sp>
    </p:spTree>
    <p:extLst>
      <p:ext uri="{BB962C8B-B14F-4D97-AF65-F5344CB8AC3E}">
        <p14:creationId xmlns:p14="http://schemas.microsoft.com/office/powerpoint/2010/main" val="1023417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677F94-9F62-CF25-EB54-53C9E1025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068E0F-83F5-67A8-7FCB-F344E569C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5400" b="1"/>
              <a:t>Transplanting</a:t>
            </a:r>
            <a:br>
              <a:rPr lang="en-NZ" sz="5400"/>
            </a:br>
            <a:endParaRPr lang="en-NZ" sz="5400"/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FF5D5-262C-3D6A-F9A4-C9DF7BB89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lvl="0"/>
            <a:r>
              <a:rPr lang="en-NZ" sz="2200"/>
              <a:t>Seedlings are transplanted into the field from October to late November after the risk of frost has passed.</a:t>
            </a:r>
          </a:p>
          <a:p>
            <a:pPr lvl="0"/>
            <a:r>
              <a:rPr lang="en-NZ" sz="2200"/>
              <a:t>Tomatoes are frost-sensitive, so early crops are planted in low-frost-risk paddocks.</a:t>
            </a:r>
          </a:p>
          <a:p>
            <a:pPr lvl="0"/>
            <a:r>
              <a:rPr lang="en-NZ" sz="2200"/>
              <a:t>The crop takes about 125–135 days from transplanting to harvest.</a:t>
            </a:r>
          </a:p>
          <a:p>
            <a:pPr lvl="0"/>
            <a:r>
              <a:rPr lang="en-NZ" sz="2200"/>
              <a:t>Early-, mid-, and late-season varieties are planted to spread the harvest.</a:t>
            </a:r>
          </a:p>
          <a:p>
            <a:pPr marL="0" indent="0">
              <a:buNone/>
            </a:pPr>
            <a:endParaRPr lang="en-NZ" sz="22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64B565-6F78-79CC-A20B-57C1355FB7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55963" y="757929"/>
            <a:ext cx="3429969" cy="25724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4470B7-8315-16A2-5C5B-BC9B09B5B5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7324" y="4079193"/>
            <a:ext cx="3108960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24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E45987-AF2B-1738-2DE5-24F9AFD8A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/>
              <a:t>Watch: Transplanting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VID_20231110_085825">
            <a:hlinkClick r:id="" action="ppaction://media"/>
            <a:extLst>
              <a:ext uri="{FF2B5EF4-FFF2-40B4-BE49-F238E27FC236}">
                <a16:creationId xmlns:a16="http://schemas.microsoft.com/office/drawing/2014/main" id="{74D3614A-117F-5DBA-825D-4BF35024E2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6321" y="2533078"/>
            <a:ext cx="2028253" cy="3605784"/>
          </a:xfrm>
          <a:prstGeom prst="rect">
            <a:avLst/>
          </a:prstGeom>
        </p:spPr>
      </p:pic>
      <p:pic>
        <p:nvPicPr>
          <p:cNvPr id="4" name="Copy of Planter">
            <a:hlinkClick r:id="" action="ppaction://media"/>
            <a:extLst>
              <a:ext uri="{FF2B5EF4-FFF2-40B4-BE49-F238E27FC236}">
                <a16:creationId xmlns:a16="http://schemas.microsoft.com/office/drawing/2014/main" id="{4E659ABF-33BB-4548-465D-5052D288B385}"/>
              </a:ext>
            </a:extLst>
          </p:cNvPr>
          <p:cNvPicPr>
            <a:picLocks noGrp="1" noChangeAspect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20595" y="2533078"/>
            <a:ext cx="6410285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3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CBCD25-0593-FAF2-5016-A79A57267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4600" b="1" dirty="0"/>
              <a:t>Nutrient management</a:t>
            </a:r>
            <a:br>
              <a:rPr lang="en-NZ" sz="4600" dirty="0"/>
            </a:br>
            <a:endParaRPr lang="en-NZ" sz="4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306B3-F945-F554-F4B4-B48AA90B9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NZ" sz="2600" b="1" dirty="0"/>
              <a:t>Before planting</a:t>
            </a:r>
            <a:endParaRPr lang="en-NZ" sz="2600" dirty="0"/>
          </a:p>
          <a:p>
            <a:pPr lvl="0"/>
            <a:r>
              <a:rPr lang="en-NZ" sz="2600" dirty="0"/>
              <a:t>Soil is tested for nutrient levels and pH (ideal pH 5.5–6.5).</a:t>
            </a:r>
          </a:p>
          <a:p>
            <a:pPr lvl="0"/>
            <a:r>
              <a:rPr lang="en-NZ" sz="2600" dirty="0"/>
              <a:t>Fertiliser is chosen to match the needs of each paddock.</a:t>
            </a:r>
          </a:p>
          <a:p>
            <a:pPr lvl="0"/>
            <a:r>
              <a:rPr lang="en-NZ" sz="2600" dirty="0"/>
              <a:t>GPS-guided equipment places NPK fertiliser close to the roots before transplanting.</a:t>
            </a:r>
          </a:p>
          <a:p>
            <a:pPr marL="0" indent="0">
              <a:buNone/>
            </a:pPr>
            <a:r>
              <a:rPr lang="en-NZ" sz="2600" b="1" dirty="0"/>
              <a:t>Key nutrients</a:t>
            </a:r>
            <a:endParaRPr lang="en-NZ" sz="2600" dirty="0"/>
          </a:p>
          <a:p>
            <a:pPr lvl="0"/>
            <a:r>
              <a:rPr lang="en-NZ" sz="2600" dirty="0"/>
              <a:t>Nitrogen (N): Helps leaves and stems grow. Too much delays fruit ripening.</a:t>
            </a:r>
          </a:p>
          <a:p>
            <a:pPr lvl="0"/>
            <a:r>
              <a:rPr lang="en-NZ" sz="2600" dirty="0"/>
              <a:t>Potassium (K): The most important nutrient for fruit size, colour, firmness, and tomato paste quality.</a:t>
            </a:r>
          </a:p>
          <a:p>
            <a:pPr lvl="0"/>
            <a:r>
              <a:rPr lang="en-NZ" sz="2600" dirty="0"/>
              <a:t>Phosphorus (P): Encourages strong root growth.</a:t>
            </a:r>
          </a:p>
          <a:p>
            <a:pPr lvl="0"/>
            <a:r>
              <a:rPr lang="en-NZ" sz="2600" dirty="0"/>
              <a:t>Calcium (Ca): Helps prevent blossom-end rot.</a:t>
            </a:r>
          </a:p>
          <a:p>
            <a:pPr lvl="0"/>
            <a:r>
              <a:rPr lang="en-NZ" sz="2600" dirty="0"/>
              <a:t>Magnesium (Mg) and Sulphur (S): Support healthy plant growth.</a:t>
            </a:r>
          </a:p>
          <a:p>
            <a:pPr marL="0" indent="0">
              <a:buNone/>
            </a:pPr>
            <a:r>
              <a:rPr lang="en-NZ" sz="2600" b="1" dirty="0"/>
              <a:t>During the growing season</a:t>
            </a:r>
            <a:endParaRPr lang="en-NZ" sz="2600" dirty="0"/>
          </a:p>
          <a:p>
            <a:pPr lvl="0"/>
            <a:r>
              <a:rPr lang="en-NZ" sz="2600" dirty="0"/>
              <a:t>Extra fertiliser is applied before flowering in the root zone.</a:t>
            </a:r>
          </a:p>
          <a:p>
            <a:pPr lvl="0"/>
            <a:r>
              <a:rPr lang="en-NZ" sz="2600" dirty="0"/>
              <a:t>Growers may spray micronutrients onto the leaves if needed.</a:t>
            </a:r>
          </a:p>
          <a:p>
            <a:pPr lvl="0"/>
            <a:r>
              <a:rPr lang="en-NZ" sz="2600" dirty="0"/>
              <a:t>Good irrigation helps plants absorb nutrients.</a:t>
            </a:r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4066867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CAD4B2-5755-7E52-1931-06F43A6D7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b="1" dirty="0"/>
              <a:t>Irrigation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5A792-495B-3423-BEBA-62AA676F6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NZ" sz="1700" dirty="0"/>
              <a:t>Processing tomatoes in Hawke’s Bay require careful irrigation because summer rainfall is not enough to meet crop water needs.</a:t>
            </a:r>
          </a:p>
          <a:p>
            <a:pPr lvl="0"/>
            <a:r>
              <a:rPr lang="en-NZ" sz="1700" dirty="0"/>
              <a:t>Tomatoes need approximately 400 mm of water during the growing season, but average spring and summer rainfall provides only about 275 mm.</a:t>
            </a:r>
          </a:p>
          <a:p>
            <a:pPr lvl="0"/>
            <a:r>
              <a:rPr lang="en-NZ" sz="1700" dirty="0"/>
              <a:t>Growers use scheduled irrigation to supply extra water and maintain healthy plant growth and high yields.</a:t>
            </a:r>
          </a:p>
          <a:p>
            <a:pPr marL="0" indent="0">
              <a:buNone/>
            </a:pPr>
            <a:r>
              <a:rPr lang="en-NZ" sz="1700" b="1" dirty="0"/>
              <a:t>Crop Management Practices</a:t>
            </a:r>
          </a:p>
          <a:p>
            <a:pPr lvl="0"/>
            <a:r>
              <a:rPr lang="en-NZ" sz="1700" dirty="0"/>
              <a:t>Tomatoes are transplanted into fields instead of direct-sown:</a:t>
            </a:r>
          </a:p>
          <a:p>
            <a:pPr lvl="1"/>
            <a:r>
              <a:rPr lang="en-NZ" sz="1700" dirty="0"/>
              <a:t>Helps plants establish faster</a:t>
            </a:r>
          </a:p>
          <a:p>
            <a:pPr lvl="1"/>
            <a:r>
              <a:rPr lang="en-NZ" sz="1700" dirty="0"/>
              <a:t>Allows the crop canopy to close quickly</a:t>
            </a:r>
          </a:p>
          <a:p>
            <a:pPr lvl="1"/>
            <a:r>
              <a:rPr lang="en-NZ" sz="1700" dirty="0"/>
              <a:t>Improves water use and reduces weed competition</a:t>
            </a:r>
          </a:p>
          <a:p>
            <a:pPr lvl="0"/>
            <a:r>
              <a:rPr lang="en-NZ" sz="1700" dirty="0"/>
              <a:t>Irrigation is usually stopped about three weeks before harvest:</a:t>
            </a:r>
          </a:p>
          <a:p>
            <a:pPr lvl="1"/>
            <a:r>
              <a:rPr lang="en-NZ" sz="1700" dirty="0"/>
              <a:t>Concentrates sugars in the fruit</a:t>
            </a:r>
          </a:p>
          <a:p>
            <a:pPr lvl="1"/>
            <a:r>
              <a:rPr lang="en-NZ" sz="1700" dirty="0"/>
              <a:t>Improves fruit firmness</a:t>
            </a:r>
          </a:p>
          <a:p>
            <a:pPr lvl="1"/>
            <a:r>
              <a:rPr lang="en-NZ" sz="1700" dirty="0"/>
              <a:t>Helps meet processing quality standards</a:t>
            </a:r>
          </a:p>
          <a:p>
            <a:endParaRPr lang="en-NZ" sz="1700" dirty="0"/>
          </a:p>
        </p:txBody>
      </p:sp>
    </p:spTree>
    <p:extLst>
      <p:ext uri="{BB962C8B-B14F-4D97-AF65-F5344CB8AC3E}">
        <p14:creationId xmlns:p14="http://schemas.microsoft.com/office/powerpoint/2010/main" val="4138770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BE12F7-C4F0-42DB-4561-DA33E1D23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FB5468C-305B-445A-A53B-93DB58336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D47AFA-B5D9-FCEB-F260-69955CDC3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49" y="436360"/>
            <a:ext cx="3404369" cy="2244634"/>
          </a:xfrm>
        </p:spPr>
        <p:txBody>
          <a:bodyPr>
            <a:normAutofit/>
          </a:bodyPr>
          <a:lstStyle/>
          <a:p>
            <a:pPr algn="ctr"/>
            <a:r>
              <a:rPr lang="en-NZ" sz="2800" b="1" dirty="0"/>
              <a:t>Pest and disease management</a:t>
            </a:r>
            <a:br>
              <a:rPr lang="en-NZ" sz="2800" dirty="0"/>
            </a:br>
            <a:endParaRPr lang="en-NZ" sz="2800" dirty="0"/>
          </a:p>
        </p:txBody>
      </p:sp>
      <p:pic>
        <p:nvPicPr>
          <p:cNvPr id="7" name="Picture 6" descr="Tomato Fruitworms: How to Identify and Get Rid of these Voracious Garden Pests">
            <a:extLst>
              <a:ext uri="{FF2B5EF4-FFF2-40B4-BE49-F238E27FC236}">
                <a16:creationId xmlns:a16="http://schemas.microsoft.com/office/drawing/2014/main" id="{443E93FD-7C71-7D32-221E-C73FD11DA7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3184849"/>
            <a:ext cx="4317491" cy="367315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2CDF4EC-7B47-436E-927B-575404258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52841"/>
            <a:ext cx="431749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273D9E-5BEA-459A-918F-AF5ACA258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20494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EAC4C-2EA0-4CB3-A43F-E7FF9C3C7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7463" y="397565"/>
            <a:ext cx="3589166" cy="6243078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en-NZ" sz="1300" dirty="0"/>
              <a:t>New Zealand's cool, wet climate can increase the risk of pests and diseases in field-grown tomatoes.</a:t>
            </a:r>
          </a:p>
          <a:p>
            <a:pPr lvl="0"/>
            <a:r>
              <a:rPr lang="en-NZ" sz="1300" dirty="0"/>
              <a:t>Common diseases include:</a:t>
            </a:r>
          </a:p>
          <a:p>
            <a:pPr lvl="1"/>
            <a:r>
              <a:rPr lang="en-NZ" sz="1300" dirty="0"/>
              <a:t>Bacterial speck</a:t>
            </a:r>
          </a:p>
          <a:p>
            <a:pPr lvl="1"/>
            <a:r>
              <a:rPr lang="en-NZ" sz="1300" dirty="0"/>
              <a:t>Early blight (Alternaria)</a:t>
            </a:r>
          </a:p>
          <a:p>
            <a:pPr lvl="1"/>
            <a:r>
              <a:rPr lang="en-NZ" sz="1300" dirty="0"/>
              <a:t>Late blight (occasional outbreaks)</a:t>
            </a:r>
          </a:p>
          <a:p>
            <a:r>
              <a:rPr lang="en-NZ" sz="1300" dirty="0"/>
              <a:t>Common insect pests include:</a:t>
            </a:r>
          </a:p>
          <a:p>
            <a:pPr lvl="1"/>
            <a:r>
              <a:rPr lang="en-NZ" sz="1300" dirty="0"/>
              <a:t>Tomato potato psyllid (TPP)</a:t>
            </a:r>
          </a:p>
          <a:p>
            <a:pPr lvl="1"/>
            <a:r>
              <a:rPr lang="en-NZ" sz="1300" dirty="0"/>
              <a:t>Tomato </a:t>
            </a:r>
            <a:r>
              <a:rPr lang="en-NZ" sz="1300" dirty="0" err="1"/>
              <a:t>fruitworm</a:t>
            </a:r>
            <a:endParaRPr lang="en-NZ" sz="1300" dirty="0"/>
          </a:p>
          <a:p>
            <a:pPr lvl="0"/>
            <a:r>
              <a:rPr lang="en-NZ" sz="1300" dirty="0"/>
              <a:t>Growers use Integrated Pest Management (IPM) to protect crops by:</a:t>
            </a:r>
          </a:p>
          <a:p>
            <a:pPr lvl="1"/>
            <a:r>
              <a:rPr lang="en-NZ" sz="1300" dirty="0"/>
              <a:t>Choosing disease-resistant varieties</a:t>
            </a:r>
          </a:p>
          <a:p>
            <a:pPr lvl="1"/>
            <a:r>
              <a:rPr lang="en-NZ" sz="1300" dirty="0"/>
              <a:t>Rotating crops</a:t>
            </a:r>
          </a:p>
          <a:p>
            <a:pPr lvl="1"/>
            <a:r>
              <a:rPr lang="en-NZ" sz="1300" dirty="0"/>
              <a:t>Monitoring fields regularly</a:t>
            </a:r>
          </a:p>
          <a:p>
            <a:pPr lvl="1"/>
            <a:r>
              <a:rPr lang="en-NZ" sz="1300" dirty="0"/>
              <a:t>Maintaining good crop hygiene</a:t>
            </a:r>
          </a:p>
          <a:p>
            <a:pPr lvl="1"/>
            <a:r>
              <a:rPr lang="en-NZ" sz="1300" dirty="0"/>
              <a:t>Using biological controls</a:t>
            </a:r>
          </a:p>
          <a:p>
            <a:pPr lvl="1"/>
            <a:r>
              <a:rPr lang="en-NZ" sz="1300" dirty="0"/>
              <a:t>Applying approved crop protection products when needed</a:t>
            </a:r>
          </a:p>
          <a:p>
            <a:pPr marL="457200" lvl="1" indent="0">
              <a:buNone/>
            </a:pPr>
            <a:endParaRPr lang="en-NZ" sz="1300" b="1" dirty="0"/>
          </a:p>
          <a:p>
            <a:r>
              <a:rPr lang="en-NZ" sz="1300" b="1" i="1" dirty="0"/>
              <a:t>Ref- PPT  Tomato P &amp; D management- Slides 29-35</a:t>
            </a:r>
            <a:endParaRPr lang="en-NZ" sz="1300" i="1" dirty="0"/>
          </a:p>
        </p:txBody>
      </p:sp>
      <p:pic>
        <p:nvPicPr>
          <p:cNvPr id="5" name="Picture 4" descr="🍅 Alternaria on tomato fruits — small spots, BIG losses. Alternaria spp. cause dark, sunken lesions on tomato fruits, often starting near the stem end. Warm temperatures and high humidity turn this">
            <a:extLst>
              <a:ext uri="{FF2B5EF4-FFF2-40B4-BE49-F238E27FC236}">
                <a16:creationId xmlns:a16="http://schemas.microsoft.com/office/drawing/2014/main" id="{3CDEAEF3-5340-467F-AECD-87A710277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07838" y="-6"/>
            <a:ext cx="3384162" cy="685800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DFA5EF5-56B1-49EE-B0BB-69B6399FA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53053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38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7C772D-3F3F-0544-A93D-C66AA8432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27061A-666D-068E-333C-45BB9A29E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Weed management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4DF2E-E1B6-EBBC-60FF-1B5725611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579364" cy="3547872"/>
          </a:xfrm>
        </p:spPr>
        <p:txBody>
          <a:bodyPr anchor="t">
            <a:normAutofit fontScale="55000" lnSpcReduction="20000"/>
          </a:bodyPr>
          <a:lstStyle/>
          <a:p>
            <a:pPr lvl="0"/>
            <a:r>
              <a:rPr lang="en-NZ" dirty="0"/>
              <a:t>Weeds compete with tomato plants for sunlight, water, nutrients, and space.</a:t>
            </a:r>
          </a:p>
          <a:p>
            <a:pPr lvl="0"/>
            <a:r>
              <a:rPr lang="en-NZ" dirty="0"/>
              <a:t>Too many weeds can reduce plant growth and lower tomato yields.</a:t>
            </a:r>
          </a:p>
          <a:p>
            <a:pPr lvl="0"/>
            <a:r>
              <a:rPr lang="en-NZ" dirty="0"/>
              <a:t>Weeds can also provide shelter for insect pests and plant diseases.</a:t>
            </a:r>
          </a:p>
          <a:p>
            <a:pPr lvl="0"/>
            <a:r>
              <a:rPr lang="en-NZ" dirty="0"/>
              <a:t>Growers use integrated weed management, including:</a:t>
            </a:r>
          </a:p>
          <a:p>
            <a:pPr lvl="1"/>
            <a:r>
              <a:rPr lang="en-NZ" dirty="0"/>
              <a:t>Crop rotation</a:t>
            </a:r>
          </a:p>
          <a:p>
            <a:pPr lvl="1"/>
            <a:r>
              <a:rPr lang="en-NZ" dirty="0"/>
              <a:t>Cultivation before planting</a:t>
            </a:r>
          </a:p>
          <a:p>
            <a:pPr lvl="1"/>
            <a:r>
              <a:rPr lang="en-NZ" dirty="0"/>
              <a:t>Herbicides when needed</a:t>
            </a:r>
          </a:p>
          <a:p>
            <a:pPr lvl="1"/>
            <a:r>
              <a:rPr lang="en-NZ" dirty="0"/>
              <a:t>Regular field monitoring</a:t>
            </a:r>
          </a:p>
          <a:p>
            <a:r>
              <a:rPr lang="en-NZ" dirty="0"/>
              <a:t>GPS-guided cultivators allow growers to remove weeds very close to tomato plants without damaging the crop.</a:t>
            </a:r>
          </a:p>
          <a:p>
            <a:pPr lvl="0"/>
            <a:r>
              <a:rPr lang="en-NZ" dirty="0"/>
              <a:t>Keeping fields weed-free helps plants grow better, makes harvesting easier, and improves the quality of tomatoes for processing.</a:t>
            </a:r>
          </a:p>
          <a:p>
            <a:endParaRPr lang="en-NZ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D09690-A622-014D-2F74-B8333A939C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2178" y="322069"/>
            <a:ext cx="4415030" cy="588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70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C6078-753D-8527-3BE1-BF72B0279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B230D3-58FF-EEF1-C57B-AD45D4B82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Transplanting to Harvest</a:t>
            </a:r>
            <a:endParaRPr lang="en-US" sz="6600" dirty="0"/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9A6ADAF-3D47-3EFA-C16B-2ECD0DFF8E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046" y="2928869"/>
            <a:ext cx="3758184" cy="2818638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0F0CA61-E4ED-1224-E490-C6B1E0428A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9141" y="2928869"/>
            <a:ext cx="3758184" cy="28186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40F917-8F7B-FAB9-5894-546BC6AA0F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93" y="2928869"/>
            <a:ext cx="3758184" cy="281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91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7F622C-DACF-3B6C-6A2C-5AD5E6F63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81CB8A-3552-603A-B283-61724C65A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3200" b="1" dirty="0"/>
              <a:t>Harvesting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61F793-9A2B-4486-FA8B-E5E4BEA0E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5141904" cy="348386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NZ" dirty="0"/>
              <a:t>Processing tomatoes are mechanically harvested when the fruit is fully ripe.</a:t>
            </a:r>
          </a:p>
          <a:p>
            <a:pPr lvl="0"/>
            <a:r>
              <a:rPr lang="en-NZ" dirty="0"/>
              <a:t>Determinate varieties ripen most of their fruit at the same time, making machine harvesting fast and efficient.</a:t>
            </a:r>
          </a:p>
          <a:p>
            <a:pPr lvl="0"/>
            <a:r>
              <a:rPr lang="en-NZ" dirty="0"/>
              <a:t>Tomatoes are transplanted from October to late November and are usually ready to harvest 125–135 days later.</a:t>
            </a:r>
          </a:p>
          <a:p>
            <a:pPr lvl="0"/>
            <a:r>
              <a:rPr lang="en-NZ" dirty="0"/>
              <a:t>The harvest season in Hawke's Bay runs from mid-February to April.</a:t>
            </a:r>
          </a:p>
          <a:p>
            <a:pPr lvl="0"/>
            <a:r>
              <a:rPr lang="en-NZ" dirty="0"/>
              <a:t>Growers plant early-, mid-, and late-season varieties to ensure a continuous supply of tomatoes to Heinz Wattie's throughout the harvest season.</a:t>
            </a:r>
          </a:p>
          <a:p>
            <a:endParaRPr lang="en-NZ" sz="2200" dirty="0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39F179E9-2F8D-8847-3354-FC7E5F67D4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86968" y="2160213"/>
            <a:ext cx="3748553" cy="28114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B3981F-8BDF-AAC1-D2C8-26601CBE33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283546" y="2158554"/>
            <a:ext cx="3735284" cy="280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071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36D035-EF57-1B2F-A2ED-210760F74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3827407-8DC5-2C04-FB10-8ACF7EA7B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CC6947-1EAF-3AD3-3749-A04D64E4F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3600" b="1" dirty="0"/>
              <a:t>Harvest facts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04F9FD43-DD95-DF7F-AF5D-DF5E97AA4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B7163B-43FE-E794-9502-6824CBCFB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552700"/>
            <a:ext cx="6713220" cy="363778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NZ" dirty="0"/>
              <a:t>Average yield: 105 tonnes per hectare (typically 80–130 t/ha, depending on seasonal conditions).</a:t>
            </a:r>
          </a:p>
          <a:p>
            <a:pPr lvl="0"/>
            <a:r>
              <a:rPr lang="en-NZ" dirty="0"/>
              <a:t>Processing tomato varieties are selected for:</a:t>
            </a:r>
          </a:p>
          <a:p>
            <a:pPr lvl="1"/>
            <a:r>
              <a:rPr lang="en-NZ" dirty="0"/>
              <a:t>High yields</a:t>
            </a:r>
          </a:p>
          <a:p>
            <a:pPr lvl="1"/>
            <a:r>
              <a:rPr lang="en-NZ" dirty="0"/>
              <a:t>Even fruit ripening</a:t>
            </a:r>
          </a:p>
          <a:p>
            <a:pPr lvl="1"/>
            <a:r>
              <a:rPr lang="en-NZ" dirty="0"/>
              <a:t>Strong, compact plants</a:t>
            </a:r>
          </a:p>
          <a:p>
            <a:pPr lvl="1"/>
            <a:r>
              <a:rPr lang="en-NZ" dirty="0"/>
              <a:t>Good field holding (ripe tomatoes remain in good condition on the plant until harvest)</a:t>
            </a:r>
          </a:p>
          <a:p>
            <a:pPr lvl="0"/>
            <a:r>
              <a:rPr lang="en-NZ" dirty="0"/>
              <a:t>After harvesting, tomatoes are transported directly to the processing factory, where they are made into:</a:t>
            </a:r>
          </a:p>
          <a:p>
            <a:pPr lvl="1"/>
            <a:r>
              <a:rPr lang="en-NZ" dirty="0"/>
              <a:t>Tomato paste</a:t>
            </a:r>
          </a:p>
          <a:p>
            <a:pPr lvl="1"/>
            <a:r>
              <a:rPr lang="en-NZ" dirty="0"/>
              <a:t>Peeled tomatoes</a:t>
            </a:r>
          </a:p>
          <a:p>
            <a:pPr lvl="1"/>
            <a:r>
              <a:rPr lang="en-NZ" dirty="0"/>
              <a:t>Diced tomatoes</a:t>
            </a:r>
          </a:p>
          <a:p>
            <a:pPr marL="0" indent="0">
              <a:buNone/>
            </a:pPr>
            <a:endParaRPr lang="en-NZ" dirty="0"/>
          </a:p>
          <a:p>
            <a:endParaRPr lang="en-NZ" sz="2200" dirty="0"/>
          </a:p>
        </p:txBody>
      </p:sp>
      <p:pic>
        <p:nvPicPr>
          <p:cNvPr id="4" name="Copy of VID_20240301_155634">
            <a:hlinkClick r:id="" action="ppaction://media"/>
            <a:extLst>
              <a:ext uri="{FF2B5EF4-FFF2-40B4-BE49-F238E27FC236}">
                <a16:creationId xmlns:a16="http://schemas.microsoft.com/office/drawing/2014/main" id="{BCD22636-2857-40B6-DCD9-4E1C3DB983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2252" y="444428"/>
            <a:ext cx="3111772" cy="553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4562D0-81A9-7287-A8A2-132F027D2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457200"/>
            <a:ext cx="10909640" cy="1368614"/>
          </a:xfrm>
        </p:spPr>
        <p:txBody>
          <a:bodyPr anchor="ctr">
            <a:normAutofit/>
          </a:bodyPr>
          <a:lstStyle/>
          <a:p>
            <a:r>
              <a:rPr lang="en-NZ" sz="5600" b="1" dirty="0"/>
              <a:t>Field Grown Processing Tomatoes</a:t>
            </a:r>
            <a:endParaRPr lang="en-NZ" sz="5600" b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E5795A-FDA9-A6A4-895F-4BBE36363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1922561"/>
            <a:ext cx="10909643" cy="552659"/>
          </a:xfrm>
        </p:spPr>
        <p:txBody>
          <a:bodyPr anchor="ctr">
            <a:normAutofit/>
          </a:bodyPr>
          <a:lstStyle/>
          <a:p>
            <a:r>
              <a:rPr lang="en-NZ" dirty="0"/>
              <a:t>Hawkes Bay</a:t>
            </a:r>
            <a:endParaRPr lang="en-NZ"/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22C2A1-52B3-50D9-CF26-770CBEA091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747" y="2475220"/>
            <a:ext cx="2704338" cy="3605784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C9CF59D-82FD-EA64-01BE-408F7A306E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295019" y="2925943"/>
            <a:ext cx="3605784" cy="270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76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52F9A-5791-9B5F-FCB3-15B1630E5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E13EE5B-6B8F-2136-A594-6B9780408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40D66-7A17-060B-A0BD-CE3B77A3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NZ" b="1" dirty="0"/>
              <a:t>Quiz</a:t>
            </a:r>
            <a:br>
              <a:rPr lang="en-NZ" sz="6600" dirty="0"/>
            </a:br>
            <a:r>
              <a:rPr lang="en-NZ" sz="2200" dirty="0"/>
              <a:t>Decide if the statements are </a:t>
            </a:r>
            <a:r>
              <a:rPr lang="en-NZ" sz="2200" b="1" dirty="0"/>
              <a:t>True or False</a:t>
            </a:r>
            <a:r>
              <a:rPr lang="en-NZ" sz="2200" dirty="0"/>
              <a:t>, then write correct statements for the false ones</a:t>
            </a:r>
            <a:endParaRPr lang="en-US" sz="2200" dirty="0"/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C7D0FF9C-AC3C-0206-28E8-90729757B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704A397-2620-156F-BAC4-A40AC3980D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095045"/>
              </p:ext>
            </p:extLst>
          </p:nvPr>
        </p:nvGraphicFramePr>
        <p:xfrm>
          <a:off x="2271509" y="2150240"/>
          <a:ext cx="7823467" cy="349573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5793499">
                  <a:extLst>
                    <a:ext uri="{9D8B030D-6E8A-4147-A177-3AD203B41FA5}">
                      <a16:colId xmlns:a16="http://schemas.microsoft.com/office/drawing/2014/main" val="2114361263"/>
                    </a:ext>
                  </a:extLst>
                </a:gridCol>
                <a:gridCol w="2029968">
                  <a:extLst>
                    <a:ext uri="{9D8B030D-6E8A-4147-A177-3AD203B41FA5}">
                      <a16:colId xmlns:a16="http://schemas.microsoft.com/office/drawing/2014/main" val="1205951358"/>
                    </a:ext>
                  </a:extLst>
                </a:gridCol>
              </a:tblGrid>
              <a:tr h="2117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Statement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True/False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961047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Processing tomatoes are indeterminate plants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539428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Harvest usually occurs from February to April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692160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Potassium is the most important nutrient for fruit quality.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705469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Tomatoes are direct seeded into Hawke's Bay paddocks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006886"/>
                  </a:ext>
                </a:extLst>
              </a:tr>
              <a:tr h="2117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H3402 is a hybrid processing cultivar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38126"/>
                  </a:ext>
                </a:extLst>
              </a:tr>
              <a:tr h="2117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Irrigation usually stops before harvest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793513"/>
                  </a:ext>
                </a:extLst>
              </a:tr>
              <a:tr h="2117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Tomatoes tolerate frost well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01206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Processing tomatoes are harvested by machine.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598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839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CD8423-2D12-BF03-B307-9282889B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4DB4A95-AF48-33EE-25F0-C8E50C52F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2A6F04-C968-D6CC-A7F6-5965B2D8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NZ" b="1" dirty="0"/>
              <a:t>Answers</a:t>
            </a:r>
            <a:br>
              <a:rPr lang="en-NZ" sz="6600" dirty="0"/>
            </a:br>
            <a:endParaRPr lang="en-US" sz="2200" dirty="0"/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55F49560-A955-6909-7310-0E8CDA14E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C680841-4045-E41B-355B-8EC619953C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6524475"/>
              </p:ext>
            </p:extLst>
          </p:nvPr>
        </p:nvGraphicFramePr>
        <p:xfrm>
          <a:off x="2298941" y="1994792"/>
          <a:ext cx="7823467" cy="3473976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5793499">
                  <a:extLst>
                    <a:ext uri="{9D8B030D-6E8A-4147-A177-3AD203B41FA5}">
                      <a16:colId xmlns:a16="http://schemas.microsoft.com/office/drawing/2014/main" val="2114361263"/>
                    </a:ext>
                  </a:extLst>
                </a:gridCol>
                <a:gridCol w="2029968">
                  <a:extLst>
                    <a:ext uri="{9D8B030D-6E8A-4147-A177-3AD203B41FA5}">
                      <a16:colId xmlns:a16="http://schemas.microsoft.com/office/drawing/2014/main" val="1205951358"/>
                    </a:ext>
                  </a:extLst>
                </a:gridCol>
              </a:tblGrid>
              <a:tr h="2117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Statement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True/False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961047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Processing tomatoes are indeterminate plants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r>
                        <a:rPr lang="en-N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539428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Harvest usually occurs from February to April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r>
                        <a:rPr lang="en-N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692160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Potassium is the most important nutrient for fruit quality.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r>
                        <a:rPr lang="en-N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705469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Tomatoes are direct seeded into Hawke's Bay paddocks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r>
                        <a:rPr lang="en-N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006886"/>
                  </a:ext>
                </a:extLst>
              </a:tr>
              <a:tr h="3256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H3402 is a hybrid processing cultivar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r>
                        <a:rPr lang="en-N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38126"/>
                  </a:ext>
                </a:extLst>
              </a:tr>
              <a:tr h="3447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Irrigation usually stops before harvest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r>
                        <a:rPr lang="en-N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793513"/>
                  </a:ext>
                </a:extLst>
              </a:tr>
              <a:tr h="2998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Tomatoes tolerate frost well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r>
                        <a:rPr lang="en-N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01206"/>
                  </a:ext>
                </a:extLst>
              </a:tr>
              <a:tr h="4346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>
                          <a:effectLst/>
                        </a:rPr>
                        <a:t>Processing tomatoes are harvested by machine.</a:t>
                      </a:r>
                      <a:endParaRPr lang="en-N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NZ" sz="1400" kern="100" dirty="0">
                          <a:effectLst/>
                        </a:rPr>
                        <a:t> </a:t>
                      </a:r>
                      <a:r>
                        <a:rPr lang="en-N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True</a:t>
                      </a:r>
                      <a:endParaRPr lang="en-N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59823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07BF0C9-7CDD-4712-91D5-5961F2807E36}"/>
              </a:ext>
            </a:extLst>
          </p:cNvPr>
          <p:cNvSpPr txBox="1"/>
          <p:nvPr/>
        </p:nvSpPr>
        <p:spPr>
          <a:xfrm>
            <a:off x="2298941" y="5444447"/>
            <a:ext cx="7823467" cy="1028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NZ" sz="14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Processing tomatoes are determinate plants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NZ" sz="14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Tomatoes seedlings are transplanted into Hawke's Bay paddocks.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NZ" sz="14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Tomatoes are frost sensitive.</a:t>
            </a:r>
          </a:p>
        </p:txBody>
      </p:sp>
    </p:spTree>
    <p:extLst>
      <p:ext uri="{BB962C8B-B14F-4D97-AF65-F5344CB8AC3E}">
        <p14:creationId xmlns:p14="http://schemas.microsoft.com/office/powerpoint/2010/main" val="3039716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3BD74C-04F9-EEBE-3AEA-1A29A60C6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2B09DA-F57B-8A08-712A-AEF123910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548640"/>
            <a:ext cx="3797427" cy="5431536"/>
          </a:xfrm>
        </p:spPr>
        <p:txBody>
          <a:bodyPr>
            <a:normAutofit/>
          </a:bodyPr>
          <a:lstStyle/>
          <a:p>
            <a:r>
              <a:rPr lang="en-NZ" sz="4000" dirty="0"/>
              <a:t>Do</a:t>
            </a:r>
            <a:br>
              <a:rPr lang="en-NZ" sz="4000" dirty="0"/>
            </a:br>
            <a:br>
              <a:rPr lang="en-NZ" sz="5400" dirty="0"/>
            </a:br>
            <a:r>
              <a:rPr lang="en-NZ" sz="1800" dirty="0"/>
              <a:t>Wattie's whopper tomato harvest (WS)</a:t>
            </a:r>
            <a:br>
              <a:rPr lang="en-NZ"/>
            </a:br>
            <a:br>
              <a:rPr lang="en-NZ"/>
            </a:br>
            <a:r>
              <a:rPr lang="en-NZ" sz="1800" b="1"/>
              <a:t>Activity</a:t>
            </a:r>
            <a:r>
              <a:rPr lang="en-NZ" sz="1800" b="1" dirty="0"/>
              <a:t>: </a:t>
            </a:r>
            <a:r>
              <a:rPr lang="en-NZ" sz="1800" dirty="0"/>
              <a:t>You are the crop agronomist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6ACBF7A5-B40C-3757-00FD-DB92FFAF42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50221" y="1045558"/>
            <a:ext cx="5414332" cy="406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6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DAA02-A92C-DF28-F076-FB49319D5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97EC5-B5D7-0260-B4A3-3E39EDB00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3400" b="1" dirty="0"/>
              <a:t>Acknowledgment</a:t>
            </a:r>
            <a:br>
              <a:rPr lang="en-NZ" sz="3400" dirty="0"/>
            </a:br>
            <a:endParaRPr lang="en-NZ" sz="3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35DE7-F625-CC4B-AC3E-F1F8B320D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200" dirty="0"/>
              <a:t>Thank you to Heinz Wattie's for providing the information, photos, and videos showcasing how field-grown tomatoes are grown for processing.</a:t>
            </a:r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942159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5A64EE-6468-9091-321F-7937EBBEA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A1FAA62-FE23-3DD9-25B2-1A842F9FF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47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DCB098-6A9B-5BE2-1110-619AC98A5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4000" b="1"/>
              <a:t>Processing tomatoes</a:t>
            </a:r>
            <a:br>
              <a:rPr lang="en-NZ" sz="3800"/>
            </a:br>
            <a:endParaRPr lang="en-NZ" sz="38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C47CF-C277-6341-1FF4-D8855C4D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524125"/>
            <a:ext cx="5284089" cy="3982211"/>
          </a:xfrm>
        </p:spPr>
        <p:txBody>
          <a:bodyPr anchor="t">
            <a:normAutofit/>
          </a:bodyPr>
          <a:lstStyle/>
          <a:p>
            <a:pPr lvl="0"/>
            <a:r>
              <a:rPr lang="en-NZ" sz="1400"/>
              <a:t>Processing tomatoes are grown to make tomato paste, peeled tomatoes, diced tomatoes, sauces, soups, and other tomato products.</a:t>
            </a:r>
          </a:p>
          <a:p>
            <a:pPr lvl="0"/>
            <a:r>
              <a:rPr lang="en-NZ" sz="1400"/>
              <a:t>They are specially bred for high yields, uniform ripening, and mechanical harvesting.</a:t>
            </a:r>
          </a:p>
          <a:p>
            <a:pPr lvl="0"/>
            <a:r>
              <a:rPr lang="en-NZ" sz="1400"/>
              <a:t>Aseptic tomato paste is made by sterilising the tomato paste and packaging separately, allowing it to be stored for 18–24 months without refrigeration.</a:t>
            </a:r>
          </a:p>
          <a:p>
            <a:pPr lvl="0"/>
            <a:r>
              <a:rPr lang="en-NZ" sz="1400"/>
              <a:t>Heinz Wattie's in Hastings is New Zealand's only processor of field-grown tomatoes.</a:t>
            </a:r>
          </a:p>
          <a:p>
            <a:pPr lvl="0"/>
            <a:r>
              <a:rPr lang="en-NZ" sz="1400"/>
              <a:t>About 35,000 tonnes of tomatoes are processed each year, supporting local farmers, jobs, and the Hawke's Bay economy.</a:t>
            </a:r>
          </a:p>
          <a:p>
            <a:pPr lvl="0"/>
            <a:r>
              <a:rPr lang="en-NZ" sz="1400"/>
              <a:t>New Zealand growers compete with lower-cost imported tomato products, so efficient production and processing are essential.</a:t>
            </a:r>
          </a:p>
          <a:p>
            <a:endParaRPr lang="en-NZ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C3506A-1840-B6A7-CAE5-46469A2AD6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76978" y="2139696"/>
            <a:ext cx="5625720" cy="333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88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7C55D1-9B4B-7968-0F1D-5F8DD0075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5468112" cy="1481328"/>
          </a:xfrm>
        </p:spPr>
        <p:txBody>
          <a:bodyPr anchor="b">
            <a:normAutofit/>
          </a:bodyPr>
          <a:lstStyle/>
          <a:p>
            <a:pPr algn="ctr"/>
            <a:r>
              <a:rPr lang="en-NZ" sz="3000" b="1" dirty="0"/>
              <a:t>Growing processing tomatoes in Hawke's Bay</a:t>
            </a:r>
            <a:br>
              <a:rPr lang="en-NZ" sz="3000" dirty="0"/>
            </a:br>
            <a:endParaRPr lang="en-NZ" sz="3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E4765-97FC-6AB6-6548-D5336FF14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3"/>
            <a:ext cx="5310000" cy="3938585"/>
          </a:xfrm>
        </p:spPr>
        <p:txBody>
          <a:bodyPr anchor="t">
            <a:normAutofit fontScale="92500" lnSpcReduction="10000"/>
          </a:bodyPr>
          <a:lstStyle/>
          <a:p>
            <a:pPr lvl="0"/>
            <a:r>
              <a:rPr lang="en-NZ" sz="1600" dirty="0"/>
              <a:t>Processing tomatoes are grown outdoors from October to April.</a:t>
            </a:r>
          </a:p>
          <a:p>
            <a:pPr lvl="0"/>
            <a:r>
              <a:rPr lang="en-NZ" sz="1600" dirty="0"/>
              <a:t>Hawke's Bay has a warm, dry climate and fertile soils, making it ideal for tomato production.</a:t>
            </a:r>
          </a:p>
          <a:p>
            <a:pPr lvl="0"/>
            <a:r>
              <a:rPr lang="en-NZ" sz="1600" dirty="0"/>
              <a:t>The crop is grown to supply Heinz Wattie's in Hastings.</a:t>
            </a:r>
          </a:p>
          <a:p>
            <a:pPr lvl="0"/>
            <a:r>
              <a:rPr lang="en-NZ" sz="1600" dirty="0"/>
              <a:t>Determinate (bush) varieties are used because they:</a:t>
            </a:r>
          </a:p>
          <a:p>
            <a:pPr lvl="1"/>
            <a:r>
              <a:rPr lang="en-NZ" sz="1600" dirty="0"/>
              <a:t>Grow to a fixed size.</a:t>
            </a:r>
          </a:p>
          <a:p>
            <a:pPr lvl="1"/>
            <a:r>
              <a:rPr lang="en-NZ" sz="1600" dirty="0"/>
              <a:t>Ripen at the same time.</a:t>
            </a:r>
          </a:p>
          <a:p>
            <a:pPr lvl="1"/>
            <a:r>
              <a:rPr lang="en-NZ" sz="1600" dirty="0"/>
              <a:t>Are suitable for mechanical harvesting.</a:t>
            </a:r>
          </a:p>
          <a:p>
            <a:pPr lvl="0"/>
            <a:r>
              <a:rPr lang="en-NZ" sz="1600" dirty="0"/>
              <a:t>Most processing tomatoes are Roma (plum-type) because they have:</a:t>
            </a:r>
          </a:p>
          <a:p>
            <a:pPr lvl="1"/>
            <a:r>
              <a:rPr lang="en-NZ" sz="1600" dirty="0"/>
              <a:t>Firm flesh.</a:t>
            </a:r>
          </a:p>
          <a:p>
            <a:pPr lvl="1"/>
            <a:r>
              <a:rPr lang="en-NZ" sz="1600" dirty="0"/>
              <a:t>High soluble solids (°Brix).</a:t>
            </a:r>
          </a:p>
          <a:p>
            <a:pPr lvl="1"/>
            <a:r>
              <a:rPr lang="en-NZ" sz="1600" dirty="0"/>
              <a:t>Less water, making them ideal for tomato paste and canned products.</a:t>
            </a:r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5AA6D952-95C5-CD02-DBF8-A9D044CDCA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1066" y="1381887"/>
            <a:ext cx="5458968" cy="409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409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E05F17-86CA-F3F7-6985-4A441C434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5465064" cy="1481328"/>
          </a:xfrm>
        </p:spPr>
        <p:txBody>
          <a:bodyPr anchor="b">
            <a:normAutofit/>
          </a:bodyPr>
          <a:lstStyle/>
          <a:p>
            <a:r>
              <a:rPr lang="en-NZ" sz="3000" b="1" dirty="0"/>
              <a:t>Tomato varieties and production</a:t>
            </a:r>
            <a:br>
              <a:rPr lang="en-NZ" sz="3000" dirty="0"/>
            </a:br>
            <a:endParaRPr lang="en-NZ" sz="30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8B80F-5263-445A-2D6F-E905BF775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884164" cy="3547872"/>
          </a:xfrm>
        </p:spPr>
        <p:txBody>
          <a:bodyPr anchor="t">
            <a:normAutofit/>
          </a:bodyPr>
          <a:lstStyle/>
          <a:p>
            <a:pPr lvl="0"/>
            <a:r>
              <a:rPr lang="en-NZ" sz="1600" dirty="0"/>
              <a:t>Growers use hybrid seed from </a:t>
            </a:r>
            <a:r>
              <a:rPr lang="en-NZ" sz="1600" dirty="0" err="1"/>
              <a:t>HeinzSeed</a:t>
            </a:r>
            <a:r>
              <a:rPr lang="en-NZ" sz="1600" dirty="0"/>
              <a:t> and HM Clause.</a:t>
            </a:r>
          </a:p>
          <a:p>
            <a:pPr lvl="0"/>
            <a:r>
              <a:rPr lang="en-NZ" sz="1600" dirty="0"/>
              <a:t>Varieties are selected for:</a:t>
            </a:r>
          </a:p>
          <a:p>
            <a:pPr lvl="1"/>
            <a:r>
              <a:rPr lang="en-NZ" sz="1600" dirty="0"/>
              <a:t>High yield.</a:t>
            </a:r>
          </a:p>
          <a:p>
            <a:pPr lvl="1"/>
            <a:r>
              <a:rPr lang="en-NZ" sz="1600" dirty="0"/>
              <a:t>Disease resistance.</a:t>
            </a:r>
          </a:p>
          <a:p>
            <a:pPr lvl="1"/>
            <a:r>
              <a:rPr lang="en-NZ" sz="1600" dirty="0"/>
              <a:t>Good colour and flavour.</a:t>
            </a:r>
          </a:p>
          <a:p>
            <a:pPr lvl="1"/>
            <a:r>
              <a:rPr lang="en-NZ" sz="1600" dirty="0"/>
              <a:t>High °Brix (natural sugars).</a:t>
            </a:r>
          </a:p>
          <a:p>
            <a:pPr lvl="1"/>
            <a:r>
              <a:rPr lang="en-NZ" sz="1600" dirty="0"/>
              <a:t>Suitability for paste, peeled, and diced tomatoes.</a:t>
            </a:r>
          </a:p>
          <a:p>
            <a:pPr lvl="0"/>
            <a:r>
              <a:rPr lang="en-NZ" sz="1600" dirty="0"/>
              <a:t>Average yield is 105 tonnes per hectare, with crops ranging from 80–130 t/ha depending on the season.</a:t>
            </a:r>
          </a:p>
          <a:p>
            <a:pPr lvl="0"/>
            <a:r>
              <a:rPr lang="en-NZ" sz="1600" dirty="0"/>
              <a:t>Good nutrient, pest and disease management, irrigation, and harvesting are all important for producing high-quality tomatoes for Heinz Wattie's.</a:t>
            </a:r>
          </a:p>
          <a:p>
            <a:endParaRPr lang="en-NZ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A3E183-9E0C-CA10-6434-E2631016E3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6842" y="640080"/>
            <a:ext cx="418338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45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F1E40-FD92-D5C0-896F-5A87045BD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NZ" sz="3600" b="1" dirty="0"/>
              <a:t>Field Grown Process Tomato Crop Calendar of Operations</a:t>
            </a:r>
            <a:br>
              <a:rPr lang="en-NZ" dirty="0"/>
            </a:br>
            <a:r>
              <a:rPr lang="en-NZ" sz="2000" dirty="0"/>
              <a:t>Seasonal Crop October to April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3FCAE1-5ECD-F365-73D4-7F42930FD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0" y="1599705"/>
            <a:ext cx="10536244" cy="450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47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71DDE7-4417-7576-90F7-596D04832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862" y="383396"/>
            <a:ext cx="9134573" cy="605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73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7413A3-582E-66D1-BD0B-3B16345F8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Seedling production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933C8-E285-E4F4-9525-E4DBE4AA9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318504" cy="3483864"/>
          </a:xfrm>
        </p:spPr>
        <p:txBody>
          <a:bodyPr>
            <a:normAutofit/>
          </a:bodyPr>
          <a:lstStyle/>
          <a:p>
            <a:pPr lvl="0"/>
            <a:r>
              <a:rPr lang="en-NZ" sz="1800" dirty="0"/>
              <a:t>Processing tomatoes are grown from seedlings, not direct-seeded into the field.</a:t>
            </a:r>
          </a:p>
          <a:p>
            <a:pPr lvl="0"/>
            <a:r>
              <a:rPr lang="en-NZ" sz="1800" dirty="0"/>
              <a:t>Seeds are sown into cell trays at commercial nurseries during August to October.</a:t>
            </a:r>
          </a:p>
          <a:p>
            <a:pPr lvl="0"/>
            <a:r>
              <a:rPr lang="en-NZ" sz="1800" dirty="0"/>
              <a:t>Seedlings are grown in greenhouses under controlled conditions.</a:t>
            </a:r>
          </a:p>
          <a:p>
            <a:pPr lvl="0"/>
            <a:r>
              <a:rPr lang="en-NZ" sz="1800" dirty="0"/>
              <a:t>Early seedlings take about 65 days to grow because of cool temperatures and low light.</a:t>
            </a:r>
          </a:p>
          <a:p>
            <a:pPr lvl="0"/>
            <a:r>
              <a:rPr lang="en-NZ" sz="1800" dirty="0"/>
              <a:t>By mid-October, warmer weather reduces growing time to about 30 days.</a:t>
            </a:r>
          </a:p>
          <a:p>
            <a:endParaRPr lang="en-NZ" sz="2000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C3B7AE0-2732-85FB-B117-611E3EB5E5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4736" y="324612"/>
            <a:ext cx="2572476" cy="34299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3A250E-0B42-99C2-F249-224D2C23C4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5156" y="4154144"/>
            <a:ext cx="2901696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11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7E3F9-B9DB-1D22-38D1-CA7518836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 dirty="0"/>
              <a:t>Seeds to seedlings ready to transplant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85B819-69E2-5FA9-FB9D-EB2FFF2BC3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12020" y="1771784"/>
            <a:ext cx="1818520" cy="29524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6C3BA8-F207-EA4A-AB84-B19C237726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85360" y="1788475"/>
            <a:ext cx="1808144" cy="29524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EA97D7-A29A-B3CF-CE1C-421DB100C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>
            <a:fillRect/>
          </a:stretch>
        </p:blipFill>
        <p:spPr>
          <a:xfrm>
            <a:off x="271740" y="1771784"/>
            <a:ext cx="1806346" cy="2952482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451EB5C9-ED02-10BE-E29E-4223EAA94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45128" y="1788475"/>
            <a:ext cx="1808144" cy="2952482"/>
          </a:xfrm>
          <a:prstGeom prst="rect">
            <a:avLst/>
          </a:prstGeom>
        </p:spPr>
      </p:pic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77ACF17E-D12E-F720-54B7-49AD7A2660B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 b="-3"/>
          <a:stretch>
            <a:fillRect/>
          </a:stretch>
        </p:blipFill>
        <p:spPr>
          <a:xfrm>
            <a:off x="2191880" y="1771784"/>
            <a:ext cx="1806346" cy="29524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D467C7-FAA4-4C55-ECE1-ECD46A135ED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160056" y="1788475"/>
            <a:ext cx="1818520" cy="295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32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1457</Words>
  <Application>Microsoft Office PowerPoint</Application>
  <PresentationFormat>Widescreen</PresentationFormat>
  <Paragraphs>173</Paragraphs>
  <Slides>24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 Theme</vt:lpstr>
      <vt:lpstr>PowerPoint Presentation</vt:lpstr>
      <vt:lpstr>Field Grown Processing Tomatoes</vt:lpstr>
      <vt:lpstr>Processing tomatoes </vt:lpstr>
      <vt:lpstr>Growing processing tomatoes in Hawke's Bay </vt:lpstr>
      <vt:lpstr>Tomato varieties and production </vt:lpstr>
      <vt:lpstr>Field Grown Process Tomato Crop Calendar of Operations Seasonal Crop October to April</vt:lpstr>
      <vt:lpstr>PowerPoint Presentation</vt:lpstr>
      <vt:lpstr>Seedling production </vt:lpstr>
      <vt:lpstr>Seeds to seedlings ready to transplant </vt:lpstr>
      <vt:lpstr>Seedbed</vt:lpstr>
      <vt:lpstr>Transplanting </vt:lpstr>
      <vt:lpstr>Watch: Transplanting</vt:lpstr>
      <vt:lpstr>Nutrient management </vt:lpstr>
      <vt:lpstr>Irrigation</vt:lpstr>
      <vt:lpstr>Pest and disease management </vt:lpstr>
      <vt:lpstr>Weed management</vt:lpstr>
      <vt:lpstr>Transplanting to Harvest</vt:lpstr>
      <vt:lpstr>Harvesting</vt:lpstr>
      <vt:lpstr>Harvest facts</vt:lpstr>
      <vt:lpstr>Quiz Decide if the statements are True or False, then write correct statements for the false ones</vt:lpstr>
      <vt:lpstr>Answers </vt:lpstr>
      <vt:lpstr>Do  Wattie's whopper tomato harvest (WS)  Activity: You are the crop agronomist </vt:lpstr>
      <vt:lpstr>Acknowledgment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19</cp:revision>
  <dcterms:created xsi:type="dcterms:W3CDTF">2026-07-21T23:37:25Z</dcterms:created>
  <dcterms:modified xsi:type="dcterms:W3CDTF">2026-08-13T00:51:36Z</dcterms:modified>
</cp:coreProperties>
</file>