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7" r:id="rId4"/>
    <p:sldId id="266" r:id="rId5"/>
    <p:sldId id="293" r:id="rId6"/>
    <p:sldId id="294" r:id="rId7"/>
    <p:sldId id="268" r:id="rId8"/>
    <p:sldId id="269" r:id="rId9"/>
    <p:sldId id="29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8412-C5EB-1824-CFBD-B375A4FC2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E689E1-7D68-CDF7-941A-AB0031512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33945-A769-FDEA-9D69-4FA2A7C99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6DF33-114A-1748-3F4E-6E83623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AF198-F193-3D24-9C5C-29AC4585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8458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DA68-7CD2-D943-BC78-A083D925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3E426E-BDC6-BE2B-2BEE-4DE2DC551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30632-095A-8456-FFC3-80F70ACA5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42717-9B68-709E-4721-0F507168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00CA3-A7C6-44AF-3B96-406E4B646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098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187DE5-8D10-48B0-6B8F-64EE5913F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FA96D-CB69-956E-4B64-C69054AB6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60E0B-8293-03D9-EB2B-C8EFF61DC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4EEEF-E109-3D60-F258-191E8D20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06748-D97B-6510-9342-D2B6CB19F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178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227D-AE2A-C8F5-7FFA-731581BEE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7222E-E111-133B-2031-E53819859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BB5CD-7D4F-D7BE-1479-0F1827BBD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6DD7B-EFB3-2A09-6C27-A65426F99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57A3F-0ACB-0FD2-DBBF-CEBB12AC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200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A0A4-CEDB-BA1C-9D88-D85D2B563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08DBC-F165-BF44-0F6D-448CA15AB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42E81-4EE5-5147-2058-35E5FFC49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2B662-0BEA-0D44-61AF-8091E88D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1CC90-2051-4C3B-CB0C-912DA1755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3406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80B40-5CD3-9AF8-2E09-8CDE58B9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9AD52-47A5-D0FD-4E1F-075FA2C01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19BAC5-2B0F-5647-3FF9-C5359FC10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C788E-5595-8ABF-1A56-ED407647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0B297-4A9E-15D0-6658-BE67F6759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E1989-C769-3FEC-210B-8E0D9C0B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867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C2405-BE9D-7372-9C3A-C0C825FBB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85D20-1908-F499-688D-39FBB5852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8B25A5-4D7F-A23C-5D55-49A904299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EEAC2-C4E4-821E-94C6-0A4340C3E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6D423-8A62-1A3A-BE8F-30DCAD5DD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66D5FE-13B1-997F-FBF5-D2D3595C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EBD65A-D99B-6849-ABE5-ED52AB2B4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5026A3-8FDC-49C1-CAED-4DF9A683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1113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A4F0F-FA00-FD55-B9D7-02752E79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15DFFE-B97A-ABB0-0AF5-8962679C4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1A7388-F8AF-B36F-4D17-8C49BDB87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56EF2B-099C-4772-8415-3508A5B79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683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101FEB-87FC-A2CB-67BF-1D2BEB6C5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872847-8370-8F5C-7317-25D053D65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B9B46-B71C-6AB3-FCD8-330EE5282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1749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D971-04A0-8B3A-510D-67B0D121B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C6655-2EB0-04BF-20D5-E3D420DFD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80E15-59E2-6DCA-7231-5FD32A8AF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F5540-437A-5729-D9BC-28A5E035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0159B-3F0C-ED43-9845-B966AAB6A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F57A6-90C1-91C2-CB4C-563A243FB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040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2393A-BCDB-EA28-8A80-D50856CEB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663008-DDD6-043A-593C-9058739D89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D1C68-52F0-0570-CB12-57BA1804E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801C4-308E-007D-897A-491C9E38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D449D-2103-9AE3-04D9-991CD5DB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A9368-1B25-8C8C-5405-278557EEC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864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CA25A6-8518-C9BC-2297-5C7F378D5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AB243-BB1B-9650-3B5C-6B86F737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BA12B-93D8-B70B-A5C4-0794225A5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B9E835-E0C1-45FF-9BA8-764957A11F60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B38A6-AA18-1482-0D53-5ED3D7C6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ED5B-2C12-FA17-B12A-04430DC2B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81E4E8-D8AA-4F74-B7B5-5DFF541522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037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1BD76C-0D9D-7A9B-681F-442BD5CBD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4673064" cy="3566160"/>
          </a:xfrm>
        </p:spPr>
        <p:txBody>
          <a:bodyPr anchor="b">
            <a:normAutofit/>
          </a:bodyPr>
          <a:lstStyle/>
          <a:p>
            <a:pPr algn="l"/>
            <a:r>
              <a:rPr lang="en-NZ" sz="5000" b="1" dirty="0"/>
              <a:t>Activity 2: Solanaceae </a:t>
            </a:r>
            <a:br>
              <a:rPr lang="en-NZ" sz="5000" b="1" dirty="0"/>
            </a:br>
            <a:r>
              <a:rPr lang="en-NZ" sz="4000" b="1" dirty="0"/>
              <a:t>(Nightshade family)</a:t>
            </a:r>
            <a:r>
              <a:rPr lang="en-NZ" sz="4000" dirty="0"/>
              <a:t> </a:t>
            </a:r>
            <a:br>
              <a:rPr lang="en-NZ" sz="5000" dirty="0"/>
            </a:br>
            <a:endParaRPr lang="en-NZ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BEC3A5-9279-C9FA-5359-E1C963B86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8" y="4636008"/>
            <a:ext cx="4486333" cy="1572768"/>
          </a:xfrm>
        </p:spPr>
        <p:txBody>
          <a:bodyPr>
            <a:normAutofit/>
          </a:bodyPr>
          <a:lstStyle/>
          <a:p>
            <a:pPr algn="l"/>
            <a:r>
              <a:rPr lang="en-NZ" dirty="0"/>
              <a:t>1. Make a list of vegetables in the solanaceae family. 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w Nightshade vegetables can adversely impact your health">
            <a:extLst>
              <a:ext uri="{FF2B5EF4-FFF2-40B4-BE49-F238E27FC236}">
                <a16:creationId xmlns:a16="http://schemas.microsoft.com/office/drawing/2014/main" id="{3150EEE9-F32A-27D3-10F8-EFEB1D8240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26" r="37070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143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68870D-3DE4-DCA6-A5D9-ABF67D45A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NZ" sz="3800" b="1" dirty="0"/>
              <a:t>Discussion questions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B233F8-786D-45C6-C210-C7D8E23D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1719072"/>
          </a:xfrm>
        </p:spPr>
        <p:txBody>
          <a:bodyPr anchor="t">
            <a:norm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000" dirty="0"/>
              <a:t>What do these vegetables have in common?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000" dirty="0"/>
              <a:t>What other plants belong to  the solanaceae family?</a:t>
            </a:r>
          </a:p>
        </p:txBody>
      </p:sp>
      <p:pic>
        <p:nvPicPr>
          <p:cNvPr id="4" name="Content Placeholder 3" descr="Nightshade Vegetables… your friend or foe?! - Midlands Kinesiology |  Athlone, Ireland">
            <a:extLst>
              <a:ext uri="{FF2B5EF4-FFF2-40B4-BE49-F238E27FC236}">
                <a16:creationId xmlns:a16="http://schemas.microsoft.com/office/drawing/2014/main" id="{7BCFE8F6-2C63-0EE0-92AC-C5DC78FD7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831475"/>
            <a:ext cx="6903720" cy="5195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554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A30EF-5E0C-A3E6-A316-BA8031527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E9E7-523E-B736-BA76-D6B2E89BC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107"/>
          </a:xfrm>
        </p:spPr>
        <p:txBody>
          <a:bodyPr>
            <a:normAutofit/>
          </a:bodyPr>
          <a:lstStyle/>
          <a:p>
            <a:r>
              <a:rPr lang="en-NZ" dirty="0"/>
              <a:t>Solanaceae family</a:t>
            </a:r>
          </a:p>
        </p:txBody>
      </p:sp>
      <p:pic>
        <p:nvPicPr>
          <p:cNvPr id="4098" name="Picture 2" descr="Potato Flowers, Fruits, Seeds ...">
            <a:extLst>
              <a:ext uri="{FF2B5EF4-FFF2-40B4-BE49-F238E27FC236}">
                <a16:creationId xmlns:a16="http://schemas.microsoft.com/office/drawing/2014/main" id="{2634A6C2-2C78-D8DE-3C15-FFA0D76A2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3015028"/>
            <a:ext cx="2550033" cy="142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ake care in the garden | Otago Daily ...">
            <a:extLst>
              <a:ext uri="{FF2B5EF4-FFF2-40B4-BE49-F238E27FC236}">
                <a16:creationId xmlns:a16="http://schemas.microsoft.com/office/drawing/2014/main" id="{BA38D3A1-0213-E327-5B7B-EA09F49C7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3" y="47498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Why are My Tomato Flowers Falling Off ...">
            <a:extLst>
              <a:ext uri="{FF2B5EF4-FFF2-40B4-BE49-F238E27FC236}">
                <a16:creationId xmlns:a16="http://schemas.microsoft.com/office/drawing/2014/main" id="{4689E107-300C-F652-793C-566C14B74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43" y="3015028"/>
            <a:ext cx="2550033" cy="142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re Tomatoes Self-Pollinating ...">
            <a:extLst>
              <a:ext uri="{FF2B5EF4-FFF2-40B4-BE49-F238E27FC236}">
                <a16:creationId xmlns:a16="http://schemas.microsoft.com/office/drawing/2014/main" id="{8F27D5E3-043D-B978-0831-0B61D1B08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60" y="4749800"/>
            <a:ext cx="250741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ow To Hand Pollinate A Pepper Plant ...">
            <a:extLst>
              <a:ext uri="{FF2B5EF4-FFF2-40B4-BE49-F238E27FC236}">
                <a16:creationId xmlns:a16="http://schemas.microsoft.com/office/drawing/2014/main" id="{3988AC21-4FBA-F265-452D-BBA996239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235" y="3015028"/>
            <a:ext cx="2390218" cy="148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ow To Grow Capsicum - Bunnings New Zealand">
            <a:extLst>
              <a:ext uri="{FF2B5EF4-FFF2-40B4-BE49-F238E27FC236}">
                <a16:creationId xmlns:a16="http://schemas.microsoft.com/office/drawing/2014/main" id="{C77B2D2C-8B83-43AF-5294-7538E2BE6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891" y="4765598"/>
            <a:ext cx="2906790" cy="163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Eggplant Flowers » Flower Power &amp; Much More">
            <a:extLst>
              <a:ext uri="{FF2B5EF4-FFF2-40B4-BE49-F238E27FC236}">
                <a16:creationId xmlns:a16="http://schemas.microsoft.com/office/drawing/2014/main" id="{36353BA7-CFDE-5232-0F66-F602EA75F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616" y="3057315"/>
            <a:ext cx="2007490" cy="150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Why is my eggplant not fruiting ...">
            <a:extLst>
              <a:ext uri="{FF2B5EF4-FFF2-40B4-BE49-F238E27FC236}">
                <a16:creationId xmlns:a16="http://schemas.microsoft.com/office/drawing/2014/main" id="{9549A7AC-9D9D-EEDB-DB7F-395D37D72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194" y="4814442"/>
            <a:ext cx="3041661" cy="158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F40016-1C1E-1154-9471-3544F572D56E}"/>
              </a:ext>
            </a:extLst>
          </p:cNvPr>
          <p:cNvSpPr txBox="1"/>
          <p:nvPr/>
        </p:nvSpPr>
        <p:spPr>
          <a:xfrm>
            <a:off x="953262" y="1045301"/>
            <a:ext cx="108291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All plants in the Solanaceae family have </a:t>
            </a:r>
            <a:r>
              <a:rPr lang="en-US" sz="1800" b="0" i="0" dirty="0">
                <a:solidFill>
                  <a:srgbClr val="040C28"/>
                </a:solidFill>
                <a:effectLst/>
                <a:latin typeface="Google Sans"/>
              </a:rPr>
              <a:t>alternate leaves and colorless sap</a:t>
            </a:r>
            <a:r>
              <a:rPr lang="en-US" sz="1800" b="0" i="0" dirty="0">
                <a:solidFill>
                  <a:srgbClr val="1F1F1F"/>
                </a:solidFill>
                <a:effectLst/>
                <a:latin typeface="Google Sans"/>
              </a:rPr>
              <a:t>. They have perfect (bisexual) flowers, typically with five fused petals</a:t>
            </a:r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6EC546-7D55-20A9-95DB-B6B13F68EC6C}"/>
              </a:ext>
            </a:extLst>
          </p:cNvPr>
          <p:cNvSpPr txBox="1"/>
          <p:nvPr/>
        </p:nvSpPr>
        <p:spPr>
          <a:xfrm>
            <a:off x="838200" y="2390883"/>
            <a:ext cx="134416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Potatoes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81061-AB63-2547-9D0B-E0CD5799ECB7}"/>
              </a:ext>
            </a:extLst>
          </p:cNvPr>
          <p:cNvSpPr txBox="1"/>
          <p:nvPr/>
        </p:nvSpPr>
        <p:spPr>
          <a:xfrm>
            <a:off x="3691604" y="2415305"/>
            <a:ext cx="134416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Tomatoes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10D692-0DDC-CB0D-E7A6-2019100FBAC1}"/>
              </a:ext>
            </a:extLst>
          </p:cNvPr>
          <p:cNvSpPr txBox="1"/>
          <p:nvPr/>
        </p:nvSpPr>
        <p:spPr>
          <a:xfrm>
            <a:off x="6627305" y="2375828"/>
            <a:ext cx="134416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Capsicum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88C1FC-C654-2936-D33D-4BDFA7E9FA20}"/>
              </a:ext>
            </a:extLst>
          </p:cNvPr>
          <p:cNvSpPr txBox="1"/>
          <p:nvPr/>
        </p:nvSpPr>
        <p:spPr>
          <a:xfrm>
            <a:off x="9832277" y="2367962"/>
            <a:ext cx="134416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Aubergine</a:t>
            </a:r>
          </a:p>
        </p:txBody>
      </p:sp>
    </p:spTree>
    <p:extLst>
      <p:ext uri="{BB962C8B-B14F-4D97-AF65-F5344CB8AC3E}">
        <p14:creationId xmlns:p14="http://schemas.microsoft.com/office/powerpoint/2010/main" val="653372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78315-E025-335D-2E77-35BC3B5D7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anchor="b">
            <a:normAutofit/>
          </a:bodyPr>
          <a:lstStyle/>
          <a:p>
            <a:r>
              <a:rPr lang="en-NZ" sz="4200" b="1" dirty="0"/>
              <a:t>Other members - nightshades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sX0" fmla="*/ 0 w 3566160"/>
              <a:gd name="csY0" fmla="*/ 0 h 18288"/>
              <a:gd name="csX1" fmla="*/ 665683 w 3566160"/>
              <a:gd name="csY1" fmla="*/ 0 h 18288"/>
              <a:gd name="csX2" fmla="*/ 1331366 w 3566160"/>
              <a:gd name="csY2" fmla="*/ 0 h 18288"/>
              <a:gd name="csX3" fmla="*/ 1818742 w 3566160"/>
              <a:gd name="csY3" fmla="*/ 0 h 18288"/>
              <a:gd name="csX4" fmla="*/ 2413102 w 3566160"/>
              <a:gd name="csY4" fmla="*/ 0 h 18288"/>
              <a:gd name="csX5" fmla="*/ 2936138 w 3566160"/>
              <a:gd name="csY5" fmla="*/ 0 h 18288"/>
              <a:gd name="csX6" fmla="*/ 3566160 w 3566160"/>
              <a:gd name="csY6" fmla="*/ 0 h 18288"/>
              <a:gd name="csX7" fmla="*/ 3566160 w 3566160"/>
              <a:gd name="csY7" fmla="*/ 18288 h 18288"/>
              <a:gd name="csX8" fmla="*/ 2971800 w 3566160"/>
              <a:gd name="csY8" fmla="*/ 18288 h 18288"/>
              <a:gd name="csX9" fmla="*/ 2448763 w 3566160"/>
              <a:gd name="csY9" fmla="*/ 18288 h 18288"/>
              <a:gd name="csX10" fmla="*/ 1854403 w 3566160"/>
              <a:gd name="csY10" fmla="*/ 18288 h 18288"/>
              <a:gd name="csX11" fmla="*/ 1295705 w 3566160"/>
              <a:gd name="csY11" fmla="*/ 18288 h 18288"/>
              <a:gd name="csX12" fmla="*/ 772668 w 3566160"/>
              <a:gd name="csY12" fmla="*/ 18288 h 18288"/>
              <a:gd name="csX13" fmla="*/ 0 w 3566160"/>
              <a:gd name="csY13" fmla="*/ 18288 h 18288"/>
              <a:gd name="csX14" fmla="*/ 0 w 356616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014C0-6EBB-282B-2610-C064B0131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5" y="2807167"/>
            <a:ext cx="4626861" cy="3386399"/>
          </a:xfrm>
        </p:spPr>
        <p:txBody>
          <a:bodyPr>
            <a:normAutofit/>
          </a:bodyPr>
          <a:lstStyle/>
          <a:p>
            <a:pPr marL="285750" lvl="0" indent="-285750"/>
            <a:r>
              <a:rPr lang="en-NZ" sz="1400" dirty="0"/>
              <a:t>Tomatoes belong to the nightshade plant family. </a:t>
            </a:r>
          </a:p>
          <a:p>
            <a:pPr marL="285750" lvl="0" indent="-285750"/>
            <a:r>
              <a:rPr lang="en-NZ" sz="1400" dirty="0"/>
              <a:t>Some nightshade plants contain poisonous alkaloids, especially in their leaves, flowers, and berries. </a:t>
            </a:r>
          </a:p>
          <a:p>
            <a:pPr marL="285750" lvl="0" indent="-285750"/>
            <a:r>
              <a:rPr lang="en-NZ" sz="1400" dirty="0"/>
              <a:t>The tomato fruit is safe to eat. </a:t>
            </a:r>
          </a:p>
          <a:p>
            <a:pPr marL="285750" lvl="0" indent="-285750"/>
            <a:r>
              <a:rPr lang="en-NZ" sz="1400" dirty="0"/>
              <a:t>When tomatoes were first introduced to Europe, many people believed they were poisonous because they were related to plants such as deadly nightshade. </a:t>
            </a:r>
          </a:p>
          <a:p>
            <a:pPr marL="285750" lvl="0" indent="-285750"/>
            <a:r>
              <a:rPr lang="en-NZ" sz="1400" dirty="0"/>
              <a:t>Over time, people discovered that ripe tomatoes were safe, and today they are one of the world's most popular vegetables (botanically, they are actually a fruit!).</a:t>
            </a:r>
            <a:endParaRPr lang="en-US" sz="1400" b="1" i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 b="1" i="1" dirty="0">
                <a:latin typeface="Arial" panose="020B0604020202020204" pitchFamily="34" charset="0"/>
              </a:rPr>
              <a:t>Why do you think people thought tomatoes were poisonous?</a:t>
            </a:r>
            <a:endParaRPr lang="en-NZ" sz="1400" b="1" i="1" dirty="0"/>
          </a:p>
          <a:p>
            <a:pPr marL="285750" lvl="0" indent="-285750"/>
            <a:endParaRPr lang="en-NZ" sz="1000" dirty="0"/>
          </a:p>
        </p:txBody>
      </p:sp>
      <p:pic>
        <p:nvPicPr>
          <p:cNvPr id="4" name="Picture 4" descr="Nightshades - SARE">
            <a:extLst>
              <a:ext uri="{FF2B5EF4-FFF2-40B4-BE49-F238E27FC236}">
                <a16:creationId xmlns:a16="http://schemas.microsoft.com/office/drawing/2014/main" id="{98DBCC6B-D258-25C6-215A-848449867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6357" y="854837"/>
            <a:ext cx="2911238" cy="218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The delicious 'wild wonderberry' | Wild ...">
            <a:extLst>
              <a:ext uri="{FF2B5EF4-FFF2-40B4-BE49-F238E27FC236}">
                <a16:creationId xmlns:a16="http://schemas.microsoft.com/office/drawing/2014/main" id="{EB80B97B-26A1-BA9E-4500-9421928D2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1370" y="854837"/>
            <a:ext cx="3315829" cy="211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Woolly nightshade • Weedbusters">
            <a:extLst>
              <a:ext uri="{FF2B5EF4-FFF2-40B4-BE49-F238E27FC236}">
                <a16:creationId xmlns:a16="http://schemas.microsoft.com/office/drawing/2014/main" id="{5B9255AE-D99B-B2B3-8439-FEFA0C4D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2573" y="3890291"/>
            <a:ext cx="2875022" cy="215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ow to get rid of Woolly Nightshade ...">
            <a:extLst>
              <a:ext uri="{FF2B5EF4-FFF2-40B4-BE49-F238E27FC236}">
                <a16:creationId xmlns:a16="http://schemas.microsoft.com/office/drawing/2014/main" id="{EB65CFFF-C816-B0E8-4EC6-4B49AD3D4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6705" y="3890291"/>
            <a:ext cx="2940565" cy="220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675121-398A-09F2-9FDE-575EE850C771}"/>
              </a:ext>
            </a:extLst>
          </p:cNvPr>
          <p:cNvSpPr txBox="1"/>
          <p:nvPr/>
        </p:nvSpPr>
        <p:spPr>
          <a:xfrm>
            <a:off x="7167573" y="395792"/>
            <a:ext cx="224179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/>
              <a:t>Black Nightshade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3E8CFC-3AC2-B594-029F-F3B5CC780074}"/>
              </a:ext>
            </a:extLst>
          </p:cNvPr>
          <p:cNvSpPr txBox="1"/>
          <p:nvPr/>
        </p:nvSpPr>
        <p:spPr>
          <a:xfrm>
            <a:off x="7126992" y="3358201"/>
            <a:ext cx="232295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/>
              <a:t>Woolly Nightshade</a:t>
            </a:r>
          </a:p>
        </p:txBody>
      </p:sp>
    </p:spTree>
    <p:extLst>
      <p:ext uri="{BB962C8B-B14F-4D97-AF65-F5344CB8AC3E}">
        <p14:creationId xmlns:p14="http://schemas.microsoft.com/office/powerpoint/2010/main" val="370462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ED2A3-9ACC-BF0D-6EC1-A896A6082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pPr algn="ctr"/>
            <a:r>
              <a:rPr lang="en-NZ" sz="4600" b="1" dirty="0"/>
              <a:t>Dichotomous key</a:t>
            </a:r>
            <a:br>
              <a:rPr lang="en-NZ" sz="4600" dirty="0"/>
            </a:br>
            <a:endParaRPr lang="en-NZ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FFA5D-3955-7191-B2B5-48761F69F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2. Discuss what a dichotomous key is?</a:t>
            </a:r>
          </a:p>
          <a:p>
            <a:pPr marL="0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200" dirty="0"/>
              <a:t>Note: A dichotomous key is a scientific tool used to identify organisms or objects by choosing between two contrasting, observable characteristics at each step. It acts as a guide, narrowing down options to help classify specimens such as plants or animals.</a:t>
            </a:r>
          </a:p>
          <a:p>
            <a:pPr marL="0" indent="0">
              <a:buNone/>
            </a:pPr>
            <a:endParaRPr lang="en-NZ" sz="2200" b="1" i="1" dirty="0"/>
          </a:p>
          <a:p>
            <a:endParaRPr lang="en-NZ" sz="2200" b="1" i="1" dirty="0"/>
          </a:p>
          <a:p>
            <a:r>
              <a:rPr lang="en-NZ" sz="2200" b="1" i="1" dirty="0"/>
              <a:t>See Topic 3 - Identification and Classification of vegetables for more information and examples.</a:t>
            </a:r>
            <a:endParaRPr lang="en-NZ" sz="2200" dirty="0"/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65289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40A397-EADF-83C0-9156-65AC930E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E04F7DF-2535-4AB8-A03F-F91F0F381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47CE5-416E-319B-0284-3650A3E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645920"/>
          </a:xfrm>
        </p:spPr>
        <p:txBody>
          <a:bodyPr>
            <a:normAutofit/>
          </a:bodyPr>
          <a:lstStyle/>
          <a:p>
            <a:r>
              <a:rPr lang="en-NZ" sz="2800" dirty="0"/>
              <a:t>Solanaceae vegetables</a:t>
            </a:r>
            <a:endParaRPr lang="en-NZ" sz="28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981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6FCA0-60C2-8F94-2300-142AFD77D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000" dirty="0"/>
              <a:t>3. Create a dichotomous key to identify vegetables in the Solanaceae family.</a:t>
            </a:r>
          </a:p>
          <a:p>
            <a:endParaRPr lang="en-NZ" sz="1700" dirty="0"/>
          </a:p>
        </p:txBody>
      </p:sp>
      <p:pic>
        <p:nvPicPr>
          <p:cNvPr id="6" name="Picture 5" descr="Pick a Pepper - How to grow Capsicum ...">
            <a:extLst>
              <a:ext uri="{FF2B5EF4-FFF2-40B4-BE49-F238E27FC236}">
                <a16:creationId xmlns:a16="http://schemas.microsoft.com/office/drawing/2014/main" id="{9B5F4570-817B-3D27-A1B9-3ADA8B230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r="1" b="4785"/>
          <a:stretch>
            <a:fillRect/>
          </a:stretch>
        </p:blipFill>
        <p:spPr bwMode="auto">
          <a:xfrm>
            <a:off x="246888" y="2606462"/>
            <a:ext cx="2834640" cy="3639312"/>
          </a:xfrm>
          <a:prstGeom prst="rect">
            <a:avLst/>
          </a:prstGeom>
          <a:noFill/>
        </p:spPr>
      </p:pic>
      <p:pic>
        <p:nvPicPr>
          <p:cNvPr id="5" name="Picture 4" descr="Grow from One Seed Potato">
            <a:extLst>
              <a:ext uri="{FF2B5EF4-FFF2-40B4-BE49-F238E27FC236}">
                <a16:creationId xmlns:a16="http://schemas.microsoft.com/office/drawing/2014/main" id="{E853EBB5-6CF8-783B-BCF1-2D35F2153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1" r="32587"/>
          <a:stretch>
            <a:fillRect/>
          </a:stretch>
        </p:blipFill>
        <p:spPr bwMode="auto">
          <a:xfrm>
            <a:off x="3200400" y="2606462"/>
            <a:ext cx="2834640" cy="3639312"/>
          </a:xfrm>
          <a:prstGeom prst="rect">
            <a:avLst/>
          </a:prstGeom>
          <a:noFill/>
        </p:spPr>
      </p:pic>
      <p:pic>
        <p:nvPicPr>
          <p:cNvPr id="8" name="Picture 7" descr="Buy Organic Eggplant Black Beauty by ...">
            <a:extLst>
              <a:ext uri="{FF2B5EF4-FFF2-40B4-BE49-F238E27FC236}">
                <a16:creationId xmlns:a16="http://schemas.microsoft.com/office/drawing/2014/main" id="{A1950C23-764E-2C24-7CB4-F457A74A8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6" r="8916" b="2"/>
          <a:stretch>
            <a:fillRect/>
          </a:stretch>
        </p:blipFill>
        <p:spPr bwMode="auto">
          <a:xfrm>
            <a:off x="6153912" y="2606462"/>
            <a:ext cx="2834640" cy="3639312"/>
          </a:xfrm>
          <a:prstGeom prst="rect">
            <a:avLst/>
          </a:prstGeom>
          <a:noFill/>
        </p:spPr>
      </p:pic>
      <p:pic>
        <p:nvPicPr>
          <p:cNvPr id="4" name="Picture 3" descr="Tomato Terminology Made Easy – Roger's ...">
            <a:extLst>
              <a:ext uri="{FF2B5EF4-FFF2-40B4-BE49-F238E27FC236}">
                <a16:creationId xmlns:a16="http://schemas.microsoft.com/office/drawing/2014/main" id="{BFABE26F-8DDA-F47A-A94D-B6AE9B16E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4" r="8858" b="2"/>
          <a:stretch>
            <a:fillRect/>
          </a:stretch>
        </p:blipFill>
        <p:spPr bwMode="auto">
          <a:xfrm>
            <a:off x="9110472" y="2606462"/>
            <a:ext cx="2834640" cy="3639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4736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54D557-FFDD-67F0-BEE5-0525018BB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858768" cy="5431536"/>
          </a:xfrm>
        </p:spPr>
        <p:txBody>
          <a:bodyPr>
            <a:normAutofit/>
          </a:bodyPr>
          <a:lstStyle/>
          <a:p>
            <a:pPr algn="ctr"/>
            <a:br>
              <a:rPr lang="en-NZ" sz="4600" b="1" dirty="0"/>
            </a:br>
            <a:r>
              <a:rPr lang="en-NZ" sz="3600" b="1" dirty="0"/>
              <a:t>Dichotomous key </a:t>
            </a:r>
            <a:br>
              <a:rPr lang="en-NZ" sz="3600" b="1" dirty="0"/>
            </a:br>
            <a:r>
              <a:rPr lang="en-NZ" sz="3600" b="1" dirty="0"/>
              <a:t>for </a:t>
            </a:r>
            <a:br>
              <a:rPr lang="en-NZ" sz="3600" b="1" dirty="0"/>
            </a:br>
            <a:r>
              <a:rPr lang="en-NZ" sz="3600" b="1" dirty="0"/>
              <a:t>vegetables in the Solanaceae Family</a:t>
            </a:r>
            <a:br>
              <a:rPr lang="en-NZ" sz="4600" dirty="0"/>
            </a:br>
            <a:endParaRPr lang="en-NZ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607A-CCB3-423E-3806-5ECC4AAD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0114" y="548640"/>
            <a:ext cx="6623622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200" b="1" dirty="0"/>
              <a:t>Sample answer</a:t>
            </a:r>
            <a:endParaRPr lang="en-NZ" sz="2200" dirty="0"/>
          </a:p>
          <a:p>
            <a:r>
              <a:rPr lang="en-NZ" sz="1800" dirty="0"/>
              <a:t>1a. Plant produces underground tubers → </a:t>
            </a:r>
            <a:r>
              <a:rPr lang="en-NZ" sz="1800" b="1" dirty="0"/>
              <a:t>Potato</a:t>
            </a:r>
            <a:br>
              <a:rPr lang="en-NZ" sz="1800" dirty="0"/>
            </a:br>
            <a:r>
              <a:rPr lang="en-NZ" sz="1800" dirty="0"/>
              <a:t>1b. Plant produces above-ground fruit → Go to 2</a:t>
            </a:r>
          </a:p>
          <a:p>
            <a:r>
              <a:rPr lang="en-NZ" sz="1800" dirty="0"/>
              <a:t>2a. Fruit is long or bell-shaped with hollow inside → </a:t>
            </a:r>
            <a:r>
              <a:rPr lang="en-NZ" sz="1800" b="1" dirty="0"/>
              <a:t>Capsicum</a:t>
            </a:r>
            <a:br>
              <a:rPr lang="en-NZ" sz="1800" dirty="0"/>
            </a:br>
            <a:r>
              <a:rPr lang="en-NZ" sz="1800" dirty="0"/>
              <a:t>2b. Fruit is round or oval and not hollow → Go to 3</a:t>
            </a:r>
          </a:p>
          <a:p>
            <a:r>
              <a:rPr lang="en-NZ" sz="1800" dirty="0"/>
              <a:t>3a. Fruit usually purple and glossy with thick flesh → </a:t>
            </a:r>
            <a:r>
              <a:rPr lang="en-NZ" sz="1800" b="1" dirty="0"/>
              <a:t>Eggplant</a:t>
            </a:r>
            <a:br>
              <a:rPr lang="en-NZ" sz="1800" dirty="0"/>
            </a:br>
            <a:r>
              <a:rPr lang="en-NZ" sz="1800" dirty="0"/>
              <a:t>3b. Fruit usually red, soft, and juicy → </a:t>
            </a:r>
            <a:r>
              <a:rPr lang="en-NZ" sz="1800" b="1" dirty="0"/>
              <a:t>Tomato</a:t>
            </a:r>
            <a:endParaRPr lang="en-NZ" sz="1800" dirty="0"/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189656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C317E-32B7-D9A1-13BC-68752C42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6A993CCE-7E96-EAAA-BF4A-2E83DF7C7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76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354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Google Sans</vt:lpstr>
      <vt:lpstr>Office Theme</vt:lpstr>
      <vt:lpstr>PowerPoint Presentation</vt:lpstr>
      <vt:lpstr>Activity 2: Solanaceae  (Nightshade family)  </vt:lpstr>
      <vt:lpstr>Discussion questions </vt:lpstr>
      <vt:lpstr>Solanaceae family</vt:lpstr>
      <vt:lpstr>Other members - nightshades</vt:lpstr>
      <vt:lpstr>Dichotomous key </vt:lpstr>
      <vt:lpstr>Solanaceae vegetables</vt:lpstr>
      <vt:lpstr> Dichotomous key  for  vegetables in the Solanaceae Family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10</cp:revision>
  <dcterms:created xsi:type="dcterms:W3CDTF">2026-05-14T22:30:13Z</dcterms:created>
  <dcterms:modified xsi:type="dcterms:W3CDTF">2026-08-05T01:01:06Z</dcterms:modified>
</cp:coreProperties>
</file>