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339" r:id="rId3"/>
    <p:sldId id="256" r:id="rId4"/>
    <p:sldId id="309" r:id="rId5"/>
    <p:sldId id="297" r:id="rId6"/>
    <p:sldId id="300" r:id="rId7"/>
    <p:sldId id="315" r:id="rId8"/>
    <p:sldId id="311" r:id="rId9"/>
    <p:sldId id="310" r:id="rId10"/>
    <p:sldId id="312" r:id="rId11"/>
    <p:sldId id="308" r:id="rId12"/>
    <p:sldId id="306" r:id="rId13"/>
    <p:sldId id="257" r:id="rId14"/>
    <p:sldId id="293" r:id="rId15"/>
    <p:sldId id="321" r:id="rId16"/>
    <p:sldId id="307" r:id="rId17"/>
    <p:sldId id="295" r:id="rId18"/>
    <p:sldId id="313" r:id="rId19"/>
    <p:sldId id="322" r:id="rId20"/>
    <p:sldId id="314" r:id="rId21"/>
    <p:sldId id="304" r:id="rId22"/>
    <p:sldId id="326" r:id="rId23"/>
    <p:sldId id="325" r:id="rId24"/>
    <p:sldId id="303" r:id="rId25"/>
    <p:sldId id="302" r:id="rId26"/>
    <p:sldId id="324" r:id="rId27"/>
    <p:sldId id="318" r:id="rId28"/>
    <p:sldId id="301" r:id="rId29"/>
    <p:sldId id="340" r:id="rId30"/>
    <p:sldId id="331" r:id="rId31"/>
    <p:sldId id="337" r:id="rId32"/>
    <p:sldId id="335" r:id="rId33"/>
    <p:sldId id="330" r:id="rId34"/>
    <p:sldId id="332" r:id="rId35"/>
    <p:sldId id="333" r:id="rId36"/>
    <p:sldId id="269" r:id="rId37"/>
    <p:sldId id="285" r:id="rId38"/>
    <p:sldId id="261" r:id="rId39"/>
    <p:sldId id="270" r:id="rId40"/>
    <p:sldId id="328" r:id="rId41"/>
    <p:sldId id="319" r:id="rId42"/>
    <p:sldId id="338" r:id="rId43"/>
    <p:sldId id="283"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04" autoAdjust="0"/>
    <p:restoredTop sz="94660"/>
  </p:normalViewPr>
  <p:slideViewPr>
    <p:cSldViewPr snapToGrid="0">
      <p:cViewPr varScale="1">
        <p:scale>
          <a:sx n="64" d="100"/>
          <a:sy n="64" d="100"/>
        </p:scale>
        <p:origin x="92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BEA78-06C3-4E0B-2885-DBE945CA7A2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29965FAB-7A48-733F-F112-286C98A204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2C15FB53-54D4-F01A-9DB6-C639D1D2C356}"/>
              </a:ext>
            </a:extLst>
          </p:cNvPr>
          <p:cNvSpPr>
            <a:spLocks noGrp="1"/>
          </p:cNvSpPr>
          <p:nvPr>
            <p:ph type="dt" sz="half" idx="10"/>
          </p:nvPr>
        </p:nvSpPr>
        <p:spPr/>
        <p:txBody>
          <a:bodyPr/>
          <a:lstStyle/>
          <a:p>
            <a:fld id="{1776FB54-343D-437F-B6E3-77D77F228845}" type="datetimeFigureOut">
              <a:rPr lang="en-NZ" smtClean="0"/>
              <a:t>5/08/2026</a:t>
            </a:fld>
            <a:endParaRPr lang="en-NZ"/>
          </a:p>
        </p:txBody>
      </p:sp>
      <p:sp>
        <p:nvSpPr>
          <p:cNvPr id="5" name="Footer Placeholder 4">
            <a:extLst>
              <a:ext uri="{FF2B5EF4-FFF2-40B4-BE49-F238E27FC236}">
                <a16:creationId xmlns:a16="http://schemas.microsoft.com/office/drawing/2014/main" id="{24BFEB51-0AA4-BEA6-8F94-1E7AB7DD0519}"/>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FC39D844-F309-F1D2-FB7A-9021E86266A3}"/>
              </a:ext>
            </a:extLst>
          </p:cNvPr>
          <p:cNvSpPr>
            <a:spLocks noGrp="1"/>
          </p:cNvSpPr>
          <p:nvPr>
            <p:ph type="sldNum" sz="quarter" idx="12"/>
          </p:nvPr>
        </p:nvSpPr>
        <p:spPr/>
        <p:txBody>
          <a:bodyPr/>
          <a:lstStyle/>
          <a:p>
            <a:fld id="{C28FCFF8-CCB5-4655-8E3C-3A17AFCB4DBC}" type="slidenum">
              <a:rPr lang="en-NZ" smtClean="0"/>
              <a:t>‹#›</a:t>
            </a:fld>
            <a:endParaRPr lang="en-NZ"/>
          </a:p>
        </p:txBody>
      </p:sp>
    </p:spTree>
    <p:extLst>
      <p:ext uri="{BB962C8B-B14F-4D97-AF65-F5344CB8AC3E}">
        <p14:creationId xmlns:p14="http://schemas.microsoft.com/office/powerpoint/2010/main" val="4069284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9411B-2366-5192-BC17-3CB1AA950E69}"/>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CD832C88-2212-3B1F-8FC0-41CED62364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70C8822B-DE83-C660-E6C4-A6578CEE3A11}"/>
              </a:ext>
            </a:extLst>
          </p:cNvPr>
          <p:cNvSpPr>
            <a:spLocks noGrp="1"/>
          </p:cNvSpPr>
          <p:nvPr>
            <p:ph type="dt" sz="half" idx="10"/>
          </p:nvPr>
        </p:nvSpPr>
        <p:spPr/>
        <p:txBody>
          <a:bodyPr/>
          <a:lstStyle/>
          <a:p>
            <a:fld id="{1776FB54-343D-437F-B6E3-77D77F228845}" type="datetimeFigureOut">
              <a:rPr lang="en-NZ" smtClean="0"/>
              <a:t>5/08/2026</a:t>
            </a:fld>
            <a:endParaRPr lang="en-NZ"/>
          </a:p>
        </p:txBody>
      </p:sp>
      <p:sp>
        <p:nvSpPr>
          <p:cNvPr id="5" name="Footer Placeholder 4">
            <a:extLst>
              <a:ext uri="{FF2B5EF4-FFF2-40B4-BE49-F238E27FC236}">
                <a16:creationId xmlns:a16="http://schemas.microsoft.com/office/drawing/2014/main" id="{A87C67F0-BD3B-9B57-A316-04EB4368CB2E}"/>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A4AB4DBD-7D78-B8F4-8C79-FE7D396BDE43}"/>
              </a:ext>
            </a:extLst>
          </p:cNvPr>
          <p:cNvSpPr>
            <a:spLocks noGrp="1"/>
          </p:cNvSpPr>
          <p:nvPr>
            <p:ph type="sldNum" sz="quarter" idx="12"/>
          </p:nvPr>
        </p:nvSpPr>
        <p:spPr/>
        <p:txBody>
          <a:bodyPr/>
          <a:lstStyle/>
          <a:p>
            <a:fld id="{C28FCFF8-CCB5-4655-8E3C-3A17AFCB4DBC}" type="slidenum">
              <a:rPr lang="en-NZ" smtClean="0"/>
              <a:t>‹#›</a:t>
            </a:fld>
            <a:endParaRPr lang="en-NZ"/>
          </a:p>
        </p:txBody>
      </p:sp>
    </p:spTree>
    <p:extLst>
      <p:ext uri="{BB962C8B-B14F-4D97-AF65-F5344CB8AC3E}">
        <p14:creationId xmlns:p14="http://schemas.microsoft.com/office/powerpoint/2010/main" val="3564757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E168DA-1770-96A8-FCF8-FC3E1C7FEA7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5A0E20C3-E2D2-4176-2726-AF0FD7C93C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EC0B9145-127B-1CA5-1BEC-6716B175FCCB}"/>
              </a:ext>
            </a:extLst>
          </p:cNvPr>
          <p:cNvSpPr>
            <a:spLocks noGrp="1"/>
          </p:cNvSpPr>
          <p:nvPr>
            <p:ph type="dt" sz="half" idx="10"/>
          </p:nvPr>
        </p:nvSpPr>
        <p:spPr/>
        <p:txBody>
          <a:bodyPr/>
          <a:lstStyle/>
          <a:p>
            <a:fld id="{1776FB54-343D-437F-B6E3-77D77F228845}" type="datetimeFigureOut">
              <a:rPr lang="en-NZ" smtClean="0"/>
              <a:t>5/08/2026</a:t>
            </a:fld>
            <a:endParaRPr lang="en-NZ"/>
          </a:p>
        </p:txBody>
      </p:sp>
      <p:sp>
        <p:nvSpPr>
          <p:cNvPr id="5" name="Footer Placeholder 4">
            <a:extLst>
              <a:ext uri="{FF2B5EF4-FFF2-40B4-BE49-F238E27FC236}">
                <a16:creationId xmlns:a16="http://schemas.microsoft.com/office/drawing/2014/main" id="{D4583326-25E2-B4F4-0A2A-52016B22B5A2}"/>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3BB5A28B-0D43-4FE6-BAA4-E93A4653B419}"/>
              </a:ext>
            </a:extLst>
          </p:cNvPr>
          <p:cNvSpPr>
            <a:spLocks noGrp="1"/>
          </p:cNvSpPr>
          <p:nvPr>
            <p:ph type="sldNum" sz="quarter" idx="12"/>
          </p:nvPr>
        </p:nvSpPr>
        <p:spPr/>
        <p:txBody>
          <a:bodyPr/>
          <a:lstStyle/>
          <a:p>
            <a:fld id="{C28FCFF8-CCB5-4655-8E3C-3A17AFCB4DBC}" type="slidenum">
              <a:rPr lang="en-NZ" smtClean="0"/>
              <a:t>‹#›</a:t>
            </a:fld>
            <a:endParaRPr lang="en-NZ"/>
          </a:p>
        </p:txBody>
      </p:sp>
    </p:spTree>
    <p:extLst>
      <p:ext uri="{BB962C8B-B14F-4D97-AF65-F5344CB8AC3E}">
        <p14:creationId xmlns:p14="http://schemas.microsoft.com/office/powerpoint/2010/main" val="2076134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D927D-44D9-E66D-1841-B271D6491303}"/>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7E66572D-C9D3-53E9-3C1C-F2E5AEB2AE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3B9F6C42-C3DC-F184-60A3-8BFD17626B7A}"/>
              </a:ext>
            </a:extLst>
          </p:cNvPr>
          <p:cNvSpPr>
            <a:spLocks noGrp="1"/>
          </p:cNvSpPr>
          <p:nvPr>
            <p:ph type="dt" sz="half" idx="10"/>
          </p:nvPr>
        </p:nvSpPr>
        <p:spPr/>
        <p:txBody>
          <a:bodyPr/>
          <a:lstStyle/>
          <a:p>
            <a:fld id="{1776FB54-343D-437F-B6E3-77D77F228845}" type="datetimeFigureOut">
              <a:rPr lang="en-NZ" smtClean="0"/>
              <a:t>5/08/2026</a:t>
            </a:fld>
            <a:endParaRPr lang="en-NZ"/>
          </a:p>
        </p:txBody>
      </p:sp>
      <p:sp>
        <p:nvSpPr>
          <p:cNvPr id="5" name="Footer Placeholder 4">
            <a:extLst>
              <a:ext uri="{FF2B5EF4-FFF2-40B4-BE49-F238E27FC236}">
                <a16:creationId xmlns:a16="http://schemas.microsoft.com/office/drawing/2014/main" id="{66C650FB-FA8A-9480-4D3F-485FDA19EA23}"/>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FB95C73A-D8D5-D4D3-A73B-FB8D48F7A7BB}"/>
              </a:ext>
            </a:extLst>
          </p:cNvPr>
          <p:cNvSpPr>
            <a:spLocks noGrp="1"/>
          </p:cNvSpPr>
          <p:nvPr>
            <p:ph type="sldNum" sz="quarter" idx="12"/>
          </p:nvPr>
        </p:nvSpPr>
        <p:spPr/>
        <p:txBody>
          <a:bodyPr/>
          <a:lstStyle/>
          <a:p>
            <a:fld id="{C28FCFF8-CCB5-4655-8E3C-3A17AFCB4DBC}" type="slidenum">
              <a:rPr lang="en-NZ" smtClean="0"/>
              <a:t>‹#›</a:t>
            </a:fld>
            <a:endParaRPr lang="en-NZ"/>
          </a:p>
        </p:txBody>
      </p:sp>
    </p:spTree>
    <p:extLst>
      <p:ext uri="{BB962C8B-B14F-4D97-AF65-F5344CB8AC3E}">
        <p14:creationId xmlns:p14="http://schemas.microsoft.com/office/powerpoint/2010/main" val="894831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AEAC8-E77F-51C1-136A-0D40205C9B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AD2E4DFC-DBA4-BEC5-1D93-3C196C5D0FE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10CE7CE-B3E3-66DF-3484-604F976DD99B}"/>
              </a:ext>
            </a:extLst>
          </p:cNvPr>
          <p:cNvSpPr>
            <a:spLocks noGrp="1"/>
          </p:cNvSpPr>
          <p:nvPr>
            <p:ph type="dt" sz="half" idx="10"/>
          </p:nvPr>
        </p:nvSpPr>
        <p:spPr/>
        <p:txBody>
          <a:bodyPr/>
          <a:lstStyle/>
          <a:p>
            <a:fld id="{1776FB54-343D-437F-B6E3-77D77F228845}" type="datetimeFigureOut">
              <a:rPr lang="en-NZ" smtClean="0"/>
              <a:t>5/08/2026</a:t>
            </a:fld>
            <a:endParaRPr lang="en-NZ"/>
          </a:p>
        </p:txBody>
      </p:sp>
      <p:sp>
        <p:nvSpPr>
          <p:cNvPr id="5" name="Footer Placeholder 4">
            <a:extLst>
              <a:ext uri="{FF2B5EF4-FFF2-40B4-BE49-F238E27FC236}">
                <a16:creationId xmlns:a16="http://schemas.microsoft.com/office/drawing/2014/main" id="{8A98EB32-6FB8-7E66-C0AA-8AC8AB2C2965}"/>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D5E0C407-D006-AB9D-B97C-9F56771E6E04}"/>
              </a:ext>
            </a:extLst>
          </p:cNvPr>
          <p:cNvSpPr>
            <a:spLocks noGrp="1"/>
          </p:cNvSpPr>
          <p:nvPr>
            <p:ph type="sldNum" sz="quarter" idx="12"/>
          </p:nvPr>
        </p:nvSpPr>
        <p:spPr/>
        <p:txBody>
          <a:bodyPr/>
          <a:lstStyle/>
          <a:p>
            <a:fld id="{C28FCFF8-CCB5-4655-8E3C-3A17AFCB4DBC}" type="slidenum">
              <a:rPr lang="en-NZ" smtClean="0"/>
              <a:t>‹#›</a:t>
            </a:fld>
            <a:endParaRPr lang="en-NZ"/>
          </a:p>
        </p:txBody>
      </p:sp>
    </p:spTree>
    <p:extLst>
      <p:ext uri="{BB962C8B-B14F-4D97-AF65-F5344CB8AC3E}">
        <p14:creationId xmlns:p14="http://schemas.microsoft.com/office/powerpoint/2010/main" val="3994308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AD3C8-5180-E6B9-1D1B-D30E58CE4BCD}"/>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C719BC9E-4FD5-FCA4-CB9E-139A1F6E39D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D46D0445-2D69-C3B8-3230-390F9C9540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30378E4A-D831-7FC3-D988-3B0639FFBD43}"/>
              </a:ext>
            </a:extLst>
          </p:cNvPr>
          <p:cNvSpPr>
            <a:spLocks noGrp="1"/>
          </p:cNvSpPr>
          <p:nvPr>
            <p:ph type="dt" sz="half" idx="10"/>
          </p:nvPr>
        </p:nvSpPr>
        <p:spPr/>
        <p:txBody>
          <a:bodyPr/>
          <a:lstStyle/>
          <a:p>
            <a:fld id="{1776FB54-343D-437F-B6E3-77D77F228845}" type="datetimeFigureOut">
              <a:rPr lang="en-NZ" smtClean="0"/>
              <a:t>5/08/2026</a:t>
            </a:fld>
            <a:endParaRPr lang="en-NZ"/>
          </a:p>
        </p:txBody>
      </p:sp>
      <p:sp>
        <p:nvSpPr>
          <p:cNvPr id="6" name="Footer Placeholder 5">
            <a:extLst>
              <a:ext uri="{FF2B5EF4-FFF2-40B4-BE49-F238E27FC236}">
                <a16:creationId xmlns:a16="http://schemas.microsoft.com/office/drawing/2014/main" id="{B85B8137-B06B-757A-D092-685C6D44A47C}"/>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4361BCE8-FB5A-4929-D7AF-227956D5C634}"/>
              </a:ext>
            </a:extLst>
          </p:cNvPr>
          <p:cNvSpPr>
            <a:spLocks noGrp="1"/>
          </p:cNvSpPr>
          <p:nvPr>
            <p:ph type="sldNum" sz="quarter" idx="12"/>
          </p:nvPr>
        </p:nvSpPr>
        <p:spPr/>
        <p:txBody>
          <a:bodyPr/>
          <a:lstStyle/>
          <a:p>
            <a:fld id="{C28FCFF8-CCB5-4655-8E3C-3A17AFCB4DBC}" type="slidenum">
              <a:rPr lang="en-NZ" smtClean="0"/>
              <a:t>‹#›</a:t>
            </a:fld>
            <a:endParaRPr lang="en-NZ"/>
          </a:p>
        </p:txBody>
      </p:sp>
    </p:spTree>
    <p:extLst>
      <p:ext uri="{BB962C8B-B14F-4D97-AF65-F5344CB8AC3E}">
        <p14:creationId xmlns:p14="http://schemas.microsoft.com/office/powerpoint/2010/main" val="2599524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C11F2-FB96-64AB-7BF6-A5F1E23AD3F4}"/>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5EC5FE4E-8562-5D07-3A69-12DF27B693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DC4C5C4-B611-7B4F-E957-5A1276BFA8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8B2FB723-B818-5394-6447-BFE7964FB2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98EC11-0B0A-5010-759E-810F0FF24A0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8F96B73A-2552-8CB0-2BD8-9B97AB96CFBE}"/>
              </a:ext>
            </a:extLst>
          </p:cNvPr>
          <p:cNvSpPr>
            <a:spLocks noGrp="1"/>
          </p:cNvSpPr>
          <p:nvPr>
            <p:ph type="dt" sz="half" idx="10"/>
          </p:nvPr>
        </p:nvSpPr>
        <p:spPr/>
        <p:txBody>
          <a:bodyPr/>
          <a:lstStyle/>
          <a:p>
            <a:fld id="{1776FB54-343D-437F-B6E3-77D77F228845}" type="datetimeFigureOut">
              <a:rPr lang="en-NZ" smtClean="0"/>
              <a:t>5/08/2026</a:t>
            </a:fld>
            <a:endParaRPr lang="en-NZ"/>
          </a:p>
        </p:txBody>
      </p:sp>
      <p:sp>
        <p:nvSpPr>
          <p:cNvPr id="8" name="Footer Placeholder 7">
            <a:extLst>
              <a:ext uri="{FF2B5EF4-FFF2-40B4-BE49-F238E27FC236}">
                <a16:creationId xmlns:a16="http://schemas.microsoft.com/office/drawing/2014/main" id="{1C81B06F-A3C6-E614-F1B8-53A60C037727}"/>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35285181-3045-96B8-F168-312539EC95AD}"/>
              </a:ext>
            </a:extLst>
          </p:cNvPr>
          <p:cNvSpPr>
            <a:spLocks noGrp="1"/>
          </p:cNvSpPr>
          <p:nvPr>
            <p:ph type="sldNum" sz="quarter" idx="12"/>
          </p:nvPr>
        </p:nvSpPr>
        <p:spPr/>
        <p:txBody>
          <a:bodyPr/>
          <a:lstStyle/>
          <a:p>
            <a:fld id="{C28FCFF8-CCB5-4655-8E3C-3A17AFCB4DBC}" type="slidenum">
              <a:rPr lang="en-NZ" smtClean="0"/>
              <a:t>‹#›</a:t>
            </a:fld>
            <a:endParaRPr lang="en-NZ"/>
          </a:p>
        </p:txBody>
      </p:sp>
    </p:spTree>
    <p:extLst>
      <p:ext uri="{BB962C8B-B14F-4D97-AF65-F5344CB8AC3E}">
        <p14:creationId xmlns:p14="http://schemas.microsoft.com/office/powerpoint/2010/main" val="3166282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6EE9E-E831-BD80-6193-E8E4140E9306}"/>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663A6830-F91D-EEC0-19F3-89FEA4C91054}"/>
              </a:ext>
            </a:extLst>
          </p:cNvPr>
          <p:cNvSpPr>
            <a:spLocks noGrp="1"/>
          </p:cNvSpPr>
          <p:nvPr>
            <p:ph type="dt" sz="half" idx="10"/>
          </p:nvPr>
        </p:nvSpPr>
        <p:spPr/>
        <p:txBody>
          <a:bodyPr/>
          <a:lstStyle/>
          <a:p>
            <a:fld id="{1776FB54-343D-437F-B6E3-77D77F228845}" type="datetimeFigureOut">
              <a:rPr lang="en-NZ" smtClean="0"/>
              <a:t>5/08/2026</a:t>
            </a:fld>
            <a:endParaRPr lang="en-NZ"/>
          </a:p>
        </p:txBody>
      </p:sp>
      <p:sp>
        <p:nvSpPr>
          <p:cNvPr id="4" name="Footer Placeholder 3">
            <a:extLst>
              <a:ext uri="{FF2B5EF4-FFF2-40B4-BE49-F238E27FC236}">
                <a16:creationId xmlns:a16="http://schemas.microsoft.com/office/drawing/2014/main" id="{3433A8B1-2CB1-9032-6A0C-32CB0A57F16C}"/>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765E382D-C9C7-7100-6725-5666A027A5A6}"/>
              </a:ext>
            </a:extLst>
          </p:cNvPr>
          <p:cNvSpPr>
            <a:spLocks noGrp="1"/>
          </p:cNvSpPr>
          <p:nvPr>
            <p:ph type="sldNum" sz="quarter" idx="12"/>
          </p:nvPr>
        </p:nvSpPr>
        <p:spPr/>
        <p:txBody>
          <a:bodyPr/>
          <a:lstStyle/>
          <a:p>
            <a:fld id="{C28FCFF8-CCB5-4655-8E3C-3A17AFCB4DBC}" type="slidenum">
              <a:rPr lang="en-NZ" smtClean="0"/>
              <a:t>‹#›</a:t>
            </a:fld>
            <a:endParaRPr lang="en-NZ"/>
          </a:p>
        </p:txBody>
      </p:sp>
    </p:spTree>
    <p:extLst>
      <p:ext uri="{BB962C8B-B14F-4D97-AF65-F5344CB8AC3E}">
        <p14:creationId xmlns:p14="http://schemas.microsoft.com/office/powerpoint/2010/main" val="3922344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A70E87-4EEE-7620-3E71-460FC4B543AF}"/>
              </a:ext>
            </a:extLst>
          </p:cNvPr>
          <p:cNvSpPr>
            <a:spLocks noGrp="1"/>
          </p:cNvSpPr>
          <p:nvPr>
            <p:ph type="dt" sz="half" idx="10"/>
          </p:nvPr>
        </p:nvSpPr>
        <p:spPr/>
        <p:txBody>
          <a:bodyPr/>
          <a:lstStyle/>
          <a:p>
            <a:fld id="{1776FB54-343D-437F-B6E3-77D77F228845}" type="datetimeFigureOut">
              <a:rPr lang="en-NZ" smtClean="0"/>
              <a:t>5/08/2026</a:t>
            </a:fld>
            <a:endParaRPr lang="en-NZ"/>
          </a:p>
        </p:txBody>
      </p:sp>
      <p:sp>
        <p:nvSpPr>
          <p:cNvPr id="3" name="Footer Placeholder 2">
            <a:extLst>
              <a:ext uri="{FF2B5EF4-FFF2-40B4-BE49-F238E27FC236}">
                <a16:creationId xmlns:a16="http://schemas.microsoft.com/office/drawing/2014/main" id="{2A1CDEEF-02F5-3FEF-83BA-36B60982F7DE}"/>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3CACB181-8132-CBBD-52A4-902BD49087DF}"/>
              </a:ext>
            </a:extLst>
          </p:cNvPr>
          <p:cNvSpPr>
            <a:spLocks noGrp="1"/>
          </p:cNvSpPr>
          <p:nvPr>
            <p:ph type="sldNum" sz="quarter" idx="12"/>
          </p:nvPr>
        </p:nvSpPr>
        <p:spPr/>
        <p:txBody>
          <a:bodyPr/>
          <a:lstStyle/>
          <a:p>
            <a:fld id="{C28FCFF8-CCB5-4655-8E3C-3A17AFCB4DBC}" type="slidenum">
              <a:rPr lang="en-NZ" smtClean="0"/>
              <a:t>‹#›</a:t>
            </a:fld>
            <a:endParaRPr lang="en-NZ"/>
          </a:p>
        </p:txBody>
      </p:sp>
    </p:spTree>
    <p:extLst>
      <p:ext uri="{BB962C8B-B14F-4D97-AF65-F5344CB8AC3E}">
        <p14:creationId xmlns:p14="http://schemas.microsoft.com/office/powerpoint/2010/main" val="2434862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71885-CC5E-C412-0B5E-8AF80F3624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7F8E06E1-28CF-B93D-7203-EAC892FF63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95B720E9-3B95-8F47-68FD-BBC60DE4AF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4D9DDF-69DF-B1B1-213C-E2865D74E574}"/>
              </a:ext>
            </a:extLst>
          </p:cNvPr>
          <p:cNvSpPr>
            <a:spLocks noGrp="1"/>
          </p:cNvSpPr>
          <p:nvPr>
            <p:ph type="dt" sz="half" idx="10"/>
          </p:nvPr>
        </p:nvSpPr>
        <p:spPr/>
        <p:txBody>
          <a:bodyPr/>
          <a:lstStyle/>
          <a:p>
            <a:fld id="{1776FB54-343D-437F-B6E3-77D77F228845}" type="datetimeFigureOut">
              <a:rPr lang="en-NZ" smtClean="0"/>
              <a:t>5/08/2026</a:t>
            </a:fld>
            <a:endParaRPr lang="en-NZ"/>
          </a:p>
        </p:txBody>
      </p:sp>
      <p:sp>
        <p:nvSpPr>
          <p:cNvPr id="6" name="Footer Placeholder 5">
            <a:extLst>
              <a:ext uri="{FF2B5EF4-FFF2-40B4-BE49-F238E27FC236}">
                <a16:creationId xmlns:a16="http://schemas.microsoft.com/office/drawing/2014/main" id="{15430809-1C2D-CBBF-DBB5-3FAA17730043}"/>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9B4BD517-D264-912F-9567-751D91A484BC}"/>
              </a:ext>
            </a:extLst>
          </p:cNvPr>
          <p:cNvSpPr>
            <a:spLocks noGrp="1"/>
          </p:cNvSpPr>
          <p:nvPr>
            <p:ph type="sldNum" sz="quarter" idx="12"/>
          </p:nvPr>
        </p:nvSpPr>
        <p:spPr/>
        <p:txBody>
          <a:bodyPr/>
          <a:lstStyle/>
          <a:p>
            <a:fld id="{C28FCFF8-CCB5-4655-8E3C-3A17AFCB4DBC}" type="slidenum">
              <a:rPr lang="en-NZ" smtClean="0"/>
              <a:t>‹#›</a:t>
            </a:fld>
            <a:endParaRPr lang="en-NZ"/>
          </a:p>
        </p:txBody>
      </p:sp>
    </p:spTree>
    <p:extLst>
      <p:ext uri="{BB962C8B-B14F-4D97-AF65-F5344CB8AC3E}">
        <p14:creationId xmlns:p14="http://schemas.microsoft.com/office/powerpoint/2010/main" val="1180727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2664E-AD81-A906-F67C-7AD62403AD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47332C27-FA5F-4F74-E973-76B94DCFE4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B6BCD6A4-B446-E78F-D5E4-F1B7B59A23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3B0486-8CE8-93FF-37CF-3C953CA7373F}"/>
              </a:ext>
            </a:extLst>
          </p:cNvPr>
          <p:cNvSpPr>
            <a:spLocks noGrp="1"/>
          </p:cNvSpPr>
          <p:nvPr>
            <p:ph type="dt" sz="half" idx="10"/>
          </p:nvPr>
        </p:nvSpPr>
        <p:spPr/>
        <p:txBody>
          <a:bodyPr/>
          <a:lstStyle/>
          <a:p>
            <a:fld id="{1776FB54-343D-437F-B6E3-77D77F228845}" type="datetimeFigureOut">
              <a:rPr lang="en-NZ" smtClean="0"/>
              <a:t>5/08/2026</a:t>
            </a:fld>
            <a:endParaRPr lang="en-NZ"/>
          </a:p>
        </p:txBody>
      </p:sp>
      <p:sp>
        <p:nvSpPr>
          <p:cNvPr id="6" name="Footer Placeholder 5">
            <a:extLst>
              <a:ext uri="{FF2B5EF4-FFF2-40B4-BE49-F238E27FC236}">
                <a16:creationId xmlns:a16="http://schemas.microsoft.com/office/drawing/2014/main" id="{C596080F-642B-6972-90B5-15146B35B020}"/>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58086B59-84D4-DC37-8DE5-05A34F7886AA}"/>
              </a:ext>
            </a:extLst>
          </p:cNvPr>
          <p:cNvSpPr>
            <a:spLocks noGrp="1"/>
          </p:cNvSpPr>
          <p:nvPr>
            <p:ph type="sldNum" sz="quarter" idx="12"/>
          </p:nvPr>
        </p:nvSpPr>
        <p:spPr/>
        <p:txBody>
          <a:bodyPr/>
          <a:lstStyle/>
          <a:p>
            <a:fld id="{C28FCFF8-CCB5-4655-8E3C-3A17AFCB4DBC}" type="slidenum">
              <a:rPr lang="en-NZ" smtClean="0"/>
              <a:t>‹#›</a:t>
            </a:fld>
            <a:endParaRPr lang="en-NZ"/>
          </a:p>
        </p:txBody>
      </p:sp>
    </p:spTree>
    <p:extLst>
      <p:ext uri="{BB962C8B-B14F-4D97-AF65-F5344CB8AC3E}">
        <p14:creationId xmlns:p14="http://schemas.microsoft.com/office/powerpoint/2010/main" val="678991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8AFA7F-02F2-9455-32C4-20902859A0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EAB2B755-0E4B-149B-703C-F8B8FCC18D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7B5382D6-C5C5-C59A-837A-C90B3BDFC7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776FB54-343D-437F-B6E3-77D77F228845}" type="datetimeFigureOut">
              <a:rPr lang="en-NZ" smtClean="0"/>
              <a:t>5/08/2026</a:t>
            </a:fld>
            <a:endParaRPr lang="en-NZ"/>
          </a:p>
        </p:txBody>
      </p:sp>
      <p:sp>
        <p:nvSpPr>
          <p:cNvPr id="5" name="Footer Placeholder 4">
            <a:extLst>
              <a:ext uri="{FF2B5EF4-FFF2-40B4-BE49-F238E27FC236}">
                <a16:creationId xmlns:a16="http://schemas.microsoft.com/office/drawing/2014/main" id="{D06F8363-201A-22D2-1EF7-5323109B5D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Z"/>
          </a:p>
        </p:txBody>
      </p:sp>
      <p:sp>
        <p:nvSpPr>
          <p:cNvPr id="6" name="Slide Number Placeholder 5">
            <a:extLst>
              <a:ext uri="{FF2B5EF4-FFF2-40B4-BE49-F238E27FC236}">
                <a16:creationId xmlns:a16="http://schemas.microsoft.com/office/drawing/2014/main" id="{12379070-4792-1A44-D5BA-5D898B84DD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8FCFF8-CCB5-4655-8E3C-3A17AFCB4DBC}" type="slidenum">
              <a:rPr lang="en-NZ" smtClean="0"/>
              <a:t>‹#›</a:t>
            </a:fld>
            <a:endParaRPr lang="en-NZ"/>
          </a:p>
        </p:txBody>
      </p:sp>
    </p:spTree>
    <p:extLst>
      <p:ext uri="{BB962C8B-B14F-4D97-AF65-F5344CB8AC3E}">
        <p14:creationId xmlns:p14="http://schemas.microsoft.com/office/powerpoint/2010/main" val="2332426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https://www.tomatoesnz.co.nz/"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youtube.com/watch?v=ofNIAH-b-8k&amp;list=PLyWjTzcyS3kuOPeQllQIIqgubEoBbvVAG&amp;index=6" TargetMode="Externa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youtube.com/watch?v=K3FMGFJm-zo&amp;list=PLyWjTzcyS3kuOPeQllQIIqgubEoBbvVAG&amp;index=5"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youtube.com/watch?v=LGHbVJ7vW78&amp;list=PLyWjTzcyS3kuOPeQllQIIqgubEoBbvVAG&amp;index=2" TargetMode="Externa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www.youtube.com/watch?v=LGHbVJ7vW78&amp;list=PLyWjTzcyS3kuOPeQllQIIqgubEoBbvVAG&amp;index=2" TargetMode="External"/><Relationship Id="rId2" Type="http://schemas.openxmlformats.org/officeDocument/2006/relationships/hyperlink" Target="https://www.youtube.com/watch?v=mJ2Es-GDUsk&amp;list=PLyWjTzcyS3kuOPeQllQIIqgubEoBbvVAG&amp;index=1" TargetMode="External"/><Relationship Id="rId1" Type="http://schemas.openxmlformats.org/officeDocument/2006/relationships/slideLayout" Target="../slideLayouts/slideLayout2.xml"/><Relationship Id="rId6" Type="http://schemas.openxmlformats.org/officeDocument/2006/relationships/hyperlink" Target="https://www.youtube.com/watch?v=ofNIAH-b-8k&amp;list=PLyWjTzcyS3kuOPeQllQIIqgubEoBbvVAG&amp;index" TargetMode="External"/><Relationship Id="rId5" Type="http://schemas.openxmlformats.org/officeDocument/2006/relationships/hyperlink" Target="https://www.youtube.com/watch?v=K3FMGFJm-zo&amp;list=PLyWjTzcyS3kuOPeQllQIIqgubEoBbvVAG&amp;index=4" TargetMode="External"/><Relationship Id="rId4" Type="http://schemas.openxmlformats.org/officeDocument/2006/relationships/hyperlink" Target="https://www.youtube.com/watch?v=its2VWumx00&amp;list=PLyWjTzcyS3kuOPeQllQIIqgubEoBbvVAG&amp;index=3" TargetMode="External"/></Relationships>
</file>

<file path=ppt/slides/_rels/slide42.xml.rels><?xml version="1.0" encoding="UTF-8" standalone="yes"?>
<Relationships xmlns="http://schemas.openxmlformats.org/package/2006/relationships"><Relationship Id="rId2" Type="http://schemas.openxmlformats.org/officeDocument/2006/relationships/hyperlink" Target="https://www.tomatoesnz.co.nz/biosecurity/endemic-pest-fact-sheet/"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its2VWumx00&amp;list=PLyWjTzcyS3kuOPeQllQIIqgubEoBbvVAG&amp;index=3"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youtube.com/watch?v=mJ2Es-GDUsk&amp;list=PLyWjTzcyS3kuOPeQllQIIqgubEoBbvVAG&amp;index=1"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picture containing logo&#10;&#10;Description automatically generated">
            <a:extLst>
              <a:ext uri="{FF2B5EF4-FFF2-40B4-BE49-F238E27FC236}">
                <a16:creationId xmlns:a16="http://schemas.microsoft.com/office/drawing/2014/main" id="{2DFD8EA3-497F-3A08-A52F-F14366009A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9"/>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3047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579254-B5CD-581E-31DA-8365D805CDB7}"/>
              </a:ext>
            </a:extLst>
          </p:cNvPr>
          <p:cNvSpPr>
            <a:spLocks noGrp="1"/>
          </p:cNvSpPr>
          <p:nvPr>
            <p:ph type="title"/>
          </p:nvPr>
        </p:nvSpPr>
        <p:spPr>
          <a:xfrm>
            <a:off x="841248" y="548640"/>
            <a:ext cx="3600860" cy="5431536"/>
          </a:xfrm>
        </p:spPr>
        <p:txBody>
          <a:bodyPr>
            <a:normAutofit/>
          </a:bodyPr>
          <a:lstStyle/>
          <a:p>
            <a:r>
              <a:rPr lang="en-NZ" sz="5400" b="1" dirty="0"/>
              <a:t>Tomato pest and diseases</a:t>
            </a:r>
          </a:p>
        </p:txBody>
      </p:sp>
      <p:sp>
        <p:nvSpPr>
          <p:cNvPr id="18"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2A25346-3BD2-5972-FF7D-C4CBB74116E6}"/>
              </a:ext>
            </a:extLst>
          </p:cNvPr>
          <p:cNvSpPr>
            <a:spLocks noGrp="1"/>
          </p:cNvSpPr>
          <p:nvPr>
            <p:ph idx="1"/>
          </p:nvPr>
        </p:nvSpPr>
        <p:spPr>
          <a:xfrm>
            <a:off x="5126418" y="552091"/>
            <a:ext cx="6224335" cy="5431536"/>
          </a:xfrm>
        </p:spPr>
        <p:txBody>
          <a:bodyPr anchor="ctr">
            <a:normAutofit/>
          </a:bodyPr>
          <a:lstStyle/>
          <a:p>
            <a:pPr marL="0" indent="0">
              <a:buNone/>
            </a:pPr>
            <a:r>
              <a:rPr lang="en-US" sz="2200" dirty="0"/>
              <a:t>Note:</a:t>
            </a:r>
          </a:p>
          <a:p>
            <a:r>
              <a:rPr lang="en-US" sz="2200" dirty="0"/>
              <a:t>Only a selection of the major tomato pests and diseases, along with their management and control strategies, has been covered in this presentation.</a:t>
            </a:r>
          </a:p>
          <a:p>
            <a:r>
              <a:rPr lang="en-US" sz="2200" dirty="0"/>
              <a:t>For further information on these and other tomato pests and diseases, please refer to the resources provided in the Resource Folder </a:t>
            </a:r>
            <a:r>
              <a:rPr lang="en-NZ" sz="2200" dirty="0"/>
              <a:t>or on </a:t>
            </a:r>
            <a:r>
              <a:rPr lang="en-NZ" sz="2200" dirty="0">
                <a:hlinkClick r:id="rId2"/>
              </a:rPr>
              <a:t>Tomatoes NZ</a:t>
            </a:r>
            <a:endParaRPr lang="en-NZ" sz="2200" dirty="0"/>
          </a:p>
        </p:txBody>
      </p:sp>
    </p:spTree>
    <p:extLst>
      <p:ext uri="{BB962C8B-B14F-4D97-AF65-F5344CB8AC3E}">
        <p14:creationId xmlns:p14="http://schemas.microsoft.com/office/powerpoint/2010/main" val="3071768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1A9932-A5F2-5100-8819-18EBEB93B98B}"/>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4BFCCA4-109C-4B21-816E-144FE75C3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2446A5-7C49-40B5-1A00-02A60D4DDA3B}"/>
              </a:ext>
            </a:extLst>
          </p:cNvPr>
          <p:cNvSpPr>
            <a:spLocks noGrp="1"/>
          </p:cNvSpPr>
          <p:nvPr>
            <p:ph type="title"/>
          </p:nvPr>
        </p:nvSpPr>
        <p:spPr>
          <a:xfrm>
            <a:off x="713214" y="562571"/>
            <a:ext cx="6858018" cy="1846615"/>
          </a:xfrm>
        </p:spPr>
        <p:txBody>
          <a:bodyPr anchor="b">
            <a:normAutofit/>
          </a:bodyPr>
          <a:lstStyle/>
          <a:p>
            <a:r>
              <a:rPr lang="en-NZ" sz="4000" b="1" dirty="0"/>
              <a:t>Insect Pests</a:t>
            </a:r>
            <a:br>
              <a:rPr lang="en-NZ" sz="5400" b="1" dirty="0"/>
            </a:br>
            <a:r>
              <a:rPr lang="en-NZ" sz="2800" b="1" dirty="0"/>
              <a:t>In Greenhouse production systems </a:t>
            </a:r>
            <a:endParaRPr lang="en-NZ" sz="2800" dirty="0"/>
          </a:p>
        </p:txBody>
      </p:sp>
      <p:sp>
        <p:nvSpPr>
          <p:cNvPr id="25" name="sketch line">
            <a:extLst>
              <a:ext uri="{FF2B5EF4-FFF2-40B4-BE49-F238E27FC236}">
                <a16:creationId xmlns:a16="http://schemas.microsoft.com/office/drawing/2014/main" id="{0059B5C0-FEC8-4370-AF45-02E3AEF6FA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659144"/>
            <a:ext cx="3566160" cy="18288"/>
          </a:xfrm>
          <a:custGeom>
            <a:avLst/>
            <a:gdLst>
              <a:gd name="csX0" fmla="*/ 0 w 3566160"/>
              <a:gd name="csY0" fmla="*/ 0 h 18288"/>
              <a:gd name="csX1" fmla="*/ 665683 w 3566160"/>
              <a:gd name="csY1" fmla="*/ 0 h 18288"/>
              <a:gd name="csX2" fmla="*/ 1331366 w 3566160"/>
              <a:gd name="csY2" fmla="*/ 0 h 18288"/>
              <a:gd name="csX3" fmla="*/ 1818742 w 3566160"/>
              <a:gd name="csY3" fmla="*/ 0 h 18288"/>
              <a:gd name="csX4" fmla="*/ 2413102 w 3566160"/>
              <a:gd name="csY4" fmla="*/ 0 h 18288"/>
              <a:gd name="csX5" fmla="*/ 2936138 w 3566160"/>
              <a:gd name="csY5" fmla="*/ 0 h 18288"/>
              <a:gd name="csX6" fmla="*/ 3566160 w 3566160"/>
              <a:gd name="csY6" fmla="*/ 0 h 18288"/>
              <a:gd name="csX7" fmla="*/ 3566160 w 3566160"/>
              <a:gd name="csY7" fmla="*/ 18288 h 18288"/>
              <a:gd name="csX8" fmla="*/ 2971800 w 3566160"/>
              <a:gd name="csY8" fmla="*/ 18288 h 18288"/>
              <a:gd name="csX9" fmla="*/ 2448763 w 3566160"/>
              <a:gd name="csY9" fmla="*/ 18288 h 18288"/>
              <a:gd name="csX10" fmla="*/ 1854403 w 3566160"/>
              <a:gd name="csY10" fmla="*/ 18288 h 18288"/>
              <a:gd name="csX11" fmla="*/ 1295705 w 3566160"/>
              <a:gd name="csY11" fmla="*/ 18288 h 18288"/>
              <a:gd name="csX12" fmla="*/ 772668 w 3566160"/>
              <a:gd name="csY12" fmla="*/ 18288 h 18288"/>
              <a:gd name="csX13" fmla="*/ 0 w 3566160"/>
              <a:gd name="csY13" fmla="*/ 18288 h 18288"/>
              <a:gd name="csX14" fmla="*/ 0 w 3566160"/>
              <a:gd name="csY1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566160" h="18288" fill="none" extrusionOk="0">
                <a:moveTo>
                  <a:pt x="0" y="0"/>
                </a:moveTo>
                <a:cubicBezTo>
                  <a:pt x="222644" y="15773"/>
                  <a:pt x="447078" y="-30288"/>
                  <a:pt x="665683" y="0"/>
                </a:cubicBezTo>
                <a:cubicBezTo>
                  <a:pt x="884288" y="30288"/>
                  <a:pt x="1132425" y="-6167"/>
                  <a:pt x="1331366" y="0"/>
                </a:cubicBezTo>
                <a:cubicBezTo>
                  <a:pt x="1530307" y="6167"/>
                  <a:pt x="1680942" y="17562"/>
                  <a:pt x="1818742" y="0"/>
                </a:cubicBezTo>
                <a:cubicBezTo>
                  <a:pt x="1956542" y="-17562"/>
                  <a:pt x="2130227" y="23032"/>
                  <a:pt x="2413102" y="0"/>
                </a:cubicBezTo>
                <a:cubicBezTo>
                  <a:pt x="2695977" y="-23032"/>
                  <a:pt x="2679988" y="-13260"/>
                  <a:pt x="2936138" y="0"/>
                </a:cubicBezTo>
                <a:cubicBezTo>
                  <a:pt x="3192288" y="13260"/>
                  <a:pt x="3378668" y="16268"/>
                  <a:pt x="3566160" y="0"/>
                </a:cubicBezTo>
                <a:cubicBezTo>
                  <a:pt x="3566199" y="7328"/>
                  <a:pt x="3566779" y="9982"/>
                  <a:pt x="3566160" y="18288"/>
                </a:cubicBezTo>
                <a:cubicBezTo>
                  <a:pt x="3315478" y="45899"/>
                  <a:pt x="3188272" y="-7574"/>
                  <a:pt x="2971800" y="18288"/>
                </a:cubicBezTo>
                <a:cubicBezTo>
                  <a:pt x="2755328" y="44150"/>
                  <a:pt x="2598570" y="34692"/>
                  <a:pt x="2448763" y="18288"/>
                </a:cubicBezTo>
                <a:cubicBezTo>
                  <a:pt x="2298956" y="1884"/>
                  <a:pt x="2011344" y="-7043"/>
                  <a:pt x="1854403" y="18288"/>
                </a:cubicBezTo>
                <a:cubicBezTo>
                  <a:pt x="1697462" y="43619"/>
                  <a:pt x="1444994" y="618"/>
                  <a:pt x="1295705" y="18288"/>
                </a:cubicBezTo>
                <a:cubicBezTo>
                  <a:pt x="1146416" y="35958"/>
                  <a:pt x="965401" y="42167"/>
                  <a:pt x="772668" y="18288"/>
                </a:cubicBezTo>
                <a:cubicBezTo>
                  <a:pt x="579935" y="-5591"/>
                  <a:pt x="352420" y="-19381"/>
                  <a:pt x="0" y="18288"/>
                </a:cubicBezTo>
                <a:cubicBezTo>
                  <a:pt x="-593" y="9736"/>
                  <a:pt x="244" y="6610"/>
                  <a:pt x="0" y="0"/>
                </a:cubicBezTo>
                <a:close/>
              </a:path>
              <a:path w="3566160" h="18288" stroke="0" extrusionOk="0">
                <a:moveTo>
                  <a:pt x="0" y="0"/>
                </a:moveTo>
                <a:cubicBezTo>
                  <a:pt x="169947" y="-5008"/>
                  <a:pt x="340602" y="-17518"/>
                  <a:pt x="594360" y="0"/>
                </a:cubicBezTo>
                <a:cubicBezTo>
                  <a:pt x="848118" y="17518"/>
                  <a:pt x="997921" y="8866"/>
                  <a:pt x="1224382" y="0"/>
                </a:cubicBezTo>
                <a:cubicBezTo>
                  <a:pt x="1450843" y="-8866"/>
                  <a:pt x="1572343" y="8392"/>
                  <a:pt x="1783080" y="0"/>
                </a:cubicBezTo>
                <a:cubicBezTo>
                  <a:pt x="1993817" y="-8392"/>
                  <a:pt x="2266728" y="2126"/>
                  <a:pt x="2448763" y="0"/>
                </a:cubicBezTo>
                <a:cubicBezTo>
                  <a:pt x="2630798" y="-2126"/>
                  <a:pt x="2815508" y="-13843"/>
                  <a:pt x="3043123" y="0"/>
                </a:cubicBezTo>
                <a:cubicBezTo>
                  <a:pt x="3270738" y="13843"/>
                  <a:pt x="3420568" y="2184"/>
                  <a:pt x="3566160" y="0"/>
                </a:cubicBezTo>
                <a:cubicBezTo>
                  <a:pt x="3566487" y="8595"/>
                  <a:pt x="3566088" y="13110"/>
                  <a:pt x="3566160" y="18288"/>
                </a:cubicBezTo>
                <a:cubicBezTo>
                  <a:pt x="3421748" y="9323"/>
                  <a:pt x="3176383" y="-3939"/>
                  <a:pt x="2971800" y="18288"/>
                </a:cubicBezTo>
                <a:cubicBezTo>
                  <a:pt x="2767217" y="40515"/>
                  <a:pt x="2590769" y="4336"/>
                  <a:pt x="2306117" y="18288"/>
                </a:cubicBezTo>
                <a:cubicBezTo>
                  <a:pt x="2021465" y="32240"/>
                  <a:pt x="1860727" y="-9280"/>
                  <a:pt x="1676095" y="18288"/>
                </a:cubicBezTo>
                <a:cubicBezTo>
                  <a:pt x="1491463" y="45856"/>
                  <a:pt x="1329173" y="5765"/>
                  <a:pt x="1153058" y="18288"/>
                </a:cubicBezTo>
                <a:cubicBezTo>
                  <a:pt x="976943" y="30811"/>
                  <a:pt x="895178" y="4751"/>
                  <a:pt x="665683" y="18288"/>
                </a:cubicBezTo>
                <a:cubicBezTo>
                  <a:pt x="436189" y="31825"/>
                  <a:pt x="302924" y="2002"/>
                  <a:pt x="0" y="18288"/>
                </a:cubicBezTo>
                <a:cubicBezTo>
                  <a:pt x="822" y="10564"/>
                  <a:pt x="-23" y="457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44897650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1F97B68-CE26-952A-E4E6-EC18196A32F6}"/>
              </a:ext>
            </a:extLst>
          </p:cNvPr>
          <p:cNvSpPr>
            <a:spLocks noGrp="1"/>
          </p:cNvSpPr>
          <p:nvPr>
            <p:ph idx="1"/>
          </p:nvPr>
        </p:nvSpPr>
        <p:spPr>
          <a:xfrm>
            <a:off x="630936" y="2807167"/>
            <a:ext cx="4553712" cy="3386399"/>
          </a:xfrm>
        </p:spPr>
        <p:txBody>
          <a:bodyPr>
            <a:noAutofit/>
          </a:bodyPr>
          <a:lstStyle/>
          <a:p>
            <a:pPr marL="0" indent="0">
              <a:spcBef>
                <a:spcPts val="600"/>
              </a:spcBef>
              <a:buNone/>
            </a:pPr>
            <a:r>
              <a:rPr lang="en-NZ" sz="1600" b="1" dirty="0"/>
              <a:t>Major pests</a:t>
            </a:r>
          </a:p>
          <a:p>
            <a:pPr>
              <a:spcBef>
                <a:spcPts val="600"/>
              </a:spcBef>
            </a:pPr>
            <a:r>
              <a:rPr lang="en-NZ" sz="1600" dirty="0"/>
              <a:t>Whiteflies </a:t>
            </a:r>
          </a:p>
          <a:p>
            <a:pPr>
              <a:spcBef>
                <a:spcPts val="600"/>
              </a:spcBef>
            </a:pPr>
            <a:r>
              <a:rPr lang="en-NZ" sz="1600" dirty="0"/>
              <a:t>Russet mite</a:t>
            </a:r>
          </a:p>
          <a:p>
            <a:pPr>
              <a:spcBef>
                <a:spcPts val="600"/>
              </a:spcBef>
            </a:pPr>
            <a:r>
              <a:rPr lang="en-NZ" sz="1600" dirty="0"/>
              <a:t>Caterpillars</a:t>
            </a:r>
          </a:p>
          <a:p>
            <a:pPr marL="0" lvl="0" indent="0">
              <a:spcBef>
                <a:spcPts val="600"/>
              </a:spcBef>
              <a:buNone/>
            </a:pPr>
            <a:r>
              <a:rPr lang="en-NZ" sz="1600" b="1" dirty="0"/>
              <a:t>Minor pests</a:t>
            </a:r>
          </a:p>
          <a:p>
            <a:pPr>
              <a:spcBef>
                <a:spcPts val="600"/>
              </a:spcBef>
            </a:pPr>
            <a:r>
              <a:rPr lang="en-NZ" sz="1600" dirty="0"/>
              <a:t>Thrips </a:t>
            </a:r>
          </a:p>
          <a:p>
            <a:pPr>
              <a:spcBef>
                <a:spcPts val="600"/>
              </a:spcBef>
            </a:pPr>
            <a:r>
              <a:rPr lang="en-NZ" sz="1600" dirty="0"/>
              <a:t>Aphids</a:t>
            </a:r>
          </a:p>
          <a:p>
            <a:pPr>
              <a:spcBef>
                <a:spcPts val="600"/>
              </a:spcBef>
            </a:pPr>
            <a:r>
              <a:rPr lang="en-NZ" sz="1600" dirty="0"/>
              <a:t>Tomato-Potato Psyllid (TPP) </a:t>
            </a:r>
          </a:p>
          <a:p>
            <a:pPr marL="0" indent="0">
              <a:spcBef>
                <a:spcPts val="600"/>
              </a:spcBef>
              <a:buNone/>
            </a:pPr>
            <a:r>
              <a:rPr lang="en-NZ" sz="1600" b="1" dirty="0"/>
              <a:t>Effects on crop</a:t>
            </a:r>
          </a:p>
          <a:p>
            <a:pPr>
              <a:spcBef>
                <a:spcPts val="600"/>
              </a:spcBef>
            </a:pPr>
            <a:r>
              <a:rPr lang="en-NZ" sz="1600" dirty="0"/>
              <a:t>Feed on plant sap </a:t>
            </a:r>
          </a:p>
          <a:p>
            <a:pPr>
              <a:spcBef>
                <a:spcPts val="600"/>
              </a:spcBef>
            </a:pPr>
            <a:r>
              <a:rPr lang="en-NZ" sz="1600" dirty="0"/>
              <a:t>Reduce plant growth and vigour </a:t>
            </a:r>
          </a:p>
          <a:p>
            <a:pPr>
              <a:spcBef>
                <a:spcPts val="600"/>
              </a:spcBef>
            </a:pPr>
            <a:r>
              <a:rPr lang="en-NZ" sz="1600" dirty="0"/>
              <a:t>Spread viruses and diseases </a:t>
            </a:r>
          </a:p>
          <a:p>
            <a:pPr>
              <a:spcBef>
                <a:spcPts val="600"/>
              </a:spcBef>
            </a:pPr>
            <a:r>
              <a:rPr lang="en-NZ" sz="1600" dirty="0"/>
              <a:t>Damage leaves and fruit </a:t>
            </a:r>
          </a:p>
        </p:txBody>
      </p:sp>
      <p:pic>
        <p:nvPicPr>
          <p:cNvPr id="7" name="Picture 6" descr="tomato whitefly">
            <a:extLst>
              <a:ext uri="{FF2B5EF4-FFF2-40B4-BE49-F238E27FC236}">
                <a16:creationId xmlns:a16="http://schemas.microsoft.com/office/drawing/2014/main" id="{52DE9E3F-0B7A-1A11-1C3A-79A9512DCBD1}"/>
              </a:ext>
            </a:extLst>
          </p:cNvPr>
          <p:cNvPicPr>
            <a:picLocks noChangeAspect="1"/>
          </p:cNvPicPr>
          <p:nvPr/>
        </p:nvPicPr>
        <p:blipFill>
          <a:blip r:embed="rId2"/>
          <a:stretch>
            <a:fillRect/>
          </a:stretch>
        </p:blipFill>
        <p:spPr>
          <a:xfrm>
            <a:off x="6344627" y="1088136"/>
            <a:ext cx="5207293" cy="5207293"/>
          </a:xfrm>
          <a:prstGeom prst="rect">
            <a:avLst/>
          </a:prstGeom>
        </p:spPr>
      </p:pic>
    </p:spTree>
    <p:extLst>
      <p:ext uri="{BB962C8B-B14F-4D97-AF65-F5344CB8AC3E}">
        <p14:creationId xmlns:p14="http://schemas.microsoft.com/office/powerpoint/2010/main" val="3986990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CEE093-4DB3-7D2D-BA5D-2EAF55150249}"/>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02CF12-82AB-CC3B-9444-0A5F74B6397C}"/>
              </a:ext>
            </a:extLst>
          </p:cNvPr>
          <p:cNvSpPr>
            <a:spLocks noGrp="1"/>
          </p:cNvSpPr>
          <p:nvPr>
            <p:ph type="title"/>
          </p:nvPr>
        </p:nvSpPr>
        <p:spPr>
          <a:xfrm>
            <a:off x="640080" y="329184"/>
            <a:ext cx="6894576" cy="1783080"/>
          </a:xfrm>
        </p:spPr>
        <p:txBody>
          <a:bodyPr anchor="b">
            <a:normAutofit/>
          </a:bodyPr>
          <a:lstStyle/>
          <a:p>
            <a:r>
              <a:rPr lang="en-NZ" sz="5400" b="1"/>
              <a:t>Whitefly</a:t>
            </a:r>
            <a:endParaRPr lang="en-NZ" sz="5400"/>
          </a:p>
        </p:txBody>
      </p:sp>
      <p:sp>
        <p:nvSpPr>
          <p:cNvPr id="29"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AE8C8C4-D847-DFCD-07A3-36F949513B8C}"/>
              </a:ext>
            </a:extLst>
          </p:cNvPr>
          <p:cNvSpPr>
            <a:spLocks noGrp="1"/>
          </p:cNvSpPr>
          <p:nvPr>
            <p:ph idx="1"/>
          </p:nvPr>
        </p:nvSpPr>
        <p:spPr>
          <a:xfrm>
            <a:off x="640080" y="2615183"/>
            <a:ext cx="6894576" cy="3983125"/>
          </a:xfrm>
        </p:spPr>
        <p:txBody>
          <a:bodyPr>
            <a:normAutofit/>
          </a:bodyPr>
          <a:lstStyle/>
          <a:p>
            <a:pPr lvl="0">
              <a:spcBef>
                <a:spcPts val="600"/>
              </a:spcBef>
            </a:pPr>
            <a:r>
              <a:rPr lang="en-NZ" sz="1600" dirty="0"/>
              <a:t>Adults are tiny white winged insects 1.5 mm long </a:t>
            </a:r>
          </a:p>
          <a:p>
            <a:pPr lvl="0">
              <a:spcBef>
                <a:spcPts val="600"/>
              </a:spcBef>
            </a:pPr>
            <a:r>
              <a:rPr lang="en-NZ" sz="1600" dirty="0"/>
              <a:t>Eggs are pale yellow, turning black before hatching </a:t>
            </a:r>
          </a:p>
          <a:p>
            <a:pPr lvl="0">
              <a:spcBef>
                <a:spcPts val="600"/>
              </a:spcBef>
            </a:pPr>
            <a:r>
              <a:rPr lang="en-NZ" sz="1600" dirty="0"/>
              <a:t>Found mainly on the underside of young leaves </a:t>
            </a:r>
          </a:p>
          <a:p>
            <a:pPr marL="0" indent="0">
              <a:spcBef>
                <a:spcPts val="600"/>
              </a:spcBef>
              <a:buNone/>
            </a:pPr>
            <a:r>
              <a:rPr lang="en-NZ" sz="1600" b="1" dirty="0"/>
              <a:t>Signs and symptoms</a:t>
            </a:r>
            <a:endParaRPr lang="en-NZ" sz="1600" dirty="0"/>
          </a:p>
          <a:p>
            <a:pPr lvl="0">
              <a:spcBef>
                <a:spcPts val="600"/>
              </a:spcBef>
            </a:pPr>
            <a:r>
              <a:rPr lang="en-NZ" sz="1600" dirty="0"/>
              <a:t>Whiteflies and nymphs under leaves </a:t>
            </a:r>
          </a:p>
          <a:p>
            <a:pPr lvl="0">
              <a:spcBef>
                <a:spcPts val="600"/>
              </a:spcBef>
            </a:pPr>
            <a:r>
              <a:rPr lang="en-NZ" sz="1600" dirty="0"/>
              <a:t>Leaf wilting, yellowing, and distortion </a:t>
            </a:r>
          </a:p>
          <a:p>
            <a:pPr lvl="0">
              <a:spcBef>
                <a:spcPts val="600"/>
              </a:spcBef>
            </a:pPr>
            <a:r>
              <a:rPr lang="en-NZ" sz="1600" dirty="0"/>
              <a:t>Sticky honeydew and black sooty mould </a:t>
            </a:r>
          </a:p>
          <a:p>
            <a:pPr lvl="0">
              <a:spcBef>
                <a:spcPts val="600"/>
              </a:spcBef>
            </a:pPr>
            <a:r>
              <a:rPr lang="en-NZ" sz="1600" dirty="0"/>
              <a:t>Reduced plant growth and yield </a:t>
            </a:r>
          </a:p>
          <a:p>
            <a:pPr marL="0" indent="0">
              <a:spcBef>
                <a:spcPts val="600"/>
              </a:spcBef>
              <a:buNone/>
            </a:pPr>
            <a:r>
              <a:rPr lang="en-NZ" sz="1600" b="1" dirty="0"/>
              <a:t>Management and control</a:t>
            </a:r>
            <a:endParaRPr lang="en-NZ" sz="1600" dirty="0"/>
          </a:p>
          <a:p>
            <a:pPr lvl="0">
              <a:spcBef>
                <a:spcPts val="600"/>
              </a:spcBef>
            </a:pPr>
            <a:r>
              <a:rPr lang="en-NZ" sz="1600" dirty="0"/>
              <a:t>Use yellow sticky traps near plant tops </a:t>
            </a:r>
          </a:p>
          <a:p>
            <a:pPr lvl="0">
              <a:spcBef>
                <a:spcPts val="600"/>
              </a:spcBef>
            </a:pPr>
            <a:r>
              <a:rPr lang="en-NZ" sz="1600" dirty="0"/>
              <a:t>Install insect-proof mesh on vents and doors </a:t>
            </a:r>
          </a:p>
          <a:p>
            <a:pPr lvl="0">
              <a:spcBef>
                <a:spcPts val="600"/>
              </a:spcBef>
            </a:pPr>
            <a:r>
              <a:rPr lang="en-NZ" sz="1600" dirty="0"/>
              <a:t>Use biological controls such as </a:t>
            </a:r>
            <a:r>
              <a:rPr lang="en-NZ" sz="1600" i="1" dirty="0" err="1"/>
              <a:t>Encarsia</a:t>
            </a:r>
            <a:r>
              <a:rPr lang="en-NZ" sz="1600" i="1" dirty="0"/>
              <a:t> </a:t>
            </a:r>
            <a:r>
              <a:rPr lang="en-NZ" sz="1600" i="1" dirty="0" err="1"/>
              <a:t>formosa</a:t>
            </a:r>
            <a:endParaRPr lang="en-NZ" sz="1600" i="1" dirty="0"/>
          </a:p>
          <a:p>
            <a:pPr lvl="0">
              <a:spcBef>
                <a:spcPts val="600"/>
              </a:spcBef>
            </a:pPr>
            <a:r>
              <a:rPr lang="en-NZ" sz="1600" dirty="0"/>
              <a:t>Use soft chemicals if populations are high</a:t>
            </a:r>
          </a:p>
          <a:p>
            <a:pPr marL="0" indent="0">
              <a:buNone/>
            </a:pPr>
            <a:endParaRPr lang="en-NZ" sz="1000" dirty="0"/>
          </a:p>
          <a:p>
            <a:pPr marL="0" indent="0">
              <a:buNone/>
            </a:pPr>
            <a:endParaRPr lang="en-NZ" sz="1000" dirty="0"/>
          </a:p>
          <a:p>
            <a:endParaRPr lang="en-NZ" sz="1000" dirty="0"/>
          </a:p>
        </p:txBody>
      </p:sp>
      <p:pic>
        <p:nvPicPr>
          <p:cNvPr id="8" name="Picture 7">
            <a:extLst>
              <a:ext uri="{FF2B5EF4-FFF2-40B4-BE49-F238E27FC236}">
                <a16:creationId xmlns:a16="http://schemas.microsoft.com/office/drawing/2014/main" id="{39D3DF4D-468D-7BCD-FAAE-8C1D95C25207}"/>
              </a:ext>
            </a:extLst>
          </p:cNvPr>
          <p:cNvPicPr>
            <a:picLocks noChangeAspect="1"/>
          </p:cNvPicPr>
          <p:nvPr/>
        </p:nvPicPr>
        <p:blipFill>
          <a:blip r:embed="rId2"/>
          <a:stretch>
            <a:fillRect/>
          </a:stretch>
        </p:blipFill>
        <p:spPr>
          <a:xfrm>
            <a:off x="7534656" y="3428031"/>
            <a:ext cx="1943951" cy="2762457"/>
          </a:xfrm>
          <a:prstGeom prst="rect">
            <a:avLst/>
          </a:prstGeom>
        </p:spPr>
      </p:pic>
      <p:pic>
        <p:nvPicPr>
          <p:cNvPr id="6" name="Picture 5" descr="Whitefly on the underside of leaves">
            <a:extLst>
              <a:ext uri="{FF2B5EF4-FFF2-40B4-BE49-F238E27FC236}">
                <a16:creationId xmlns:a16="http://schemas.microsoft.com/office/drawing/2014/main" id="{AFE26D5B-3C34-9DB5-8B40-07CB8ED6FEDF}"/>
              </a:ext>
            </a:extLst>
          </p:cNvPr>
          <p:cNvPicPr>
            <a:picLocks noChangeAspect="1"/>
          </p:cNvPicPr>
          <p:nvPr/>
        </p:nvPicPr>
        <p:blipFill>
          <a:blip r:embed="rId3"/>
          <a:stretch>
            <a:fillRect/>
          </a:stretch>
        </p:blipFill>
        <p:spPr>
          <a:xfrm>
            <a:off x="6386845" y="259691"/>
            <a:ext cx="4417803" cy="2948884"/>
          </a:xfrm>
          <a:prstGeom prst="rect">
            <a:avLst/>
          </a:prstGeom>
        </p:spPr>
      </p:pic>
    </p:spTree>
    <p:extLst>
      <p:ext uri="{BB962C8B-B14F-4D97-AF65-F5344CB8AC3E}">
        <p14:creationId xmlns:p14="http://schemas.microsoft.com/office/powerpoint/2010/main" val="1392465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47173C-D7A7-4BB1-1FBC-9E3E3ECF9D5C}"/>
              </a:ext>
            </a:extLst>
          </p:cNvPr>
          <p:cNvSpPr>
            <a:spLocks noGrp="1"/>
          </p:cNvSpPr>
          <p:nvPr>
            <p:ph type="title"/>
          </p:nvPr>
        </p:nvSpPr>
        <p:spPr>
          <a:xfrm>
            <a:off x="640080" y="329184"/>
            <a:ext cx="6894576" cy="1783080"/>
          </a:xfrm>
        </p:spPr>
        <p:txBody>
          <a:bodyPr anchor="b">
            <a:normAutofit fontScale="90000"/>
          </a:bodyPr>
          <a:lstStyle/>
          <a:p>
            <a:br>
              <a:rPr lang="en-NZ" sz="2200" b="1" dirty="0"/>
            </a:br>
            <a:br>
              <a:rPr lang="en-NZ" sz="2200" b="1" dirty="0"/>
            </a:br>
            <a:r>
              <a:rPr lang="en-US" b="1" dirty="0"/>
              <a:t>Whiteﬂy Control</a:t>
            </a:r>
            <a:br>
              <a:rPr lang="en-NZ" sz="2200" dirty="0"/>
            </a:br>
            <a:br>
              <a:rPr lang="en-NZ" sz="2200" dirty="0"/>
            </a:br>
            <a:endParaRPr lang="en-NZ" sz="2200" dirty="0"/>
          </a:p>
        </p:txBody>
      </p:sp>
      <p:sp>
        <p:nvSpPr>
          <p:cNvPr id="19"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82B7636-C890-2A8C-9443-522FA736E89D}"/>
              </a:ext>
            </a:extLst>
          </p:cNvPr>
          <p:cNvSpPr>
            <a:spLocks noGrp="1"/>
          </p:cNvSpPr>
          <p:nvPr>
            <p:ph idx="1"/>
          </p:nvPr>
        </p:nvSpPr>
        <p:spPr>
          <a:xfrm>
            <a:off x="640080" y="2706624"/>
            <a:ext cx="4672584" cy="3483864"/>
          </a:xfrm>
        </p:spPr>
        <p:txBody>
          <a:bodyPr>
            <a:normAutofit/>
          </a:bodyPr>
          <a:lstStyle/>
          <a:p>
            <a:pPr marL="0" indent="0">
              <a:buNone/>
            </a:pPr>
            <a:r>
              <a:rPr lang="en-NZ" sz="2200" b="1" dirty="0"/>
              <a:t>Watch</a:t>
            </a:r>
            <a:r>
              <a:rPr lang="en-NZ" sz="2200" dirty="0"/>
              <a:t>: </a:t>
            </a:r>
            <a:r>
              <a:rPr lang="en-US" sz="2200" dirty="0"/>
              <a:t>A Masterclass in Whiteﬂy Control</a:t>
            </a:r>
            <a:br>
              <a:rPr lang="en-NZ" sz="2200" dirty="0"/>
            </a:br>
            <a:br>
              <a:rPr lang="en-NZ" sz="2200" dirty="0"/>
            </a:br>
            <a:r>
              <a:rPr lang="en-US" sz="2200" dirty="0"/>
              <a:t>This </a:t>
            </a:r>
            <a:r>
              <a:rPr lang="en-US" sz="2200" dirty="0">
                <a:hlinkClick r:id="rId2"/>
              </a:rPr>
              <a:t>video</a:t>
            </a:r>
            <a:r>
              <a:rPr lang="en-US" sz="2200" dirty="0"/>
              <a:t> gives advice for controlling whiteﬂy as part of an IPM for greenhouse tomatoes. You can use the whiteﬂy decision tree in conjunction with this video.</a:t>
            </a:r>
          </a:p>
        </p:txBody>
      </p:sp>
      <p:pic>
        <p:nvPicPr>
          <p:cNvPr id="10" name="Picture 9">
            <a:extLst>
              <a:ext uri="{FF2B5EF4-FFF2-40B4-BE49-F238E27FC236}">
                <a16:creationId xmlns:a16="http://schemas.microsoft.com/office/drawing/2014/main" id="{2E8C0D97-1CD0-FA23-DD1A-AA22CBD62BAA}"/>
              </a:ext>
            </a:extLst>
          </p:cNvPr>
          <p:cNvPicPr>
            <a:picLocks noChangeAspect="1"/>
          </p:cNvPicPr>
          <p:nvPr/>
        </p:nvPicPr>
        <p:blipFill>
          <a:blip r:embed="rId3"/>
          <a:stretch>
            <a:fillRect/>
          </a:stretch>
        </p:blipFill>
        <p:spPr>
          <a:xfrm>
            <a:off x="6964516" y="3405655"/>
            <a:ext cx="3228735" cy="3294628"/>
          </a:xfrm>
          <a:prstGeom prst="rect">
            <a:avLst/>
          </a:prstGeom>
        </p:spPr>
      </p:pic>
      <p:pic>
        <p:nvPicPr>
          <p:cNvPr id="12" name="Picture 11">
            <a:extLst>
              <a:ext uri="{FF2B5EF4-FFF2-40B4-BE49-F238E27FC236}">
                <a16:creationId xmlns:a16="http://schemas.microsoft.com/office/drawing/2014/main" id="{960D8CFF-0793-BB31-E40F-8C3FDE75C77B}"/>
              </a:ext>
            </a:extLst>
          </p:cNvPr>
          <p:cNvPicPr>
            <a:picLocks noChangeAspect="1"/>
          </p:cNvPicPr>
          <p:nvPr/>
        </p:nvPicPr>
        <p:blipFill>
          <a:blip r:embed="rId4"/>
          <a:stretch>
            <a:fillRect/>
          </a:stretch>
        </p:blipFill>
        <p:spPr>
          <a:xfrm>
            <a:off x="6964516" y="134857"/>
            <a:ext cx="3228735" cy="3196287"/>
          </a:xfrm>
          <a:prstGeom prst="rect">
            <a:avLst/>
          </a:prstGeom>
        </p:spPr>
      </p:pic>
    </p:spTree>
    <p:extLst>
      <p:ext uri="{BB962C8B-B14F-4D97-AF65-F5344CB8AC3E}">
        <p14:creationId xmlns:p14="http://schemas.microsoft.com/office/powerpoint/2010/main" val="712773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0E8C99-B7F0-7A3A-B59D-ECF5BED97F42}"/>
              </a:ext>
            </a:extLst>
          </p:cNvPr>
          <p:cNvSpPr>
            <a:spLocks noGrp="1"/>
          </p:cNvSpPr>
          <p:nvPr>
            <p:ph type="title"/>
          </p:nvPr>
        </p:nvSpPr>
        <p:spPr>
          <a:xfrm>
            <a:off x="640080" y="329184"/>
            <a:ext cx="6894576" cy="1783080"/>
          </a:xfrm>
        </p:spPr>
        <p:txBody>
          <a:bodyPr anchor="b">
            <a:normAutofit/>
          </a:bodyPr>
          <a:lstStyle/>
          <a:p>
            <a:r>
              <a:rPr lang="en-NZ" sz="4000" b="1" dirty="0"/>
              <a:t>Russet mite: </a:t>
            </a:r>
            <a:br>
              <a:rPr lang="en-NZ" sz="3800" b="1" dirty="0"/>
            </a:br>
            <a:r>
              <a:rPr lang="en-NZ" sz="2400" dirty="0"/>
              <a:t>(</a:t>
            </a:r>
            <a:r>
              <a:rPr lang="en-NZ" sz="2400" i="1" dirty="0" err="1"/>
              <a:t>Aculops</a:t>
            </a:r>
            <a:r>
              <a:rPr lang="en-NZ" sz="2400" i="1" dirty="0"/>
              <a:t> </a:t>
            </a:r>
            <a:r>
              <a:rPr lang="en-NZ" sz="2400" i="1" dirty="0" err="1"/>
              <a:t>lycopersici</a:t>
            </a:r>
            <a:r>
              <a:rPr lang="en-NZ" sz="2400" i="1" dirty="0"/>
              <a:t>)</a:t>
            </a:r>
            <a:br>
              <a:rPr lang="en-NZ" sz="3800" dirty="0"/>
            </a:br>
            <a:endParaRPr lang="en-NZ" sz="3800" dirty="0"/>
          </a:p>
        </p:txBody>
      </p:sp>
      <p:sp>
        <p:nvSpPr>
          <p:cNvPr id="13"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453B94D-8C0E-DB21-32A0-BC38AC3C5A1C}"/>
              </a:ext>
            </a:extLst>
          </p:cNvPr>
          <p:cNvSpPr>
            <a:spLocks noGrp="1"/>
          </p:cNvSpPr>
          <p:nvPr>
            <p:ph idx="1"/>
          </p:nvPr>
        </p:nvSpPr>
        <p:spPr>
          <a:xfrm>
            <a:off x="640080" y="2441448"/>
            <a:ext cx="6894576" cy="3749040"/>
          </a:xfrm>
        </p:spPr>
        <p:txBody>
          <a:bodyPr>
            <a:normAutofit lnSpcReduction="10000"/>
          </a:bodyPr>
          <a:lstStyle/>
          <a:p>
            <a:pPr marL="0" indent="0">
              <a:buNone/>
            </a:pPr>
            <a:r>
              <a:rPr lang="en-NZ" sz="1600" dirty="0"/>
              <a:t>The tomato russet mite is a microscopic pest that damages tomato plants by sucking cell contents. Because the mites are extremely small, damage symptoms are usually seen before the pest itself.</a:t>
            </a:r>
          </a:p>
          <a:p>
            <a:pPr marL="0" indent="0">
              <a:buNone/>
            </a:pPr>
            <a:r>
              <a:rPr lang="en-NZ" sz="1600" b="1" dirty="0"/>
              <a:t>Symptoms</a:t>
            </a:r>
            <a:endParaRPr lang="en-NZ" sz="1600" dirty="0"/>
          </a:p>
          <a:p>
            <a:pPr lvl="0"/>
            <a:r>
              <a:rPr lang="en-NZ" sz="1600" dirty="0"/>
              <a:t>Greasy bronze or rusty-brown discoloration on stems and lower leaves </a:t>
            </a:r>
          </a:p>
          <a:p>
            <a:pPr lvl="0"/>
            <a:r>
              <a:rPr lang="en-NZ" sz="1600" dirty="0"/>
              <a:t>Leaves curl, dry out, and become brittle </a:t>
            </a:r>
          </a:p>
          <a:p>
            <a:pPr lvl="0"/>
            <a:r>
              <a:rPr lang="en-NZ" sz="1600" dirty="0"/>
              <a:t>Fruit may develop russeting and cracking </a:t>
            </a:r>
          </a:p>
          <a:p>
            <a:pPr lvl="0"/>
            <a:r>
              <a:rPr lang="en-NZ" sz="1600" dirty="0"/>
              <a:t>Damage spreads upward rapidly in hot, dry conditions </a:t>
            </a:r>
          </a:p>
          <a:p>
            <a:pPr marL="0" indent="0">
              <a:buNone/>
            </a:pPr>
            <a:r>
              <a:rPr lang="en-NZ" sz="1600" b="1" dirty="0"/>
              <a:t>Management</a:t>
            </a:r>
            <a:endParaRPr lang="en-NZ" sz="1600" dirty="0"/>
          </a:p>
          <a:p>
            <a:pPr lvl="0"/>
            <a:r>
              <a:rPr lang="en-NZ" sz="1600" dirty="0"/>
              <a:t>Early detection is critical </a:t>
            </a:r>
          </a:p>
          <a:p>
            <a:pPr lvl="0"/>
            <a:r>
              <a:rPr lang="en-NZ" sz="1600" dirty="0"/>
              <a:t>Spread occurs through wind, tools, and clothing </a:t>
            </a:r>
          </a:p>
          <a:p>
            <a:pPr lvl="0"/>
            <a:r>
              <a:rPr lang="en-NZ" sz="1600" dirty="0"/>
              <a:t>Maintain good crop hygiene and monitor regularly </a:t>
            </a:r>
          </a:p>
          <a:p>
            <a:pPr marL="0" indent="0">
              <a:buNone/>
            </a:pPr>
            <a:endParaRPr lang="en-NZ" sz="1200" dirty="0"/>
          </a:p>
        </p:txBody>
      </p:sp>
      <p:pic>
        <p:nvPicPr>
          <p:cNvPr id="4" name="Picture 3" descr="Tomato Russet Mite - Biological Services">
            <a:extLst>
              <a:ext uri="{FF2B5EF4-FFF2-40B4-BE49-F238E27FC236}">
                <a16:creationId xmlns:a16="http://schemas.microsoft.com/office/drawing/2014/main" id="{5DE240A9-3F2C-BBD6-3BA8-D3954F7F1208}"/>
              </a:ext>
            </a:extLst>
          </p:cNvPr>
          <p:cNvPicPr>
            <a:picLocks noChangeAspect="1"/>
          </p:cNvPicPr>
          <p:nvPr/>
        </p:nvPicPr>
        <p:blipFill>
          <a:blip r:embed="rId2"/>
          <a:stretch>
            <a:fillRect/>
          </a:stretch>
        </p:blipFill>
        <p:spPr>
          <a:xfrm>
            <a:off x="7907246" y="347471"/>
            <a:ext cx="3864451" cy="3614595"/>
          </a:xfrm>
          <a:prstGeom prst="rect">
            <a:avLst/>
          </a:prstGeom>
        </p:spPr>
      </p:pic>
      <p:pic>
        <p:nvPicPr>
          <p:cNvPr id="6" name="Picture 5">
            <a:extLst>
              <a:ext uri="{FF2B5EF4-FFF2-40B4-BE49-F238E27FC236}">
                <a16:creationId xmlns:a16="http://schemas.microsoft.com/office/drawing/2014/main" id="{6C41EDD8-36C5-BF20-20F8-C00257D60D2B}"/>
              </a:ext>
            </a:extLst>
          </p:cNvPr>
          <p:cNvPicPr>
            <a:picLocks noChangeAspect="1"/>
          </p:cNvPicPr>
          <p:nvPr/>
        </p:nvPicPr>
        <p:blipFill>
          <a:blip r:embed="rId3"/>
          <a:stretch>
            <a:fillRect/>
          </a:stretch>
        </p:blipFill>
        <p:spPr>
          <a:xfrm>
            <a:off x="7863840" y="4148367"/>
            <a:ext cx="3995928" cy="2037923"/>
          </a:xfrm>
          <a:prstGeom prst="rect">
            <a:avLst/>
          </a:prstGeom>
        </p:spPr>
      </p:pic>
    </p:spTree>
    <p:extLst>
      <p:ext uri="{BB962C8B-B14F-4D97-AF65-F5344CB8AC3E}">
        <p14:creationId xmlns:p14="http://schemas.microsoft.com/office/powerpoint/2010/main" val="304640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805B1F-E1A6-B1E5-39DE-EF7AB35AF8FE}"/>
              </a:ext>
            </a:extLst>
          </p:cNvPr>
          <p:cNvSpPr>
            <a:spLocks noGrp="1"/>
          </p:cNvSpPr>
          <p:nvPr>
            <p:ph type="title"/>
          </p:nvPr>
        </p:nvSpPr>
        <p:spPr>
          <a:xfrm>
            <a:off x="630936" y="640080"/>
            <a:ext cx="5385816" cy="1481328"/>
          </a:xfrm>
        </p:spPr>
        <p:txBody>
          <a:bodyPr anchor="b">
            <a:normAutofit/>
          </a:bodyPr>
          <a:lstStyle/>
          <a:p>
            <a:r>
              <a:rPr lang="en-NZ" sz="4000" b="1" dirty="0"/>
              <a:t>Caterpillars</a:t>
            </a:r>
            <a:br>
              <a:rPr lang="en-NZ" sz="5400" dirty="0"/>
            </a:br>
            <a:r>
              <a:rPr lang="en-NZ" sz="2000" dirty="0"/>
              <a:t>Green looper, Tropical armyworm, fall armyworm</a:t>
            </a:r>
          </a:p>
        </p:txBody>
      </p:sp>
      <p:sp>
        <p:nvSpPr>
          <p:cNvPr id="11"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00563C5-A925-C21E-D18C-5CF07F29B37B}"/>
              </a:ext>
            </a:extLst>
          </p:cNvPr>
          <p:cNvSpPr>
            <a:spLocks noGrp="1"/>
          </p:cNvSpPr>
          <p:nvPr>
            <p:ph idx="1"/>
          </p:nvPr>
        </p:nvSpPr>
        <p:spPr>
          <a:xfrm>
            <a:off x="630936" y="2468879"/>
            <a:ext cx="6620256" cy="3922295"/>
          </a:xfrm>
        </p:spPr>
        <p:txBody>
          <a:bodyPr anchor="t">
            <a:normAutofit fontScale="55000" lnSpcReduction="20000"/>
          </a:bodyPr>
          <a:lstStyle/>
          <a:p>
            <a:pPr lvl="0"/>
            <a:r>
              <a:rPr lang="en-NZ" dirty="0"/>
              <a:t>Tropical armyworm larvae are usually green to brown with distinctive stripes along their bodies and can grow up to 4 cm long. </a:t>
            </a:r>
          </a:p>
          <a:p>
            <a:pPr marL="0" indent="0">
              <a:buNone/>
            </a:pPr>
            <a:r>
              <a:rPr lang="en-NZ" b="1" dirty="0"/>
              <a:t>Damage</a:t>
            </a:r>
            <a:endParaRPr lang="en-NZ" dirty="0"/>
          </a:p>
          <a:p>
            <a:pPr lvl="0"/>
            <a:r>
              <a:rPr lang="en-NZ" dirty="0"/>
              <a:t>Bore into ripening tomatoes, making the fruit unmarketable. </a:t>
            </a:r>
          </a:p>
          <a:p>
            <a:pPr lvl="0"/>
            <a:r>
              <a:rPr lang="en-NZ" dirty="0"/>
              <a:t>Leave behind frass (caterpillar droppings), which increases the risk of fungal and bacterial infections. </a:t>
            </a:r>
          </a:p>
          <a:p>
            <a:pPr lvl="0"/>
            <a:r>
              <a:rPr lang="en-NZ" dirty="0"/>
              <a:t>Heavy infestations reduce plant vigour, fruit quality, and overall yield. </a:t>
            </a:r>
          </a:p>
          <a:p>
            <a:pPr marL="0" indent="0">
              <a:buNone/>
            </a:pPr>
            <a:r>
              <a:rPr lang="en-NZ" b="1" dirty="0"/>
              <a:t>Management</a:t>
            </a:r>
            <a:r>
              <a:rPr lang="en-NZ" dirty="0"/>
              <a:t> Integrated Pest Management (IPM) </a:t>
            </a:r>
          </a:p>
          <a:p>
            <a:pPr lvl="0"/>
            <a:r>
              <a:rPr lang="en-NZ" dirty="0"/>
              <a:t>Regular crop monitoring for early detection.</a:t>
            </a:r>
          </a:p>
          <a:p>
            <a:pPr lvl="0"/>
            <a:r>
              <a:rPr lang="en-NZ" dirty="0"/>
              <a:t>Release of </a:t>
            </a:r>
            <a:r>
              <a:rPr lang="en-NZ" dirty="0" err="1"/>
              <a:t>parasitoid</a:t>
            </a:r>
            <a:r>
              <a:rPr lang="en-NZ" dirty="0"/>
              <a:t> wasps, which lay eggs in or on larvae; developing wasps kill the caterpillars.</a:t>
            </a:r>
          </a:p>
          <a:p>
            <a:pPr lvl="0"/>
            <a:r>
              <a:rPr lang="en-NZ" dirty="0"/>
              <a:t>Application of </a:t>
            </a:r>
            <a:r>
              <a:rPr lang="en-NZ" b="1" i="1" dirty="0"/>
              <a:t>Bacillus thuringiensis </a:t>
            </a:r>
            <a:r>
              <a:rPr lang="en-NZ" b="1" dirty="0"/>
              <a:t>(</a:t>
            </a:r>
            <a:r>
              <a:rPr lang="en-NZ" b="1" dirty="0" err="1"/>
              <a:t>Bt</a:t>
            </a:r>
            <a:r>
              <a:rPr lang="en-NZ" b="1" dirty="0"/>
              <a:t>)</a:t>
            </a:r>
            <a:r>
              <a:rPr lang="en-NZ" dirty="0"/>
              <a:t>, a biological insecticide that specifically controls caterpillars while minimising impacts on beneficial insects.</a:t>
            </a:r>
          </a:p>
          <a:p>
            <a:pPr lvl="0"/>
            <a:endParaRPr lang="en-NZ" dirty="0"/>
          </a:p>
          <a:p>
            <a:pPr marL="0" indent="0">
              <a:spcBef>
                <a:spcPts val="600"/>
              </a:spcBef>
              <a:buNone/>
            </a:pPr>
            <a:endParaRPr lang="en-NZ" sz="5600" dirty="0"/>
          </a:p>
          <a:p>
            <a:endParaRPr lang="en-NZ" sz="2200" dirty="0"/>
          </a:p>
        </p:txBody>
      </p:sp>
      <p:pic>
        <p:nvPicPr>
          <p:cNvPr id="4" name="Picture 3">
            <a:extLst>
              <a:ext uri="{FF2B5EF4-FFF2-40B4-BE49-F238E27FC236}">
                <a16:creationId xmlns:a16="http://schemas.microsoft.com/office/drawing/2014/main" id="{7F583197-8878-B59E-7BD5-14E48FA06F70}"/>
              </a:ext>
            </a:extLst>
          </p:cNvPr>
          <p:cNvPicPr>
            <a:picLocks noChangeAspect="1"/>
          </p:cNvPicPr>
          <p:nvPr/>
        </p:nvPicPr>
        <p:blipFill>
          <a:blip r:embed="rId2"/>
          <a:stretch>
            <a:fillRect/>
          </a:stretch>
        </p:blipFill>
        <p:spPr>
          <a:xfrm>
            <a:off x="7566660" y="1380744"/>
            <a:ext cx="4309871" cy="4544846"/>
          </a:xfrm>
          <a:prstGeom prst="rect">
            <a:avLst/>
          </a:prstGeom>
        </p:spPr>
      </p:pic>
    </p:spTree>
    <p:extLst>
      <p:ext uri="{BB962C8B-B14F-4D97-AF65-F5344CB8AC3E}">
        <p14:creationId xmlns:p14="http://schemas.microsoft.com/office/powerpoint/2010/main" val="3909735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CB4C4C-E7C7-A4A1-0C35-897279774DFA}"/>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0F52A0-895C-6723-3E2D-F599B694FB94}"/>
              </a:ext>
            </a:extLst>
          </p:cNvPr>
          <p:cNvSpPr>
            <a:spLocks noGrp="1"/>
          </p:cNvSpPr>
          <p:nvPr>
            <p:ph type="title"/>
          </p:nvPr>
        </p:nvSpPr>
        <p:spPr>
          <a:xfrm>
            <a:off x="640080" y="329184"/>
            <a:ext cx="6894576" cy="1783080"/>
          </a:xfrm>
        </p:spPr>
        <p:txBody>
          <a:bodyPr anchor="b">
            <a:normAutofit/>
          </a:bodyPr>
          <a:lstStyle/>
          <a:p>
            <a:r>
              <a:rPr lang="en-NZ" sz="4000" b="1" dirty="0"/>
              <a:t>Tomato-Potato Psyllid (TPP)</a:t>
            </a:r>
            <a:r>
              <a:rPr lang="en-NZ" sz="4000" dirty="0"/>
              <a:t> </a:t>
            </a:r>
            <a:r>
              <a:rPr lang="en-NZ" sz="2400" i="1" dirty="0" err="1"/>
              <a:t>Bactericera</a:t>
            </a:r>
            <a:r>
              <a:rPr lang="en-NZ" sz="2400" i="1" dirty="0"/>
              <a:t> </a:t>
            </a:r>
            <a:r>
              <a:rPr lang="en-NZ" sz="2400" i="1" dirty="0" err="1"/>
              <a:t>cockerelli</a:t>
            </a:r>
            <a:r>
              <a:rPr lang="en-NZ" sz="2400" i="1" dirty="0"/>
              <a:t> </a:t>
            </a:r>
            <a:br>
              <a:rPr lang="en-NZ" sz="3800" dirty="0"/>
            </a:br>
            <a:endParaRPr lang="en-NZ" sz="3800" dirty="0"/>
          </a:p>
        </p:txBody>
      </p:sp>
      <p:sp>
        <p:nvSpPr>
          <p:cNvPr id="16"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7B269BE-D49F-38A9-2D62-A644EC41CF77}"/>
              </a:ext>
            </a:extLst>
          </p:cNvPr>
          <p:cNvSpPr>
            <a:spLocks noGrp="1"/>
          </p:cNvSpPr>
          <p:nvPr>
            <p:ph idx="1"/>
          </p:nvPr>
        </p:nvSpPr>
        <p:spPr>
          <a:xfrm>
            <a:off x="640080" y="2606521"/>
            <a:ext cx="7271886" cy="3922295"/>
          </a:xfrm>
        </p:spPr>
        <p:txBody>
          <a:bodyPr>
            <a:normAutofit/>
          </a:bodyPr>
          <a:lstStyle/>
          <a:p>
            <a:r>
              <a:rPr lang="en-US" sz="1400" dirty="0"/>
              <a:t>Sap-sucking insect pest that can spread plant disease</a:t>
            </a:r>
          </a:p>
          <a:p>
            <a:pPr marL="0" indent="0">
              <a:buNone/>
            </a:pPr>
            <a:r>
              <a:rPr lang="en-US" sz="1400" b="1" dirty="0"/>
              <a:t>Signs and symptoms</a:t>
            </a:r>
          </a:p>
          <a:p>
            <a:r>
              <a:rPr lang="en-US" sz="1400" dirty="0"/>
              <a:t>Nymphs produce white “psyllid sugars” that coat leaves and stems, creating a sticky, dirty appearance </a:t>
            </a:r>
          </a:p>
          <a:p>
            <a:r>
              <a:rPr lang="en-US" sz="1400" dirty="0"/>
              <a:t>Leaf yellowing and curling </a:t>
            </a:r>
          </a:p>
          <a:p>
            <a:r>
              <a:rPr lang="en-US" sz="1400" dirty="0"/>
              <a:t>Plant stunting, reduced </a:t>
            </a:r>
            <a:r>
              <a:rPr lang="en-US" sz="1400" dirty="0" err="1"/>
              <a:t>vigour</a:t>
            </a:r>
            <a:r>
              <a:rPr lang="en-US" sz="1400" dirty="0"/>
              <a:t> and poor fruit development</a:t>
            </a:r>
          </a:p>
          <a:p>
            <a:pPr marL="0" indent="0">
              <a:buNone/>
            </a:pPr>
            <a:r>
              <a:rPr lang="en-US" sz="1400" b="1" dirty="0"/>
              <a:t>Management and control</a:t>
            </a:r>
          </a:p>
          <a:p>
            <a:r>
              <a:rPr lang="en-US" sz="1400" dirty="0"/>
              <a:t>Use yellow sticky traps to monitor adult populations </a:t>
            </a:r>
          </a:p>
          <a:p>
            <a:r>
              <a:rPr lang="en-US" sz="1400" dirty="0"/>
              <a:t>Inspect crops regularly, especially leaf undersides </a:t>
            </a:r>
          </a:p>
          <a:p>
            <a:r>
              <a:rPr lang="en-US" sz="1400" dirty="0"/>
              <a:t>Encourage or release biological control agents such as </a:t>
            </a:r>
            <a:r>
              <a:rPr lang="en-US" sz="1400" i="1" dirty="0" err="1"/>
              <a:t>Engytatus</a:t>
            </a:r>
            <a:r>
              <a:rPr lang="en-US" sz="1400" i="1" dirty="0"/>
              <a:t> </a:t>
            </a:r>
            <a:r>
              <a:rPr lang="en-US" sz="1400" i="1" dirty="0" err="1"/>
              <a:t>nicotianae</a:t>
            </a:r>
            <a:r>
              <a:rPr lang="en-US" sz="1400" i="1" dirty="0"/>
              <a:t> </a:t>
            </a:r>
          </a:p>
          <a:p>
            <a:r>
              <a:rPr lang="en-US" sz="1400" dirty="0"/>
              <a:t>Apply softer chemical options only when populations exceed thresholds </a:t>
            </a:r>
          </a:p>
          <a:p>
            <a:r>
              <a:rPr lang="en-US" sz="1400" dirty="0"/>
              <a:t>Maintain good crop hygiene and airflow</a:t>
            </a:r>
          </a:p>
          <a:p>
            <a:pPr lvl="0"/>
            <a:endParaRPr lang="en-NZ" sz="1200" dirty="0"/>
          </a:p>
          <a:p>
            <a:pPr lvl="0"/>
            <a:endParaRPr lang="en-NZ" sz="1200" dirty="0"/>
          </a:p>
          <a:p>
            <a:endParaRPr lang="en-NZ" sz="1200" dirty="0"/>
          </a:p>
        </p:txBody>
      </p:sp>
      <p:pic>
        <p:nvPicPr>
          <p:cNvPr id="9" name="Picture 8">
            <a:extLst>
              <a:ext uri="{FF2B5EF4-FFF2-40B4-BE49-F238E27FC236}">
                <a16:creationId xmlns:a16="http://schemas.microsoft.com/office/drawing/2014/main" id="{A1D7992D-60C7-5159-FB26-4F0D2C1EE603}"/>
              </a:ext>
            </a:extLst>
          </p:cNvPr>
          <p:cNvPicPr>
            <a:picLocks noChangeAspect="1"/>
          </p:cNvPicPr>
          <p:nvPr/>
        </p:nvPicPr>
        <p:blipFill>
          <a:blip r:embed="rId2"/>
          <a:stretch>
            <a:fillRect/>
          </a:stretch>
        </p:blipFill>
        <p:spPr>
          <a:xfrm>
            <a:off x="8185976" y="329183"/>
            <a:ext cx="3369943" cy="3429969"/>
          </a:xfrm>
          <a:prstGeom prst="rect">
            <a:avLst/>
          </a:prstGeom>
        </p:spPr>
      </p:pic>
      <p:pic>
        <p:nvPicPr>
          <p:cNvPr id="5" name="Picture 4" descr="Three adult tomato potato psyllids with transparent wings on a green leaf, alongside white cast skins from earlier life stages.">
            <a:extLst>
              <a:ext uri="{FF2B5EF4-FFF2-40B4-BE49-F238E27FC236}">
                <a16:creationId xmlns:a16="http://schemas.microsoft.com/office/drawing/2014/main" id="{A414F9DF-DED1-F525-F89A-1AD70FBF26E0}"/>
              </a:ext>
            </a:extLst>
          </p:cNvPr>
          <p:cNvPicPr>
            <a:picLocks noChangeAspect="1"/>
          </p:cNvPicPr>
          <p:nvPr/>
        </p:nvPicPr>
        <p:blipFill>
          <a:blip r:embed="rId3"/>
          <a:stretch>
            <a:fillRect/>
          </a:stretch>
        </p:blipFill>
        <p:spPr>
          <a:xfrm>
            <a:off x="8185976" y="3973301"/>
            <a:ext cx="3365944" cy="2398236"/>
          </a:xfrm>
          <a:prstGeom prst="rect">
            <a:avLst/>
          </a:prstGeom>
        </p:spPr>
      </p:pic>
    </p:spTree>
    <p:extLst>
      <p:ext uri="{BB962C8B-B14F-4D97-AF65-F5344CB8AC3E}">
        <p14:creationId xmlns:p14="http://schemas.microsoft.com/office/powerpoint/2010/main" val="1889012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555D92-E26B-6E8D-EE63-49023786BA87}"/>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C19856-ACC2-D7A6-B423-950CC947D81F}"/>
              </a:ext>
            </a:extLst>
          </p:cNvPr>
          <p:cNvSpPr>
            <a:spLocks noGrp="1"/>
          </p:cNvSpPr>
          <p:nvPr>
            <p:ph type="title"/>
          </p:nvPr>
        </p:nvSpPr>
        <p:spPr>
          <a:xfrm>
            <a:off x="630936" y="640080"/>
            <a:ext cx="4818888" cy="1481328"/>
          </a:xfrm>
        </p:spPr>
        <p:txBody>
          <a:bodyPr anchor="b">
            <a:normAutofit fontScale="90000"/>
          </a:bodyPr>
          <a:lstStyle/>
          <a:p>
            <a:r>
              <a:rPr lang="en-US" sz="4000" b="1" dirty="0"/>
              <a:t>Biological control agent</a:t>
            </a:r>
            <a:br>
              <a:rPr lang="en-US" sz="4000" b="1" dirty="0"/>
            </a:br>
            <a:r>
              <a:rPr lang="en-US" sz="4000" b="1" i="1" dirty="0" err="1"/>
              <a:t>Engytatus</a:t>
            </a:r>
            <a:br>
              <a:rPr lang="en-NZ" sz="2600" dirty="0"/>
            </a:br>
            <a:endParaRPr lang="en-NZ" sz="2600" dirty="0"/>
          </a:p>
        </p:txBody>
      </p:sp>
      <p:sp>
        <p:nvSpPr>
          <p:cNvPr id="1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D33E19B-511D-24EC-E9DE-2CB6C1229869}"/>
              </a:ext>
            </a:extLst>
          </p:cNvPr>
          <p:cNvSpPr>
            <a:spLocks noGrp="1"/>
          </p:cNvSpPr>
          <p:nvPr>
            <p:ph idx="1"/>
          </p:nvPr>
        </p:nvSpPr>
        <p:spPr>
          <a:xfrm>
            <a:off x="459698" y="2642616"/>
            <a:ext cx="5005366" cy="3547872"/>
          </a:xfrm>
        </p:spPr>
        <p:txBody>
          <a:bodyPr anchor="t">
            <a:normAutofit/>
          </a:bodyPr>
          <a:lstStyle/>
          <a:p>
            <a:r>
              <a:rPr lang="en-NZ" sz="1800" b="1" dirty="0"/>
              <a:t>Watch</a:t>
            </a:r>
            <a:r>
              <a:rPr lang="en-NZ" sz="1800" dirty="0"/>
              <a:t>: </a:t>
            </a:r>
            <a:r>
              <a:rPr lang="en-US" sz="1800" dirty="0"/>
              <a:t>How to use </a:t>
            </a:r>
            <a:r>
              <a:rPr lang="en-US" sz="1800" i="1" dirty="0" err="1"/>
              <a:t>Engytatus</a:t>
            </a:r>
            <a:r>
              <a:rPr lang="en-US" sz="1800" dirty="0"/>
              <a:t> with banker plants </a:t>
            </a:r>
          </a:p>
          <a:p>
            <a:r>
              <a:rPr lang="en-US" sz="1800" dirty="0"/>
              <a:t>This </a:t>
            </a:r>
            <a:r>
              <a:rPr lang="en-US" sz="1800" dirty="0">
                <a:hlinkClick r:id="rId2"/>
              </a:rPr>
              <a:t>video</a:t>
            </a:r>
            <a:r>
              <a:rPr lang="en-US" sz="1800" dirty="0"/>
              <a:t> gives tips for using </a:t>
            </a:r>
            <a:r>
              <a:rPr lang="en-US" sz="1800" i="1" dirty="0" err="1"/>
              <a:t>Engytatus</a:t>
            </a:r>
            <a:r>
              <a:rPr lang="en-US" sz="1800" i="1" dirty="0"/>
              <a:t>, </a:t>
            </a:r>
            <a:r>
              <a:rPr lang="en-US" sz="1800" dirty="0"/>
              <a:t>a native predator insect that can be used as a biological control for some pests common in greenhouse tomato plants.</a:t>
            </a:r>
          </a:p>
          <a:p>
            <a:endParaRPr lang="en-NZ" sz="2200" dirty="0"/>
          </a:p>
        </p:txBody>
      </p:sp>
      <p:pic>
        <p:nvPicPr>
          <p:cNvPr id="5" name="Picture 4">
            <a:extLst>
              <a:ext uri="{FF2B5EF4-FFF2-40B4-BE49-F238E27FC236}">
                <a16:creationId xmlns:a16="http://schemas.microsoft.com/office/drawing/2014/main" id="{19ADA8E7-B26D-33A0-D0C7-03B5E99B6CFC}"/>
              </a:ext>
            </a:extLst>
          </p:cNvPr>
          <p:cNvPicPr>
            <a:picLocks noChangeAspect="1"/>
          </p:cNvPicPr>
          <p:nvPr/>
        </p:nvPicPr>
        <p:blipFill>
          <a:blip r:embed="rId3"/>
          <a:stretch>
            <a:fillRect/>
          </a:stretch>
        </p:blipFill>
        <p:spPr>
          <a:xfrm>
            <a:off x="6099048" y="922682"/>
            <a:ext cx="5458968" cy="5012636"/>
          </a:xfrm>
          <a:prstGeom prst="rect">
            <a:avLst/>
          </a:prstGeom>
        </p:spPr>
      </p:pic>
    </p:spTree>
    <p:extLst>
      <p:ext uri="{BB962C8B-B14F-4D97-AF65-F5344CB8AC3E}">
        <p14:creationId xmlns:p14="http://schemas.microsoft.com/office/powerpoint/2010/main" val="18639740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5D1E54-36A3-0351-D440-7D0E82751B18}"/>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BDDF7C-3101-CDF4-B437-4738822F839D}"/>
              </a:ext>
            </a:extLst>
          </p:cNvPr>
          <p:cNvSpPr>
            <a:spLocks noGrp="1"/>
          </p:cNvSpPr>
          <p:nvPr>
            <p:ph type="title"/>
          </p:nvPr>
        </p:nvSpPr>
        <p:spPr>
          <a:xfrm>
            <a:off x="630936" y="640080"/>
            <a:ext cx="4818888" cy="1481328"/>
          </a:xfrm>
        </p:spPr>
        <p:txBody>
          <a:bodyPr anchor="b">
            <a:normAutofit/>
          </a:bodyPr>
          <a:lstStyle/>
          <a:p>
            <a:r>
              <a:rPr lang="en-NZ" sz="4200" b="1" dirty="0"/>
              <a:t>Thrips </a:t>
            </a:r>
            <a:br>
              <a:rPr lang="en-NZ" sz="4200" b="1" dirty="0"/>
            </a:br>
            <a:r>
              <a:rPr lang="en-NZ" sz="2400" dirty="0"/>
              <a:t>(</a:t>
            </a:r>
            <a:r>
              <a:rPr lang="en-NZ" sz="2400" i="1" dirty="0" err="1"/>
              <a:t>Tetranychusevansi</a:t>
            </a:r>
            <a:r>
              <a:rPr lang="en-NZ" sz="2400" dirty="0"/>
              <a:t>)</a:t>
            </a:r>
          </a:p>
        </p:txBody>
      </p:sp>
      <p:sp>
        <p:nvSpPr>
          <p:cNvPr id="1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40B8029-C2CF-2006-47AF-6727B2BDE460}"/>
              </a:ext>
            </a:extLst>
          </p:cNvPr>
          <p:cNvSpPr>
            <a:spLocks noGrp="1"/>
          </p:cNvSpPr>
          <p:nvPr>
            <p:ph idx="1"/>
          </p:nvPr>
        </p:nvSpPr>
        <p:spPr>
          <a:xfrm>
            <a:off x="630934" y="2660904"/>
            <a:ext cx="5981393" cy="3547872"/>
          </a:xfrm>
        </p:spPr>
        <p:txBody>
          <a:bodyPr anchor="t">
            <a:normAutofit lnSpcReduction="10000"/>
          </a:bodyPr>
          <a:lstStyle/>
          <a:p>
            <a:r>
              <a:rPr lang="en-NZ" sz="1600" dirty="0"/>
              <a:t>Thrive in warm greenhouse conditions </a:t>
            </a:r>
          </a:p>
          <a:p>
            <a:pPr lvl="0"/>
            <a:r>
              <a:rPr lang="en-NZ" sz="1600" dirty="0"/>
              <a:t>Feed by piercing plant cells and sucking sap </a:t>
            </a:r>
          </a:p>
          <a:p>
            <a:pPr lvl="0"/>
            <a:r>
              <a:rPr lang="en-NZ" sz="1600" dirty="0"/>
              <a:t>Cause silvering, mottled leaves, distorted fruit, and flower damage </a:t>
            </a:r>
          </a:p>
          <a:p>
            <a:pPr lvl="0"/>
            <a:r>
              <a:rPr lang="en-NZ" sz="1600" dirty="0"/>
              <a:t>Can spread Tomato Spotted Wilt Virus (TSWV) </a:t>
            </a:r>
          </a:p>
          <a:p>
            <a:pPr marL="0" indent="0">
              <a:buNone/>
            </a:pPr>
            <a:r>
              <a:rPr lang="en-NZ" sz="1600" b="1" dirty="0"/>
              <a:t>Management and control</a:t>
            </a:r>
            <a:endParaRPr lang="en-NZ" sz="1600" dirty="0"/>
          </a:p>
          <a:p>
            <a:pPr lvl="0"/>
            <a:r>
              <a:rPr lang="en-NZ" sz="1600" dirty="0"/>
              <a:t>Use sticky traps to monitor adults </a:t>
            </a:r>
          </a:p>
          <a:p>
            <a:pPr lvl="0"/>
            <a:r>
              <a:rPr lang="en-NZ" sz="1600" dirty="0"/>
              <a:t>Install fine insect mesh over vents and doors </a:t>
            </a:r>
          </a:p>
          <a:p>
            <a:pPr lvl="0"/>
            <a:r>
              <a:rPr lang="en-NZ" sz="1600" dirty="0"/>
              <a:t>Release beneficial predators </a:t>
            </a:r>
          </a:p>
          <a:p>
            <a:pPr lvl="0"/>
            <a:r>
              <a:rPr lang="en-NZ" sz="1600" dirty="0"/>
              <a:t>Maintain greenhouse humidity around 60–70% </a:t>
            </a:r>
          </a:p>
          <a:p>
            <a:pPr lvl="0"/>
            <a:r>
              <a:rPr lang="en-NZ" sz="1600" dirty="0"/>
              <a:t>Apply soft chemicals, or targeted sprays if populations increase</a:t>
            </a:r>
          </a:p>
          <a:p>
            <a:endParaRPr lang="en-NZ" sz="1200" dirty="0"/>
          </a:p>
        </p:txBody>
      </p:sp>
      <p:pic>
        <p:nvPicPr>
          <p:cNvPr id="5" name="Picture 4">
            <a:extLst>
              <a:ext uri="{FF2B5EF4-FFF2-40B4-BE49-F238E27FC236}">
                <a16:creationId xmlns:a16="http://schemas.microsoft.com/office/drawing/2014/main" id="{F6D34026-72EF-6B13-EADC-B965BB3AA059}"/>
              </a:ext>
            </a:extLst>
          </p:cNvPr>
          <p:cNvPicPr>
            <a:picLocks noChangeAspect="1"/>
          </p:cNvPicPr>
          <p:nvPr/>
        </p:nvPicPr>
        <p:blipFill>
          <a:blip r:embed="rId2"/>
          <a:stretch>
            <a:fillRect/>
          </a:stretch>
        </p:blipFill>
        <p:spPr>
          <a:xfrm>
            <a:off x="6270249" y="1721346"/>
            <a:ext cx="5287767" cy="3529584"/>
          </a:xfrm>
          <a:prstGeom prst="rect">
            <a:avLst/>
          </a:prstGeom>
        </p:spPr>
      </p:pic>
    </p:spTree>
    <p:extLst>
      <p:ext uri="{BB962C8B-B14F-4D97-AF65-F5344CB8AC3E}">
        <p14:creationId xmlns:p14="http://schemas.microsoft.com/office/powerpoint/2010/main" val="53939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3E9D8E-1F27-8BED-984E-4E35091D94C7}"/>
              </a:ext>
            </a:extLst>
          </p:cNvPr>
          <p:cNvSpPr>
            <a:spLocks noGrp="1"/>
          </p:cNvSpPr>
          <p:nvPr>
            <p:ph type="title"/>
          </p:nvPr>
        </p:nvSpPr>
        <p:spPr>
          <a:xfrm>
            <a:off x="630936" y="640080"/>
            <a:ext cx="4818888" cy="1481328"/>
          </a:xfrm>
        </p:spPr>
        <p:txBody>
          <a:bodyPr anchor="b">
            <a:normAutofit/>
          </a:bodyPr>
          <a:lstStyle/>
          <a:p>
            <a:r>
              <a:rPr lang="en-NZ" sz="4000" b="1" dirty="0"/>
              <a:t>Aphids</a:t>
            </a:r>
          </a:p>
        </p:txBody>
      </p:sp>
      <p:sp>
        <p:nvSpPr>
          <p:cNvPr id="11"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6E8B53D-5403-3A08-2F43-13B52C9F301D}"/>
              </a:ext>
            </a:extLst>
          </p:cNvPr>
          <p:cNvSpPr>
            <a:spLocks noGrp="1"/>
          </p:cNvSpPr>
          <p:nvPr>
            <p:ph idx="1"/>
          </p:nvPr>
        </p:nvSpPr>
        <p:spPr>
          <a:xfrm>
            <a:off x="630936" y="2478024"/>
            <a:ext cx="5465064" cy="3730752"/>
          </a:xfrm>
        </p:spPr>
        <p:txBody>
          <a:bodyPr anchor="t">
            <a:normAutofit fontScale="47500" lnSpcReduction="20000"/>
          </a:bodyPr>
          <a:lstStyle/>
          <a:p>
            <a:pPr lvl="0">
              <a:spcBef>
                <a:spcPts val="600"/>
              </a:spcBef>
            </a:pPr>
            <a:r>
              <a:rPr lang="en-NZ" sz="2900" dirty="0"/>
              <a:t>Tiny sap-sucking insects that feed on tomato plants using needle-like mouthparts. </a:t>
            </a:r>
          </a:p>
          <a:p>
            <a:pPr lvl="0">
              <a:spcBef>
                <a:spcPts val="600"/>
              </a:spcBef>
            </a:pPr>
            <a:r>
              <a:rPr lang="en-NZ" sz="2900" dirty="0"/>
              <a:t>They reproduce quickly, especially in warm, protected indoor environments. </a:t>
            </a:r>
          </a:p>
          <a:p>
            <a:pPr marL="0" indent="0">
              <a:spcBef>
                <a:spcPts val="600"/>
              </a:spcBef>
              <a:buNone/>
            </a:pPr>
            <a:r>
              <a:rPr lang="en-NZ" sz="2900" b="1" dirty="0"/>
              <a:t>Damage</a:t>
            </a:r>
            <a:endParaRPr lang="en-NZ" sz="2900" dirty="0"/>
          </a:p>
          <a:p>
            <a:pPr lvl="0">
              <a:spcBef>
                <a:spcPts val="600"/>
              </a:spcBef>
            </a:pPr>
            <a:r>
              <a:rPr lang="en-NZ" sz="2900" dirty="0"/>
              <a:t>Remove plant sap, weakening the plant and reducing growth. </a:t>
            </a:r>
          </a:p>
          <a:p>
            <a:pPr lvl="0">
              <a:spcBef>
                <a:spcPts val="600"/>
              </a:spcBef>
            </a:pPr>
            <a:r>
              <a:rPr lang="en-NZ" sz="2900" dirty="0"/>
              <a:t>Cause leaves to curl, yellow, or become distorted. </a:t>
            </a:r>
          </a:p>
          <a:p>
            <a:pPr lvl="0">
              <a:spcBef>
                <a:spcPts val="600"/>
              </a:spcBef>
            </a:pPr>
            <a:r>
              <a:rPr lang="en-NZ" sz="2900" dirty="0"/>
              <a:t>Produce a sticky substance called honeydew, which encourages the growth of sooty mould and reduces photosynthesis. </a:t>
            </a:r>
          </a:p>
          <a:p>
            <a:pPr lvl="0">
              <a:spcBef>
                <a:spcPts val="600"/>
              </a:spcBef>
            </a:pPr>
            <a:r>
              <a:rPr lang="en-NZ" sz="2900" dirty="0"/>
              <a:t>Can transmit plant viruses, increasing the risk of disease spread. </a:t>
            </a:r>
          </a:p>
          <a:p>
            <a:pPr lvl="0">
              <a:spcBef>
                <a:spcPts val="600"/>
              </a:spcBef>
            </a:pPr>
            <a:r>
              <a:rPr lang="en-NZ" sz="2900" dirty="0"/>
              <a:t>Heavy infestations reduce plant health, fruit quality, and tomato yield. </a:t>
            </a:r>
          </a:p>
          <a:p>
            <a:pPr marL="0" lvl="0" indent="0">
              <a:spcBef>
                <a:spcPts val="600"/>
              </a:spcBef>
              <a:buNone/>
            </a:pPr>
            <a:r>
              <a:rPr lang="en-NZ" sz="2900" b="1" dirty="0"/>
              <a:t>Control measures</a:t>
            </a:r>
          </a:p>
          <a:p>
            <a:pPr>
              <a:spcBef>
                <a:spcPts val="600"/>
              </a:spcBef>
            </a:pPr>
            <a:r>
              <a:rPr lang="en-NZ" sz="2900" dirty="0"/>
              <a:t>Regular scouting</a:t>
            </a:r>
          </a:p>
          <a:p>
            <a:pPr>
              <a:spcBef>
                <a:spcPts val="600"/>
              </a:spcBef>
            </a:pPr>
            <a:r>
              <a:rPr lang="en-NZ" sz="2900" dirty="0"/>
              <a:t>Biological controls such as ladybirds, lacewing  and </a:t>
            </a:r>
            <a:r>
              <a:rPr lang="en-NZ" sz="2900" dirty="0" err="1"/>
              <a:t>parasatoids</a:t>
            </a:r>
            <a:r>
              <a:rPr lang="en-NZ" sz="2900" dirty="0"/>
              <a:t>.</a:t>
            </a:r>
          </a:p>
          <a:p>
            <a:pPr>
              <a:spcBef>
                <a:spcPts val="600"/>
              </a:spcBef>
            </a:pPr>
            <a:r>
              <a:rPr lang="en-NZ" sz="2900" dirty="0"/>
              <a:t>Spots sprays</a:t>
            </a:r>
          </a:p>
          <a:p>
            <a:pPr>
              <a:spcBef>
                <a:spcPts val="600"/>
              </a:spcBef>
            </a:pPr>
            <a:r>
              <a:rPr lang="en-NZ" sz="2900" dirty="0"/>
              <a:t>Pesticides as a last resort.</a:t>
            </a:r>
          </a:p>
        </p:txBody>
      </p:sp>
      <p:pic>
        <p:nvPicPr>
          <p:cNvPr id="4" name="Picture 3">
            <a:extLst>
              <a:ext uri="{FF2B5EF4-FFF2-40B4-BE49-F238E27FC236}">
                <a16:creationId xmlns:a16="http://schemas.microsoft.com/office/drawing/2014/main" id="{A4D59B15-C05D-4E4D-245B-AA64F918765C}"/>
              </a:ext>
            </a:extLst>
          </p:cNvPr>
          <p:cNvPicPr>
            <a:picLocks noChangeAspect="1"/>
          </p:cNvPicPr>
          <p:nvPr/>
        </p:nvPicPr>
        <p:blipFill>
          <a:blip r:embed="rId2"/>
          <a:stretch>
            <a:fillRect/>
          </a:stretch>
        </p:blipFill>
        <p:spPr>
          <a:xfrm>
            <a:off x="6283643" y="640080"/>
            <a:ext cx="5089778" cy="5577840"/>
          </a:xfrm>
          <a:prstGeom prst="rect">
            <a:avLst/>
          </a:prstGeom>
        </p:spPr>
      </p:pic>
    </p:spTree>
    <p:extLst>
      <p:ext uri="{BB962C8B-B14F-4D97-AF65-F5344CB8AC3E}">
        <p14:creationId xmlns:p14="http://schemas.microsoft.com/office/powerpoint/2010/main" val="450034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AA7141-6879-5A96-B2D9-A43018D5162B}"/>
              </a:ext>
            </a:extLst>
          </p:cNvPr>
          <p:cNvSpPr>
            <a:spLocks noGrp="1"/>
          </p:cNvSpPr>
          <p:nvPr>
            <p:ph type="title"/>
          </p:nvPr>
        </p:nvSpPr>
        <p:spPr>
          <a:xfrm>
            <a:off x="841248" y="548640"/>
            <a:ext cx="3600860" cy="5431536"/>
          </a:xfrm>
        </p:spPr>
        <p:txBody>
          <a:bodyPr>
            <a:normAutofit/>
          </a:bodyPr>
          <a:lstStyle/>
          <a:p>
            <a:pPr algn="ctr"/>
            <a:r>
              <a:rPr lang="en-NZ" sz="3200" b="1" dirty="0"/>
              <a:t>Tomato </a:t>
            </a:r>
            <a:br>
              <a:rPr lang="en-NZ" sz="3200" b="1" dirty="0"/>
            </a:br>
            <a:r>
              <a:rPr lang="en-NZ" sz="3200" b="1" dirty="0"/>
              <a:t>Pest and Diseases</a:t>
            </a:r>
            <a:br>
              <a:rPr lang="en-NZ" sz="3200" b="1" dirty="0"/>
            </a:br>
            <a:r>
              <a:rPr lang="en-NZ" sz="3200" b="1" dirty="0"/>
              <a:t>in Commercial</a:t>
            </a:r>
            <a:br>
              <a:rPr lang="en-NZ" sz="3200" b="1" dirty="0"/>
            </a:br>
            <a:r>
              <a:rPr lang="en-NZ" sz="3200" b="1" dirty="0"/>
              <a:t>Indoor and Field Grown Crops</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005AE58-3D34-79BD-1231-053F2F3FA02F}"/>
              </a:ext>
            </a:extLst>
          </p:cNvPr>
          <p:cNvSpPr>
            <a:spLocks noGrp="1"/>
          </p:cNvSpPr>
          <p:nvPr>
            <p:ph idx="1"/>
          </p:nvPr>
        </p:nvSpPr>
        <p:spPr>
          <a:xfrm>
            <a:off x="5126418" y="552091"/>
            <a:ext cx="6224335" cy="5431536"/>
          </a:xfrm>
        </p:spPr>
        <p:txBody>
          <a:bodyPr anchor="ctr">
            <a:normAutofit/>
          </a:bodyPr>
          <a:lstStyle/>
          <a:p>
            <a:pPr lvl="0"/>
            <a:r>
              <a:rPr lang="en-NZ" sz="1900" dirty="0"/>
              <a:t>Pests and diseases can reduce plant health, yield, and fruit quality.</a:t>
            </a:r>
          </a:p>
          <a:p>
            <a:pPr lvl="0"/>
            <a:r>
              <a:rPr lang="en-NZ" sz="1900" dirty="0"/>
              <a:t>Field-grown tomatoes are affected by weather conditions, insects, and soil-borne diseases.</a:t>
            </a:r>
          </a:p>
          <a:p>
            <a:pPr lvl="0"/>
            <a:r>
              <a:rPr lang="en-NZ" sz="1900" dirty="0"/>
              <a:t>Indoor crops face risks from insect pests, fungal diseases, and crop hygiene issues.</a:t>
            </a:r>
          </a:p>
          <a:p>
            <a:pPr lvl="0"/>
            <a:r>
              <a:rPr lang="en-NZ" sz="1900" dirty="0"/>
              <a:t>Growers use Integrated Pest Management (IPM) to protect crops.</a:t>
            </a:r>
          </a:p>
          <a:p>
            <a:pPr lvl="0"/>
            <a:r>
              <a:rPr lang="en-NZ" sz="1900" dirty="0"/>
              <a:t>Control methods include:</a:t>
            </a:r>
          </a:p>
          <a:p>
            <a:pPr lvl="1"/>
            <a:r>
              <a:rPr lang="en-NZ" sz="1600" dirty="0"/>
              <a:t>Regular crop monitoring</a:t>
            </a:r>
          </a:p>
          <a:p>
            <a:pPr lvl="1"/>
            <a:r>
              <a:rPr lang="en-NZ" sz="1600" dirty="0"/>
              <a:t>Disease-resistant varieties</a:t>
            </a:r>
          </a:p>
          <a:p>
            <a:pPr lvl="1"/>
            <a:r>
              <a:rPr lang="en-NZ" sz="1600" dirty="0"/>
              <a:t>Crop rotation</a:t>
            </a:r>
          </a:p>
          <a:p>
            <a:pPr lvl="1"/>
            <a:r>
              <a:rPr lang="en-NZ" sz="1600" dirty="0"/>
              <a:t>Biological controls</a:t>
            </a:r>
          </a:p>
          <a:p>
            <a:pPr lvl="1"/>
            <a:r>
              <a:rPr lang="en-NZ" sz="1600" dirty="0"/>
              <a:t>Approved chemical treatments</a:t>
            </a:r>
          </a:p>
          <a:p>
            <a:endParaRPr lang="en-NZ" sz="2200" dirty="0"/>
          </a:p>
        </p:txBody>
      </p:sp>
    </p:spTree>
    <p:extLst>
      <p:ext uri="{BB962C8B-B14F-4D97-AF65-F5344CB8AC3E}">
        <p14:creationId xmlns:p14="http://schemas.microsoft.com/office/powerpoint/2010/main" val="34701245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42F8CD-FD4A-89CF-14F3-6C72BCF67463}"/>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FC51DC-B2A7-752A-3412-D340EDE131A6}"/>
              </a:ext>
            </a:extLst>
          </p:cNvPr>
          <p:cNvSpPr>
            <a:spLocks noGrp="1"/>
          </p:cNvSpPr>
          <p:nvPr>
            <p:ph type="title"/>
          </p:nvPr>
        </p:nvSpPr>
        <p:spPr>
          <a:xfrm>
            <a:off x="640080" y="329184"/>
            <a:ext cx="6894576" cy="1783080"/>
          </a:xfrm>
        </p:spPr>
        <p:txBody>
          <a:bodyPr anchor="b">
            <a:normAutofit/>
          </a:bodyPr>
          <a:lstStyle/>
          <a:p>
            <a:br>
              <a:rPr lang="en-NZ" sz="3800" dirty="0"/>
            </a:br>
            <a:r>
              <a:rPr lang="en-US" sz="4000" b="1" dirty="0"/>
              <a:t>Dealing with Spot Pests</a:t>
            </a:r>
            <a:br>
              <a:rPr lang="en-US" sz="3800" dirty="0"/>
            </a:br>
            <a:endParaRPr lang="en-NZ" sz="3800" dirty="0"/>
          </a:p>
        </p:txBody>
      </p:sp>
      <p:sp>
        <p:nvSpPr>
          <p:cNvPr id="14"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4C5F26D-AE64-1381-C996-BF658E6F3784}"/>
              </a:ext>
            </a:extLst>
          </p:cNvPr>
          <p:cNvSpPr>
            <a:spLocks noGrp="1"/>
          </p:cNvSpPr>
          <p:nvPr>
            <p:ph idx="1"/>
          </p:nvPr>
        </p:nvSpPr>
        <p:spPr>
          <a:xfrm>
            <a:off x="640081" y="2706624"/>
            <a:ext cx="5077326" cy="3483864"/>
          </a:xfrm>
        </p:spPr>
        <p:txBody>
          <a:bodyPr>
            <a:normAutofit/>
          </a:bodyPr>
          <a:lstStyle/>
          <a:p>
            <a:pPr marL="0" indent="0">
              <a:buNone/>
            </a:pPr>
            <a:r>
              <a:rPr lang="en-NZ" sz="2200" b="1" dirty="0"/>
              <a:t>Watch: </a:t>
            </a:r>
            <a:r>
              <a:rPr lang="en-US" sz="2200" dirty="0"/>
              <a:t>Dealing with spot pests</a:t>
            </a:r>
          </a:p>
          <a:p>
            <a:r>
              <a:rPr lang="en-US" sz="1800" dirty="0"/>
              <a:t>This </a:t>
            </a:r>
            <a:r>
              <a:rPr lang="en-US" sz="1800" dirty="0">
                <a:hlinkClick r:id="rId2"/>
              </a:rPr>
              <a:t>video</a:t>
            </a:r>
            <a:r>
              <a:rPr lang="en-US" sz="1800" dirty="0"/>
              <a:t> gives lots of tips for how to manage spot pests that might appear in the greenhouse from time to time. It looks at what might typically appear and the treatments you might want to consider. You can use this video in conjunction with the action cards for individual pests</a:t>
            </a:r>
            <a:r>
              <a:rPr lang="en-US" sz="2200" dirty="0"/>
              <a:t>.</a:t>
            </a:r>
          </a:p>
          <a:p>
            <a:endParaRPr lang="en-NZ" sz="2200" dirty="0"/>
          </a:p>
        </p:txBody>
      </p:sp>
      <p:pic>
        <p:nvPicPr>
          <p:cNvPr id="5" name="Picture 4">
            <a:extLst>
              <a:ext uri="{FF2B5EF4-FFF2-40B4-BE49-F238E27FC236}">
                <a16:creationId xmlns:a16="http://schemas.microsoft.com/office/drawing/2014/main" id="{EE7C6F97-8A30-91A1-B6DE-668AEA73C7BB}"/>
              </a:ext>
            </a:extLst>
          </p:cNvPr>
          <p:cNvPicPr>
            <a:picLocks noChangeAspect="1"/>
          </p:cNvPicPr>
          <p:nvPr/>
        </p:nvPicPr>
        <p:blipFill>
          <a:blip r:embed="rId3"/>
          <a:stretch>
            <a:fillRect/>
          </a:stretch>
        </p:blipFill>
        <p:spPr>
          <a:xfrm>
            <a:off x="5874297" y="2490593"/>
            <a:ext cx="2837623" cy="3109725"/>
          </a:xfrm>
          <a:prstGeom prst="rect">
            <a:avLst/>
          </a:prstGeom>
        </p:spPr>
      </p:pic>
      <p:pic>
        <p:nvPicPr>
          <p:cNvPr id="7" name="Picture 6">
            <a:extLst>
              <a:ext uri="{FF2B5EF4-FFF2-40B4-BE49-F238E27FC236}">
                <a16:creationId xmlns:a16="http://schemas.microsoft.com/office/drawing/2014/main" id="{1B19F224-F94C-6C45-8F04-E7EB9340FDB1}"/>
              </a:ext>
            </a:extLst>
          </p:cNvPr>
          <p:cNvPicPr>
            <a:picLocks noChangeAspect="1"/>
          </p:cNvPicPr>
          <p:nvPr/>
        </p:nvPicPr>
        <p:blipFill>
          <a:blip r:embed="rId4"/>
          <a:stretch>
            <a:fillRect/>
          </a:stretch>
        </p:blipFill>
        <p:spPr>
          <a:xfrm>
            <a:off x="8790620" y="2490592"/>
            <a:ext cx="3078627" cy="3109725"/>
          </a:xfrm>
          <a:prstGeom prst="rect">
            <a:avLst/>
          </a:prstGeom>
        </p:spPr>
      </p:pic>
    </p:spTree>
    <p:extLst>
      <p:ext uri="{BB962C8B-B14F-4D97-AF65-F5344CB8AC3E}">
        <p14:creationId xmlns:p14="http://schemas.microsoft.com/office/powerpoint/2010/main" val="23790113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97C8E8-B62E-BF86-31EF-318A448C9529}"/>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07F2FC-6D2A-75F9-E0AF-DBD8DF05FA60}"/>
              </a:ext>
            </a:extLst>
          </p:cNvPr>
          <p:cNvSpPr>
            <a:spLocks noGrp="1"/>
          </p:cNvSpPr>
          <p:nvPr>
            <p:ph type="title"/>
          </p:nvPr>
        </p:nvSpPr>
        <p:spPr>
          <a:xfrm>
            <a:off x="572493" y="238539"/>
            <a:ext cx="11018520" cy="1434415"/>
          </a:xfrm>
        </p:spPr>
        <p:txBody>
          <a:bodyPr anchor="b">
            <a:normAutofit/>
          </a:bodyPr>
          <a:lstStyle/>
          <a:p>
            <a:r>
              <a:rPr lang="en-NZ" sz="5400" b="1" dirty="0"/>
              <a:t>Major Greenhouse Diseases</a:t>
            </a:r>
            <a:endParaRPr lang="en-NZ" sz="5400" dirty="0"/>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5B70CD6-28C2-764B-C12B-0F2B354EB534}"/>
              </a:ext>
            </a:extLst>
          </p:cNvPr>
          <p:cNvSpPr>
            <a:spLocks noGrp="1"/>
          </p:cNvSpPr>
          <p:nvPr>
            <p:ph idx="1"/>
          </p:nvPr>
        </p:nvSpPr>
        <p:spPr>
          <a:xfrm>
            <a:off x="572493" y="2071316"/>
            <a:ext cx="6713552" cy="4119172"/>
          </a:xfrm>
        </p:spPr>
        <p:txBody>
          <a:bodyPr anchor="t">
            <a:normAutofit/>
          </a:bodyPr>
          <a:lstStyle/>
          <a:p>
            <a:pPr marL="0" indent="0">
              <a:buNone/>
            </a:pPr>
            <a:r>
              <a:rPr lang="en-NZ" sz="1800" dirty="0"/>
              <a:t>Some common diseases include:</a:t>
            </a:r>
          </a:p>
          <a:p>
            <a:pPr lvl="0"/>
            <a:r>
              <a:rPr lang="en-NZ" sz="1800" dirty="0"/>
              <a:t>Powdery mildew </a:t>
            </a:r>
          </a:p>
          <a:p>
            <a:r>
              <a:rPr lang="en-NZ" sz="1800" dirty="0"/>
              <a:t>Botrytis (grey mould) </a:t>
            </a:r>
          </a:p>
          <a:p>
            <a:pPr lvl="0"/>
            <a:r>
              <a:rPr lang="en-NZ" sz="1800" dirty="0"/>
              <a:t>Root diseases such as </a:t>
            </a:r>
            <a:r>
              <a:rPr lang="en-NZ" sz="1800" i="1" dirty="0"/>
              <a:t>Pythium and </a:t>
            </a:r>
            <a:r>
              <a:rPr lang="en-NZ" sz="1800" dirty="0"/>
              <a:t> </a:t>
            </a:r>
            <a:r>
              <a:rPr lang="en-NZ" sz="1800" i="1" dirty="0"/>
              <a:t>Fusarium</a:t>
            </a:r>
          </a:p>
          <a:p>
            <a:pPr lvl="0"/>
            <a:r>
              <a:rPr lang="en-NZ" sz="1800" dirty="0"/>
              <a:t>Bacterial canker </a:t>
            </a:r>
          </a:p>
          <a:p>
            <a:pPr marL="0" indent="0">
              <a:buNone/>
            </a:pPr>
            <a:r>
              <a:rPr lang="en-NZ" sz="1800" dirty="0"/>
              <a:t>These diseases spread rapidly in humid conditions.</a:t>
            </a:r>
          </a:p>
          <a:p>
            <a:endParaRPr lang="en-NZ" sz="2200" dirty="0"/>
          </a:p>
        </p:txBody>
      </p:sp>
      <p:pic>
        <p:nvPicPr>
          <p:cNvPr id="4" name="Picture 3" descr="Botrytis Gray Mold of Tomato | NC State ...">
            <a:extLst>
              <a:ext uri="{FF2B5EF4-FFF2-40B4-BE49-F238E27FC236}">
                <a16:creationId xmlns:a16="http://schemas.microsoft.com/office/drawing/2014/main" id="{675F57DC-023B-78D1-293C-77119832DC7C}"/>
              </a:ext>
            </a:extLst>
          </p:cNvPr>
          <p:cNvPicPr>
            <a:picLocks noChangeAspect="1"/>
          </p:cNvPicPr>
          <p:nvPr/>
        </p:nvPicPr>
        <p:blipFill>
          <a:blip r:embed="rId2"/>
          <a:srcRect l="4376" r="2356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26186049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9DC75E-1E33-143F-BB13-90D8497ABB0D}"/>
              </a:ext>
            </a:extLst>
          </p:cNvPr>
          <p:cNvSpPr>
            <a:spLocks noGrp="1"/>
          </p:cNvSpPr>
          <p:nvPr>
            <p:ph type="title"/>
          </p:nvPr>
        </p:nvSpPr>
        <p:spPr>
          <a:xfrm>
            <a:off x="640080" y="329184"/>
            <a:ext cx="6894576" cy="1783080"/>
          </a:xfrm>
        </p:spPr>
        <p:txBody>
          <a:bodyPr anchor="b">
            <a:normAutofit/>
          </a:bodyPr>
          <a:lstStyle/>
          <a:p>
            <a:r>
              <a:rPr lang="en-NZ" sz="5400" b="1"/>
              <a:t>Powdery Mildew</a:t>
            </a:r>
          </a:p>
        </p:txBody>
      </p:sp>
      <p:sp>
        <p:nvSpPr>
          <p:cNvPr id="14"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E85FF0C-60A2-C2E0-CC0B-47923FEA08A3}"/>
              </a:ext>
            </a:extLst>
          </p:cNvPr>
          <p:cNvSpPr>
            <a:spLocks noGrp="1"/>
          </p:cNvSpPr>
          <p:nvPr>
            <p:ph idx="1"/>
          </p:nvPr>
        </p:nvSpPr>
        <p:spPr>
          <a:xfrm>
            <a:off x="640080" y="2706624"/>
            <a:ext cx="6894576" cy="3483864"/>
          </a:xfrm>
        </p:spPr>
        <p:txBody>
          <a:bodyPr>
            <a:normAutofit/>
          </a:bodyPr>
          <a:lstStyle/>
          <a:p>
            <a:pPr marL="0" indent="0">
              <a:buNone/>
            </a:pPr>
            <a:r>
              <a:rPr lang="en-NZ" sz="1700" b="1" dirty="0"/>
              <a:t>Symptoms</a:t>
            </a:r>
            <a:endParaRPr lang="en-NZ" sz="1700" dirty="0"/>
          </a:p>
          <a:p>
            <a:r>
              <a:rPr lang="en-NZ" sz="1700" dirty="0"/>
              <a:t>White, powdery fungal growth on leaves and young shoots.</a:t>
            </a:r>
          </a:p>
          <a:p>
            <a:r>
              <a:rPr lang="en-NZ" sz="1700" dirty="0"/>
              <a:t>Leaves turn yellow, curl, dry out, and may drop prematurely.</a:t>
            </a:r>
          </a:p>
          <a:p>
            <a:r>
              <a:rPr lang="en-NZ" sz="1700" dirty="0"/>
              <a:t>Most common in greenhouse tomatoes.</a:t>
            </a:r>
          </a:p>
          <a:p>
            <a:pPr marL="0" indent="0">
              <a:buNone/>
            </a:pPr>
            <a:r>
              <a:rPr lang="en-NZ" sz="1700" b="1" dirty="0"/>
              <a:t>Management</a:t>
            </a:r>
            <a:endParaRPr lang="en-NZ" sz="1700" dirty="0"/>
          </a:p>
          <a:p>
            <a:r>
              <a:rPr lang="en-NZ" sz="1700" dirty="0"/>
              <a:t>Grow resistant cultivars.</a:t>
            </a:r>
          </a:p>
          <a:p>
            <a:r>
              <a:rPr lang="en-NZ" sz="1700" dirty="0"/>
              <a:t>Maintain good greenhouse climate and avoid prolonged leaf wetness.</a:t>
            </a:r>
          </a:p>
          <a:p>
            <a:r>
              <a:rPr lang="en-NZ" sz="1700" dirty="0"/>
              <a:t>Avoid excessive nitrogen fertiliser.</a:t>
            </a:r>
          </a:p>
          <a:p>
            <a:r>
              <a:rPr lang="en-NZ" sz="1700" dirty="0"/>
              <a:t>Remove infected leaves and crop debris promptly.</a:t>
            </a:r>
          </a:p>
          <a:p>
            <a:endParaRPr lang="en-NZ" sz="1700" dirty="0"/>
          </a:p>
        </p:txBody>
      </p:sp>
      <p:pic>
        <p:nvPicPr>
          <p:cNvPr id="5" name="Picture 4">
            <a:extLst>
              <a:ext uri="{FF2B5EF4-FFF2-40B4-BE49-F238E27FC236}">
                <a16:creationId xmlns:a16="http://schemas.microsoft.com/office/drawing/2014/main" id="{537AB7FC-F4C0-802D-0225-1B60FE230529}"/>
              </a:ext>
            </a:extLst>
          </p:cNvPr>
          <p:cNvPicPr>
            <a:picLocks noChangeAspect="1"/>
          </p:cNvPicPr>
          <p:nvPr/>
        </p:nvPicPr>
        <p:blipFill>
          <a:blip r:embed="rId2"/>
          <a:stretch>
            <a:fillRect/>
          </a:stretch>
        </p:blipFill>
        <p:spPr>
          <a:xfrm>
            <a:off x="8991893" y="329184"/>
            <a:ext cx="2146852" cy="2904106"/>
          </a:xfrm>
          <a:prstGeom prst="rect">
            <a:avLst/>
          </a:prstGeom>
        </p:spPr>
      </p:pic>
      <p:pic>
        <p:nvPicPr>
          <p:cNvPr id="7" name="Picture 6">
            <a:extLst>
              <a:ext uri="{FF2B5EF4-FFF2-40B4-BE49-F238E27FC236}">
                <a16:creationId xmlns:a16="http://schemas.microsoft.com/office/drawing/2014/main" id="{D0DD00D0-73AD-4BFD-DE14-807E60C30692}"/>
              </a:ext>
            </a:extLst>
          </p:cNvPr>
          <p:cNvPicPr>
            <a:picLocks noChangeAspect="1"/>
          </p:cNvPicPr>
          <p:nvPr/>
        </p:nvPicPr>
        <p:blipFill>
          <a:blip r:embed="rId3"/>
          <a:stretch>
            <a:fillRect/>
          </a:stretch>
        </p:blipFill>
        <p:spPr>
          <a:xfrm>
            <a:off x="8991893" y="3458040"/>
            <a:ext cx="2184455" cy="2732448"/>
          </a:xfrm>
          <a:prstGeom prst="rect">
            <a:avLst/>
          </a:prstGeom>
        </p:spPr>
      </p:pic>
    </p:spTree>
    <p:extLst>
      <p:ext uri="{BB962C8B-B14F-4D97-AF65-F5344CB8AC3E}">
        <p14:creationId xmlns:p14="http://schemas.microsoft.com/office/powerpoint/2010/main" val="35000293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79D4B8-1894-9D42-1B6F-83678B1ED279}"/>
              </a:ext>
            </a:extLst>
          </p:cNvPr>
          <p:cNvSpPr>
            <a:spLocks noGrp="1"/>
          </p:cNvSpPr>
          <p:nvPr>
            <p:ph type="title"/>
          </p:nvPr>
        </p:nvSpPr>
        <p:spPr>
          <a:xfrm>
            <a:off x="630936" y="640080"/>
            <a:ext cx="5376672" cy="1481328"/>
          </a:xfrm>
        </p:spPr>
        <p:txBody>
          <a:bodyPr anchor="b">
            <a:normAutofit/>
          </a:bodyPr>
          <a:lstStyle/>
          <a:p>
            <a:r>
              <a:rPr lang="en-NZ" sz="3800" b="1" dirty="0"/>
              <a:t>Root diseases in </a:t>
            </a:r>
            <a:br>
              <a:rPr lang="en-NZ" sz="3800" b="1" dirty="0"/>
            </a:br>
            <a:r>
              <a:rPr lang="en-NZ" sz="3800" b="1" dirty="0"/>
              <a:t>indoor grown tomatoes</a:t>
            </a:r>
          </a:p>
        </p:txBody>
      </p:sp>
      <p:sp>
        <p:nvSpPr>
          <p:cNvPr id="11"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2E56B0-A6DF-BC3C-CA97-9A0A1D1D94FE}"/>
              </a:ext>
            </a:extLst>
          </p:cNvPr>
          <p:cNvSpPr>
            <a:spLocks noGrp="1"/>
          </p:cNvSpPr>
          <p:nvPr>
            <p:ph idx="1"/>
          </p:nvPr>
        </p:nvSpPr>
        <p:spPr>
          <a:xfrm>
            <a:off x="630935" y="2482355"/>
            <a:ext cx="6204580" cy="3939621"/>
          </a:xfrm>
        </p:spPr>
        <p:txBody>
          <a:bodyPr anchor="t">
            <a:normAutofit/>
          </a:bodyPr>
          <a:lstStyle/>
          <a:p>
            <a:pPr marL="0" indent="0">
              <a:buNone/>
            </a:pPr>
            <a:r>
              <a:rPr lang="en-NZ" sz="1400" b="1" dirty="0"/>
              <a:t>Causes and symptoms</a:t>
            </a:r>
            <a:endParaRPr lang="en-NZ" sz="1400" dirty="0"/>
          </a:p>
          <a:p>
            <a:pPr lvl="0"/>
            <a:r>
              <a:rPr lang="en-NZ" sz="1400" dirty="0"/>
              <a:t>Soil-borne pathogens: </a:t>
            </a:r>
            <a:r>
              <a:rPr lang="en-NZ" sz="1400" i="1" dirty="0"/>
              <a:t>Pythium, Phytophthora, Fusarium,</a:t>
            </a:r>
            <a:r>
              <a:rPr lang="en-NZ" sz="1400" dirty="0"/>
              <a:t> and </a:t>
            </a:r>
            <a:r>
              <a:rPr lang="en-NZ" sz="1400" i="1" dirty="0"/>
              <a:t>Rhizoctonia.</a:t>
            </a:r>
            <a:endParaRPr lang="en-NZ" sz="1400" dirty="0"/>
          </a:p>
          <a:p>
            <a:pPr lvl="0"/>
            <a:r>
              <a:rPr lang="en-NZ" sz="1400" dirty="0"/>
              <a:t>Favoured by excess moisture, poor drainage, and high humidity.</a:t>
            </a:r>
          </a:p>
          <a:p>
            <a:pPr lvl="0"/>
            <a:r>
              <a:rPr lang="en-NZ" sz="1400" dirty="0"/>
              <a:t>Symptoms include wilting, brown/mushy roots, yellowing leaves, stunted growth, and stem lesions.</a:t>
            </a:r>
          </a:p>
          <a:p>
            <a:pPr marL="0" indent="0">
              <a:buNone/>
            </a:pPr>
            <a:r>
              <a:rPr lang="en-NZ" sz="1400" b="1" dirty="0"/>
              <a:t>Integrated control strategies</a:t>
            </a:r>
            <a:endParaRPr lang="en-NZ" sz="1400" dirty="0"/>
          </a:p>
          <a:p>
            <a:pPr lvl="0"/>
            <a:r>
              <a:rPr lang="en-NZ" sz="1400" dirty="0"/>
              <a:t>Optimise temperature, humidity, irrigation, fertigation, and root-zone aeration to reduce disease risk.</a:t>
            </a:r>
          </a:p>
          <a:p>
            <a:pPr lvl="0"/>
            <a:r>
              <a:rPr lang="en-NZ" sz="1400" dirty="0"/>
              <a:t>Prevent waterlogging and maintain effective drainage.</a:t>
            </a:r>
          </a:p>
          <a:p>
            <a:pPr lvl="0"/>
            <a:r>
              <a:rPr lang="en-NZ" sz="1400" dirty="0"/>
              <a:t>Apply beneficial microorganisms through fertigation to suppress pathogens and improve root health, including Trichoderma, Bacillus, and Pseudomonas spp.</a:t>
            </a:r>
          </a:p>
          <a:p>
            <a:pPr lvl="0"/>
            <a:r>
              <a:rPr lang="en-NZ" sz="1400" dirty="0"/>
              <a:t>Select tomato varieties with genetic resistance or tolerance to reduce disease severity and improve crop performance.</a:t>
            </a:r>
          </a:p>
          <a:p>
            <a:pPr marL="0" indent="0">
              <a:buNone/>
            </a:pPr>
            <a:endParaRPr lang="en-NZ" sz="1000" dirty="0"/>
          </a:p>
        </p:txBody>
      </p:sp>
      <p:pic>
        <p:nvPicPr>
          <p:cNvPr id="4" name="Picture 3" descr="Figure 1. Foliar yellowing and wilt symptoms start on the lower leaves and progress upward on the plant.">
            <a:extLst>
              <a:ext uri="{FF2B5EF4-FFF2-40B4-BE49-F238E27FC236}">
                <a16:creationId xmlns:a16="http://schemas.microsoft.com/office/drawing/2014/main" id="{0BE9423B-46CE-B51B-83ED-A0F5271E64C0}"/>
              </a:ext>
            </a:extLst>
          </p:cNvPr>
          <p:cNvPicPr>
            <a:picLocks noChangeAspect="1"/>
          </p:cNvPicPr>
          <p:nvPr/>
        </p:nvPicPr>
        <p:blipFill>
          <a:blip r:embed="rId2"/>
          <a:stretch>
            <a:fillRect/>
          </a:stretch>
        </p:blipFill>
        <p:spPr>
          <a:xfrm>
            <a:off x="7956144" y="142109"/>
            <a:ext cx="2632386" cy="3494318"/>
          </a:xfrm>
          <a:prstGeom prst="rect">
            <a:avLst/>
          </a:prstGeom>
        </p:spPr>
      </p:pic>
      <p:pic>
        <p:nvPicPr>
          <p:cNvPr id="6" name="Picture 5">
            <a:extLst>
              <a:ext uri="{FF2B5EF4-FFF2-40B4-BE49-F238E27FC236}">
                <a16:creationId xmlns:a16="http://schemas.microsoft.com/office/drawing/2014/main" id="{EE3E9CCC-1685-4462-A8A1-6919870198DC}"/>
              </a:ext>
            </a:extLst>
          </p:cNvPr>
          <p:cNvPicPr>
            <a:picLocks noChangeAspect="1"/>
          </p:cNvPicPr>
          <p:nvPr/>
        </p:nvPicPr>
        <p:blipFill>
          <a:blip r:embed="rId3"/>
          <a:stretch>
            <a:fillRect/>
          </a:stretch>
        </p:blipFill>
        <p:spPr>
          <a:xfrm>
            <a:off x="6947314" y="3886200"/>
            <a:ext cx="4613750" cy="2722027"/>
          </a:xfrm>
          <a:prstGeom prst="rect">
            <a:avLst/>
          </a:prstGeom>
        </p:spPr>
      </p:pic>
      <p:sp>
        <p:nvSpPr>
          <p:cNvPr id="7" name="TextBox 6">
            <a:extLst>
              <a:ext uri="{FF2B5EF4-FFF2-40B4-BE49-F238E27FC236}">
                <a16:creationId xmlns:a16="http://schemas.microsoft.com/office/drawing/2014/main" id="{1869BD0D-7B1E-AC8A-B8C3-37E999BBE309}"/>
              </a:ext>
            </a:extLst>
          </p:cNvPr>
          <p:cNvSpPr txBox="1"/>
          <p:nvPr/>
        </p:nvSpPr>
        <p:spPr>
          <a:xfrm>
            <a:off x="6574536" y="142109"/>
            <a:ext cx="1828800" cy="369332"/>
          </a:xfrm>
          <a:prstGeom prst="rect">
            <a:avLst/>
          </a:prstGeom>
          <a:noFill/>
        </p:spPr>
        <p:txBody>
          <a:bodyPr wrap="square" rtlCol="0">
            <a:spAutoFit/>
          </a:bodyPr>
          <a:lstStyle/>
          <a:p>
            <a:r>
              <a:rPr lang="en-NZ" i="1" dirty="0"/>
              <a:t> Fusarium</a:t>
            </a:r>
            <a:endParaRPr lang="en-NZ" dirty="0"/>
          </a:p>
        </p:txBody>
      </p:sp>
    </p:spTree>
    <p:extLst>
      <p:ext uri="{BB962C8B-B14F-4D97-AF65-F5344CB8AC3E}">
        <p14:creationId xmlns:p14="http://schemas.microsoft.com/office/powerpoint/2010/main" val="12014500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47B686-7FD7-EA98-12E2-C903558310B4}"/>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938E27-67DE-A51B-9993-255FB4318CEE}"/>
              </a:ext>
            </a:extLst>
          </p:cNvPr>
          <p:cNvSpPr>
            <a:spLocks noGrp="1"/>
          </p:cNvSpPr>
          <p:nvPr>
            <p:ph type="title"/>
          </p:nvPr>
        </p:nvSpPr>
        <p:spPr>
          <a:xfrm>
            <a:off x="640080" y="329184"/>
            <a:ext cx="6894576" cy="1783080"/>
          </a:xfrm>
        </p:spPr>
        <p:txBody>
          <a:bodyPr anchor="b">
            <a:normAutofit/>
          </a:bodyPr>
          <a:lstStyle/>
          <a:p>
            <a:r>
              <a:rPr lang="en-NZ" sz="3800" b="1" dirty="0"/>
              <a:t>Botrytis (Grey Mould): </a:t>
            </a:r>
            <a:br>
              <a:rPr lang="en-NZ" sz="3800" b="1" dirty="0"/>
            </a:br>
            <a:r>
              <a:rPr lang="en-NZ" sz="1800" dirty="0"/>
              <a:t>(</a:t>
            </a:r>
            <a:r>
              <a:rPr lang="en-NZ" sz="1800" i="1" dirty="0"/>
              <a:t>Botrytis cinerea)</a:t>
            </a:r>
            <a:br>
              <a:rPr lang="en-NZ" sz="3800" dirty="0"/>
            </a:br>
            <a:endParaRPr lang="en-NZ" sz="3800" dirty="0"/>
          </a:p>
        </p:txBody>
      </p:sp>
      <p:sp>
        <p:nvSpPr>
          <p:cNvPr id="13"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38F0984-C958-8A1B-35C5-769E73F0EEB4}"/>
              </a:ext>
            </a:extLst>
          </p:cNvPr>
          <p:cNvSpPr>
            <a:spLocks noGrp="1"/>
          </p:cNvSpPr>
          <p:nvPr>
            <p:ph idx="1"/>
          </p:nvPr>
        </p:nvSpPr>
        <p:spPr>
          <a:xfrm>
            <a:off x="640080" y="2597859"/>
            <a:ext cx="6894576" cy="4024322"/>
          </a:xfrm>
        </p:spPr>
        <p:txBody>
          <a:bodyPr>
            <a:normAutofit fontScale="92500" lnSpcReduction="20000"/>
          </a:bodyPr>
          <a:lstStyle/>
          <a:p>
            <a:pPr marL="0" indent="0">
              <a:buNone/>
            </a:pPr>
            <a:r>
              <a:rPr lang="en-NZ" sz="1400" dirty="0"/>
              <a:t>Grey mould is a serious fungal disease of tomatoes that thrives in cool, humid conditions and spreads through airborne spores and infected plant material. Prevention through environmental management is essential.</a:t>
            </a:r>
          </a:p>
          <a:p>
            <a:pPr marL="0" indent="0">
              <a:spcBef>
                <a:spcPts val="600"/>
              </a:spcBef>
              <a:buNone/>
            </a:pPr>
            <a:r>
              <a:rPr lang="en-NZ" sz="1400" dirty="0"/>
              <a:t> </a:t>
            </a:r>
            <a:r>
              <a:rPr lang="en-NZ" sz="1400" b="1" dirty="0"/>
              <a:t>Symptoms</a:t>
            </a:r>
          </a:p>
          <a:p>
            <a:pPr lvl="0">
              <a:spcBef>
                <a:spcPts val="600"/>
              </a:spcBef>
            </a:pPr>
            <a:r>
              <a:rPr lang="en-NZ" sz="1400" dirty="0"/>
              <a:t>Faint pale “ghost spots” or halos on fruit </a:t>
            </a:r>
          </a:p>
          <a:p>
            <a:pPr lvl="0">
              <a:spcBef>
                <a:spcPts val="600"/>
              </a:spcBef>
            </a:pPr>
            <a:r>
              <a:rPr lang="en-NZ" sz="1400" dirty="0"/>
              <a:t>Small dark necrotic flecks may appear in the centre </a:t>
            </a:r>
          </a:p>
          <a:p>
            <a:pPr lvl="0">
              <a:spcBef>
                <a:spcPts val="600"/>
              </a:spcBef>
            </a:pPr>
            <a:r>
              <a:rPr lang="en-NZ" sz="1400" dirty="0"/>
              <a:t>Grey, fuzzy mould on stems, leaves, flowers, or fruit under favourable conditions </a:t>
            </a:r>
          </a:p>
          <a:p>
            <a:pPr lvl="0">
              <a:spcBef>
                <a:spcPts val="600"/>
              </a:spcBef>
            </a:pPr>
            <a:r>
              <a:rPr lang="en-NZ" sz="1400" dirty="0"/>
              <a:t>Stem rot and leaf death in severe infections </a:t>
            </a:r>
          </a:p>
          <a:p>
            <a:pPr lvl="0">
              <a:spcBef>
                <a:spcPts val="600"/>
              </a:spcBef>
            </a:pPr>
            <a:r>
              <a:rPr lang="en-NZ" sz="1400" dirty="0"/>
              <a:t>Fruit becomes unmarketable </a:t>
            </a:r>
          </a:p>
          <a:p>
            <a:pPr marL="0" indent="0">
              <a:spcBef>
                <a:spcPts val="600"/>
              </a:spcBef>
              <a:buNone/>
            </a:pPr>
            <a:r>
              <a:rPr lang="en-NZ" sz="1400" b="1" dirty="0"/>
              <a:t>Method of spread</a:t>
            </a:r>
          </a:p>
          <a:p>
            <a:pPr>
              <a:spcBef>
                <a:spcPts val="600"/>
              </a:spcBef>
            </a:pPr>
            <a:r>
              <a:rPr lang="en-NZ" sz="1400" dirty="0"/>
              <a:t>Spread by wind-borne spores and infected debris </a:t>
            </a:r>
          </a:p>
          <a:p>
            <a:pPr lvl="0">
              <a:spcBef>
                <a:spcPts val="600"/>
              </a:spcBef>
            </a:pPr>
            <a:r>
              <a:rPr lang="en-NZ" sz="1400" dirty="0"/>
              <a:t>Favoured by high humidity and wet plant surfaces </a:t>
            </a:r>
          </a:p>
          <a:p>
            <a:pPr lvl="0">
              <a:spcBef>
                <a:spcPts val="600"/>
              </a:spcBef>
            </a:pPr>
            <a:r>
              <a:rPr lang="en-NZ" sz="1400" dirty="0"/>
              <a:t>Infection often enters through wounds or dying tissue </a:t>
            </a:r>
          </a:p>
          <a:p>
            <a:pPr marL="0" indent="0">
              <a:spcBef>
                <a:spcPts val="600"/>
              </a:spcBef>
              <a:buNone/>
            </a:pPr>
            <a:r>
              <a:rPr lang="en-NZ" sz="1400" b="1" dirty="0"/>
              <a:t>Management and control</a:t>
            </a:r>
          </a:p>
          <a:p>
            <a:pPr lvl="0">
              <a:spcBef>
                <a:spcPts val="600"/>
              </a:spcBef>
            </a:pPr>
            <a:r>
              <a:rPr lang="en-NZ" sz="1400" dirty="0"/>
              <a:t>Maintain dry conditions and good ventilation </a:t>
            </a:r>
          </a:p>
          <a:p>
            <a:pPr lvl="0">
              <a:spcBef>
                <a:spcPts val="600"/>
              </a:spcBef>
            </a:pPr>
            <a:r>
              <a:rPr lang="en-NZ" sz="1400" dirty="0"/>
              <a:t>Reduce plant density and manage fruit load </a:t>
            </a:r>
          </a:p>
          <a:p>
            <a:pPr lvl="0">
              <a:spcBef>
                <a:spcPts val="600"/>
              </a:spcBef>
            </a:pPr>
            <a:r>
              <a:rPr lang="en-NZ" sz="1400" dirty="0"/>
              <a:t>Improve airflow through pruning and spacing </a:t>
            </a:r>
          </a:p>
          <a:p>
            <a:pPr lvl="0">
              <a:spcBef>
                <a:spcPts val="600"/>
              </a:spcBef>
            </a:pPr>
            <a:r>
              <a:rPr lang="en-NZ" sz="1400" dirty="0"/>
              <a:t>Apply preventative biological or chemical fungicides when required </a:t>
            </a:r>
          </a:p>
          <a:p>
            <a:pPr lvl="0">
              <a:spcBef>
                <a:spcPts val="600"/>
              </a:spcBef>
            </a:pPr>
            <a:r>
              <a:rPr lang="en-NZ" sz="1400" dirty="0"/>
              <a:t>Maintain strict crop hygiene and remove plant debris </a:t>
            </a:r>
          </a:p>
          <a:p>
            <a:endParaRPr lang="en-NZ" sz="700" dirty="0"/>
          </a:p>
        </p:txBody>
      </p:sp>
      <p:pic>
        <p:nvPicPr>
          <p:cNvPr id="6" name="Picture 5" descr="Botrytis Gray Mold of Tomato | NC State ...">
            <a:extLst>
              <a:ext uri="{FF2B5EF4-FFF2-40B4-BE49-F238E27FC236}">
                <a16:creationId xmlns:a16="http://schemas.microsoft.com/office/drawing/2014/main" id="{37FDD49C-65C1-EDBC-4116-15F1D5484E96}"/>
              </a:ext>
            </a:extLst>
          </p:cNvPr>
          <p:cNvPicPr>
            <a:picLocks noChangeAspect="1"/>
          </p:cNvPicPr>
          <p:nvPr/>
        </p:nvPicPr>
        <p:blipFill>
          <a:blip r:embed="rId2"/>
          <a:stretch>
            <a:fillRect/>
          </a:stretch>
        </p:blipFill>
        <p:spPr>
          <a:xfrm>
            <a:off x="7863840" y="540774"/>
            <a:ext cx="4014216" cy="3006787"/>
          </a:xfrm>
          <a:prstGeom prst="rect">
            <a:avLst/>
          </a:prstGeom>
        </p:spPr>
      </p:pic>
      <p:pic>
        <p:nvPicPr>
          <p:cNvPr id="5" name="Picture 4" descr="Botrytis Gray Mold on Greenhouse ...">
            <a:extLst>
              <a:ext uri="{FF2B5EF4-FFF2-40B4-BE49-F238E27FC236}">
                <a16:creationId xmlns:a16="http://schemas.microsoft.com/office/drawing/2014/main" id="{D578EE2C-7778-3CB1-3157-EC045825567A}"/>
              </a:ext>
            </a:extLst>
          </p:cNvPr>
          <p:cNvPicPr>
            <a:picLocks noChangeAspect="1"/>
          </p:cNvPicPr>
          <p:nvPr/>
        </p:nvPicPr>
        <p:blipFill>
          <a:blip r:embed="rId3"/>
          <a:stretch>
            <a:fillRect/>
          </a:stretch>
        </p:blipFill>
        <p:spPr>
          <a:xfrm>
            <a:off x="7863840" y="3670784"/>
            <a:ext cx="4014216" cy="3006787"/>
          </a:xfrm>
          <a:prstGeom prst="rect">
            <a:avLst/>
          </a:prstGeom>
        </p:spPr>
      </p:pic>
    </p:spTree>
    <p:extLst>
      <p:ext uri="{BB962C8B-B14F-4D97-AF65-F5344CB8AC3E}">
        <p14:creationId xmlns:p14="http://schemas.microsoft.com/office/powerpoint/2010/main" val="10438524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AF2CF66-DFEF-D6E2-1D56-32B10551DAF5}"/>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85117B-3BA3-97E4-B87B-588CB539C372}"/>
              </a:ext>
            </a:extLst>
          </p:cNvPr>
          <p:cNvSpPr>
            <a:spLocks noGrp="1"/>
          </p:cNvSpPr>
          <p:nvPr>
            <p:ph type="title"/>
          </p:nvPr>
        </p:nvSpPr>
        <p:spPr>
          <a:xfrm>
            <a:off x="640080" y="329184"/>
            <a:ext cx="6894576" cy="1783080"/>
          </a:xfrm>
        </p:spPr>
        <p:txBody>
          <a:bodyPr anchor="b">
            <a:normAutofit/>
          </a:bodyPr>
          <a:lstStyle/>
          <a:p>
            <a:r>
              <a:rPr lang="en-NZ" sz="4600" b="1" dirty="0"/>
              <a:t>Bacterial Canker: </a:t>
            </a:r>
            <a:br>
              <a:rPr lang="en-NZ" sz="4600" dirty="0"/>
            </a:br>
            <a:r>
              <a:rPr lang="en-NZ" sz="2400" dirty="0"/>
              <a:t>(</a:t>
            </a:r>
            <a:r>
              <a:rPr lang="en-NZ" sz="2400" i="1" dirty="0" err="1"/>
              <a:t>Clavibacter</a:t>
            </a:r>
            <a:r>
              <a:rPr lang="en-NZ" sz="2400" i="1" dirty="0"/>
              <a:t> </a:t>
            </a:r>
            <a:r>
              <a:rPr lang="en-NZ" sz="2400" i="1" dirty="0" err="1"/>
              <a:t>michiganensis</a:t>
            </a:r>
            <a:r>
              <a:rPr lang="en-NZ" sz="2400" i="1" dirty="0"/>
              <a:t>) </a:t>
            </a:r>
          </a:p>
        </p:txBody>
      </p:sp>
      <p:sp>
        <p:nvSpPr>
          <p:cNvPr id="1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92A28F8-9A2A-E1A5-B668-72DBB873CC0D}"/>
              </a:ext>
            </a:extLst>
          </p:cNvPr>
          <p:cNvSpPr>
            <a:spLocks noGrp="1"/>
          </p:cNvSpPr>
          <p:nvPr>
            <p:ph idx="1"/>
          </p:nvPr>
        </p:nvSpPr>
        <p:spPr>
          <a:xfrm>
            <a:off x="640080" y="2706623"/>
            <a:ext cx="6894576" cy="3795507"/>
          </a:xfrm>
        </p:spPr>
        <p:txBody>
          <a:bodyPr>
            <a:normAutofit lnSpcReduction="10000"/>
          </a:bodyPr>
          <a:lstStyle/>
          <a:p>
            <a:pPr marL="0" indent="0">
              <a:spcBef>
                <a:spcPts val="600"/>
              </a:spcBef>
              <a:buNone/>
            </a:pPr>
            <a:r>
              <a:rPr lang="en-NZ" sz="1400" dirty="0"/>
              <a:t>Bacterial canker is a highly contagious tomato disease and a major issue for New Zealand growers. Once infected, there is no cure, making prevention and hygiene essential.</a:t>
            </a:r>
          </a:p>
          <a:p>
            <a:pPr marL="0" indent="0">
              <a:spcBef>
                <a:spcPts val="600"/>
              </a:spcBef>
              <a:buNone/>
            </a:pPr>
            <a:r>
              <a:rPr lang="en-NZ" sz="1400" b="1" dirty="0"/>
              <a:t>Symptoms</a:t>
            </a:r>
            <a:endParaRPr lang="en-NZ" sz="1400" dirty="0"/>
          </a:p>
          <a:p>
            <a:pPr lvl="0">
              <a:spcBef>
                <a:spcPts val="600"/>
              </a:spcBef>
            </a:pPr>
            <a:r>
              <a:rPr lang="en-NZ" sz="1400" b="1" dirty="0"/>
              <a:t>Leaves:</a:t>
            </a:r>
            <a:r>
              <a:rPr lang="en-NZ" sz="1400" dirty="0"/>
              <a:t> Wilting, yellowing, browning, and scorched leaf margins </a:t>
            </a:r>
          </a:p>
          <a:p>
            <a:pPr lvl="0">
              <a:spcBef>
                <a:spcPts val="600"/>
              </a:spcBef>
            </a:pPr>
            <a:r>
              <a:rPr lang="en-NZ" sz="1400" b="1" dirty="0"/>
              <a:t>Stems:</a:t>
            </a:r>
            <a:r>
              <a:rPr lang="en-NZ" sz="1400" dirty="0"/>
              <a:t> Dark streaks, cracks, or cankers that may ooze sap </a:t>
            </a:r>
          </a:p>
          <a:p>
            <a:pPr lvl="0">
              <a:spcBef>
                <a:spcPts val="600"/>
              </a:spcBef>
            </a:pPr>
            <a:r>
              <a:rPr lang="en-NZ" sz="1400" b="1" dirty="0"/>
              <a:t>Fruit:</a:t>
            </a:r>
            <a:r>
              <a:rPr lang="en-NZ" sz="1400" dirty="0"/>
              <a:t> Small white or yellow “bird’s eye” spots with dark centres </a:t>
            </a:r>
          </a:p>
          <a:p>
            <a:pPr marL="0" indent="0">
              <a:spcBef>
                <a:spcPts val="600"/>
              </a:spcBef>
              <a:buNone/>
            </a:pPr>
            <a:r>
              <a:rPr lang="en-NZ" sz="1400" b="1" dirty="0"/>
              <a:t>Spread</a:t>
            </a:r>
            <a:endParaRPr lang="en-NZ" sz="1400" dirty="0"/>
          </a:p>
          <a:p>
            <a:pPr lvl="0">
              <a:spcBef>
                <a:spcPts val="600"/>
              </a:spcBef>
            </a:pPr>
            <a:r>
              <a:rPr lang="en-NZ" sz="1400" dirty="0"/>
              <a:t>Sap-to-sap contact between plants </a:t>
            </a:r>
          </a:p>
          <a:p>
            <a:pPr lvl="0">
              <a:spcBef>
                <a:spcPts val="600"/>
              </a:spcBef>
            </a:pPr>
            <a:r>
              <a:rPr lang="en-NZ" sz="1400" dirty="0"/>
              <a:t>Contaminated tools, hands, clothing, and equipment </a:t>
            </a:r>
          </a:p>
          <a:p>
            <a:pPr lvl="0">
              <a:spcBef>
                <a:spcPts val="600"/>
              </a:spcBef>
            </a:pPr>
            <a:r>
              <a:rPr lang="en-NZ" sz="1400" dirty="0"/>
              <a:t>Splashing water and infected plant debris </a:t>
            </a:r>
          </a:p>
          <a:p>
            <a:pPr marL="0" indent="0">
              <a:spcBef>
                <a:spcPts val="600"/>
              </a:spcBef>
              <a:buNone/>
            </a:pPr>
            <a:r>
              <a:rPr lang="en-NZ" sz="1400" b="1" dirty="0"/>
              <a:t>Management and prevention</a:t>
            </a:r>
            <a:endParaRPr lang="en-NZ" sz="1400" dirty="0"/>
          </a:p>
          <a:p>
            <a:pPr lvl="0">
              <a:spcBef>
                <a:spcPts val="600"/>
              </a:spcBef>
            </a:pPr>
            <a:r>
              <a:rPr lang="en-NZ" sz="1400" dirty="0"/>
              <a:t>Maintain strict crop and tool hygiene </a:t>
            </a:r>
          </a:p>
          <a:p>
            <a:pPr lvl="0">
              <a:spcBef>
                <a:spcPts val="600"/>
              </a:spcBef>
            </a:pPr>
            <a:r>
              <a:rPr lang="en-NZ" sz="1400" dirty="0"/>
              <a:t>Control humidity and avoid plant stress </a:t>
            </a:r>
          </a:p>
          <a:p>
            <a:pPr lvl="0">
              <a:spcBef>
                <a:spcPts val="600"/>
              </a:spcBef>
            </a:pPr>
            <a:r>
              <a:rPr lang="en-NZ" sz="1400" dirty="0"/>
              <a:t>Remove and destroy infected plants and debris </a:t>
            </a:r>
          </a:p>
        </p:txBody>
      </p:sp>
      <p:pic>
        <p:nvPicPr>
          <p:cNvPr id="5" name="Picture 4">
            <a:extLst>
              <a:ext uri="{FF2B5EF4-FFF2-40B4-BE49-F238E27FC236}">
                <a16:creationId xmlns:a16="http://schemas.microsoft.com/office/drawing/2014/main" id="{3FCBB072-3277-6B35-7BA8-4344408709D1}"/>
              </a:ext>
            </a:extLst>
          </p:cNvPr>
          <p:cNvPicPr>
            <a:picLocks noChangeAspect="1"/>
          </p:cNvPicPr>
          <p:nvPr/>
        </p:nvPicPr>
        <p:blipFill>
          <a:blip r:embed="rId2"/>
          <a:stretch>
            <a:fillRect/>
          </a:stretch>
        </p:blipFill>
        <p:spPr>
          <a:xfrm>
            <a:off x="7863840" y="538836"/>
            <a:ext cx="4014216" cy="3010662"/>
          </a:xfrm>
          <a:prstGeom prst="rect">
            <a:avLst/>
          </a:prstGeom>
        </p:spPr>
      </p:pic>
      <p:pic>
        <p:nvPicPr>
          <p:cNvPr id="4" name="Picture 3" descr="Plantwise Knowledge Bank">
            <a:extLst>
              <a:ext uri="{FF2B5EF4-FFF2-40B4-BE49-F238E27FC236}">
                <a16:creationId xmlns:a16="http://schemas.microsoft.com/office/drawing/2014/main" id="{54C2615C-ABA6-61DD-5E19-AED468473460}"/>
              </a:ext>
            </a:extLst>
          </p:cNvPr>
          <p:cNvPicPr>
            <a:picLocks noChangeAspect="1"/>
          </p:cNvPicPr>
          <p:nvPr/>
        </p:nvPicPr>
        <p:blipFill>
          <a:blip r:embed="rId3"/>
          <a:stretch>
            <a:fillRect/>
          </a:stretch>
        </p:blipFill>
        <p:spPr>
          <a:xfrm>
            <a:off x="7853440" y="3830854"/>
            <a:ext cx="4014215" cy="2671277"/>
          </a:xfrm>
          <a:prstGeom prst="rect">
            <a:avLst/>
          </a:prstGeom>
        </p:spPr>
      </p:pic>
    </p:spTree>
    <p:extLst>
      <p:ext uri="{BB962C8B-B14F-4D97-AF65-F5344CB8AC3E}">
        <p14:creationId xmlns:p14="http://schemas.microsoft.com/office/powerpoint/2010/main" val="35092258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BB2704-AFE9-FF8E-D5CB-69E8702BCBDC}"/>
              </a:ext>
            </a:extLst>
          </p:cNvPr>
          <p:cNvSpPr>
            <a:spLocks noGrp="1"/>
          </p:cNvSpPr>
          <p:nvPr>
            <p:ph type="title"/>
          </p:nvPr>
        </p:nvSpPr>
        <p:spPr>
          <a:xfrm>
            <a:off x="640080" y="329184"/>
            <a:ext cx="6894576" cy="1783080"/>
          </a:xfrm>
        </p:spPr>
        <p:txBody>
          <a:bodyPr anchor="b">
            <a:normAutofit/>
          </a:bodyPr>
          <a:lstStyle/>
          <a:p>
            <a:r>
              <a:rPr lang="en-NZ" sz="5400" b="1" dirty="0"/>
              <a:t>Pepino Mosaic Virus (</a:t>
            </a:r>
            <a:r>
              <a:rPr lang="en-NZ" b="1" dirty="0" err="1"/>
              <a:t>PepMV</a:t>
            </a:r>
            <a:r>
              <a:rPr lang="en-NZ" b="1" dirty="0"/>
              <a:t> )</a:t>
            </a:r>
            <a:endParaRPr lang="en-NZ" sz="5400" b="1" dirty="0"/>
          </a:p>
        </p:txBody>
      </p:sp>
      <p:sp>
        <p:nvSpPr>
          <p:cNvPr id="1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6EF9B60-D563-FDEE-952D-1AD2C4D5C534}"/>
              </a:ext>
            </a:extLst>
          </p:cNvPr>
          <p:cNvSpPr>
            <a:spLocks noGrp="1"/>
          </p:cNvSpPr>
          <p:nvPr>
            <p:ph idx="1"/>
          </p:nvPr>
        </p:nvSpPr>
        <p:spPr>
          <a:xfrm>
            <a:off x="640080" y="2542032"/>
            <a:ext cx="6894576" cy="3968496"/>
          </a:xfrm>
        </p:spPr>
        <p:txBody>
          <a:bodyPr>
            <a:normAutofit fontScale="40000" lnSpcReduction="20000"/>
          </a:bodyPr>
          <a:lstStyle/>
          <a:p>
            <a:pPr marL="0" indent="0">
              <a:buNone/>
            </a:pPr>
            <a:r>
              <a:rPr lang="en-NZ" sz="3400" b="1" dirty="0"/>
              <a:t>Cause </a:t>
            </a:r>
            <a:endParaRPr lang="en-NZ" sz="3400" dirty="0"/>
          </a:p>
          <a:p>
            <a:pPr lvl="0"/>
            <a:r>
              <a:rPr lang="en-NZ" sz="3400" dirty="0"/>
              <a:t>Spread mainly through contact with infected plants, tools, hands, and plant waste</a:t>
            </a:r>
          </a:p>
          <a:p>
            <a:pPr lvl="0"/>
            <a:r>
              <a:rPr lang="en-NZ" sz="3400" dirty="0"/>
              <a:t>Can also spread through bumblebees and contaminated water</a:t>
            </a:r>
          </a:p>
          <a:p>
            <a:pPr marL="0" lvl="0" indent="0">
              <a:buNone/>
            </a:pPr>
            <a:r>
              <a:rPr lang="en-NZ" sz="3400" b="1" dirty="0"/>
              <a:t>Symptoms:</a:t>
            </a:r>
            <a:endParaRPr lang="en-NZ" sz="3400" dirty="0"/>
          </a:p>
          <a:p>
            <a:r>
              <a:rPr lang="en-NZ" sz="3400" dirty="0"/>
              <a:t>Curled and distorted leaves</a:t>
            </a:r>
          </a:p>
          <a:p>
            <a:r>
              <a:rPr lang="en-NZ" sz="3400" dirty="0"/>
              <a:t>Yellow spots and mottled foliage</a:t>
            </a:r>
          </a:p>
          <a:p>
            <a:r>
              <a:rPr lang="en-NZ" sz="3400" dirty="0"/>
              <a:t>Weak plant growth</a:t>
            </a:r>
          </a:p>
          <a:p>
            <a:r>
              <a:rPr lang="en-NZ" sz="3400" dirty="0"/>
              <a:t>Uneven fruit colouring and ripening</a:t>
            </a:r>
          </a:p>
          <a:p>
            <a:pPr marL="0" indent="0">
              <a:buNone/>
            </a:pPr>
            <a:r>
              <a:rPr lang="en-NZ" sz="3400" b="1" dirty="0"/>
              <a:t>Control strategies</a:t>
            </a:r>
            <a:endParaRPr lang="en-NZ" sz="3400" dirty="0"/>
          </a:p>
          <a:p>
            <a:pPr lvl="0"/>
            <a:r>
              <a:rPr lang="en-NZ" sz="3400" dirty="0"/>
              <a:t>Keep good hygiene: clean tools, equipment, hands, and remove infected plants</a:t>
            </a:r>
          </a:p>
          <a:p>
            <a:pPr lvl="0"/>
            <a:r>
              <a:rPr lang="en-NZ" sz="3400" dirty="0"/>
              <a:t>Use clean seeds and healthy plants</a:t>
            </a:r>
          </a:p>
          <a:p>
            <a:pPr lvl="0"/>
            <a:r>
              <a:rPr lang="en-NZ" sz="3400" dirty="0"/>
              <a:t>Maintain good growing conditions </a:t>
            </a:r>
          </a:p>
          <a:p>
            <a:pPr lvl="0"/>
            <a:r>
              <a:rPr lang="en-NZ" sz="3400" dirty="0"/>
              <a:t>Use tolerant varieties </a:t>
            </a:r>
          </a:p>
        </p:txBody>
      </p:sp>
      <p:pic>
        <p:nvPicPr>
          <p:cNvPr id="4" name="Picture 3" descr="Pepino mosaic virus (PepMV)">
            <a:extLst>
              <a:ext uri="{FF2B5EF4-FFF2-40B4-BE49-F238E27FC236}">
                <a16:creationId xmlns:a16="http://schemas.microsoft.com/office/drawing/2014/main" id="{0B0E6C67-4C16-1F3C-2FCD-9B565E60D23B}"/>
              </a:ext>
            </a:extLst>
          </p:cNvPr>
          <p:cNvPicPr>
            <a:picLocks noChangeAspect="1"/>
          </p:cNvPicPr>
          <p:nvPr/>
        </p:nvPicPr>
        <p:blipFill>
          <a:blip r:embed="rId2"/>
          <a:stretch>
            <a:fillRect/>
          </a:stretch>
        </p:blipFill>
        <p:spPr>
          <a:xfrm>
            <a:off x="7863840" y="599050"/>
            <a:ext cx="4014216" cy="2890235"/>
          </a:xfrm>
          <a:prstGeom prst="rect">
            <a:avLst/>
          </a:prstGeom>
        </p:spPr>
      </p:pic>
      <p:pic>
        <p:nvPicPr>
          <p:cNvPr id="5" name="Picture 4" descr="Protect Your Veggie Crops From Pepino Mosaic Virus - Growing Produce">
            <a:extLst>
              <a:ext uri="{FF2B5EF4-FFF2-40B4-BE49-F238E27FC236}">
                <a16:creationId xmlns:a16="http://schemas.microsoft.com/office/drawing/2014/main" id="{176DE642-EA33-92F4-D473-6D3620E404EF}"/>
              </a:ext>
            </a:extLst>
          </p:cNvPr>
          <p:cNvPicPr>
            <a:picLocks noChangeAspect="1"/>
          </p:cNvPicPr>
          <p:nvPr/>
        </p:nvPicPr>
        <p:blipFill>
          <a:blip r:embed="rId3"/>
          <a:stretch>
            <a:fillRect/>
          </a:stretch>
        </p:blipFill>
        <p:spPr>
          <a:xfrm>
            <a:off x="7927340" y="4079193"/>
            <a:ext cx="3868928" cy="2176272"/>
          </a:xfrm>
          <a:prstGeom prst="rect">
            <a:avLst/>
          </a:prstGeom>
        </p:spPr>
      </p:pic>
    </p:spTree>
    <p:extLst>
      <p:ext uri="{BB962C8B-B14F-4D97-AF65-F5344CB8AC3E}">
        <p14:creationId xmlns:p14="http://schemas.microsoft.com/office/powerpoint/2010/main" val="7305121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874DE0-85A8-C29C-98FD-934FB245AD0E}"/>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965A62-AE9C-4C76-05E9-3F8EA737B6D9}"/>
              </a:ext>
            </a:extLst>
          </p:cNvPr>
          <p:cNvSpPr>
            <a:spLocks noGrp="1"/>
          </p:cNvSpPr>
          <p:nvPr>
            <p:ph type="title"/>
          </p:nvPr>
        </p:nvSpPr>
        <p:spPr>
          <a:xfrm>
            <a:off x="640080" y="329184"/>
            <a:ext cx="6894576" cy="1783080"/>
          </a:xfrm>
        </p:spPr>
        <p:txBody>
          <a:bodyPr anchor="b">
            <a:normAutofit/>
          </a:bodyPr>
          <a:lstStyle/>
          <a:p>
            <a:r>
              <a:rPr lang="en-NZ" sz="4000" b="1" dirty="0"/>
              <a:t>Tomato Spotted Wilt Virus (TSWV)</a:t>
            </a:r>
          </a:p>
        </p:txBody>
      </p:sp>
      <p:sp>
        <p:nvSpPr>
          <p:cNvPr id="1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2A85A43-850D-80D4-98FA-1C47D96A8D07}"/>
              </a:ext>
            </a:extLst>
          </p:cNvPr>
          <p:cNvSpPr>
            <a:spLocks noGrp="1"/>
          </p:cNvSpPr>
          <p:nvPr>
            <p:ph idx="1"/>
          </p:nvPr>
        </p:nvSpPr>
        <p:spPr>
          <a:xfrm>
            <a:off x="640079" y="2706624"/>
            <a:ext cx="7050505" cy="3803904"/>
          </a:xfrm>
        </p:spPr>
        <p:txBody>
          <a:bodyPr>
            <a:normAutofit fontScale="85000" lnSpcReduction="10000"/>
          </a:bodyPr>
          <a:lstStyle/>
          <a:p>
            <a:pPr marL="0" indent="0">
              <a:spcBef>
                <a:spcPts val="600"/>
              </a:spcBef>
              <a:buNone/>
            </a:pPr>
            <a:r>
              <a:rPr lang="en-NZ" sz="1800" dirty="0"/>
              <a:t>Tomato Spotted Wilt Virus is a serious viral disease of tomatoes spread by thrips. Early detection and thrips control are essential to reduce the spread and impact of TSWV. Infected plants cannot be cured and must be removed.</a:t>
            </a:r>
          </a:p>
          <a:p>
            <a:pPr marL="0" indent="0">
              <a:spcBef>
                <a:spcPts val="600"/>
              </a:spcBef>
              <a:buNone/>
            </a:pPr>
            <a:r>
              <a:rPr lang="en-NZ" sz="1800" b="1" dirty="0"/>
              <a:t>Symptoms</a:t>
            </a:r>
            <a:endParaRPr lang="en-NZ" sz="1800" dirty="0"/>
          </a:p>
          <a:p>
            <a:pPr lvl="0">
              <a:spcBef>
                <a:spcPts val="600"/>
              </a:spcBef>
            </a:pPr>
            <a:r>
              <a:rPr lang="en-NZ" sz="1800" b="1" dirty="0"/>
              <a:t>Leaves:</a:t>
            </a:r>
            <a:r>
              <a:rPr lang="en-NZ" sz="1800" dirty="0"/>
              <a:t> Bronzing, curling, necrotic spots and streaks </a:t>
            </a:r>
          </a:p>
          <a:p>
            <a:pPr lvl="0">
              <a:spcBef>
                <a:spcPts val="600"/>
              </a:spcBef>
            </a:pPr>
            <a:r>
              <a:rPr lang="en-NZ" sz="1800" b="1" dirty="0"/>
              <a:t>Stems:</a:t>
            </a:r>
            <a:r>
              <a:rPr lang="en-NZ" sz="1800" dirty="0"/>
              <a:t> Dark streaks, lesions, and possible wilting </a:t>
            </a:r>
          </a:p>
          <a:p>
            <a:pPr lvl="0">
              <a:spcBef>
                <a:spcPts val="600"/>
              </a:spcBef>
            </a:pPr>
            <a:r>
              <a:rPr lang="en-NZ" sz="1800" b="1" dirty="0"/>
              <a:t>Fruit:</a:t>
            </a:r>
            <a:r>
              <a:rPr lang="en-NZ" sz="1800" dirty="0"/>
              <a:t> Pale red or yellow patches, ringspots, and deformities </a:t>
            </a:r>
          </a:p>
          <a:p>
            <a:pPr lvl="0">
              <a:spcBef>
                <a:spcPts val="600"/>
              </a:spcBef>
            </a:pPr>
            <a:r>
              <a:rPr lang="en-NZ" sz="1800" b="1" dirty="0"/>
              <a:t>Plant Growth:</a:t>
            </a:r>
            <a:r>
              <a:rPr lang="en-NZ" sz="1800" dirty="0"/>
              <a:t> Stunting and reduced fruit quality/yield </a:t>
            </a:r>
          </a:p>
          <a:p>
            <a:pPr marL="0" indent="0">
              <a:spcBef>
                <a:spcPts val="600"/>
              </a:spcBef>
              <a:buNone/>
            </a:pPr>
            <a:r>
              <a:rPr lang="en-NZ" sz="1800" b="1" dirty="0"/>
              <a:t>Management and Prevention</a:t>
            </a:r>
            <a:endParaRPr lang="en-NZ" sz="1800" dirty="0"/>
          </a:p>
          <a:p>
            <a:pPr lvl="0">
              <a:spcBef>
                <a:spcPts val="600"/>
              </a:spcBef>
            </a:pPr>
            <a:r>
              <a:rPr lang="en-NZ" sz="1800" dirty="0"/>
              <a:t>Monitor thrips using yellow sticky traps </a:t>
            </a:r>
          </a:p>
          <a:p>
            <a:pPr lvl="0">
              <a:spcBef>
                <a:spcPts val="600"/>
              </a:spcBef>
            </a:pPr>
            <a:r>
              <a:rPr lang="en-NZ" sz="1800" dirty="0"/>
              <a:t>Install fine-mesh netting in glasshouses </a:t>
            </a:r>
          </a:p>
          <a:p>
            <a:pPr lvl="0">
              <a:spcBef>
                <a:spcPts val="600"/>
              </a:spcBef>
            </a:pPr>
            <a:r>
              <a:rPr lang="en-NZ" sz="1800" dirty="0"/>
              <a:t>Remove infected plants immediately </a:t>
            </a:r>
          </a:p>
          <a:p>
            <a:pPr lvl="0">
              <a:spcBef>
                <a:spcPts val="600"/>
              </a:spcBef>
            </a:pPr>
            <a:r>
              <a:rPr lang="en-NZ" sz="1800" dirty="0"/>
              <a:t>Maintain weed-free growing areas and surrounding borders </a:t>
            </a:r>
          </a:p>
          <a:p>
            <a:pPr lvl="0">
              <a:spcBef>
                <a:spcPts val="600"/>
              </a:spcBef>
            </a:pPr>
            <a:r>
              <a:rPr lang="en-NZ" sz="1800" dirty="0"/>
              <a:t>Regularly inspect crops after planting </a:t>
            </a:r>
          </a:p>
          <a:p>
            <a:pPr lvl="0">
              <a:spcBef>
                <a:spcPts val="600"/>
              </a:spcBef>
            </a:pPr>
            <a:r>
              <a:rPr lang="en-NZ" sz="1800" dirty="0"/>
              <a:t>Use resistant tomato varieties where available </a:t>
            </a:r>
            <a:endParaRPr lang="en-NZ" sz="1000" dirty="0"/>
          </a:p>
        </p:txBody>
      </p:sp>
      <p:pic>
        <p:nvPicPr>
          <p:cNvPr id="5" name="Picture 4">
            <a:extLst>
              <a:ext uri="{FF2B5EF4-FFF2-40B4-BE49-F238E27FC236}">
                <a16:creationId xmlns:a16="http://schemas.microsoft.com/office/drawing/2014/main" id="{D1BC6B69-54A7-891C-B365-E453745BA02D}"/>
              </a:ext>
            </a:extLst>
          </p:cNvPr>
          <p:cNvPicPr>
            <a:picLocks noChangeAspect="1"/>
          </p:cNvPicPr>
          <p:nvPr/>
        </p:nvPicPr>
        <p:blipFill>
          <a:blip r:embed="rId2"/>
          <a:stretch>
            <a:fillRect/>
          </a:stretch>
        </p:blipFill>
        <p:spPr>
          <a:xfrm>
            <a:off x="7863840" y="528801"/>
            <a:ext cx="4014216" cy="3030733"/>
          </a:xfrm>
          <a:prstGeom prst="rect">
            <a:avLst/>
          </a:prstGeom>
        </p:spPr>
      </p:pic>
      <p:pic>
        <p:nvPicPr>
          <p:cNvPr id="4" name="Picture 3">
            <a:extLst>
              <a:ext uri="{FF2B5EF4-FFF2-40B4-BE49-F238E27FC236}">
                <a16:creationId xmlns:a16="http://schemas.microsoft.com/office/drawing/2014/main" id="{AE8FBE65-6B70-A30F-9A29-3340EDC4DA38}"/>
              </a:ext>
            </a:extLst>
          </p:cNvPr>
          <p:cNvPicPr>
            <a:picLocks noChangeAspect="1"/>
          </p:cNvPicPr>
          <p:nvPr/>
        </p:nvPicPr>
        <p:blipFill>
          <a:blip r:embed="rId3"/>
          <a:stretch>
            <a:fillRect/>
          </a:stretch>
        </p:blipFill>
        <p:spPr>
          <a:xfrm>
            <a:off x="7824804" y="3792354"/>
            <a:ext cx="4014216" cy="2709596"/>
          </a:xfrm>
          <a:prstGeom prst="rect">
            <a:avLst/>
          </a:prstGeom>
        </p:spPr>
      </p:pic>
    </p:spTree>
    <p:extLst>
      <p:ext uri="{BB962C8B-B14F-4D97-AF65-F5344CB8AC3E}">
        <p14:creationId xmlns:p14="http://schemas.microsoft.com/office/powerpoint/2010/main" val="10487375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5F9DE0-67E1-9CAC-E4C3-D0B4E5EB84EA}"/>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61075E-6571-9BCB-5DB9-14231D401C2A}"/>
              </a:ext>
            </a:extLst>
          </p:cNvPr>
          <p:cNvSpPr>
            <a:spLocks noGrp="1"/>
          </p:cNvSpPr>
          <p:nvPr>
            <p:ph type="title"/>
          </p:nvPr>
        </p:nvSpPr>
        <p:spPr>
          <a:xfrm>
            <a:off x="630936" y="640080"/>
            <a:ext cx="7928448" cy="1481328"/>
          </a:xfrm>
        </p:spPr>
        <p:txBody>
          <a:bodyPr anchor="b">
            <a:normAutofit/>
          </a:bodyPr>
          <a:lstStyle/>
          <a:p>
            <a:r>
              <a:rPr lang="en-NZ" sz="5000" b="1" dirty="0"/>
              <a:t>Physiological Disorders</a:t>
            </a:r>
            <a:endParaRPr lang="en-NZ" sz="5000" dirty="0"/>
          </a:p>
        </p:txBody>
      </p:sp>
      <p:sp>
        <p:nvSpPr>
          <p:cNvPr id="12"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41BFD1C-D6E8-1F2B-AC3D-3C5DBB8CB04C}"/>
              </a:ext>
            </a:extLst>
          </p:cNvPr>
          <p:cNvSpPr>
            <a:spLocks noGrp="1"/>
          </p:cNvSpPr>
          <p:nvPr>
            <p:ph idx="1"/>
          </p:nvPr>
        </p:nvSpPr>
        <p:spPr>
          <a:xfrm>
            <a:off x="630936" y="2523745"/>
            <a:ext cx="5465064" cy="4012771"/>
          </a:xfrm>
        </p:spPr>
        <p:txBody>
          <a:bodyPr anchor="t">
            <a:normAutofit fontScale="92500" lnSpcReduction="10000"/>
          </a:bodyPr>
          <a:lstStyle/>
          <a:p>
            <a:pPr marL="0" indent="0">
              <a:spcBef>
                <a:spcPts val="600"/>
              </a:spcBef>
              <a:buNone/>
            </a:pPr>
            <a:r>
              <a:rPr lang="en-NZ" sz="1400" dirty="0"/>
              <a:t>Blossom end rot is a physiological disorder caused by calcium deficiency in developing fruit, usually linked to inconsistent watering or plant stress. It is not an infectious disease.</a:t>
            </a:r>
          </a:p>
          <a:p>
            <a:pPr marL="0" indent="0">
              <a:spcBef>
                <a:spcPts val="600"/>
              </a:spcBef>
              <a:buNone/>
            </a:pPr>
            <a:endParaRPr lang="en-NZ" sz="1400" b="1" dirty="0"/>
          </a:p>
          <a:p>
            <a:pPr marL="0" indent="0">
              <a:spcBef>
                <a:spcPts val="600"/>
              </a:spcBef>
              <a:buNone/>
            </a:pPr>
            <a:r>
              <a:rPr lang="en-NZ" sz="1400" b="1" dirty="0"/>
              <a:t>Symptoms</a:t>
            </a:r>
            <a:endParaRPr lang="en-NZ" sz="1400" dirty="0"/>
          </a:p>
          <a:p>
            <a:pPr lvl="0">
              <a:spcBef>
                <a:spcPts val="600"/>
              </a:spcBef>
            </a:pPr>
            <a:r>
              <a:rPr lang="en-NZ" sz="1400" dirty="0"/>
              <a:t>Sunken black or brown patch on the blossom end of fruit </a:t>
            </a:r>
          </a:p>
          <a:p>
            <a:pPr lvl="0">
              <a:spcBef>
                <a:spcPts val="600"/>
              </a:spcBef>
            </a:pPr>
            <a:r>
              <a:rPr lang="en-NZ" sz="1400" dirty="0"/>
              <a:t>Affected area becomes leathery and dry </a:t>
            </a:r>
          </a:p>
          <a:p>
            <a:pPr lvl="0">
              <a:spcBef>
                <a:spcPts val="600"/>
              </a:spcBef>
            </a:pPr>
            <a:r>
              <a:rPr lang="en-NZ" sz="1400" dirty="0"/>
              <a:t>Common during rapid fruit growth </a:t>
            </a:r>
          </a:p>
          <a:p>
            <a:pPr marL="0" indent="0">
              <a:spcBef>
                <a:spcPts val="600"/>
              </a:spcBef>
              <a:buNone/>
            </a:pPr>
            <a:r>
              <a:rPr lang="en-NZ" sz="1400" b="1" dirty="0"/>
              <a:t>Causes</a:t>
            </a:r>
            <a:endParaRPr lang="en-NZ" sz="1400" dirty="0"/>
          </a:p>
          <a:p>
            <a:pPr marL="0" lvl="0" indent="0">
              <a:spcBef>
                <a:spcPts val="600"/>
              </a:spcBef>
              <a:buNone/>
            </a:pPr>
            <a:r>
              <a:rPr lang="en-NZ" sz="1400" dirty="0"/>
              <a:t>Poor calcium movement within the plant </a:t>
            </a:r>
          </a:p>
          <a:p>
            <a:pPr lvl="0">
              <a:spcBef>
                <a:spcPts val="600"/>
              </a:spcBef>
            </a:pPr>
            <a:r>
              <a:rPr lang="en-NZ" sz="1400" dirty="0"/>
              <a:t>Uneven watering or fluctuating soil moisture </a:t>
            </a:r>
          </a:p>
          <a:p>
            <a:pPr lvl="0">
              <a:spcBef>
                <a:spcPts val="600"/>
              </a:spcBef>
            </a:pPr>
            <a:r>
              <a:rPr lang="en-NZ" sz="1400" dirty="0"/>
              <a:t>Temperature and plant stress </a:t>
            </a:r>
          </a:p>
          <a:p>
            <a:pPr lvl="0">
              <a:spcBef>
                <a:spcPts val="600"/>
              </a:spcBef>
            </a:pPr>
            <a:r>
              <a:rPr lang="en-NZ" sz="1400" dirty="0"/>
              <a:t>Excess nitrogen fertiliser </a:t>
            </a:r>
          </a:p>
          <a:p>
            <a:pPr marL="0" indent="0">
              <a:spcBef>
                <a:spcPts val="600"/>
              </a:spcBef>
              <a:buNone/>
            </a:pPr>
            <a:r>
              <a:rPr lang="en-NZ" sz="1400" b="1" dirty="0"/>
              <a:t>Management and Prevention</a:t>
            </a:r>
            <a:endParaRPr lang="en-NZ" sz="1400" dirty="0"/>
          </a:p>
          <a:p>
            <a:pPr lvl="0">
              <a:spcBef>
                <a:spcPts val="600"/>
              </a:spcBef>
            </a:pPr>
            <a:r>
              <a:rPr lang="en-NZ" sz="1400" dirty="0"/>
              <a:t>Maintain consistent soil moisture </a:t>
            </a:r>
          </a:p>
          <a:p>
            <a:pPr lvl="0">
              <a:spcBef>
                <a:spcPts val="600"/>
              </a:spcBef>
            </a:pPr>
            <a:r>
              <a:rPr lang="en-NZ" sz="1400" dirty="0"/>
              <a:t>Use balanced nutrient management with calcium sources </a:t>
            </a:r>
          </a:p>
          <a:p>
            <a:pPr lvl="0">
              <a:spcBef>
                <a:spcPts val="600"/>
              </a:spcBef>
            </a:pPr>
            <a:r>
              <a:rPr lang="en-NZ" sz="1400" dirty="0"/>
              <a:t>Remove affected fruit to encourage healthy new growth </a:t>
            </a:r>
          </a:p>
          <a:p>
            <a:endParaRPr lang="en-NZ" sz="1000" dirty="0"/>
          </a:p>
        </p:txBody>
      </p:sp>
      <p:pic>
        <p:nvPicPr>
          <p:cNvPr id="6" name="Picture 5" descr="Prevent Blossom End Rot | Calcium Tips ...">
            <a:extLst>
              <a:ext uri="{FF2B5EF4-FFF2-40B4-BE49-F238E27FC236}">
                <a16:creationId xmlns:a16="http://schemas.microsoft.com/office/drawing/2014/main" id="{D305BF7A-3195-CFCA-90C8-2B615195798D}"/>
              </a:ext>
            </a:extLst>
          </p:cNvPr>
          <p:cNvPicPr>
            <a:picLocks noChangeAspect="1"/>
          </p:cNvPicPr>
          <p:nvPr/>
        </p:nvPicPr>
        <p:blipFill>
          <a:blip r:embed="rId2"/>
          <a:stretch>
            <a:fillRect/>
          </a:stretch>
        </p:blipFill>
        <p:spPr>
          <a:xfrm>
            <a:off x="6310568" y="2523745"/>
            <a:ext cx="5341936" cy="2670968"/>
          </a:xfrm>
          <a:prstGeom prst="rect">
            <a:avLst/>
          </a:prstGeom>
        </p:spPr>
      </p:pic>
    </p:spTree>
    <p:extLst>
      <p:ext uri="{BB962C8B-B14F-4D97-AF65-F5344CB8AC3E}">
        <p14:creationId xmlns:p14="http://schemas.microsoft.com/office/powerpoint/2010/main" val="32686579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8DC923-1D2F-FB29-B65F-1F0BC264DFBD}"/>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20BD5A-EA79-6D9A-A8D0-004FE1A6CB36}"/>
              </a:ext>
            </a:extLst>
          </p:cNvPr>
          <p:cNvSpPr>
            <a:spLocks noGrp="1"/>
          </p:cNvSpPr>
          <p:nvPr>
            <p:ph type="ctrTitle"/>
          </p:nvPr>
        </p:nvSpPr>
        <p:spPr>
          <a:xfrm>
            <a:off x="638881" y="457200"/>
            <a:ext cx="10909640" cy="1368614"/>
          </a:xfrm>
        </p:spPr>
        <p:txBody>
          <a:bodyPr anchor="ctr">
            <a:normAutofit/>
          </a:bodyPr>
          <a:lstStyle/>
          <a:p>
            <a:r>
              <a:rPr lang="en-NZ" sz="4600" b="1" dirty="0"/>
              <a:t>Pest and Disease Management and Control</a:t>
            </a:r>
            <a:endParaRPr lang="en-NZ" sz="4600" dirty="0"/>
          </a:p>
        </p:txBody>
      </p:sp>
      <p:sp>
        <p:nvSpPr>
          <p:cNvPr id="3" name="Subtitle 2">
            <a:extLst>
              <a:ext uri="{FF2B5EF4-FFF2-40B4-BE49-F238E27FC236}">
                <a16:creationId xmlns:a16="http://schemas.microsoft.com/office/drawing/2014/main" id="{D4DAB195-276C-D5B6-EFB1-CA164C6975A9}"/>
              </a:ext>
            </a:extLst>
          </p:cNvPr>
          <p:cNvSpPr>
            <a:spLocks noGrp="1"/>
          </p:cNvSpPr>
          <p:nvPr>
            <p:ph type="subTitle" idx="1"/>
          </p:nvPr>
        </p:nvSpPr>
        <p:spPr>
          <a:xfrm>
            <a:off x="638881" y="1922561"/>
            <a:ext cx="10909643" cy="552659"/>
          </a:xfrm>
        </p:spPr>
        <p:txBody>
          <a:bodyPr anchor="ctr">
            <a:normAutofit/>
          </a:bodyPr>
          <a:lstStyle/>
          <a:p>
            <a:r>
              <a:rPr lang="en-NZ" b="1" dirty="0"/>
              <a:t>Field Grown Tomatoes</a:t>
            </a:r>
            <a:endParaRPr lang="en-NZ" dirty="0"/>
          </a:p>
        </p:txBody>
      </p:sp>
      <p:sp>
        <p:nvSpPr>
          <p:cNvPr id="34"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sX0" fmla="*/ 0 w 3291840"/>
              <a:gd name="csY0" fmla="*/ 0 h 18288"/>
              <a:gd name="csX1" fmla="*/ 658368 w 3291840"/>
              <a:gd name="csY1" fmla="*/ 0 h 18288"/>
              <a:gd name="csX2" fmla="*/ 1283818 w 3291840"/>
              <a:gd name="csY2" fmla="*/ 0 h 18288"/>
              <a:gd name="csX3" fmla="*/ 1909267 w 3291840"/>
              <a:gd name="csY3" fmla="*/ 0 h 18288"/>
              <a:gd name="csX4" fmla="*/ 2633472 w 3291840"/>
              <a:gd name="csY4" fmla="*/ 0 h 18288"/>
              <a:gd name="csX5" fmla="*/ 3291840 w 3291840"/>
              <a:gd name="csY5" fmla="*/ 0 h 18288"/>
              <a:gd name="csX6" fmla="*/ 3291840 w 3291840"/>
              <a:gd name="csY6" fmla="*/ 18288 h 18288"/>
              <a:gd name="csX7" fmla="*/ 2633472 w 3291840"/>
              <a:gd name="csY7" fmla="*/ 18288 h 18288"/>
              <a:gd name="csX8" fmla="*/ 2073859 w 3291840"/>
              <a:gd name="csY8" fmla="*/ 18288 h 18288"/>
              <a:gd name="csX9" fmla="*/ 1448410 w 3291840"/>
              <a:gd name="csY9" fmla="*/ 18288 h 18288"/>
              <a:gd name="csX10" fmla="*/ 822960 w 3291840"/>
              <a:gd name="csY10" fmla="*/ 18288 h 18288"/>
              <a:gd name="csX11" fmla="*/ 0 w 3291840"/>
              <a:gd name="csY11" fmla="*/ 18288 h 18288"/>
              <a:gd name="csX12" fmla="*/ 0 w 329184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A432859-A47A-49C1-12D3-34B7CBE4AB45}"/>
              </a:ext>
            </a:extLst>
          </p:cNvPr>
          <p:cNvPicPr>
            <a:picLocks noChangeAspect="1"/>
          </p:cNvPicPr>
          <p:nvPr/>
        </p:nvPicPr>
        <p:blipFill>
          <a:blip r:embed="rId2"/>
          <a:stretch>
            <a:fillRect/>
          </a:stretch>
        </p:blipFill>
        <p:spPr>
          <a:xfrm>
            <a:off x="1355907" y="2642616"/>
            <a:ext cx="3542682" cy="3605784"/>
          </a:xfrm>
          <a:prstGeom prst="rect">
            <a:avLst/>
          </a:prstGeom>
        </p:spPr>
      </p:pic>
      <p:pic>
        <p:nvPicPr>
          <p:cNvPr id="9" name="Picture 8">
            <a:extLst>
              <a:ext uri="{FF2B5EF4-FFF2-40B4-BE49-F238E27FC236}">
                <a16:creationId xmlns:a16="http://schemas.microsoft.com/office/drawing/2014/main" id="{AD72D0D5-3D7D-989E-7783-85CAB9BAECC8}"/>
              </a:ext>
            </a:extLst>
          </p:cNvPr>
          <p:cNvPicPr>
            <a:picLocks noChangeAspect="1"/>
          </p:cNvPicPr>
          <p:nvPr/>
        </p:nvPicPr>
        <p:blipFill>
          <a:blip r:embed="rId3"/>
          <a:stretch>
            <a:fillRect/>
          </a:stretch>
        </p:blipFill>
        <p:spPr>
          <a:xfrm>
            <a:off x="6254496" y="2698021"/>
            <a:ext cx="5614416" cy="3494973"/>
          </a:xfrm>
          <a:prstGeom prst="rect">
            <a:avLst/>
          </a:prstGeom>
        </p:spPr>
      </p:pic>
    </p:spTree>
    <p:extLst>
      <p:ext uri="{BB962C8B-B14F-4D97-AF65-F5344CB8AC3E}">
        <p14:creationId xmlns:p14="http://schemas.microsoft.com/office/powerpoint/2010/main" val="333278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2368E0-FBB1-9355-4AA4-6CF1EDAF1AB9}"/>
              </a:ext>
            </a:extLst>
          </p:cNvPr>
          <p:cNvSpPr>
            <a:spLocks noGrp="1"/>
          </p:cNvSpPr>
          <p:nvPr>
            <p:ph type="ctrTitle"/>
          </p:nvPr>
        </p:nvSpPr>
        <p:spPr>
          <a:xfrm>
            <a:off x="638881" y="457200"/>
            <a:ext cx="10909640" cy="1368614"/>
          </a:xfrm>
        </p:spPr>
        <p:txBody>
          <a:bodyPr anchor="ctr">
            <a:normAutofit/>
          </a:bodyPr>
          <a:lstStyle/>
          <a:p>
            <a:r>
              <a:rPr lang="en-NZ" sz="4600" b="1"/>
              <a:t>Pest and Disease Management and Control</a:t>
            </a:r>
            <a:endParaRPr lang="en-NZ" sz="4600" dirty="0"/>
          </a:p>
        </p:txBody>
      </p:sp>
      <p:sp>
        <p:nvSpPr>
          <p:cNvPr id="3" name="Subtitle 2">
            <a:extLst>
              <a:ext uri="{FF2B5EF4-FFF2-40B4-BE49-F238E27FC236}">
                <a16:creationId xmlns:a16="http://schemas.microsoft.com/office/drawing/2014/main" id="{FDD2FF66-733B-CBE9-929A-0A444AF6FB19}"/>
              </a:ext>
            </a:extLst>
          </p:cNvPr>
          <p:cNvSpPr>
            <a:spLocks noGrp="1"/>
          </p:cNvSpPr>
          <p:nvPr>
            <p:ph type="subTitle" idx="1"/>
          </p:nvPr>
        </p:nvSpPr>
        <p:spPr>
          <a:xfrm>
            <a:off x="641178" y="1868971"/>
            <a:ext cx="10909643" cy="552659"/>
          </a:xfrm>
        </p:spPr>
        <p:txBody>
          <a:bodyPr anchor="ctr">
            <a:normAutofit/>
          </a:bodyPr>
          <a:lstStyle/>
          <a:p>
            <a:r>
              <a:rPr lang="en-NZ" b="1"/>
              <a:t>Greenhouse Tomatoes</a:t>
            </a:r>
            <a:endParaRPr lang="en-NZ"/>
          </a:p>
        </p:txBody>
      </p:sp>
      <p:sp>
        <p:nvSpPr>
          <p:cNvPr id="27"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sX0" fmla="*/ 0 w 3291840"/>
              <a:gd name="csY0" fmla="*/ 0 h 18288"/>
              <a:gd name="csX1" fmla="*/ 658368 w 3291840"/>
              <a:gd name="csY1" fmla="*/ 0 h 18288"/>
              <a:gd name="csX2" fmla="*/ 1283818 w 3291840"/>
              <a:gd name="csY2" fmla="*/ 0 h 18288"/>
              <a:gd name="csX3" fmla="*/ 1909267 w 3291840"/>
              <a:gd name="csY3" fmla="*/ 0 h 18288"/>
              <a:gd name="csX4" fmla="*/ 2633472 w 3291840"/>
              <a:gd name="csY4" fmla="*/ 0 h 18288"/>
              <a:gd name="csX5" fmla="*/ 3291840 w 3291840"/>
              <a:gd name="csY5" fmla="*/ 0 h 18288"/>
              <a:gd name="csX6" fmla="*/ 3291840 w 3291840"/>
              <a:gd name="csY6" fmla="*/ 18288 h 18288"/>
              <a:gd name="csX7" fmla="*/ 2633472 w 3291840"/>
              <a:gd name="csY7" fmla="*/ 18288 h 18288"/>
              <a:gd name="csX8" fmla="*/ 2073859 w 3291840"/>
              <a:gd name="csY8" fmla="*/ 18288 h 18288"/>
              <a:gd name="csX9" fmla="*/ 1448410 w 3291840"/>
              <a:gd name="csY9" fmla="*/ 18288 h 18288"/>
              <a:gd name="csX10" fmla="*/ 822960 w 3291840"/>
              <a:gd name="csY10" fmla="*/ 18288 h 18288"/>
              <a:gd name="csX11" fmla="*/ 0 w 3291840"/>
              <a:gd name="csY11" fmla="*/ 18288 h 18288"/>
              <a:gd name="csX12" fmla="*/ 0 w 329184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1CBBCA5-C323-201A-1AA9-A4B219C44E78}"/>
              </a:ext>
            </a:extLst>
          </p:cNvPr>
          <p:cNvPicPr>
            <a:picLocks noChangeAspect="1"/>
          </p:cNvPicPr>
          <p:nvPr/>
        </p:nvPicPr>
        <p:blipFill>
          <a:blip r:embed="rId2"/>
          <a:srcRect t="13848" r="-2" b="20846"/>
          <a:stretch>
            <a:fillRect/>
          </a:stretch>
        </p:blipFill>
        <p:spPr>
          <a:xfrm>
            <a:off x="320040" y="3153075"/>
            <a:ext cx="5614416" cy="2584865"/>
          </a:xfrm>
          <a:prstGeom prst="rect">
            <a:avLst/>
          </a:prstGeom>
        </p:spPr>
      </p:pic>
      <p:pic>
        <p:nvPicPr>
          <p:cNvPr id="5" name="Picture 4">
            <a:extLst>
              <a:ext uri="{FF2B5EF4-FFF2-40B4-BE49-F238E27FC236}">
                <a16:creationId xmlns:a16="http://schemas.microsoft.com/office/drawing/2014/main" id="{8FE5C05E-E13A-AE92-E6AF-09239A8464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7546" r="-2" b="13480"/>
          <a:stretch>
            <a:fillRect/>
          </a:stretch>
        </p:blipFill>
        <p:spPr>
          <a:xfrm>
            <a:off x="6254496" y="3153091"/>
            <a:ext cx="5614416" cy="25848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30351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C72EB-E0D7-4200-3EC8-20C5FFF2F112}"/>
              </a:ext>
            </a:extLst>
          </p:cNvPr>
          <p:cNvSpPr>
            <a:spLocks noGrp="1"/>
          </p:cNvSpPr>
          <p:nvPr>
            <p:ph type="title"/>
          </p:nvPr>
        </p:nvSpPr>
        <p:spPr/>
        <p:txBody>
          <a:bodyPr>
            <a:normAutofit/>
          </a:bodyPr>
          <a:lstStyle/>
          <a:p>
            <a:pPr algn="ctr"/>
            <a:r>
              <a:rPr lang="en-NZ" sz="4000" b="1" dirty="0"/>
              <a:t>Main pests and diseases </a:t>
            </a:r>
            <a:br>
              <a:rPr lang="en-NZ" sz="4000" b="1" dirty="0"/>
            </a:br>
            <a:r>
              <a:rPr lang="en-NZ" sz="4000" b="1" dirty="0"/>
              <a:t>in field grown tomatoes</a:t>
            </a:r>
            <a:endParaRPr lang="en-NZ" sz="4000" dirty="0"/>
          </a:p>
        </p:txBody>
      </p:sp>
      <p:sp>
        <p:nvSpPr>
          <p:cNvPr id="3" name="Content Placeholder 2">
            <a:extLst>
              <a:ext uri="{FF2B5EF4-FFF2-40B4-BE49-F238E27FC236}">
                <a16:creationId xmlns:a16="http://schemas.microsoft.com/office/drawing/2014/main" id="{A0908F42-2FAE-5428-42EC-C294540C9C42}"/>
              </a:ext>
            </a:extLst>
          </p:cNvPr>
          <p:cNvSpPr>
            <a:spLocks noGrp="1"/>
          </p:cNvSpPr>
          <p:nvPr>
            <p:ph sz="half" idx="1"/>
          </p:nvPr>
        </p:nvSpPr>
        <p:spPr/>
        <p:txBody>
          <a:bodyPr/>
          <a:lstStyle/>
          <a:p>
            <a:pPr marL="0" indent="0">
              <a:buNone/>
            </a:pPr>
            <a:r>
              <a:rPr lang="en-NZ" sz="1800" b="1" dirty="0"/>
              <a:t>Major pests</a:t>
            </a:r>
            <a:endParaRPr lang="en-NZ" sz="1800" dirty="0"/>
          </a:p>
          <a:p>
            <a:r>
              <a:rPr lang="en-NZ" sz="1800" dirty="0"/>
              <a:t>Tomato-Potato Psyllid (TPP)</a:t>
            </a:r>
          </a:p>
          <a:p>
            <a:r>
              <a:rPr lang="en-NZ" sz="1800" dirty="0"/>
              <a:t>Tomato fruit worm</a:t>
            </a:r>
          </a:p>
          <a:p>
            <a:pPr marL="0" indent="0">
              <a:buNone/>
            </a:pPr>
            <a:r>
              <a:rPr lang="en-NZ" sz="1800" b="1" dirty="0"/>
              <a:t>Minor pest </a:t>
            </a:r>
          </a:p>
          <a:p>
            <a:r>
              <a:rPr lang="en-NZ" sz="1800" dirty="0"/>
              <a:t>Thrips</a:t>
            </a:r>
          </a:p>
          <a:p>
            <a:pPr marL="0" indent="0">
              <a:buNone/>
            </a:pPr>
            <a:endParaRPr lang="en-NZ" dirty="0"/>
          </a:p>
        </p:txBody>
      </p:sp>
      <p:sp>
        <p:nvSpPr>
          <p:cNvPr id="4" name="Content Placeholder 3">
            <a:extLst>
              <a:ext uri="{FF2B5EF4-FFF2-40B4-BE49-F238E27FC236}">
                <a16:creationId xmlns:a16="http://schemas.microsoft.com/office/drawing/2014/main" id="{065DAA2E-CC3A-2720-E285-8C71998442DA}"/>
              </a:ext>
            </a:extLst>
          </p:cNvPr>
          <p:cNvSpPr>
            <a:spLocks noGrp="1"/>
          </p:cNvSpPr>
          <p:nvPr>
            <p:ph sz="half" idx="2"/>
          </p:nvPr>
        </p:nvSpPr>
        <p:spPr/>
        <p:txBody>
          <a:bodyPr>
            <a:normAutofit/>
          </a:bodyPr>
          <a:lstStyle/>
          <a:p>
            <a:pPr marL="0" indent="0">
              <a:buNone/>
            </a:pPr>
            <a:r>
              <a:rPr lang="en-NZ" sz="1800" b="1" dirty="0"/>
              <a:t>Diseases</a:t>
            </a:r>
          </a:p>
          <a:p>
            <a:r>
              <a:rPr lang="en-NZ" sz="1800" dirty="0"/>
              <a:t>Bacterial speck </a:t>
            </a:r>
          </a:p>
          <a:p>
            <a:r>
              <a:rPr lang="en-NZ" sz="1800" dirty="0"/>
              <a:t>Alternaria (early Blight)</a:t>
            </a:r>
          </a:p>
          <a:p>
            <a:r>
              <a:rPr lang="en-NZ" sz="1800" dirty="0"/>
              <a:t>Late blight</a:t>
            </a:r>
          </a:p>
        </p:txBody>
      </p:sp>
      <p:pic>
        <p:nvPicPr>
          <p:cNvPr id="6" name="Picture 5" descr="Three adult tomato potato psyllids with transparent wings on a green leaf, alongside white cast skins from earlier life stages.">
            <a:extLst>
              <a:ext uri="{FF2B5EF4-FFF2-40B4-BE49-F238E27FC236}">
                <a16:creationId xmlns:a16="http://schemas.microsoft.com/office/drawing/2014/main" id="{BF8369A5-30FE-7626-8FB6-EB648B726BDB}"/>
              </a:ext>
            </a:extLst>
          </p:cNvPr>
          <p:cNvPicPr>
            <a:picLocks noChangeAspect="1"/>
          </p:cNvPicPr>
          <p:nvPr/>
        </p:nvPicPr>
        <p:blipFill>
          <a:blip r:embed="rId2"/>
          <a:stretch>
            <a:fillRect/>
          </a:stretch>
        </p:blipFill>
        <p:spPr>
          <a:xfrm>
            <a:off x="1331976" y="3950605"/>
            <a:ext cx="3365944" cy="2398236"/>
          </a:xfrm>
          <a:prstGeom prst="rect">
            <a:avLst/>
          </a:prstGeom>
        </p:spPr>
      </p:pic>
      <p:pic>
        <p:nvPicPr>
          <p:cNvPr id="8" name="Picture 7" descr="Bacterial Spot of Tomato | Purdue University Vegetable Crops Hotline">
            <a:extLst>
              <a:ext uri="{FF2B5EF4-FFF2-40B4-BE49-F238E27FC236}">
                <a16:creationId xmlns:a16="http://schemas.microsoft.com/office/drawing/2014/main" id="{FD92E23E-DF9E-FD18-5940-13ABEFB146EF}"/>
              </a:ext>
            </a:extLst>
          </p:cNvPr>
          <p:cNvPicPr>
            <a:picLocks noChangeAspect="1"/>
          </p:cNvPicPr>
          <p:nvPr/>
        </p:nvPicPr>
        <p:blipFill>
          <a:blip r:embed="rId3"/>
          <a:stretch>
            <a:fillRect/>
          </a:stretch>
        </p:blipFill>
        <p:spPr>
          <a:xfrm>
            <a:off x="7132320" y="3733420"/>
            <a:ext cx="2014728" cy="2686303"/>
          </a:xfrm>
          <a:prstGeom prst="rect">
            <a:avLst/>
          </a:prstGeom>
        </p:spPr>
      </p:pic>
    </p:spTree>
    <p:extLst>
      <p:ext uri="{BB962C8B-B14F-4D97-AF65-F5344CB8AC3E}">
        <p14:creationId xmlns:p14="http://schemas.microsoft.com/office/powerpoint/2010/main" val="5061384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F0ACB5-A458-FC0F-1305-6787D06F7428}"/>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2DA6E6B-29D0-B4C8-B1BE-2195439453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162733-BCFD-E205-F763-7FB090D4931E}"/>
              </a:ext>
            </a:extLst>
          </p:cNvPr>
          <p:cNvSpPr>
            <a:spLocks noGrp="1"/>
          </p:cNvSpPr>
          <p:nvPr>
            <p:ph type="title"/>
          </p:nvPr>
        </p:nvSpPr>
        <p:spPr>
          <a:xfrm>
            <a:off x="630936" y="640080"/>
            <a:ext cx="6336792" cy="1481328"/>
          </a:xfrm>
        </p:spPr>
        <p:txBody>
          <a:bodyPr anchor="b">
            <a:normAutofit/>
          </a:bodyPr>
          <a:lstStyle/>
          <a:p>
            <a:r>
              <a:rPr lang="en-US" sz="4000" b="1" i="1" dirty="0"/>
              <a:t>Tomato Potato Psyllid (TPP)</a:t>
            </a:r>
            <a:br>
              <a:rPr lang="en-US" sz="5400" i="1" dirty="0"/>
            </a:br>
            <a:r>
              <a:rPr lang="en-US" sz="2400" i="1" dirty="0"/>
              <a:t>(</a:t>
            </a:r>
            <a:r>
              <a:rPr lang="en-US" sz="2400" i="1" dirty="0" err="1"/>
              <a:t>Bactericera</a:t>
            </a:r>
            <a:r>
              <a:rPr lang="en-US" sz="2400" i="1" dirty="0"/>
              <a:t> </a:t>
            </a:r>
            <a:r>
              <a:rPr lang="en-US" sz="2400" i="1" dirty="0" err="1"/>
              <a:t>cockerelli</a:t>
            </a:r>
            <a:r>
              <a:rPr lang="en-US" sz="2400" i="1" dirty="0"/>
              <a:t>)</a:t>
            </a:r>
            <a:endParaRPr lang="en-NZ" sz="2400" dirty="0"/>
          </a:p>
        </p:txBody>
      </p:sp>
      <p:sp>
        <p:nvSpPr>
          <p:cNvPr id="12" name="sketch line">
            <a:extLst>
              <a:ext uri="{FF2B5EF4-FFF2-40B4-BE49-F238E27FC236}">
                <a16:creationId xmlns:a16="http://schemas.microsoft.com/office/drawing/2014/main" id="{F240A90D-207E-9CE9-FEA5-107C265F70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8AAB3B3-4945-242D-8DA9-1AE4B583BE9E}"/>
              </a:ext>
            </a:extLst>
          </p:cNvPr>
          <p:cNvSpPr>
            <a:spLocks noGrp="1"/>
          </p:cNvSpPr>
          <p:nvPr>
            <p:ph idx="1"/>
          </p:nvPr>
        </p:nvSpPr>
        <p:spPr>
          <a:xfrm>
            <a:off x="630935" y="2542032"/>
            <a:ext cx="4974337" cy="4059936"/>
          </a:xfrm>
        </p:spPr>
        <p:txBody>
          <a:bodyPr anchor="t">
            <a:normAutofit fontScale="70000" lnSpcReduction="20000"/>
          </a:bodyPr>
          <a:lstStyle/>
          <a:p>
            <a:pPr lvl="0">
              <a:spcBef>
                <a:spcPts val="600"/>
              </a:spcBef>
            </a:pPr>
            <a:r>
              <a:rPr lang="en-NZ" sz="2400" dirty="0"/>
              <a:t>A small jumping insect (about 3 mm long).</a:t>
            </a:r>
          </a:p>
          <a:p>
            <a:pPr lvl="0">
              <a:spcBef>
                <a:spcPts val="600"/>
              </a:spcBef>
            </a:pPr>
            <a:r>
              <a:rPr lang="en-NZ" sz="2400" dirty="0"/>
              <a:t>First found in New Zealand in 2006.</a:t>
            </a:r>
          </a:p>
          <a:p>
            <a:pPr lvl="0">
              <a:spcBef>
                <a:spcPts val="600"/>
              </a:spcBef>
            </a:pPr>
            <a:r>
              <a:rPr lang="en-NZ" sz="2400" dirty="0"/>
              <a:t>Feeds by sucking sap from tomato plants.</a:t>
            </a:r>
          </a:p>
          <a:p>
            <a:pPr marL="0" indent="0">
              <a:spcBef>
                <a:spcPts val="600"/>
              </a:spcBef>
              <a:buNone/>
            </a:pPr>
            <a:r>
              <a:rPr lang="en-NZ" sz="2400" b="1" dirty="0"/>
              <a:t>Symptoms</a:t>
            </a:r>
            <a:endParaRPr lang="en-NZ" sz="2400" dirty="0"/>
          </a:p>
          <a:p>
            <a:pPr lvl="0">
              <a:spcBef>
                <a:spcPts val="600"/>
              </a:spcBef>
            </a:pPr>
            <a:r>
              <a:rPr lang="en-NZ" sz="2400" dirty="0"/>
              <a:t>Yellow, curled leaves.</a:t>
            </a:r>
          </a:p>
          <a:p>
            <a:pPr lvl="0">
              <a:spcBef>
                <a:spcPts val="600"/>
              </a:spcBef>
            </a:pPr>
            <a:r>
              <a:rPr lang="en-NZ" sz="2400" dirty="0"/>
              <a:t>Purple leaf colouring.</a:t>
            </a:r>
          </a:p>
          <a:p>
            <a:pPr lvl="0">
              <a:spcBef>
                <a:spcPts val="600"/>
              </a:spcBef>
            </a:pPr>
            <a:r>
              <a:rPr lang="en-NZ" sz="2400" dirty="0"/>
              <a:t>Poor plant growth (</a:t>
            </a:r>
            <a:r>
              <a:rPr lang="en-NZ" sz="2400" b="1" dirty="0"/>
              <a:t>psyllid yellows</a:t>
            </a:r>
            <a:r>
              <a:rPr lang="en-NZ" sz="2400" dirty="0"/>
              <a:t>).</a:t>
            </a:r>
          </a:p>
          <a:p>
            <a:pPr marL="0" indent="0">
              <a:spcBef>
                <a:spcPts val="600"/>
              </a:spcBef>
              <a:buNone/>
            </a:pPr>
            <a:r>
              <a:rPr lang="en-NZ" sz="2400" b="1" dirty="0"/>
              <a:t>Impact on tomatoes</a:t>
            </a:r>
            <a:endParaRPr lang="en-NZ" sz="2400" dirty="0"/>
          </a:p>
          <a:p>
            <a:pPr lvl="0">
              <a:spcBef>
                <a:spcPts val="600"/>
              </a:spcBef>
            </a:pPr>
            <a:r>
              <a:rPr lang="en-NZ" sz="2400" dirty="0"/>
              <a:t>Spreads bacteria that can damage plant health.</a:t>
            </a:r>
          </a:p>
          <a:p>
            <a:pPr lvl="0">
              <a:spcBef>
                <a:spcPts val="600"/>
              </a:spcBef>
            </a:pPr>
            <a:r>
              <a:rPr lang="en-NZ" sz="2400" dirty="0"/>
              <a:t>Reduces crop growth and yield.</a:t>
            </a:r>
          </a:p>
          <a:p>
            <a:pPr lvl="0">
              <a:spcBef>
                <a:spcPts val="600"/>
              </a:spcBef>
            </a:pPr>
            <a:r>
              <a:rPr lang="en-NZ" sz="2400" dirty="0"/>
              <a:t>Can lower tomato quality for processing.</a:t>
            </a:r>
          </a:p>
          <a:p>
            <a:pPr marL="0" indent="0">
              <a:spcBef>
                <a:spcPts val="600"/>
              </a:spcBef>
              <a:buNone/>
            </a:pPr>
            <a:r>
              <a:rPr lang="en-NZ" sz="2400" b="1" dirty="0"/>
              <a:t>Control</a:t>
            </a:r>
            <a:endParaRPr lang="en-NZ" sz="2400" dirty="0"/>
          </a:p>
          <a:p>
            <a:pPr lvl="0">
              <a:spcBef>
                <a:spcPts val="600"/>
              </a:spcBef>
            </a:pPr>
            <a:r>
              <a:rPr lang="en-NZ" sz="2400" dirty="0"/>
              <a:t>Monitor crops regularly.</a:t>
            </a:r>
          </a:p>
          <a:p>
            <a:pPr lvl="0">
              <a:spcBef>
                <a:spcPts val="600"/>
              </a:spcBef>
            </a:pPr>
            <a:r>
              <a:rPr lang="en-NZ" sz="2400" dirty="0"/>
              <a:t>Control weeds and remove infected plants.</a:t>
            </a:r>
          </a:p>
          <a:p>
            <a:pPr lvl="0">
              <a:spcBef>
                <a:spcPts val="600"/>
              </a:spcBef>
            </a:pPr>
            <a:r>
              <a:rPr lang="en-NZ" sz="2400" dirty="0"/>
              <a:t>Use approved insecticides when needed.</a:t>
            </a:r>
          </a:p>
          <a:p>
            <a:endParaRPr lang="en-NZ" sz="2200" dirty="0"/>
          </a:p>
        </p:txBody>
      </p:sp>
      <p:pic>
        <p:nvPicPr>
          <p:cNvPr id="5" name="Picture 4">
            <a:extLst>
              <a:ext uri="{FF2B5EF4-FFF2-40B4-BE49-F238E27FC236}">
                <a16:creationId xmlns:a16="http://schemas.microsoft.com/office/drawing/2014/main" id="{1679CD58-5E90-AD40-D581-D969D873E8E3}"/>
              </a:ext>
            </a:extLst>
          </p:cNvPr>
          <p:cNvPicPr>
            <a:picLocks noChangeAspect="1"/>
          </p:cNvPicPr>
          <p:nvPr/>
        </p:nvPicPr>
        <p:blipFill>
          <a:blip r:embed="rId2"/>
          <a:stretch>
            <a:fillRect/>
          </a:stretch>
        </p:blipFill>
        <p:spPr>
          <a:xfrm>
            <a:off x="7765406" y="3144218"/>
            <a:ext cx="3057143" cy="3111596"/>
          </a:xfrm>
          <a:prstGeom prst="rect">
            <a:avLst/>
          </a:prstGeom>
        </p:spPr>
      </p:pic>
      <p:pic>
        <p:nvPicPr>
          <p:cNvPr id="7" name="Picture 6" descr="Three adult tomato potato psyllids with transparent wings on a green leaf, alongside white cast skins from earlier life stages.">
            <a:extLst>
              <a:ext uri="{FF2B5EF4-FFF2-40B4-BE49-F238E27FC236}">
                <a16:creationId xmlns:a16="http://schemas.microsoft.com/office/drawing/2014/main" id="{6DD413C9-1BBE-A4D8-3056-2DC0FA662A63}"/>
              </a:ext>
            </a:extLst>
          </p:cNvPr>
          <p:cNvPicPr>
            <a:picLocks noChangeAspect="1"/>
          </p:cNvPicPr>
          <p:nvPr/>
        </p:nvPicPr>
        <p:blipFill>
          <a:blip r:embed="rId3"/>
          <a:stretch>
            <a:fillRect/>
          </a:stretch>
        </p:blipFill>
        <p:spPr>
          <a:xfrm>
            <a:off x="7611006" y="372991"/>
            <a:ext cx="3365944" cy="2398236"/>
          </a:xfrm>
          <a:prstGeom prst="rect">
            <a:avLst/>
          </a:prstGeom>
        </p:spPr>
      </p:pic>
    </p:spTree>
    <p:extLst>
      <p:ext uri="{BB962C8B-B14F-4D97-AF65-F5344CB8AC3E}">
        <p14:creationId xmlns:p14="http://schemas.microsoft.com/office/powerpoint/2010/main" val="20518308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32C2EF-2238-F2BE-1B4E-99CF3D96B185}"/>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FCF71E-2433-5CF8-4A63-2867316C6A17}"/>
              </a:ext>
            </a:extLst>
          </p:cNvPr>
          <p:cNvSpPr>
            <a:spLocks noGrp="1"/>
          </p:cNvSpPr>
          <p:nvPr>
            <p:ph type="title"/>
          </p:nvPr>
        </p:nvSpPr>
        <p:spPr>
          <a:xfrm>
            <a:off x="630936" y="640080"/>
            <a:ext cx="6336792" cy="1481328"/>
          </a:xfrm>
        </p:spPr>
        <p:txBody>
          <a:bodyPr anchor="b">
            <a:normAutofit/>
          </a:bodyPr>
          <a:lstStyle/>
          <a:p>
            <a:r>
              <a:rPr lang="en-US" sz="4000" b="1" dirty="0"/>
              <a:t>Tomato Fruit Worm</a:t>
            </a:r>
            <a:br>
              <a:rPr lang="en-US" sz="4000" b="1" dirty="0"/>
            </a:br>
            <a:r>
              <a:rPr lang="en-NZ" sz="2700" dirty="0"/>
              <a:t>(</a:t>
            </a:r>
            <a:r>
              <a:rPr lang="en-NZ" sz="2700" i="1" dirty="0"/>
              <a:t>Helicoverpa armigera </a:t>
            </a:r>
            <a:r>
              <a:rPr lang="en-NZ" sz="2700" i="1" dirty="0" err="1"/>
              <a:t>conferta</a:t>
            </a:r>
            <a:r>
              <a:rPr lang="en-NZ" sz="2700" dirty="0"/>
              <a:t>) </a:t>
            </a:r>
          </a:p>
        </p:txBody>
      </p:sp>
      <p:sp>
        <p:nvSpPr>
          <p:cNvPr id="12"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52F66EA-792A-28BE-B6E4-89F0DDDF5F22}"/>
              </a:ext>
            </a:extLst>
          </p:cNvPr>
          <p:cNvSpPr>
            <a:spLocks noGrp="1"/>
          </p:cNvSpPr>
          <p:nvPr>
            <p:ph idx="1"/>
          </p:nvPr>
        </p:nvSpPr>
        <p:spPr>
          <a:xfrm>
            <a:off x="630935" y="2542032"/>
            <a:ext cx="6564344" cy="4059936"/>
          </a:xfrm>
        </p:spPr>
        <p:txBody>
          <a:bodyPr anchor="t">
            <a:normAutofit fontScale="55000" lnSpcReduction="20000"/>
          </a:bodyPr>
          <a:lstStyle/>
          <a:p>
            <a:pPr lvl="0"/>
            <a:r>
              <a:rPr lang="en-NZ" dirty="0"/>
              <a:t>A major insect pest of field-grown tomatoes in New Zealand.</a:t>
            </a:r>
          </a:p>
          <a:p>
            <a:pPr lvl="0"/>
            <a:r>
              <a:rPr lang="en-NZ" dirty="0"/>
              <a:t>The damaging stage is the caterpillar (larva), which feeds on leaves and fruit.</a:t>
            </a:r>
          </a:p>
          <a:p>
            <a:pPr marL="0" indent="0">
              <a:buNone/>
            </a:pPr>
            <a:r>
              <a:rPr lang="en-NZ" b="1" dirty="0"/>
              <a:t>Damage</a:t>
            </a:r>
            <a:endParaRPr lang="en-NZ" dirty="0"/>
          </a:p>
          <a:p>
            <a:pPr lvl="0"/>
            <a:r>
              <a:rPr lang="en-NZ" dirty="0"/>
              <a:t>Bores holes into tomatoes, usually near the stem end.</a:t>
            </a:r>
          </a:p>
          <a:p>
            <a:pPr lvl="0"/>
            <a:r>
              <a:rPr lang="en-NZ" dirty="0"/>
              <a:t>Feeding damage allows bacteria and moisture to enter, causing fruit rot.</a:t>
            </a:r>
          </a:p>
          <a:p>
            <a:pPr lvl="0"/>
            <a:r>
              <a:rPr lang="en-NZ" dirty="0"/>
              <a:t>Damaged fruit may be rejected for processing.</a:t>
            </a:r>
          </a:p>
          <a:p>
            <a:pPr lvl="0"/>
            <a:r>
              <a:rPr lang="en-NZ" dirty="0"/>
              <a:t>Can cause leaf chewing and damage to new growth.</a:t>
            </a:r>
          </a:p>
          <a:p>
            <a:pPr marL="0" indent="0">
              <a:buNone/>
            </a:pPr>
            <a:r>
              <a:rPr lang="en-NZ" b="1" dirty="0"/>
              <a:t>Control</a:t>
            </a:r>
            <a:endParaRPr lang="en-NZ" dirty="0"/>
          </a:p>
          <a:p>
            <a:pPr lvl="0"/>
            <a:r>
              <a:rPr lang="en-NZ" dirty="0"/>
              <a:t>Monitor crops regularly to detect caterpillars early.</a:t>
            </a:r>
          </a:p>
          <a:p>
            <a:pPr lvl="0"/>
            <a:r>
              <a:rPr lang="en-NZ" dirty="0"/>
              <a:t>Use biological controls such as </a:t>
            </a:r>
            <a:r>
              <a:rPr lang="en-NZ" dirty="0" err="1"/>
              <a:t>Bt</a:t>
            </a:r>
            <a:r>
              <a:rPr lang="en-NZ" dirty="0"/>
              <a:t> (Bacillus thuringiensis) where suitable.</a:t>
            </a:r>
          </a:p>
          <a:p>
            <a:pPr lvl="0"/>
            <a:r>
              <a:rPr lang="en-NZ" dirty="0"/>
              <a:t>Apply approved insecticides when pest numbers reach damaging levels.</a:t>
            </a:r>
          </a:p>
          <a:p>
            <a:r>
              <a:rPr lang="en-NZ" dirty="0"/>
              <a:t>Follow integrated pest management (IPM) practices to protect beneficial insects.</a:t>
            </a:r>
            <a:endParaRPr lang="en-NZ" sz="2200" dirty="0"/>
          </a:p>
        </p:txBody>
      </p:sp>
      <p:pic>
        <p:nvPicPr>
          <p:cNvPr id="9" name="Picture 8" descr="Tomato Fruitworms: How to Identify and Get Rid of these Voracious Garden Pests">
            <a:extLst>
              <a:ext uri="{FF2B5EF4-FFF2-40B4-BE49-F238E27FC236}">
                <a16:creationId xmlns:a16="http://schemas.microsoft.com/office/drawing/2014/main" id="{FF82DB9C-9F08-FBEB-5E99-17611742BB2E}"/>
              </a:ext>
            </a:extLst>
          </p:cNvPr>
          <p:cNvPicPr>
            <a:picLocks noChangeAspect="1"/>
          </p:cNvPicPr>
          <p:nvPr/>
        </p:nvPicPr>
        <p:blipFill>
          <a:blip r:embed="rId2"/>
          <a:stretch>
            <a:fillRect/>
          </a:stretch>
        </p:blipFill>
        <p:spPr>
          <a:xfrm>
            <a:off x="6924384" y="340040"/>
            <a:ext cx="4670879" cy="3211229"/>
          </a:xfrm>
          <a:prstGeom prst="rect">
            <a:avLst/>
          </a:prstGeom>
        </p:spPr>
      </p:pic>
    </p:spTree>
    <p:extLst>
      <p:ext uri="{BB962C8B-B14F-4D97-AF65-F5344CB8AC3E}">
        <p14:creationId xmlns:p14="http://schemas.microsoft.com/office/powerpoint/2010/main" val="29749367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75A5B51-0925-4835-8511-A0DD17EAA9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4DB0D5-96E4-46C2-FBCD-B36BC3AB09D2}"/>
              </a:ext>
            </a:extLst>
          </p:cNvPr>
          <p:cNvSpPr>
            <a:spLocks noGrp="1"/>
          </p:cNvSpPr>
          <p:nvPr>
            <p:ph type="title"/>
          </p:nvPr>
        </p:nvSpPr>
        <p:spPr>
          <a:xfrm>
            <a:off x="612648" y="365125"/>
            <a:ext cx="5852160" cy="2063808"/>
          </a:xfrm>
        </p:spPr>
        <p:txBody>
          <a:bodyPr anchor="b">
            <a:normAutofit/>
          </a:bodyPr>
          <a:lstStyle/>
          <a:p>
            <a:r>
              <a:rPr lang="en-NZ" sz="4000" b="1" dirty="0"/>
              <a:t>Bacterial speck of tomato</a:t>
            </a:r>
            <a:br>
              <a:rPr lang="en-NZ" sz="3400" dirty="0"/>
            </a:br>
            <a:r>
              <a:rPr lang="en-NZ" sz="2700" i="1" dirty="0"/>
              <a:t>Pseudomonas </a:t>
            </a:r>
            <a:r>
              <a:rPr lang="en-NZ" sz="2700" i="1" dirty="0" err="1"/>
              <a:t>syringae</a:t>
            </a:r>
            <a:r>
              <a:rPr lang="en-NZ" sz="2700" i="1" dirty="0"/>
              <a:t> </a:t>
            </a:r>
            <a:r>
              <a:rPr lang="en-NZ" sz="2700" i="1" dirty="0" err="1"/>
              <a:t>pv</a:t>
            </a:r>
            <a:r>
              <a:rPr lang="en-NZ" sz="2700" i="1" dirty="0"/>
              <a:t>.</a:t>
            </a:r>
            <a:br>
              <a:rPr lang="en-NZ" sz="3400" dirty="0"/>
            </a:br>
            <a:endParaRPr lang="en-NZ" sz="3400" dirty="0"/>
          </a:p>
        </p:txBody>
      </p:sp>
      <p:sp>
        <p:nvSpPr>
          <p:cNvPr id="14" name="Sketch line">
            <a:extLst>
              <a:ext uri="{FF2B5EF4-FFF2-40B4-BE49-F238E27FC236}">
                <a16:creationId xmlns:a16="http://schemas.microsoft.com/office/drawing/2014/main" id="{5CDFD20D-8E4F-4E3A-AF87-93F23E0D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2650181"/>
            <a:ext cx="4343400" cy="18288"/>
          </a:xfrm>
          <a:custGeom>
            <a:avLst/>
            <a:gdLst>
              <a:gd name="csX0" fmla="*/ 0 w 4343400"/>
              <a:gd name="csY0" fmla="*/ 0 h 18288"/>
              <a:gd name="csX1" fmla="*/ 577052 w 4343400"/>
              <a:gd name="csY1" fmla="*/ 0 h 18288"/>
              <a:gd name="csX2" fmla="*/ 1067235 w 4343400"/>
              <a:gd name="csY2" fmla="*/ 0 h 18288"/>
              <a:gd name="csX3" fmla="*/ 1600853 w 4343400"/>
              <a:gd name="csY3" fmla="*/ 0 h 18288"/>
              <a:gd name="csX4" fmla="*/ 2264773 w 4343400"/>
              <a:gd name="csY4" fmla="*/ 0 h 18288"/>
              <a:gd name="csX5" fmla="*/ 2841825 w 4343400"/>
              <a:gd name="csY5" fmla="*/ 0 h 18288"/>
              <a:gd name="csX6" fmla="*/ 3375442 w 4343400"/>
              <a:gd name="csY6" fmla="*/ 0 h 18288"/>
              <a:gd name="csX7" fmla="*/ 4343400 w 4343400"/>
              <a:gd name="csY7" fmla="*/ 0 h 18288"/>
              <a:gd name="csX8" fmla="*/ 4343400 w 4343400"/>
              <a:gd name="csY8" fmla="*/ 18288 h 18288"/>
              <a:gd name="csX9" fmla="*/ 3722914 w 4343400"/>
              <a:gd name="csY9" fmla="*/ 18288 h 18288"/>
              <a:gd name="csX10" fmla="*/ 3189297 w 4343400"/>
              <a:gd name="csY10" fmla="*/ 18288 h 18288"/>
              <a:gd name="csX11" fmla="*/ 2481943 w 4343400"/>
              <a:gd name="csY11" fmla="*/ 18288 h 18288"/>
              <a:gd name="csX12" fmla="*/ 1904891 w 4343400"/>
              <a:gd name="csY12" fmla="*/ 18288 h 18288"/>
              <a:gd name="csX13" fmla="*/ 1414707 w 4343400"/>
              <a:gd name="csY13" fmla="*/ 18288 h 18288"/>
              <a:gd name="csX14" fmla="*/ 750788 w 4343400"/>
              <a:gd name="csY14" fmla="*/ 18288 h 18288"/>
              <a:gd name="csX15" fmla="*/ 0 w 4343400"/>
              <a:gd name="csY15" fmla="*/ 18288 h 18288"/>
              <a:gd name="csX16" fmla="*/ 0 w 434340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1BB8AD8-3BD3-083A-8A9A-036090EB56DE}"/>
              </a:ext>
            </a:extLst>
          </p:cNvPr>
          <p:cNvSpPr>
            <a:spLocks noGrp="1"/>
          </p:cNvSpPr>
          <p:nvPr>
            <p:ph idx="1"/>
          </p:nvPr>
        </p:nvSpPr>
        <p:spPr>
          <a:xfrm>
            <a:off x="612648" y="2686757"/>
            <a:ext cx="7196328" cy="3997507"/>
          </a:xfrm>
        </p:spPr>
        <p:txBody>
          <a:bodyPr>
            <a:normAutofit fontScale="25000" lnSpcReduction="20000"/>
          </a:bodyPr>
          <a:lstStyle/>
          <a:p>
            <a:pPr lvl="0">
              <a:spcBef>
                <a:spcPts val="600"/>
              </a:spcBef>
            </a:pPr>
            <a:r>
              <a:rPr lang="en-NZ" sz="6400" dirty="0"/>
              <a:t>Caused by the bacterium </a:t>
            </a:r>
            <a:r>
              <a:rPr lang="en-NZ" sz="6400" i="1" dirty="0"/>
              <a:t>Pseudomonas </a:t>
            </a:r>
            <a:r>
              <a:rPr lang="en-NZ" sz="6400" i="1" dirty="0" err="1"/>
              <a:t>syringae</a:t>
            </a:r>
            <a:r>
              <a:rPr lang="en-NZ" sz="6400" dirty="0"/>
              <a:t> </a:t>
            </a:r>
            <a:r>
              <a:rPr lang="en-NZ" sz="6400" dirty="0" err="1"/>
              <a:t>pv</a:t>
            </a:r>
            <a:r>
              <a:rPr lang="en-NZ" sz="6400" dirty="0"/>
              <a:t>. </a:t>
            </a:r>
            <a:r>
              <a:rPr lang="en-NZ" sz="6400" i="1" dirty="0"/>
              <a:t>tomato</a:t>
            </a:r>
            <a:r>
              <a:rPr lang="en-NZ" sz="6400" dirty="0"/>
              <a:t>.</a:t>
            </a:r>
          </a:p>
          <a:p>
            <a:pPr lvl="0">
              <a:spcBef>
                <a:spcPts val="600"/>
              </a:spcBef>
            </a:pPr>
            <a:r>
              <a:rPr lang="en-NZ" sz="6400" dirty="0"/>
              <a:t>Most common in cool, wet weather (13–24°C), especially during spring and autumn.</a:t>
            </a:r>
          </a:p>
          <a:p>
            <a:pPr marL="0" indent="0">
              <a:spcBef>
                <a:spcPts val="600"/>
              </a:spcBef>
              <a:buNone/>
            </a:pPr>
            <a:r>
              <a:rPr lang="en-NZ" sz="6400" b="1" dirty="0"/>
              <a:t>Symptoms</a:t>
            </a:r>
            <a:endParaRPr lang="en-NZ" sz="6400" dirty="0"/>
          </a:p>
          <a:p>
            <a:pPr lvl="0">
              <a:spcBef>
                <a:spcPts val="600"/>
              </a:spcBef>
            </a:pPr>
            <a:r>
              <a:rPr lang="en-NZ" sz="6400" dirty="0"/>
              <a:t>Small black or brown spots on leaves with bright yellow halos.</a:t>
            </a:r>
          </a:p>
          <a:p>
            <a:pPr lvl="0">
              <a:spcBef>
                <a:spcPts val="600"/>
              </a:spcBef>
            </a:pPr>
            <a:r>
              <a:rPr lang="en-NZ" sz="6400" dirty="0"/>
              <a:t>Severe infections can cause leaves to turn yellow and fall off.</a:t>
            </a:r>
          </a:p>
          <a:p>
            <a:pPr lvl="0">
              <a:spcBef>
                <a:spcPts val="600"/>
              </a:spcBef>
            </a:pPr>
            <a:r>
              <a:rPr lang="en-NZ" sz="6400" dirty="0"/>
              <a:t>Tiny black, slightly sunken specks (less than 2 mm wide) on fruit.</a:t>
            </a:r>
          </a:p>
          <a:p>
            <a:pPr lvl="0">
              <a:spcBef>
                <a:spcPts val="600"/>
              </a:spcBef>
            </a:pPr>
            <a:r>
              <a:rPr lang="en-NZ" sz="6400" dirty="0"/>
              <a:t>Fruit spots remain shallow and do not penetrate deeply into the flesh.</a:t>
            </a:r>
          </a:p>
          <a:p>
            <a:pPr marL="0" indent="0">
              <a:spcBef>
                <a:spcPts val="600"/>
              </a:spcBef>
              <a:buNone/>
            </a:pPr>
            <a:r>
              <a:rPr lang="en-NZ" sz="6400" b="1" dirty="0"/>
              <a:t>Spread</a:t>
            </a:r>
            <a:endParaRPr lang="en-NZ" sz="6400" dirty="0"/>
          </a:p>
          <a:p>
            <a:pPr lvl="0">
              <a:spcBef>
                <a:spcPts val="600"/>
              </a:spcBef>
            </a:pPr>
            <a:r>
              <a:rPr lang="en-NZ" sz="6400" dirty="0"/>
              <a:t>Through infected seed.</a:t>
            </a:r>
          </a:p>
          <a:p>
            <a:pPr lvl="0">
              <a:spcBef>
                <a:spcPts val="600"/>
              </a:spcBef>
            </a:pPr>
            <a:r>
              <a:rPr lang="en-NZ" sz="6400" dirty="0"/>
              <a:t>Rain and overhead irrigation splash bacteria from plant to plant.</a:t>
            </a:r>
          </a:p>
          <a:p>
            <a:pPr lvl="0">
              <a:spcBef>
                <a:spcPts val="600"/>
              </a:spcBef>
            </a:pPr>
            <a:r>
              <a:rPr lang="en-NZ" sz="6400" dirty="0"/>
              <a:t>Survives over winter in crop debris and soil.</a:t>
            </a:r>
          </a:p>
          <a:p>
            <a:pPr marL="0" indent="0">
              <a:spcBef>
                <a:spcPts val="600"/>
              </a:spcBef>
              <a:buNone/>
            </a:pPr>
            <a:r>
              <a:rPr lang="en-NZ" sz="6400" b="1" dirty="0"/>
              <a:t>Management and control</a:t>
            </a:r>
            <a:endParaRPr lang="en-NZ" sz="6400" dirty="0"/>
          </a:p>
          <a:p>
            <a:pPr lvl="0">
              <a:spcBef>
                <a:spcPts val="600"/>
              </a:spcBef>
            </a:pPr>
            <a:r>
              <a:rPr lang="en-NZ" sz="6400" dirty="0"/>
              <a:t>Rotate crops every 3–4 years.</a:t>
            </a:r>
          </a:p>
          <a:p>
            <a:pPr lvl="0">
              <a:spcBef>
                <a:spcPts val="600"/>
              </a:spcBef>
            </a:pPr>
            <a:r>
              <a:rPr lang="en-NZ" sz="6400" dirty="0"/>
              <a:t>Plant certified disease-free seed.</a:t>
            </a:r>
          </a:p>
          <a:p>
            <a:pPr lvl="0">
              <a:spcBef>
                <a:spcPts val="600"/>
              </a:spcBef>
            </a:pPr>
            <a:r>
              <a:rPr lang="en-NZ" sz="6400" dirty="0"/>
              <a:t>Apply approved copper sprays when necessary to reduce disease spread.</a:t>
            </a:r>
          </a:p>
          <a:p>
            <a:endParaRPr lang="en-NZ" sz="2200" dirty="0"/>
          </a:p>
        </p:txBody>
      </p:sp>
      <p:pic>
        <p:nvPicPr>
          <p:cNvPr id="4" name="Picture 3" descr="Bacterial Spot of Tomato | Purdue University Vegetable Crops Hotline">
            <a:extLst>
              <a:ext uri="{FF2B5EF4-FFF2-40B4-BE49-F238E27FC236}">
                <a16:creationId xmlns:a16="http://schemas.microsoft.com/office/drawing/2014/main" id="{376BF575-5591-2C6E-4322-57A20B7AAFB7}"/>
              </a:ext>
            </a:extLst>
          </p:cNvPr>
          <p:cNvPicPr>
            <a:picLocks noChangeAspect="1"/>
          </p:cNvPicPr>
          <p:nvPr/>
        </p:nvPicPr>
        <p:blipFill>
          <a:blip r:embed="rId2"/>
          <a:stretch>
            <a:fillRect/>
          </a:stretch>
        </p:blipFill>
        <p:spPr>
          <a:xfrm>
            <a:off x="7081862" y="950975"/>
            <a:ext cx="1737695" cy="2316926"/>
          </a:xfrm>
          <a:prstGeom prst="rect">
            <a:avLst/>
          </a:prstGeom>
        </p:spPr>
      </p:pic>
      <p:pic>
        <p:nvPicPr>
          <p:cNvPr id="6" name="Picture 5">
            <a:extLst>
              <a:ext uri="{FF2B5EF4-FFF2-40B4-BE49-F238E27FC236}">
                <a16:creationId xmlns:a16="http://schemas.microsoft.com/office/drawing/2014/main" id="{9629AAE3-BED7-8E47-7CE9-AC5432E88E6D}"/>
              </a:ext>
            </a:extLst>
          </p:cNvPr>
          <p:cNvPicPr>
            <a:picLocks noChangeAspect="1"/>
          </p:cNvPicPr>
          <p:nvPr/>
        </p:nvPicPr>
        <p:blipFill>
          <a:blip r:embed="rId3"/>
          <a:stretch>
            <a:fillRect/>
          </a:stretch>
        </p:blipFill>
        <p:spPr>
          <a:xfrm>
            <a:off x="9180576" y="1070639"/>
            <a:ext cx="2647357" cy="1780347"/>
          </a:xfrm>
          <a:prstGeom prst="rect">
            <a:avLst/>
          </a:prstGeom>
        </p:spPr>
      </p:pic>
      <p:pic>
        <p:nvPicPr>
          <p:cNvPr id="7" name="Picture 6">
            <a:extLst>
              <a:ext uri="{FF2B5EF4-FFF2-40B4-BE49-F238E27FC236}">
                <a16:creationId xmlns:a16="http://schemas.microsoft.com/office/drawing/2014/main" id="{D20654C8-CBD5-ADD7-EA92-4851E30620AA}"/>
              </a:ext>
            </a:extLst>
          </p:cNvPr>
          <p:cNvPicPr>
            <a:picLocks noChangeAspect="1"/>
          </p:cNvPicPr>
          <p:nvPr/>
        </p:nvPicPr>
        <p:blipFill>
          <a:blip r:embed="rId4"/>
          <a:stretch>
            <a:fillRect/>
          </a:stretch>
        </p:blipFill>
        <p:spPr>
          <a:xfrm>
            <a:off x="8052922" y="4142232"/>
            <a:ext cx="3268644" cy="2034731"/>
          </a:xfrm>
          <a:prstGeom prst="rect">
            <a:avLst/>
          </a:prstGeom>
        </p:spPr>
      </p:pic>
    </p:spTree>
    <p:extLst>
      <p:ext uri="{BB962C8B-B14F-4D97-AF65-F5344CB8AC3E}">
        <p14:creationId xmlns:p14="http://schemas.microsoft.com/office/powerpoint/2010/main" val="42096574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A437D7-9333-CE04-DACD-421D2E8D6275}"/>
              </a:ext>
            </a:extLst>
          </p:cNvPr>
          <p:cNvSpPr>
            <a:spLocks noGrp="1"/>
          </p:cNvSpPr>
          <p:nvPr>
            <p:ph type="title"/>
          </p:nvPr>
        </p:nvSpPr>
        <p:spPr>
          <a:xfrm>
            <a:off x="640080" y="329184"/>
            <a:ext cx="6894576" cy="1783080"/>
          </a:xfrm>
        </p:spPr>
        <p:txBody>
          <a:bodyPr anchor="b">
            <a:normAutofit/>
          </a:bodyPr>
          <a:lstStyle/>
          <a:p>
            <a:r>
              <a:rPr lang="en-NZ" sz="4000" b="1" dirty="0"/>
              <a:t>Alternaria (Early Blight)</a:t>
            </a:r>
            <a:br>
              <a:rPr lang="en-NZ" sz="3000" b="1" dirty="0"/>
            </a:br>
            <a:r>
              <a:rPr lang="en-NZ" sz="2400" b="1" i="1" dirty="0"/>
              <a:t>Alternaria </a:t>
            </a:r>
            <a:r>
              <a:rPr lang="en-NZ" sz="2400" b="1" i="1" dirty="0" err="1"/>
              <a:t>solani</a:t>
            </a:r>
            <a:r>
              <a:rPr lang="en-NZ" sz="2400" i="1" dirty="0"/>
              <a:t> or </a:t>
            </a:r>
            <a:r>
              <a:rPr lang="en-NZ" sz="2400" b="1" i="1" dirty="0"/>
              <a:t>Alternaria </a:t>
            </a:r>
            <a:r>
              <a:rPr lang="en-NZ" sz="2400" b="1" i="1" dirty="0" err="1"/>
              <a:t>tomatophila</a:t>
            </a:r>
            <a:endParaRPr lang="en-NZ" sz="2400" i="1" dirty="0"/>
          </a:p>
        </p:txBody>
      </p:sp>
      <p:sp>
        <p:nvSpPr>
          <p:cNvPr id="18"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C00ECEF-0736-EEBE-F227-D4338F5F4A82}"/>
              </a:ext>
            </a:extLst>
          </p:cNvPr>
          <p:cNvSpPr>
            <a:spLocks noGrp="1"/>
          </p:cNvSpPr>
          <p:nvPr>
            <p:ph idx="1"/>
          </p:nvPr>
        </p:nvSpPr>
        <p:spPr>
          <a:xfrm>
            <a:off x="640080" y="2441448"/>
            <a:ext cx="6894576" cy="3749040"/>
          </a:xfrm>
        </p:spPr>
        <p:txBody>
          <a:bodyPr>
            <a:normAutofit fontScale="55000" lnSpcReduction="20000"/>
          </a:bodyPr>
          <a:lstStyle/>
          <a:p>
            <a:pPr lvl="0"/>
            <a:r>
              <a:rPr lang="en-NZ" dirty="0"/>
              <a:t>Caused by fungi </a:t>
            </a:r>
            <a:r>
              <a:rPr lang="en-NZ" i="1" dirty="0"/>
              <a:t>Alternaria </a:t>
            </a:r>
            <a:r>
              <a:rPr lang="en-NZ" i="1" dirty="0" err="1"/>
              <a:t>solani</a:t>
            </a:r>
            <a:r>
              <a:rPr lang="en-NZ" i="1" dirty="0"/>
              <a:t> </a:t>
            </a:r>
            <a:r>
              <a:rPr lang="en-NZ" dirty="0"/>
              <a:t>and </a:t>
            </a:r>
            <a:r>
              <a:rPr lang="en-NZ" i="1" dirty="0"/>
              <a:t>Alternaria </a:t>
            </a:r>
            <a:r>
              <a:rPr lang="en-NZ" i="1" dirty="0" err="1"/>
              <a:t>tomatophila</a:t>
            </a:r>
            <a:r>
              <a:rPr lang="en-NZ" dirty="0"/>
              <a:t>.</a:t>
            </a:r>
          </a:p>
          <a:p>
            <a:pPr lvl="0"/>
            <a:r>
              <a:rPr lang="en-NZ" dirty="0"/>
              <a:t>Favours warm, humid conditions.</a:t>
            </a:r>
          </a:p>
          <a:p>
            <a:pPr marL="0" indent="0">
              <a:buNone/>
            </a:pPr>
            <a:r>
              <a:rPr lang="en-NZ" b="1" dirty="0"/>
              <a:t>Symptoms</a:t>
            </a:r>
            <a:endParaRPr lang="en-NZ" dirty="0"/>
          </a:p>
          <a:p>
            <a:pPr lvl="0"/>
            <a:r>
              <a:rPr lang="en-NZ" dirty="0"/>
              <a:t>Dark brown circular spots on older lower leaves.</a:t>
            </a:r>
          </a:p>
          <a:p>
            <a:pPr lvl="0"/>
            <a:r>
              <a:rPr lang="en-NZ" dirty="0"/>
              <a:t>Spots form a “target” ring pattern with yellow halos.</a:t>
            </a:r>
          </a:p>
          <a:p>
            <a:pPr lvl="0"/>
            <a:r>
              <a:rPr lang="en-NZ" dirty="0"/>
              <a:t>Dark, sunken patches can appear on stems and fruit.</a:t>
            </a:r>
          </a:p>
          <a:p>
            <a:pPr marL="0" indent="0">
              <a:buNone/>
            </a:pPr>
            <a:r>
              <a:rPr lang="en-NZ" b="1" dirty="0"/>
              <a:t>Spread</a:t>
            </a:r>
            <a:endParaRPr lang="en-NZ" dirty="0"/>
          </a:p>
          <a:p>
            <a:pPr lvl="0"/>
            <a:r>
              <a:rPr lang="en-NZ" dirty="0"/>
              <a:t>Spores survive in plant debris and soil.</a:t>
            </a:r>
          </a:p>
          <a:p>
            <a:pPr lvl="0"/>
            <a:r>
              <a:rPr lang="en-NZ" dirty="0"/>
              <a:t>Spread by wind, rain, and irrigation water.</a:t>
            </a:r>
          </a:p>
          <a:p>
            <a:pPr marL="0" indent="0">
              <a:buNone/>
            </a:pPr>
            <a:r>
              <a:rPr lang="en-NZ" b="1" dirty="0"/>
              <a:t>Control and Management</a:t>
            </a:r>
            <a:endParaRPr lang="en-NZ" dirty="0"/>
          </a:p>
          <a:p>
            <a:pPr lvl="0"/>
            <a:r>
              <a:rPr lang="en-NZ" dirty="0"/>
              <a:t>Rotate crops (avoid tomatoes / potatoes for 2–3 years).</a:t>
            </a:r>
          </a:p>
          <a:p>
            <a:pPr lvl="0"/>
            <a:r>
              <a:rPr lang="en-NZ" dirty="0"/>
              <a:t>Improve airflow through good plant spacing.</a:t>
            </a:r>
          </a:p>
          <a:p>
            <a:pPr lvl="0"/>
            <a:r>
              <a:rPr lang="en-NZ" dirty="0"/>
              <a:t>Use approved fungicides when needed.</a:t>
            </a:r>
          </a:p>
          <a:p>
            <a:endParaRPr lang="en-NZ" sz="2200" dirty="0"/>
          </a:p>
        </p:txBody>
      </p:sp>
      <p:pic>
        <p:nvPicPr>
          <p:cNvPr id="4" name="Picture 3" descr="🍅 Alternaria on tomato fruits — small spots, BIG losses. Alternaria spp. cause dark, sunken lesions on tomato fruits, often starting near the stem end. Warm temperatures and high humidity turn this">
            <a:extLst>
              <a:ext uri="{FF2B5EF4-FFF2-40B4-BE49-F238E27FC236}">
                <a16:creationId xmlns:a16="http://schemas.microsoft.com/office/drawing/2014/main" id="{23A67B9A-5B39-AE9D-C7ED-B9F963228BFF}"/>
              </a:ext>
            </a:extLst>
          </p:cNvPr>
          <p:cNvPicPr>
            <a:picLocks noChangeAspect="1"/>
          </p:cNvPicPr>
          <p:nvPr/>
        </p:nvPicPr>
        <p:blipFill>
          <a:blip r:embed="rId2"/>
          <a:stretch>
            <a:fillRect/>
          </a:stretch>
        </p:blipFill>
        <p:spPr>
          <a:xfrm>
            <a:off x="8503248" y="329183"/>
            <a:ext cx="2735400" cy="3429969"/>
          </a:xfrm>
          <a:prstGeom prst="rect">
            <a:avLst/>
          </a:prstGeom>
        </p:spPr>
      </p:pic>
      <p:pic>
        <p:nvPicPr>
          <p:cNvPr id="5" name="Picture 4" descr="Early blight on tomatoes – Alternaria disease">
            <a:extLst>
              <a:ext uri="{FF2B5EF4-FFF2-40B4-BE49-F238E27FC236}">
                <a16:creationId xmlns:a16="http://schemas.microsoft.com/office/drawing/2014/main" id="{75331F3A-CE1B-DE00-D5E9-071E85F3567C}"/>
              </a:ext>
            </a:extLst>
          </p:cNvPr>
          <p:cNvPicPr>
            <a:picLocks noChangeAspect="1"/>
          </p:cNvPicPr>
          <p:nvPr/>
        </p:nvPicPr>
        <p:blipFill>
          <a:blip r:embed="rId3"/>
          <a:stretch>
            <a:fillRect/>
          </a:stretch>
        </p:blipFill>
        <p:spPr>
          <a:xfrm>
            <a:off x="7927340" y="4079193"/>
            <a:ext cx="3868928" cy="2176272"/>
          </a:xfrm>
          <a:prstGeom prst="rect">
            <a:avLst/>
          </a:prstGeom>
        </p:spPr>
      </p:pic>
    </p:spTree>
    <p:extLst>
      <p:ext uri="{BB962C8B-B14F-4D97-AF65-F5344CB8AC3E}">
        <p14:creationId xmlns:p14="http://schemas.microsoft.com/office/powerpoint/2010/main" val="3674073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A14696-C22A-57BA-777C-5E4E199DB951}"/>
              </a:ext>
            </a:extLst>
          </p:cNvPr>
          <p:cNvSpPr>
            <a:spLocks noGrp="1"/>
          </p:cNvSpPr>
          <p:nvPr>
            <p:ph type="title"/>
          </p:nvPr>
        </p:nvSpPr>
        <p:spPr>
          <a:xfrm>
            <a:off x="630936" y="640080"/>
            <a:ext cx="4818888" cy="1481328"/>
          </a:xfrm>
        </p:spPr>
        <p:txBody>
          <a:bodyPr anchor="b">
            <a:normAutofit/>
          </a:bodyPr>
          <a:lstStyle/>
          <a:p>
            <a:r>
              <a:rPr lang="en-NZ" sz="4000" b="1" dirty="0"/>
              <a:t>Late blight</a:t>
            </a:r>
            <a:br>
              <a:rPr lang="en-NZ" sz="3800" b="1" dirty="0"/>
            </a:br>
            <a:r>
              <a:rPr lang="en-NZ" sz="2400" i="1" dirty="0"/>
              <a:t>Phytophthora infestans</a:t>
            </a:r>
            <a:endParaRPr lang="en-NZ" sz="2400" dirty="0"/>
          </a:p>
        </p:txBody>
      </p:sp>
      <p:sp>
        <p:nvSpPr>
          <p:cNvPr id="11"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21CA09B-86C8-6789-8D20-37214535A69A}"/>
              </a:ext>
            </a:extLst>
          </p:cNvPr>
          <p:cNvSpPr>
            <a:spLocks noGrp="1"/>
          </p:cNvSpPr>
          <p:nvPr>
            <p:ph idx="1"/>
          </p:nvPr>
        </p:nvSpPr>
        <p:spPr>
          <a:xfrm>
            <a:off x="630936" y="2391157"/>
            <a:ext cx="8857838" cy="4356152"/>
          </a:xfrm>
        </p:spPr>
        <p:txBody>
          <a:bodyPr anchor="t">
            <a:normAutofit fontScale="92500" lnSpcReduction="10000"/>
          </a:bodyPr>
          <a:lstStyle/>
          <a:p>
            <a:pPr lvl="0">
              <a:spcBef>
                <a:spcPts val="600"/>
              </a:spcBef>
            </a:pPr>
            <a:r>
              <a:rPr lang="en-NZ" sz="1600" dirty="0"/>
              <a:t>Caused by fungi </a:t>
            </a:r>
            <a:r>
              <a:rPr lang="en-NZ" sz="1600" i="1" dirty="0"/>
              <a:t>Phytophthora infestans</a:t>
            </a:r>
            <a:r>
              <a:rPr lang="en-NZ" sz="1600" dirty="0"/>
              <a:t>.</a:t>
            </a:r>
          </a:p>
          <a:p>
            <a:pPr lvl="0">
              <a:spcBef>
                <a:spcPts val="600"/>
              </a:spcBef>
            </a:pPr>
            <a:r>
              <a:rPr lang="en-NZ" sz="1600" dirty="0"/>
              <a:t>Spreads quickly in cool, wet weather.</a:t>
            </a:r>
          </a:p>
          <a:p>
            <a:pPr lvl="0">
              <a:spcBef>
                <a:spcPts val="600"/>
              </a:spcBef>
            </a:pPr>
            <a:r>
              <a:rPr lang="en-NZ" sz="1600" dirty="0"/>
              <a:t>Can destroy a tomato crop within a few days.</a:t>
            </a:r>
          </a:p>
          <a:p>
            <a:pPr marL="0" indent="0">
              <a:spcBef>
                <a:spcPts val="600"/>
              </a:spcBef>
              <a:buNone/>
            </a:pPr>
            <a:r>
              <a:rPr lang="en-NZ" sz="1600" b="1" dirty="0"/>
              <a:t>Symptoms</a:t>
            </a:r>
            <a:endParaRPr lang="en-NZ" sz="1600" dirty="0"/>
          </a:p>
          <a:p>
            <a:pPr lvl="0">
              <a:spcBef>
                <a:spcPts val="600"/>
              </a:spcBef>
            </a:pPr>
            <a:r>
              <a:rPr lang="en-NZ" sz="1600" dirty="0"/>
              <a:t>Large, dark brown or grey patches on leaves.</a:t>
            </a:r>
          </a:p>
          <a:p>
            <a:pPr lvl="0">
              <a:spcBef>
                <a:spcPts val="600"/>
              </a:spcBef>
            </a:pPr>
            <a:r>
              <a:rPr lang="en-NZ" sz="1600" dirty="0"/>
              <a:t>White, fuzzy growth may appear underneath leaves in damp conditions.</a:t>
            </a:r>
          </a:p>
          <a:p>
            <a:pPr lvl="0">
              <a:spcBef>
                <a:spcPts val="600"/>
              </a:spcBef>
            </a:pPr>
            <a:r>
              <a:rPr lang="en-NZ" sz="1600" dirty="0"/>
              <a:t>Dark brown or black streaks and lesions on stems.</a:t>
            </a:r>
          </a:p>
          <a:p>
            <a:pPr lvl="0">
              <a:spcBef>
                <a:spcPts val="600"/>
              </a:spcBef>
            </a:pPr>
            <a:r>
              <a:rPr lang="en-NZ" sz="1600" dirty="0"/>
              <a:t>Large brown patches on fruit that become firm, leathery, and rot.</a:t>
            </a:r>
          </a:p>
          <a:p>
            <a:pPr marL="0" indent="0">
              <a:spcBef>
                <a:spcPts val="600"/>
              </a:spcBef>
              <a:buNone/>
            </a:pPr>
            <a:r>
              <a:rPr lang="en-NZ" sz="1600" b="1" dirty="0"/>
              <a:t>Spreads</a:t>
            </a:r>
            <a:endParaRPr lang="en-NZ" sz="1600" dirty="0"/>
          </a:p>
          <a:p>
            <a:pPr lvl="0">
              <a:spcBef>
                <a:spcPts val="600"/>
              </a:spcBef>
            </a:pPr>
            <a:r>
              <a:rPr lang="en-NZ" sz="1600" dirty="0"/>
              <a:t>Airborne spores carried by wind.</a:t>
            </a:r>
          </a:p>
          <a:p>
            <a:pPr lvl="0">
              <a:spcBef>
                <a:spcPts val="600"/>
              </a:spcBef>
            </a:pPr>
            <a:r>
              <a:rPr lang="en-NZ" sz="1600" dirty="0"/>
              <a:t>Rain and water splashes spread the disease.</a:t>
            </a:r>
          </a:p>
          <a:p>
            <a:pPr lvl="0">
              <a:spcBef>
                <a:spcPts val="600"/>
              </a:spcBef>
            </a:pPr>
            <a:r>
              <a:rPr lang="en-NZ" sz="1600" dirty="0"/>
              <a:t>Survives on infected tomato and potato plants.</a:t>
            </a:r>
          </a:p>
          <a:p>
            <a:pPr marL="0" indent="0">
              <a:spcBef>
                <a:spcPts val="600"/>
              </a:spcBef>
              <a:buNone/>
            </a:pPr>
            <a:r>
              <a:rPr lang="en-NZ" sz="1600" b="1" dirty="0"/>
              <a:t>Management and control</a:t>
            </a:r>
            <a:endParaRPr lang="en-NZ" sz="1600" dirty="0"/>
          </a:p>
          <a:p>
            <a:pPr lvl="0">
              <a:spcBef>
                <a:spcPts val="600"/>
              </a:spcBef>
            </a:pPr>
            <a:r>
              <a:rPr lang="en-NZ" sz="1600" dirty="0"/>
              <a:t>Apply approved fungicides (such as copper-based products) before the disease spreads.</a:t>
            </a:r>
          </a:p>
          <a:p>
            <a:pPr lvl="0">
              <a:spcBef>
                <a:spcPts val="600"/>
              </a:spcBef>
            </a:pPr>
            <a:r>
              <a:rPr lang="en-NZ" sz="1600" dirty="0"/>
              <a:t>Improve airflow by spacing </a:t>
            </a:r>
          </a:p>
          <a:p>
            <a:pPr lvl="0">
              <a:spcBef>
                <a:spcPts val="600"/>
              </a:spcBef>
            </a:pPr>
            <a:r>
              <a:rPr lang="en-NZ" sz="1600" dirty="0"/>
              <a:t>Rotate crops and avoid planting tomatoes near potatoes or other related crops.</a:t>
            </a:r>
          </a:p>
        </p:txBody>
      </p:sp>
      <p:pic>
        <p:nvPicPr>
          <p:cNvPr id="4" name="Picture 3" descr="How to Control Late Blight | Yates">
            <a:extLst>
              <a:ext uri="{FF2B5EF4-FFF2-40B4-BE49-F238E27FC236}">
                <a16:creationId xmlns:a16="http://schemas.microsoft.com/office/drawing/2014/main" id="{A985B17F-F35E-9343-8F5D-AAF07F755881}"/>
              </a:ext>
            </a:extLst>
          </p:cNvPr>
          <p:cNvPicPr>
            <a:picLocks noChangeAspect="1"/>
          </p:cNvPicPr>
          <p:nvPr/>
        </p:nvPicPr>
        <p:blipFill>
          <a:blip r:embed="rId2"/>
          <a:stretch>
            <a:fillRect/>
          </a:stretch>
        </p:blipFill>
        <p:spPr>
          <a:xfrm>
            <a:off x="7334619" y="409206"/>
            <a:ext cx="4524036" cy="3019794"/>
          </a:xfrm>
          <a:prstGeom prst="rect">
            <a:avLst/>
          </a:prstGeom>
        </p:spPr>
      </p:pic>
    </p:spTree>
    <p:extLst>
      <p:ext uri="{BB962C8B-B14F-4D97-AF65-F5344CB8AC3E}">
        <p14:creationId xmlns:p14="http://schemas.microsoft.com/office/powerpoint/2010/main" val="13471177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52F1E6-7B4C-8B84-7527-656C1ABF03C2}"/>
              </a:ext>
            </a:extLst>
          </p:cNvPr>
          <p:cNvSpPr>
            <a:spLocks noGrp="1"/>
          </p:cNvSpPr>
          <p:nvPr>
            <p:ph type="title"/>
          </p:nvPr>
        </p:nvSpPr>
        <p:spPr>
          <a:xfrm>
            <a:off x="838200" y="365125"/>
            <a:ext cx="10515600" cy="1325563"/>
          </a:xfrm>
        </p:spPr>
        <p:txBody>
          <a:bodyPr>
            <a:normAutofit/>
          </a:bodyPr>
          <a:lstStyle/>
          <a:p>
            <a:r>
              <a:rPr lang="en-NZ" sz="5400" b="1"/>
              <a:t>Biosecurity incursions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46C254E-85FA-9068-2F0B-938F6F65940A}"/>
              </a:ext>
            </a:extLst>
          </p:cNvPr>
          <p:cNvSpPr>
            <a:spLocks noGrp="1"/>
          </p:cNvSpPr>
          <p:nvPr>
            <p:ph idx="1"/>
          </p:nvPr>
        </p:nvSpPr>
        <p:spPr>
          <a:xfrm>
            <a:off x="838200" y="1929384"/>
            <a:ext cx="10515600" cy="4251960"/>
          </a:xfrm>
        </p:spPr>
        <p:txBody>
          <a:bodyPr>
            <a:normAutofit/>
          </a:bodyPr>
          <a:lstStyle/>
          <a:p>
            <a:r>
              <a:rPr lang="en-US" sz="2200"/>
              <a:t>There have been many cases of biosecurity incursions in New Zealand horticulture.</a:t>
            </a:r>
            <a:endParaRPr lang="en-NZ" sz="2200"/>
          </a:p>
          <a:p>
            <a:r>
              <a:rPr lang="en-US" sz="2200"/>
              <a:t>Some incursions have resulted in pest eradication, while others have not been eradicated.</a:t>
            </a:r>
            <a:endParaRPr lang="en-NZ" sz="2200"/>
          </a:p>
          <a:p>
            <a:r>
              <a:rPr lang="en-US" sz="2200"/>
              <a:t>These examples highlight the importance of good biosecurity management and being vigilant. Practicing good biosecurity management reduces the risk of pest or disease establishment and potential spread, that could threaten crop and vegetable production in New Zealand.</a:t>
            </a:r>
          </a:p>
        </p:txBody>
      </p:sp>
    </p:spTree>
    <p:extLst>
      <p:ext uri="{BB962C8B-B14F-4D97-AF65-F5344CB8AC3E}">
        <p14:creationId xmlns:p14="http://schemas.microsoft.com/office/powerpoint/2010/main" val="4881319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76F4F-3CB1-348D-7FF7-DE4B1A8D8A4F}"/>
              </a:ext>
            </a:extLst>
          </p:cNvPr>
          <p:cNvSpPr>
            <a:spLocks noGrp="1"/>
          </p:cNvSpPr>
          <p:nvPr>
            <p:ph type="title"/>
          </p:nvPr>
        </p:nvSpPr>
        <p:spPr/>
        <p:txBody>
          <a:bodyPr>
            <a:normAutofit fontScale="90000"/>
          </a:bodyPr>
          <a:lstStyle/>
          <a:p>
            <a:r>
              <a:rPr lang="en-US" sz="4800" b="1" dirty="0"/>
              <a:t>Tomato </a:t>
            </a:r>
            <a:r>
              <a:rPr lang="en-US" b="1" dirty="0"/>
              <a:t>BROWN RUGOSE FRUIT VIRUS </a:t>
            </a:r>
            <a:r>
              <a:rPr lang="en-US" sz="4800" b="1" dirty="0"/>
              <a:t>(</a:t>
            </a:r>
            <a:r>
              <a:rPr lang="en-US" sz="4800" b="1" dirty="0" err="1"/>
              <a:t>ToBRFV</a:t>
            </a:r>
            <a:r>
              <a:rPr lang="en-US" sz="4800" b="1" dirty="0"/>
              <a:t>)</a:t>
            </a:r>
            <a:endParaRPr lang="en-NZ" dirty="0"/>
          </a:p>
        </p:txBody>
      </p:sp>
      <p:sp>
        <p:nvSpPr>
          <p:cNvPr id="3" name="Content Placeholder 2">
            <a:extLst>
              <a:ext uri="{FF2B5EF4-FFF2-40B4-BE49-F238E27FC236}">
                <a16:creationId xmlns:a16="http://schemas.microsoft.com/office/drawing/2014/main" id="{B7D23808-005D-BC14-630A-4D81A43E3765}"/>
              </a:ext>
            </a:extLst>
          </p:cNvPr>
          <p:cNvSpPr>
            <a:spLocks noGrp="1"/>
          </p:cNvSpPr>
          <p:nvPr>
            <p:ph sz="half" idx="1"/>
          </p:nvPr>
        </p:nvSpPr>
        <p:spPr>
          <a:xfrm>
            <a:off x="838199" y="1825625"/>
            <a:ext cx="5515769" cy="4351338"/>
          </a:xfrm>
        </p:spPr>
        <p:txBody>
          <a:bodyPr>
            <a:normAutofit fontScale="92500" lnSpcReduction="10000"/>
          </a:bodyPr>
          <a:lstStyle/>
          <a:p>
            <a:pPr marL="0" indent="0">
              <a:spcBef>
                <a:spcPts val="600"/>
              </a:spcBef>
              <a:buNone/>
            </a:pPr>
            <a:r>
              <a:rPr lang="en-US" sz="1900" dirty="0" err="1"/>
              <a:t>ToBRFV</a:t>
            </a:r>
            <a:r>
              <a:rPr lang="en-US" sz="1900" dirty="0"/>
              <a:t> is a highly contagious plant virus affecting tomatoes, capsicums, and other solanaceous crops. It is a major global biosecurity concern and is closely monitored to reduce the risk of entry into New Zealand horticulture.</a:t>
            </a:r>
          </a:p>
          <a:p>
            <a:pPr marL="0" indent="0">
              <a:spcBef>
                <a:spcPts val="600"/>
              </a:spcBef>
              <a:buNone/>
            </a:pPr>
            <a:r>
              <a:rPr lang="en-US" sz="1900" b="1" dirty="0"/>
              <a:t>Symptoms</a:t>
            </a:r>
          </a:p>
          <a:p>
            <a:pPr>
              <a:spcBef>
                <a:spcPts val="600"/>
              </a:spcBef>
            </a:pPr>
            <a:r>
              <a:rPr lang="en-US" sz="1900" dirty="0"/>
              <a:t>Mosaic patterns and distortion on leaves </a:t>
            </a:r>
          </a:p>
          <a:p>
            <a:pPr>
              <a:spcBef>
                <a:spcPts val="600"/>
              </a:spcBef>
            </a:pPr>
            <a:r>
              <a:rPr lang="en-US" sz="1900" dirty="0"/>
              <a:t>Brown, rough, wrinkled patches on fruit </a:t>
            </a:r>
          </a:p>
          <a:p>
            <a:pPr>
              <a:spcBef>
                <a:spcPts val="600"/>
              </a:spcBef>
            </a:pPr>
            <a:r>
              <a:rPr lang="en-US" sz="1900" dirty="0"/>
              <a:t>Reduced fruit quality and marketability </a:t>
            </a:r>
          </a:p>
          <a:p>
            <a:pPr>
              <a:spcBef>
                <a:spcPts val="600"/>
              </a:spcBef>
            </a:pPr>
            <a:r>
              <a:rPr lang="en-US" sz="1900" dirty="0"/>
              <a:t>Plant growth may become stunted</a:t>
            </a:r>
          </a:p>
          <a:p>
            <a:pPr marL="0" indent="0">
              <a:spcBef>
                <a:spcPts val="600"/>
              </a:spcBef>
              <a:buNone/>
            </a:pPr>
            <a:r>
              <a:rPr lang="en-US" sz="1900" b="1" dirty="0"/>
              <a:t>Spread</a:t>
            </a:r>
          </a:p>
          <a:p>
            <a:pPr>
              <a:spcBef>
                <a:spcPts val="600"/>
              </a:spcBef>
            </a:pPr>
            <a:r>
              <a:rPr lang="en-US" sz="1900" dirty="0"/>
              <a:t>Easily spread through contaminated tools, hands, clothing, seed, and plant material </a:t>
            </a:r>
          </a:p>
          <a:p>
            <a:pPr>
              <a:spcBef>
                <a:spcPts val="600"/>
              </a:spcBef>
            </a:pPr>
            <a:r>
              <a:rPr lang="en-US" sz="1900" dirty="0"/>
              <a:t>Highly persistent and difficult to eradicate once introduced</a:t>
            </a:r>
          </a:p>
        </p:txBody>
      </p:sp>
      <p:pic>
        <p:nvPicPr>
          <p:cNvPr id="5" name="Content Placeholder 6">
            <a:extLst>
              <a:ext uri="{FF2B5EF4-FFF2-40B4-BE49-F238E27FC236}">
                <a16:creationId xmlns:a16="http://schemas.microsoft.com/office/drawing/2014/main" id="{75C9434B-AD3F-8A08-C66F-31F8484B8806}"/>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676231" y="1243409"/>
            <a:ext cx="5515769" cy="5515769"/>
          </a:xfrm>
          <a:prstGeom prst="rect">
            <a:avLst/>
          </a:prstGeom>
          <a:noFill/>
          <a:extLst>
            <a:ext uri="{909E8E84-426E-40DD-AFC4-6F175D3DCCD1}">
              <a14:hiddenFill xmlns:a14="http://schemas.microsoft.com/office/drawing/2010/main">
                <a:solidFill>
                  <a:srgbClr val="FFFFFF"/>
                </a:solidFill>
              </a14:hiddenFill>
            </a:ext>
          </a:extLst>
        </p:spPr>
      </p:pic>
      <p:sp>
        <p:nvSpPr>
          <p:cNvPr id="8" name="Pentagon 7">
            <a:extLst>
              <a:ext uri="{FF2B5EF4-FFF2-40B4-BE49-F238E27FC236}">
                <a16:creationId xmlns:a16="http://schemas.microsoft.com/office/drawing/2014/main" id="{D503FE15-4C35-18C4-21B0-85E9D282F556}"/>
              </a:ext>
            </a:extLst>
          </p:cNvPr>
          <p:cNvSpPr/>
          <p:nvPr/>
        </p:nvSpPr>
        <p:spPr>
          <a:xfrm>
            <a:off x="7060159" y="1066461"/>
            <a:ext cx="969264" cy="1090323"/>
          </a:xfrm>
          <a:prstGeom prst="pentagon">
            <a:avLst/>
          </a:prstGeom>
          <a:solidFill>
            <a:schemeClr val="accent2"/>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t>Not In NZ</a:t>
            </a:r>
            <a:endParaRPr lang="en-NZ" b="1" dirty="0"/>
          </a:p>
        </p:txBody>
      </p:sp>
    </p:spTree>
    <p:extLst>
      <p:ext uri="{BB962C8B-B14F-4D97-AF65-F5344CB8AC3E}">
        <p14:creationId xmlns:p14="http://schemas.microsoft.com/office/powerpoint/2010/main" val="35793825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D3C2A-9FA3-0785-9B22-88BA0CAE2E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13EE52-2677-8694-0E6A-38F400E5C60B}"/>
              </a:ext>
            </a:extLst>
          </p:cNvPr>
          <p:cNvSpPr>
            <a:spLocks noGrp="1"/>
          </p:cNvSpPr>
          <p:nvPr>
            <p:ph type="title"/>
          </p:nvPr>
        </p:nvSpPr>
        <p:spPr/>
        <p:txBody>
          <a:bodyPr/>
          <a:lstStyle/>
          <a:p>
            <a:r>
              <a:rPr lang="en-US" sz="4000" b="1" dirty="0"/>
              <a:t>QUEENSLAND FRUIT FLY </a:t>
            </a:r>
            <a:br>
              <a:rPr lang="en-US" sz="4000" b="1" dirty="0"/>
            </a:br>
            <a:r>
              <a:rPr lang="en-US" sz="1800" dirty="0"/>
              <a:t>(</a:t>
            </a:r>
            <a:r>
              <a:rPr lang="en-US" sz="1800" i="1" dirty="0" err="1"/>
              <a:t>Bactrocera</a:t>
            </a:r>
            <a:r>
              <a:rPr lang="en-US" sz="1800" i="1" dirty="0"/>
              <a:t> </a:t>
            </a:r>
            <a:r>
              <a:rPr lang="en-US" sz="1800" i="1" dirty="0" err="1"/>
              <a:t>tryoni</a:t>
            </a:r>
            <a:r>
              <a:rPr lang="en-US" sz="1800" i="1" dirty="0"/>
              <a:t>)</a:t>
            </a:r>
            <a:endParaRPr lang="en-NZ" sz="1800" dirty="0"/>
          </a:p>
        </p:txBody>
      </p:sp>
      <p:sp>
        <p:nvSpPr>
          <p:cNvPr id="3" name="Content Placeholder 2">
            <a:extLst>
              <a:ext uri="{FF2B5EF4-FFF2-40B4-BE49-F238E27FC236}">
                <a16:creationId xmlns:a16="http://schemas.microsoft.com/office/drawing/2014/main" id="{5DD9846C-A2A7-3F79-F726-D8E1D21B6D38}"/>
              </a:ext>
            </a:extLst>
          </p:cNvPr>
          <p:cNvSpPr>
            <a:spLocks noGrp="1"/>
          </p:cNvSpPr>
          <p:nvPr>
            <p:ph sz="half" idx="1"/>
          </p:nvPr>
        </p:nvSpPr>
        <p:spPr>
          <a:xfrm>
            <a:off x="786333" y="1825625"/>
            <a:ext cx="5987605" cy="4667250"/>
          </a:xfrm>
        </p:spPr>
        <p:txBody>
          <a:bodyPr>
            <a:normAutofit fontScale="55000" lnSpcReduction="20000"/>
          </a:bodyPr>
          <a:lstStyle/>
          <a:p>
            <a:pPr marL="0" indent="0">
              <a:spcBef>
                <a:spcPts val="600"/>
              </a:spcBef>
              <a:buNone/>
            </a:pPr>
            <a:r>
              <a:rPr lang="en-US" sz="3200" dirty="0"/>
              <a:t>The Queensland fruit fly is one of Australia’s most destructive horticultural pests and would pose a major risk to New Zealand’s fruit and vegetable industries if established</a:t>
            </a:r>
          </a:p>
          <a:p>
            <a:pPr marL="0" indent="0">
              <a:spcBef>
                <a:spcPts val="600"/>
              </a:spcBef>
              <a:buNone/>
            </a:pPr>
            <a:r>
              <a:rPr lang="en-US" sz="3200" b="1" dirty="0"/>
              <a:t> </a:t>
            </a:r>
            <a:r>
              <a:rPr lang="en-US" sz="2900" b="1" dirty="0"/>
              <a:t>Why </a:t>
            </a:r>
            <a:r>
              <a:rPr lang="en-NZ" sz="2900" b="1" dirty="0"/>
              <a:t>important</a:t>
            </a:r>
            <a:endParaRPr lang="en-NZ" sz="2900" dirty="0"/>
          </a:p>
          <a:p>
            <a:pPr>
              <a:spcBef>
                <a:spcPts val="600"/>
              </a:spcBef>
            </a:pPr>
            <a:r>
              <a:rPr lang="en-NZ" sz="2900" dirty="0"/>
              <a:t>Many New Zealand fruit and vegetable crops are highly susceptible </a:t>
            </a:r>
          </a:p>
          <a:p>
            <a:pPr lvl="0">
              <a:spcBef>
                <a:spcPts val="600"/>
              </a:spcBef>
            </a:pPr>
            <a:r>
              <a:rPr lang="en-NZ" sz="2900" dirty="0"/>
              <a:t>Could cause major crop losses and fruit damage </a:t>
            </a:r>
          </a:p>
          <a:p>
            <a:pPr lvl="0">
              <a:spcBef>
                <a:spcPts val="600"/>
              </a:spcBef>
            </a:pPr>
            <a:r>
              <a:rPr lang="en-NZ" sz="2900" dirty="0"/>
              <a:t>Would result in loss of access to important export markets </a:t>
            </a:r>
          </a:p>
          <a:p>
            <a:pPr lvl="0">
              <a:spcBef>
                <a:spcPts val="600"/>
              </a:spcBef>
            </a:pPr>
            <a:r>
              <a:rPr lang="en-NZ" sz="2900" dirty="0"/>
              <a:t>Hundreds of millions of dollars to eradicate or control </a:t>
            </a:r>
          </a:p>
          <a:p>
            <a:pPr marL="0" indent="0">
              <a:spcBef>
                <a:spcPts val="600"/>
              </a:spcBef>
              <a:buNone/>
            </a:pPr>
            <a:r>
              <a:rPr lang="en-NZ" sz="2900" b="1" dirty="0"/>
              <a:t>Damage caused</a:t>
            </a:r>
            <a:endParaRPr lang="en-NZ" sz="2900" dirty="0"/>
          </a:p>
          <a:p>
            <a:pPr lvl="0">
              <a:spcBef>
                <a:spcPts val="600"/>
              </a:spcBef>
            </a:pPr>
            <a:r>
              <a:rPr lang="en-NZ" sz="2900" dirty="0"/>
              <a:t>Adult flies lay eggs beneath the fruit skin </a:t>
            </a:r>
          </a:p>
          <a:p>
            <a:pPr lvl="0">
              <a:spcBef>
                <a:spcPts val="600"/>
              </a:spcBef>
            </a:pPr>
            <a:r>
              <a:rPr lang="en-NZ" sz="2900" dirty="0"/>
              <a:t>Eggs hatch into larvae within 2–3 days </a:t>
            </a:r>
          </a:p>
          <a:p>
            <a:pPr lvl="0">
              <a:spcBef>
                <a:spcPts val="600"/>
              </a:spcBef>
            </a:pPr>
            <a:r>
              <a:rPr lang="en-NZ" sz="2900" dirty="0"/>
              <a:t>Larvae feed inside the fruit for 10–31 days </a:t>
            </a:r>
          </a:p>
          <a:p>
            <a:pPr lvl="0">
              <a:spcBef>
                <a:spcPts val="600"/>
              </a:spcBef>
            </a:pPr>
            <a:r>
              <a:rPr lang="en-NZ" sz="2900" dirty="0"/>
              <a:t>Feeding causes fruit breakdown and rotting </a:t>
            </a:r>
          </a:p>
          <a:p>
            <a:pPr marL="0" lvl="0" indent="0">
              <a:spcBef>
                <a:spcPts val="600"/>
              </a:spcBef>
              <a:buNone/>
            </a:pPr>
            <a:endParaRPr lang="en-NZ" sz="2900" dirty="0"/>
          </a:p>
          <a:p>
            <a:pPr marL="0" indent="0">
              <a:spcBef>
                <a:spcPts val="600"/>
              </a:spcBef>
              <a:buNone/>
            </a:pPr>
            <a:r>
              <a:rPr lang="en-NZ" sz="2900" dirty="0"/>
              <a:t>Preventing the establishment of fruit flies is critical for </a:t>
            </a:r>
            <a:r>
              <a:rPr lang="en-NZ" dirty="0"/>
              <a:t>protecting New Zealand horticulture and export trade.</a:t>
            </a:r>
          </a:p>
        </p:txBody>
      </p:sp>
      <p:pic>
        <p:nvPicPr>
          <p:cNvPr id="5" name="Image 542">
            <a:extLst>
              <a:ext uri="{FF2B5EF4-FFF2-40B4-BE49-F238E27FC236}">
                <a16:creationId xmlns:a16="http://schemas.microsoft.com/office/drawing/2014/main" id="{62997990-073A-9A7F-C849-BD82FCDFF91E}"/>
              </a:ext>
            </a:extLst>
          </p:cNvPr>
          <p:cNvPicPr>
            <a:picLocks noGrp="1"/>
          </p:cNvPicPr>
          <p:nvPr>
            <p:ph sz="half" idx="2"/>
          </p:nvPr>
        </p:nvPicPr>
        <p:blipFill>
          <a:blip r:embed="rId2" cstate="print"/>
          <a:stretch>
            <a:fillRect/>
          </a:stretch>
        </p:blipFill>
        <p:spPr>
          <a:xfrm>
            <a:off x="6773938" y="1825625"/>
            <a:ext cx="4754879" cy="4218559"/>
          </a:xfrm>
          <a:prstGeom prst="rect">
            <a:avLst/>
          </a:prstGeom>
        </p:spPr>
      </p:pic>
      <p:sp>
        <p:nvSpPr>
          <p:cNvPr id="4" name="Pentagon 3">
            <a:extLst>
              <a:ext uri="{FF2B5EF4-FFF2-40B4-BE49-F238E27FC236}">
                <a16:creationId xmlns:a16="http://schemas.microsoft.com/office/drawing/2014/main" id="{3DB662EB-B740-1CD8-0231-73F73BD29B09}"/>
              </a:ext>
            </a:extLst>
          </p:cNvPr>
          <p:cNvSpPr/>
          <p:nvPr/>
        </p:nvSpPr>
        <p:spPr>
          <a:xfrm>
            <a:off x="6528816" y="1027906"/>
            <a:ext cx="969264" cy="1090323"/>
          </a:xfrm>
          <a:prstGeom prst="pentagon">
            <a:avLst/>
          </a:prstGeom>
          <a:solidFill>
            <a:schemeClr val="accent2"/>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b="1" dirty="0"/>
              <a:t>Not In NZ</a:t>
            </a:r>
            <a:endParaRPr lang="en-NZ" b="1" dirty="0"/>
          </a:p>
        </p:txBody>
      </p:sp>
    </p:spTree>
    <p:extLst>
      <p:ext uri="{BB962C8B-B14F-4D97-AF65-F5344CB8AC3E}">
        <p14:creationId xmlns:p14="http://schemas.microsoft.com/office/powerpoint/2010/main" val="3072598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6DC4E3-A10C-BF57-D559-B8E68B182706}"/>
              </a:ext>
            </a:extLst>
          </p:cNvPr>
          <p:cNvSpPr>
            <a:spLocks noGrp="1"/>
          </p:cNvSpPr>
          <p:nvPr>
            <p:ph type="title"/>
          </p:nvPr>
        </p:nvSpPr>
        <p:spPr>
          <a:xfrm>
            <a:off x="686834" y="1153572"/>
            <a:ext cx="3200400" cy="4461163"/>
          </a:xfrm>
        </p:spPr>
        <p:txBody>
          <a:bodyPr>
            <a:normAutofit/>
          </a:bodyPr>
          <a:lstStyle/>
          <a:p>
            <a:r>
              <a:rPr lang="en-US" b="1">
                <a:solidFill>
                  <a:srgbClr val="FFFFFF"/>
                </a:solidFill>
              </a:rPr>
              <a:t>Impacts of biosecurity incursions on growers</a:t>
            </a:r>
            <a:endParaRPr lang="en-NZ">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45BEB45-1C94-C6AD-C0FA-57E5D717C405}"/>
              </a:ext>
            </a:extLst>
          </p:cNvPr>
          <p:cNvSpPr>
            <a:spLocks noGrp="1"/>
          </p:cNvSpPr>
          <p:nvPr>
            <p:ph idx="1"/>
          </p:nvPr>
        </p:nvSpPr>
        <p:spPr>
          <a:xfrm>
            <a:off x="4447308" y="591344"/>
            <a:ext cx="6906491" cy="5585619"/>
          </a:xfrm>
        </p:spPr>
        <p:txBody>
          <a:bodyPr anchor="ctr">
            <a:normAutofit/>
          </a:bodyPr>
          <a:lstStyle/>
          <a:p>
            <a:pPr marL="0" indent="0">
              <a:buNone/>
            </a:pPr>
            <a:endParaRPr lang="en-NZ" sz="2200" b="1" dirty="0"/>
          </a:p>
          <a:p>
            <a:pPr lvl="0"/>
            <a:r>
              <a:rPr lang="en-US" sz="1800" b="1" dirty="0"/>
              <a:t>Increased cost of production: </a:t>
            </a:r>
            <a:r>
              <a:rPr lang="en-US" sz="1800" dirty="0"/>
              <a:t>control and eradication of pest and diseases once found on a property is a costly exercise.</a:t>
            </a:r>
            <a:endParaRPr lang="en-NZ" sz="1800" dirty="0"/>
          </a:p>
          <a:p>
            <a:pPr lvl="0"/>
            <a:r>
              <a:rPr lang="en-US" sz="1800" b="1" dirty="0"/>
              <a:t>Significant loss of yield: </a:t>
            </a:r>
            <a:r>
              <a:rPr lang="en-US" sz="1800" dirty="0"/>
              <a:t>pest and diseases can stunt crop growth or decimate harvestable crop.</a:t>
            </a:r>
            <a:endParaRPr lang="en-NZ" sz="1800" dirty="0"/>
          </a:p>
          <a:p>
            <a:pPr lvl="0"/>
            <a:r>
              <a:rPr lang="en-US" sz="1800" b="1" dirty="0"/>
              <a:t>Loss of sell-able crop: </a:t>
            </a:r>
            <a:r>
              <a:rPr lang="en-US" sz="1800" dirty="0"/>
              <a:t>a pest or disease outbreak could leave a crop unfit for human consumption.</a:t>
            </a:r>
            <a:endParaRPr lang="en-NZ" sz="1800" dirty="0"/>
          </a:p>
          <a:p>
            <a:pPr lvl="0"/>
            <a:r>
              <a:rPr lang="en-US" sz="1800" b="1" dirty="0"/>
              <a:t>Loss of access to markets: </a:t>
            </a:r>
            <a:r>
              <a:rPr lang="en-US" sz="1800" dirty="0"/>
              <a:t>outbreaks of pest and diseases in New Zealand can limit international market access for not only the crop in question but also for potential host crops.</a:t>
            </a:r>
            <a:endParaRPr lang="en-NZ" sz="1800" dirty="0"/>
          </a:p>
          <a:p>
            <a:pPr lvl="0"/>
            <a:r>
              <a:rPr lang="en-US" sz="1800" b="1" dirty="0"/>
              <a:t>Loss of right to grow crops: </a:t>
            </a:r>
            <a:r>
              <a:rPr lang="en-US" sz="1800" dirty="0"/>
              <a:t>in some cases, pest eradication will be attempted by banning the production of crops in a certain area. See the Pea weevil case study as an example.</a:t>
            </a:r>
            <a:endParaRPr lang="en-NZ" sz="1800" dirty="0"/>
          </a:p>
          <a:p>
            <a:endParaRPr lang="en-NZ" sz="2200" dirty="0"/>
          </a:p>
        </p:txBody>
      </p:sp>
    </p:spTree>
    <p:extLst>
      <p:ext uri="{BB962C8B-B14F-4D97-AF65-F5344CB8AC3E}">
        <p14:creationId xmlns:p14="http://schemas.microsoft.com/office/powerpoint/2010/main" val="1210016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34FE03-717D-C6C2-2A33-8C96D71365A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308DCF-3DCF-CB5C-D3C0-4BE0829AE6D5}"/>
              </a:ext>
            </a:extLst>
          </p:cNvPr>
          <p:cNvSpPr>
            <a:spLocks noGrp="1"/>
          </p:cNvSpPr>
          <p:nvPr>
            <p:ph type="title"/>
          </p:nvPr>
        </p:nvSpPr>
        <p:spPr>
          <a:xfrm>
            <a:off x="630935" y="640080"/>
            <a:ext cx="10852003" cy="1481328"/>
          </a:xfrm>
        </p:spPr>
        <p:txBody>
          <a:bodyPr anchor="b">
            <a:normAutofit fontScale="90000"/>
          </a:bodyPr>
          <a:lstStyle/>
          <a:p>
            <a:br>
              <a:rPr lang="en-NZ" sz="3200" b="1" dirty="0"/>
            </a:br>
            <a:br>
              <a:rPr lang="en-NZ" sz="3200" b="1" dirty="0"/>
            </a:br>
            <a:r>
              <a:rPr lang="en-NZ" b="1" dirty="0"/>
              <a:t>Successful greenhouse tomato production depends on:</a:t>
            </a:r>
            <a:br>
              <a:rPr lang="en-NZ" dirty="0"/>
            </a:br>
            <a:endParaRPr lang="en-NZ" dirty="0"/>
          </a:p>
        </p:txBody>
      </p:sp>
      <p:sp>
        <p:nvSpPr>
          <p:cNvPr id="11"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EE7E4F0-E071-A1B3-FB49-3D1087A3F36F}"/>
              </a:ext>
            </a:extLst>
          </p:cNvPr>
          <p:cNvSpPr>
            <a:spLocks noGrp="1"/>
          </p:cNvSpPr>
          <p:nvPr>
            <p:ph idx="1"/>
          </p:nvPr>
        </p:nvSpPr>
        <p:spPr>
          <a:xfrm>
            <a:off x="630936" y="2483318"/>
            <a:ext cx="4818888" cy="3869356"/>
          </a:xfrm>
        </p:spPr>
        <p:txBody>
          <a:bodyPr anchor="t">
            <a:normAutofit/>
          </a:bodyPr>
          <a:lstStyle/>
          <a:p>
            <a:pPr lvl="0"/>
            <a:r>
              <a:rPr lang="en-NZ" sz="1800" dirty="0"/>
              <a:t>Good environmental control </a:t>
            </a:r>
          </a:p>
          <a:p>
            <a:pPr lvl="0"/>
            <a:r>
              <a:rPr lang="en-NZ" sz="1800" dirty="0"/>
              <a:t>Strong hygiene practices</a:t>
            </a:r>
          </a:p>
          <a:p>
            <a:r>
              <a:rPr lang="en-NZ" sz="1800" dirty="0"/>
              <a:t>Early pest and disease detection  </a:t>
            </a:r>
          </a:p>
          <a:p>
            <a:pPr lvl="0"/>
            <a:r>
              <a:rPr lang="en-NZ" sz="1800" dirty="0"/>
              <a:t>Biological control systems </a:t>
            </a:r>
          </a:p>
          <a:p>
            <a:pPr lvl="0"/>
            <a:r>
              <a:rPr lang="en-NZ" sz="1800" dirty="0"/>
              <a:t>Integrated Pest Management (IPM) </a:t>
            </a:r>
          </a:p>
          <a:p>
            <a:pPr marL="0" indent="0">
              <a:buNone/>
            </a:pPr>
            <a:r>
              <a:rPr lang="en-NZ" sz="1800" b="1" dirty="0"/>
              <a:t>Good management improves:</a:t>
            </a:r>
          </a:p>
          <a:p>
            <a:pPr lvl="0"/>
            <a:r>
              <a:rPr lang="en-NZ" sz="1800" dirty="0"/>
              <a:t>Crop health </a:t>
            </a:r>
          </a:p>
          <a:p>
            <a:pPr lvl="0"/>
            <a:r>
              <a:rPr lang="en-NZ" sz="1800" dirty="0"/>
              <a:t>Fruit quality </a:t>
            </a:r>
          </a:p>
          <a:p>
            <a:pPr lvl="0"/>
            <a:r>
              <a:rPr lang="en-NZ" sz="1800" dirty="0"/>
              <a:t>Yield </a:t>
            </a:r>
          </a:p>
          <a:p>
            <a:pPr lvl="0"/>
            <a:r>
              <a:rPr lang="en-NZ" sz="1800" dirty="0"/>
              <a:t>Sustainability</a:t>
            </a:r>
          </a:p>
          <a:p>
            <a:endParaRPr lang="en-NZ" sz="1500" dirty="0"/>
          </a:p>
          <a:p>
            <a:endParaRPr lang="en-NZ" sz="1500" dirty="0"/>
          </a:p>
        </p:txBody>
      </p:sp>
      <p:pic>
        <p:nvPicPr>
          <p:cNvPr id="4" name="Picture 3" descr="Growing | NZ Hothouse">
            <a:extLst>
              <a:ext uri="{FF2B5EF4-FFF2-40B4-BE49-F238E27FC236}">
                <a16:creationId xmlns:a16="http://schemas.microsoft.com/office/drawing/2014/main" id="{896778F1-E108-34F9-6DCB-881508EAB8B9}"/>
              </a:ext>
            </a:extLst>
          </p:cNvPr>
          <p:cNvPicPr>
            <a:picLocks noChangeAspect="1"/>
          </p:cNvPicPr>
          <p:nvPr/>
        </p:nvPicPr>
        <p:blipFill>
          <a:blip r:embed="rId2"/>
          <a:stretch>
            <a:fillRect/>
          </a:stretch>
        </p:blipFill>
        <p:spPr>
          <a:xfrm>
            <a:off x="6190488" y="2372868"/>
            <a:ext cx="5458968" cy="3643861"/>
          </a:xfrm>
          <a:prstGeom prst="rect">
            <a:avLst/>
          </a:prstGeom>
        </p:spPr>
      </p:pic>
    </p:spTree>
    <p:extLst>
      <p:ext uri="{BB962C8B-B14F-4D97-AF65-F5344CB8AC3E}">
        <p14:creationId xmlns:p14="http://schemas.microsoft.com/office/powerpoint/2010/main" val="33588108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621E9B-EA1C-20FD-2341-02DB0AA740F4}"/>
              </a:ext>
            </a:extLst>
          </p:cNvPr>
          <p:cNvSpPr>
            <a:spLocks noGrp="1"/>
          </p:cNvSpPr>
          <p:nvPr>
            <p:ph type="title"/>
          </p:nvPr>
        </p:nvSpPr>
        <p:spPr>
          <a:xfrm>
            <a:off x="630935" y="640080"/>
            <a:ext cx="5384853" cy="1481328"/>
          </a:xfrm>
        </p:spPr>
        <p:txBody>
          <a:bodyPr anchor="b">
            <a:normAutofit/>
          </a:bodyPr>
          <a:lstStyle/>
          <a:p>
            <a:r>
              <a:rPr lang="en-NZ" sz="3800" b="1" dirty="0"/>
              <a:t>Activity 8</a:t>
            </a:r>
            <a:r>
              <a:rPr lang="en-NZ" sz="3800" dirty="0"/>
              <a:t>: </a:t>
            </a:r>
            <a:br>
              <a:rPr lang="en-NZ" sz="3800" dirty="0"/>
            </a:br>
            <a:r>
              <a:rPr lang="en-NZ" sz="3800" dirty="0"/>
              <a:t>Biosecurity risk challenge</a:t>
            </a:r>
          </a:p>
        </p:txBody>
      </p:sp>
      <p:sp>
        <p:nvSpPr>
          <p:cNvPr id="14"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634123B-4D61-F893-4335-14902AD299FC}"/>
              </a:ext>
            </a:extLst>
          </p:cNvPr>
          <p:cNvSpPr>
            <a:spLocks noGrp="1"/>
          </p:cNvSpPr>
          <p:nvPr>
            <p:ph idx="1"/>
          </p:nvPr>
        </p:nvSpPr>
        <p:spPr>
          <a:xfrm>
            <a:off x="630935" y="2660904"/>
            <a:ext cx="5230849" cy="3547872"/>
          </a:xfrm>
        </p:spPr>
        <p:txBody>
          <a:bodyPr anchor="t">
            <a:normAutofit/>
          </a:bodyPr>
          <a:lstStyle/>
          <a:p>
            <a:pPr marL="0" indent="0">
              <a:buNone/>
            </a:pPr>
            <a:r>
              <a:rPr lang="en-NZ" sz="1700" b="1" dirty="0"/>
              <a:t>Scenario</a:t>
            </a:r>
            <a:r>
              <a:rPr lang="en-NZ" sz="1700" dirty="0"/>
              <a:t>: A Queensland Fruit fly has been found.</a:t>
            </a:r>
          </a:p>
          <a:p>
            <a:pPr marL="0" indent="0">
              <a:buNone/>
            </a:pPr>
            <a:r>
              <a:rPr lang="en-NZ" sz="1700" dirty="0"/>
              <a:t>Divide class into the following groups</a:t>
            </a:r>
          </a:p>
          <a:p>
            <a:pPr lvl="1"/>
            <a:r>
              <a:rPr lang="en-NZ" sz="1700" dirty="0"/>
              <a:t>Growers </a:t>
            </a:r>
          </a:p>
          <a:p>
            <a:pPr lvl="1"/>
            <a:r>
              <a:rPr lang="en-NZ" sz="1700" dirty="0"/>
              <a:t>Government </a:t>
            </a:r>
          </a:p>
          <a:p>
            <a:pPr lvl="1"/>
            <a:r>
              <a:rPr lang="en-NZ" sz="1700" dirty="0"/>
              <a:t>Supermarkets or Processors</a:t>
            </a:r>
          </a:p>
          <a:p>
            <a:pPr lvl="1"/>
            <a:r>
              <a:rPr lang="en-NZ" sz="1700" dirty="0"/>
              <a:t>Scientists </a:t>
            </a:r>
          </a:p>
          <a:p>
            <a:pPr lvl="1"/>
            <a:r>
              <a:rPr lang="en-NZ" sz="1700" dirty="0"/>
              <a:t>Consumers </a:t>
            </a:r>
          </a:p>
          <a:p>
            <a:pPr marL="0" indent="0">
              <a:buNone/>
            </a:pPr>
            <a:r>
              <a:rPr lang="en-NZ" sz="1700" dirty="0"/>
              <a:t>Each group explains:</a:t>
            </a:r>
          </a:p>
          <a:p>
            <a:pPr lvl="0"/>
            <a:r>
              <a:rPr lang="en-NZ" sz="1700" dirty="0"/>
              <a:t>What they are worried about? </a:t>
            </a:r>
          </a:p>
          <a:p>
            <a:pPr lvl="0"/>
            <a:r>
              <a:rPr lang="en-NZ" sz="1700" dirty="0"/>
              <a:t>What should happen next? </a:t>
            </a:r>
          </a:p>
          <a:p>
            <a:endParaRPr lang="en-NZ" sz="1700" dirty="0"/>
          </a:p>
        </p:txBody>
      </p:sp>
      <p:pic>
        <p:nvPicPr>
          <p:cNvPr id="4" name="Image 542">
            <a:extLst>
              <a:ext uri="{FF2B5EF4-FFF2-40B4-BE49-F238E27FC236}">
                <a16:creationId xmlns:a16="http://schemas.microsoft.com/office/drawing/2014/main" id="{9704C3FF-4988-B9E0-4207-F72207ECF0DE}"/>
              </a:ext>
            </a:extLst>
          </p:cNvPr>
          <p:cNvPicPr>
            <a:picLocks/>
          </p:cNvPicPr>
          <p:nvPr/>
        </p:nvPicPr>
        <p:blipFill>
          <a:blip r:embed="rId2" cstate="print"/>
          <a:stretch>
            <a:fillRect/>
          </a:stretch>
        </p:blipFill>
        <p:spPr>
          <a:xfrm>
            <a:off x="6099048" y="1344229"/>
            <a:ext cx="5458968" cy="4169542"/>
          </a:xfrm>
          <a:prstGeom prst="rect">
            <a:avLst/>
          </a:prstGeom>
        </p:spPr>
      </p:pic>
    </p:spTree>
    <p:extLst>
      <p:ext uri="{BB962C8B-B14F-4D97-AF65-F5344CB8AC3E}">
        <p14:creationId xmlns:p14="http://schemas.microsoft.com/office/powerpoint/2010/main" val="20027542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E3C3C-1332-DEC8-122E-06F476030B7A}"/>
              </a:ext>
            </a:extLst>
          </p:cNvPr>
          <p:cNvSpPr>
            <a:spLocks noGrp="1"/>
          </p:cNvSpPr>
          <p:nvPr>
            <p:ph type="title"/>
          </p:nvPr>
        </p:nvSpPr>
        <p:spPr/>
        <p:txBody>
          <a:bodyPr/>
          <a:lstStyle/>
          <a:p>
            <a:r>
              <a:rPr lang="en-NZ" b="1" dirty="0"/>
              <a:t>Video resources</a:t>
            </a:r>
            <a:endParaRPr lang="en-NZ" dirty="0"/>
          </a:p>
        </p:txBody>
      </p:sp>
      <p:sp>
        <p:nvSpPr>
          <p:cNvPr id="3" name="Content Placeholder 2">
            <a:extLst>
              <a:ext uri="{FF2B5EF4-FFF2-40B4-BE49-F238E27FC236}">
                <a16:creationId xmlns:a16="http://schemas.microsoft.com/office/drawing/2014/main" id="{1E110A93-EF50-B9E4-CCC0-3FAC4CD5279C}"/>
              </a:ext>
            </a:extLst>
          </p:cNvPr>
          <p:cNvSpPr>
            <a:spLocks noGrp="1"/>
          </p:cNvSpPr>
          <p:nvPr>
            <p:ph idx="1"/>
          </p:nvPr>
        </p:nvSpPr>
        <p:spPr/>
        <p:txBody>
          <a:bodyPr>
            <a:normAutofit/>
          </a:bodyPr>
          <a:lstStyle/>
          <a:p>
            <a:r>
              <a:rPr lang="en-NZ" sz="1600" b="1" dirty="0"/>
              <a:t>Revitalising IPM in greenhouse tomatoes </a:t>
            </a:r>
            <a:r>
              <a:rPr lang="en-NZ" sz="1600" u="sng" dirty="0">
                <a:hlinkClick r:id="rId2"/>
              </a:rPr>
              <a:t>https://www.youtube.com/watch?v=mJ2Es-GDUsk&amp;list=PLyWjTzcyS3kuOPeQllQIIqgubEoBbvVAG&amp;index=1</a:t>
            </a:r>
            <a:endParaRPr lang="en-NZ" sz="1600" dirty="0"/>
          </a:p>
          <a:p>
            <a:r>
              <a:rPr lang="en-NZ" sz="1600" b="1" dirty="0"/>
              <a:t>Tips on dealing with spot pest </a:t>
            </a:r>
            <a:r>
              <a:rPr lang="en-NZ" sz="1600" u="sng" dirty="0">
                <a:hlinkClick r:id="rId3"/>
              </a:rPr>
              <a:t>https://www.youtube.com/watch?v=LGHbVJ7vW78&amp;list=PLyWjTzcyS3kuOPeQllQIIqgubEoBbvVAG&amp;index=2</a:t>
            </a:r>
            <a:endParaRPr lang="en-NZ" sz="1600" dirty="0"/>
          </a:p>
          <a:p>
            <a:r>
              <a:rPr lang="en-NZ" sz="1600" b="1" dirty="0"/>
              <a:t>How to Scout </a:t>
            </a:r>
            <a:r>
              <a:rPr lang="en-NZ" sz="1600" u="sng" dirty="0">
                <a:hlinkClick r:id="rId4"/>
              </a:rPr>
              <a:t>https://www.youtube.com/watch?v=its2VWumx00&amp;list=PLyWjTzcyS3kuOPeQllQIIqgubEoBbvVAG&amp;index=3</a:t>
            </a:r>
            <a:endParaRPr lang="en-NZ" sz="1600" dirty="0"/>
          </a:p>
          <a:p>
            <a:r>
              <a:rPr lang="en-NZ" sz="1600" b="1" dirty="0"/>
              <a:t>How to use </a:t>
            </a:r>
            <a:r>
              <a:rPr lang="en-NZ" sz="1600" b="1" dirty="0" err="1"/>
              <a:t>Engytatus</a:t>
            </a:r>
            <a:r>
              <a:rPr lang="en-NZ" sz="1600" b="1" dirty="0"/>
              <a:t>: </a:t>
            </a:r>
            <a:r>
              <a:rPr lang="en-NZ" sz="1600" u="sng" dirty="0">
                <a:hlinkClick r:id="rId5"/>
              </a:rPr>
              <a:t>https://www.youtube.com/watch?v=K3FMGFJm-zo&amp;list=PLyWjTzcyS3kuOPeQllQIIqgubEoBbvVAG&amp;index=4</a:t>
            </a:r>
            <a:endParaRPr lang="en-NZ" sz="1600" dirty="0"/>
          </a:p>
          <a:p>
            <a:r>
              <a:rPr lang="en-NZ" sz="1600" b="1" dirty="0" err="1"/>
              <a:t>TomatoesNZ</a:t>
            </a:r>
            <a:r>
              <a:rPr lang="en-NZ" sz="1600" b="1" dirty="0"/>
              <a:t> Whitefly control as part of an IPM for greenhouse tomatoes </a:t>
            </a:r>
            <a:r>
              <a:rPr lang="en-NZ" sz="1600" u="sng" dirty="0">
                <a:hlinkClick r:id="rId6"/>
              </a:rPr>
              <a:t>https://www.youtube.com/watch?v=ofNIAH-b-8k&amp;list=PLyWjTzcyS3kuOPeQllQIIqgubEoBbvVAG&amp;index</a:t>
            </a:r>
            <a:endParaRPr lang="en-NZ" sz="1600" dirty="0"/>
          </a:p>
        </p:txBody>
      </p:sp>
    </p:spTree>
    <p:extLst>
      <p:ext uri="{BB962C8B-B14F-4D97-AF65-F5344CB8AC3E}">
        <p14:creationId xmlns:p14="http://schemas.microsoft.com/office/powerpoint/2010/main" val="5708035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1A547F-0CEF-E3A3-5BED-85E9A11CAD0C}"/>
              </a:ext>
            </a:extLst>
          </p:cNvPr>
          <p:cNvSpPr>
            <a:spLocks noGrp="1"/>
          </p:cNvSpPr>
          <p:nvPr>
            <p:ph type="title"/>
          </p:nvPr>
        </p:nvSpPr>
        <p:spPr>
          <a:xfrm>
            <a:off x="841248" y="548640"/>
            <a:ext cx="3600860" cy="5431536"/>
          </a:xfrm>
        </p:spPr>
        <p:txBody>
          <a:bodyPr>
            <a:normAutofit/>
          </a:bodyPr>
          <a:lstStyle/>
          <a:p>
            <a:r>
              <a:rPr lang="en-NZ" sz="5400" b="1" dirty="0"/>
              <a:t>References</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4D006E0-0566-39E2-EB5F-D5E03B74F3B8}"/>
              </a:ext>
            </a:extLst>
          </p:cNvPr>
          <p:cNvSpPr>
            <a:spLocks noGrp="1"/>
          </p:cNvSpPr>
          <p:nvPr>
            <p:ph idx="1"/>
          </p:nvPr>
        </p:nvSpPr>
        <p:spPr>
          <a:xfrm>
            <a:off x="5126418" y="552091"/>
            <a:ext cx="6224335" cy="5431536"/>
          </a:xfrm>
        </p:spPr>
        <p:txBody>
          <a:bodyPr anchor="ctr">
            <a:normAutofit/>
          </a:bodyPr>
          <a:lstStyle/>
          <a:p>
            <a:pPr marL="0" indent="0">
              <a:buNone/>
            </a:pPr>
            <a:r>
              <a:rPr lang="en-NZ" sz="2200" dirty="0"/>
              <a:t>Tomatoes NZ</a:t>
            </a:r>
          </a:p>
          <a:p>
            <a:pPr marL="0" indent="0">
              <a:buNone/>
            </a:pPr>
            <a:r>
              <a:rPr lang="en-NZ" sz="2200" dirty="0">
                <a:hlinkClick r:id="rId2"/>
              </a:rPr>
              <a:t>https://www.tomatoesnz.co.nz/biosecurity/endemic-pest-fact-sheet/</a:t>
            </a:r>
            <a:endParaRPr lang="en-NZ" sz="2200" dirty="0"/>
          </a:p>
          <a:p>
            <a:pPr marL="0" indent="0">
              <a:buNone/>
            </a:pPr>
            <a:endParaRPr lang="en-NZ" sz="2200" dirty="0"/>
          </a:p>
        </p:txBody>
      </p:sp>
    </p:spTree>
    <p:extLst>
      <p:ext uri="{BB962C8B-B14F-4D97-AF65-F5344CB8AC3E}">
        <p14:creationId xmlns:p14="http://schemas.microsoft.com/office/powerpoint/2010/main" val="3203473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96786E-773E-2BEA-5CC7-AF05351E8126}"/>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picture containing logo&#10;&#10;Description automatically generated">
            <a:extLst>
              <a:ext uri="{FF2B5EF4-FFF2-40B4-BE49-F238E27FC236}">
                <a16:creationId xmlns:a16="http://schemas.microsoft.com/office/drawing/2014/main" id="{0F59483C-0FC6-FB1E-4CD0-0B3D3D7210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9"/>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9536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A81BF0-1E10-65A6-C22D-4607CD72E248}"/>
              </a:ext>
            </a:extLst>
          </p:cNvPr>
          <p:cNvSpPr>
            <a:spLocks noGrp="1"/>
          </p:cNvSpPr>
          <p:nvPr>
            <p:ph type="title"/>
          </p:nvPr>
        </p:nvSpPr>
        <p:spPr>
          <a:xfrm>
            <a:off x="630935" y="640080"/>
            <a:ext cx="5904619" cy="1481328"/>
          </a:xfrm>
        </p:spPr>
        <p:txBody>
          <a:bodyPr anchor="b">
            <a:normAutofit/>
          </a:bodyPr>
          <a:lstStyle/>
          <a:p>
            <a:r>
              <a:rPr lang="en-NZ" b="1" dirty="0"/>
              <a:t>Greenhouse conditions</a:t>
            </a:r>
            <a:br>
              <a:rPr lang="en-NZ" sz="3400" dirty="0"/>
            </a:br>
            <a:endParaRPr lang="en-NZ" sz="3400" dirty="0"/>
          </a:p>
        </p:txBody>
      </p:sp>
      <p:sp>
        <p:nvSpPr>
          <p:cNvPr id="11"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F252988-5179-3CD1-9C7D-A6EAF237B438}"/>
              </a:ext>
            </a:extLst>
          </p:cNvPr>
          <p:cNvSpPr>
            <a:spLocks noGrp="1"/>
          </p:cNvSpPr>
          <p:nvPr>
            <p:ph idx="1"/>
          </p:nvPr>
        </p:nvSpPr>
        <p:spPr>
          <a:xfrm>
            <a:off x="630936" y="2660904"/>
            <a:ext cx="4818888" cy="3547872"/>
          </a:xfrm>
        </p:spPr>
        <p:txBody>
          <a:bodyPr anchor="t">
            <a:normAutofit/>
          </a:bodyPr>
          <a:lstStyle/>
          <a:p>
            <a:pPr lvl="0"/>
            <a:r>
              <a:rPr lang="en-NZ" sz="1800" dirty="0"/>
              <a:t>Humidity </a:t>
            </a:r>
          </a:p>
          <a:p>
            <a:pPr lvl="0"/>
            <a:r>
              <a:rPr lang="en-NZ" sz="1800" dirty="0"/>
              <a:t>Warm temperatures </a:t>
            </a:r>
          </a:p>
          <a:p>
            <a:pPr lvl="0"/>
            <a:r>
              <a:rPr lang="en-NZ" sz="1800" dirty="0"/>
              <a:t>Dense plant canopies </a:t>
            </a:r>
          </a:p>
          <a:p>
            <a:pPr lvl="0"/>
            <a:r>
              <a:rPr lang="en-NZ" sz="1800" dirty="0"/>
              <a:t>Continuous crop production </a:t>
            </a:r>
          </a:p>
          <a:p>
            <a:r>
              <a:rPr lang="en-NZ" sz="1800" dirty="0"/>
              <a:t>Limited airflow </a:t>
            </a:r>
          </a:p>
          <a:p>
            <a:pPr marL="0" indent="0">
              <a:buNone/>
            </a:pPr>
            <a:r>
              <a:rPr lang="en-NZ" sz="1800" dirty="0"/>
              <a:t>These conditions help plants grow quickly but also allow pests and pathogens to survive year-round.</a:t>
            </a:r>
          </a:p>
          <a:p>
            <a:pPr marL="0" indent="0">
              <a:buNone/>
            </a:pPr>
            <a:r>
              <a:rPr lang="en-NZ" sz="1800" dirty="0"/>
              <a:t>Poor pest and disease control can reduce yield and fruit quality. </a:t>
            </a:r>
          </a:p>
          <a:p>
            <a:endParaRPr lang="en-NZ" sz="1900" dirty="0"/>
          </a:p>
        </p:txBody>
      </p:sp>
      <p:pic>
        <p:nvPicPr>
          <p:cNvPr id="4" name="Picture 4">
            <a:extLst>
              <a:ext uri="{FF2B5EF4-FFF2-40B4-BE49-F238E27FC236}">
                <a16:creationId xmlns:a16="http://schemas.microsoft.com/office/drawing/2014/main" id="{61A1AB7F-2E2C-E449-E7AF-A458B46EA94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a:xfrm>
            <a:off x="5765532" y="1770698"/>
            <a:ext cx="6000632" cy="400542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69563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C54863-9115-DF96-E7F8-801F76BF492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9D2D50-B2B7-1943-F149-C8AA0DB7AE40}"/>
              </a:ext>
            </a:extLst>
          </p:cNvPr>
          <p:cNvSpPr>
            <a:spLocks noGrp="1"/>
          </p:cNvSpPr>
          <p:nvPr>
            <p:ph type="title"/>
          </p:nvPr>
        </p:nvSpPr>
        <p:spPr>
          <a:xfrm>
            <a:off x="630935" y="640080"/>
            <a:ext cx="8769097" cy="1481328"/>
          </a:xfrm>
        </p:spPr>
        <p:txBody>
          <a:bodyPr anchor="b">
            <a:normAutofit/>
          </a:bodyPr>
          <a:lstStyle/>
          <a:p>
            <a:r>
              <a:rPr lang="en-NZ" sz="4000" b="1" dirty="0"/>
              <a:t>Integrated Pest Management (IPM)?</a:t>
            </a:r>
            <a:endParaRPr lang="en-NZ" sz="4000" dirty="0"/>
          </a:p>
        </p:txBody>
      </p:sp>
      <p:sp>
        <p:nvSpPr>
          <p:cNvPr id="11"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5696CD5-35E6-BF89-72CA-0F714B66BA38}"/>
              </a:ext>
            </a:extLst>
          </p:cNvPr>
          <p:cNvSpPr>
            <a:spLocks noGrp="1"/>
          </p:cNvSpPr>
          <p:nvPr>
            <p:ph idx="1"/>
          </p:nvPr>
        </p:nvSpPr>
        <p:spPr>
          <a:xfrm>
            <a:off x="630935" y="2578608"/>
            <a:ext cx="5742433" cy="3930868"/>
          </a:xfrm>
        </p:spPr>
        <p:txBody>
          <a:bodyPr anchor="t">
            <a:normAutofit fontScale="92500" lnSpcReduction="10000"/>
          </a:bodyPr>
          <a:lstStyle/>
          <a:p>
            <a:pPr marL="0" indent="0">
              <a:spcBef>
                <a:spcPts val="600"/>
              </a:spcBef>
              <a:buNone/>
            </a:pPr>
            <a:r>
              <a:rPr lang="en-NZ" sz="1700" dirty="0"/>
              <a:t>The gaol of IPM is to</a:t>
            </a:r>
          </a:p>
          <a:p>
            <a:pPr lvl="0">
              <a:spcBef>
                <a:spcPts val="600"/>
              </a:spcBef>
            </a:pPr>
            <a:r>
              <a:rPr lang="en-NZ" sz="1700" dirty="0"/>
              <a:t>Reduce pest and disease outbreaks</a:t>
            </a:r>
          </a:p>
          <a:p>
            <a:pPr lvl="0">
              <a:spcBef>
                <a:spcPts val="600"/>
              </a:spcBef>
            </a:pPr>
            <a:r>
              <a:rPr lang="en-NZ" sz="1700" dirty="0"/>
              <a:t>Lower chemical use</a:t>
            </a:r>
          </a:p>
          <a:p>
            <a:pPr>
              <a:spcBef>
                <a:spcPts val="600"/>
              </a:spcBef>
            </a:pPr>
            <a:r>
              <a:rPr lang="en-NZ" sz="1700" dirty="0"/>
              <a:t>No impact on bumble bees  </a:t>
            </a:r>
          </a:p>
          <a:p>
            <a:pPr lvl="0">
              <a:spcBef>
                <a:spcPts val="600"/>
              </a:spcBef>
            </a:pPr>
            <a:r>
              <a:rPr lang="en-NZ" sz="1700" dirty="0"/>
              <a:t>Protect crop yield and quality </a:t>
            </a:r>
          </a:p>
          <a:p>
            <a:pPr marL="0" indent="0">
              <a:spcBef>
                <a:spcPts val="600"/>
              </a:spcBef>
              <a:buNone/>
            </a:pPr>
            <a:endParaRPr lang="en-NZ" sz="1700" dirty="0"/>
          </a:p>
          <a:p>
            <a:pPr marL="0" indent="0">
              <a:spcBef>
                <a:spcPts val="600"/>
              </a:spcBef>
              <a:buNone/>
            </a:pPr>
            <a:r>
              <a:rPr lang="en-NZ" sz="1700" dirty="0"/>
              <a:t>IPM combines:</a:t>
            </a:r>
          </a:p>
          <a:p>
            <a:pPr lvl="0">
              <a:spcBef>
                <a:spcPts val="600"/>
              </a:spcBef>
            </a:pPr>
            <a:r>
              <a:rPr lang="en-NZ" sz="1700" dirty="0"/>
              <a:t>Environmental control </a:t>
            </a:r>
          </a:p>
          <a:p>
            <a:pPr lvl="0">
              <a:spcBef>
                <a:spcPts val="600"/>
              </a:spcBef>
            </a:pPr>
            <a:r>
              <a:rPr lang="en-NZ" sz="1700" dirty="0"/>
              <a:t>Biological control </a:t>
            </a:r>
          </a:p>
          <a:p>
            <a:pPr lvl="0">
              <a:spcBef>
                <a:spcPts val="600"/>
              </a:spcBef>
            </a:pPr>
            <a:r>
              <a:rPr lang="en-NZ" sz="1700" dirty="0"/>
              <a:t>Crop monitoring - Scouting</a:t>
            </a:r>
          </a:p>
          <a:p>
            <a:pPr lvl="0">
              <a:spcBef>
                <a:spcPts val="600"/>
              </a:spcBef>
            </a:pPr>
            <a:r>
              <a:rPr lang="en-NZ" sz="1700" dirty="0"/>
              <a:t>Hygiene and sanitation </a:t>
            </a:r>
          </a:p>
          <a:p>
            <a:pPr lvl="0">
              <a:spcBef>
                <a:spcPts val="600"/>
              </a:spcBef>
            </a:pPr>
            <a:r>
              <a:rPr lang="en-NZ" sz="1700" dirty="0"/>
              <a:t>Careful pesticide use </a:t>
            </a:r>
          </a:p>
          <a:p>
            <a:pPr marL="0" lvl="0" indent="0">
              <a:buNone/>
            </a:pPr>
            <a:r>
              <a:rPr lang="en-NZ" sz="1500" b="1" dirty="0"/>
              <a:t>Watch</a:t>
            </a:r>
            <a:r>
              <a:rPr lang="en-NZ" sz="1500" dirty="0"/>
              <a:t>: </a:t>
            </a:r>
            <a:r>
              <a:rPr lang="en-US" sz="1500" dirty="0">
                <a:hlinkClick r:id="rId2"/>
              </a:rPr>
              <a:t>How to scout</a:t>
            </a:r>
            <a:r>
              <a:rPr lang="en-US" sz="1500" dirty="0"/>
              <a:t> This video explains what good scouting in a greenhouse looks like and why it’s important to do regular scouting as part of your IPM</a:t>
            </a:r>
            <a:r>
              <a:rPr lang="en-US" sz="1600" dirty="0"/>
              <a:t>. </a:t>
            </a:r>
            <a:endParaRPr lang="en-NZ" sz="1600" dirty="0"/>
          </a:p>
          <a:p>
            <a:pPr lvl="0"/>
            <a:endParaRPr lang="en-NZ" sz="1200" dirty="0"/>
          </a:p>
          <a:p>
            <a:endParaRPr lang="en-NZ" sz="1200" dirty="0"/>
          </a:p>
        </p:txBody>
      </p:sp>
      <p:pic>
        <p:nvPicPr>
          <p:cNvPr id="4" name="Picture 3">
            <a:extLst>
              <a:ext uri="{FF2B5EF4-FFF2-40B4-BE49-F238E27FC236}">
                <a16:creationId xmlns:a16="http://schemas.microsoft.com/office/drawing/2014/main" id="{4C2F4C36-2FDF-F404-0D3A-4AA7FCD0FCC9}"/>
              </a:ext>
            </a:extLst>
          </p:cNvPr>
          <p:cNvPicPr>
            <a:picLocks noChangeAspect="1"/>
          </p:cNvPicPr>
          <p:nvPr/>
        </p:nvPicPr>
        <p:blipFill>
          <a:blip r:embed="rId3"/>
          <a:stretch>
            <a:fillRect/>
          </a:stretch>
        </p:blipFill>
        <p:spPr>
          <a:xfrm>
            <a:off x="6501383" y="2547136"/>
            <a:ext cx="5206787" cy="3670784"/>
          </a:xfrm>
          <a:prstGeom prst="rect">
            <a:avLst/>
          </a:prstGeom>
        </p:spPr>
      </p:pic>
    </p:spTree>
    <p:extLst>
      <p:ext uri="{BB962C8B-B14F-4D97-AF65-F5344CB8AC3E}">
        <p14:creationId xmlns:p14="http://schemas.microsoft.com/office/powerpoint/2010/main" val="4247987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18B086-C1DA-771E-D88D-F16D4BBC3FB7}"/>
              </a:ext>
            </a:extLst>
          </p:cNvPr>
          <p:cNvSpPr>
            <a:spLocks noGrp="1"/>
          </p:cNvSpPr>
          <p:nvPr>
            <p:ph type="title"/>
          </p:nvPr>
        </p:nvSpPr>
        <p:spPr>
          <a:xfrm>
            <a:off x="640080" y="329184"/>
            <a:ext cx="6894576" cy="1783080"/>
          </a:xfrm>
        </p:spPr>
        <p:txBody>
          <a:bodyPr anchor="b">
            <a:normAutofit/>
          </a:bodyPr>
          <a:lstStyle/>
          <a:p>
            <a:r>
              <a:rPr lang="en-NZ" sz="4000" b="1" dirty="0"/>
              <a:t>Environmental Control</a:t>
            </a:r>
            <a:br>
              <a:rPr lang="en-NZ" sz="5400" dirty="0"/>
            </a:br>
            <a:endParaRPr lang="en-NZ" sz="5400" dirty="0"/>
          </a:p>
        </p:txBody>
      </p:sp>
      <p:sp>
        <p:nvSpPr>
          <p:cNvPr id="1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6CEDFEE-E172-7673-C35F-4B034607F1D5}"/>
              </a:ext>
            </a:extLst>
          </p:cNvPr>
          <p:cNvSpPr>
            <a:spLocks noGrp="1"/>
          </p:cNvSpPr>
          <p:nvPr>
            <p:ph idx="1"/>
          </p:nvPr>
        </p:nvSpPr>
        <p:spPr>
          <a:xfrm>
            <a:off x="640080" y="2706624"/>
            <a:ext cx="6894576" cy="3483864"/>
          </a:xfrm>
        </p:spPr>
        <p:txBody>
          <a:bodyPr>
            <a:normAutofit/>
          </a:bodyPr>
          <a:lstStyle/>
          <a:p>
            <a:pPr lvl="0"/>
            <a:r>
              <a:rPr lang="en-NZ" sz="1700"/>
              <a:t>Maintain relative humidity below 85% </a:t>
            </a:r>
          </a:p>
          <a:p>
            <a:pPr lvl="0"/>
            <a:r>
              <a:rPr lang="en-NZ" sz="1700"/>
              <a:t>Improve airflow using fans and proper plant spacing </a:t>
            </a:r>
          </a:p>
          <a:p>
            <a:pPr lvl="0"/>
            <a:r>
              <a:rPr lang="en-NZ" sz="1700"/>
              <a:t>Prevent condensation and prolonged leaf wetness </a:t>
            </a:r>
          </a:p>
          <a:p>
            <a:pPr lvl="0"/>
            <a:r>
              <a:rPr lang="en-NZ" sz="1700"/>
              <a:t>Manage temperatures carefully to reduce plant stress </a:t>
            </a:r>
          </a:p>
          <a:p>
            <a:pPr lvl="0"/>
            <a:r>
              <a:rPr lang="en-NZ" sz="1700"/>
              <a:t>Ventilate regularly to remove excess moisture </a:t>
            </a:r>
          </a:p>
          <a:p>
            <a:pPr marL="0" indent="0">
              <a:buNone/>
            </a:pPr>
            <a:r>
              <a:rPr lang="en-NZ" sz="1700" b="1"/>
              <a:t>Benefits</a:t>
            </a:r>
            <a:endParaRPr lang="en-NZ" sz="1700"/>
          </a:p>
          <a:p>
            <a:pPr lvl="0"/>
            <a:r>
              <a:rPr lang="en-NZ" sz="1700"/>
              <a:t>Reduces pest and disease (bacterial and fungal) development and spread </a:t>
            </a:r>
          </a:p>
          <a:p>
            <a:pPr lvl="0"/>
            <a:r>
              <a:rPr lang="en-NZ" sz="1700"/>
              <a:t>Improves plant health and crop quality </a:t>
            </a:r>
          </a:p>
          <a:p>
            <a:pPr lvl="0"/>
            <a:r>
              <a:rPr lang="en-NZ" sz="1700"/>
              <a:t>Creates a more stable growing environment</a:t>
            </a:r>
          </a:p>
          <a:p>
            <a:pPr lvl="0"/>
            <a:endParaRPr lang="en-NZ" sz="1700"/>
          </a:p>
          <a:p>
            <a:endParaRPr lang="en-NZ" sz="1700"/>
          </a:p>
        </p:txBody>
      </p:sp>
      <p:pic>
        <p:nvPicPr>
          <p:cNvPr id="4" name="Picture 4">
            <a:extLst>
              <a:ext uri="{FF2B5EF4-FFF2-40B4-BE49-F238E27FC236}">
                <a16:creationId xmlns:a16="http://schemas.microsoft.com/office/drawing/2014/main" id="{887FAA1B-CBA0-61AC-A5D7-67AD065E912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476788" y="446067"/>
            <a:ext cx="4401268" cy="293784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Content Placeholder 3">
            <a:extLst>
              <a:ext uri="{FF2B5EF4-FFF2-40B4-BE49-F238E27FC236}">
                <a16:creationId xmlns:a16="http://schemas.microsoft.com/office/drawing/2014/main" id="{DC2BE50E-2956-262F-D909-154F5130163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7534656" y="3613958"/>
            <a:ext cx="4343400" cy="28992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83944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517C09-228F-C451-8D8B-15649296AF9B}"/>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068B4F-11A7-9B7D-A029-B4322943C088}"/>
              </a:ext>
            </a:extLst>
          </p:cNvPr>
          <p:cNvSpPr>
            <a:spLocks noGrp="1"/>
          </p:cNvSpPr>
          <p:nvPr>
            <p:ph type="title"/>
          </p:nvPr>
        </p:nvSpPr>
        <p:spPr>
          <a:xfrm>
            <a:off x="640080" y="329184"/>
            <a:ext cx="6894576" cy="1783080"/>
          </a:xfrm>
        </p:spPr>
        <p:txBody>
          <a:bodyPr anchor="b">
            <a:normAutofit/>
          </a:bodyPr>
          <a:lstStyle/>
          <a:p>
            <a:r>
              <a:rPr lang="en-NZ" sz="4000" b="1" dirty="0"/>
              <a:t>Biological Controls</a:t>
            </a:r>
            <a:br>
              <a:rPr lang="en-NZ" sz="3000" b="1" dirty="0"/>
            </a:br>
            <a:br>
              <a:rPr lang="en-NZ" sz="3000" dirty="0"/>
            </a:br>
            <a:endParaRPr lang="en-NZ" sz="3000" dirty="0"/>
          </a:p>
        </p:txBody>
      </p:sp>
      <p:sp>
        <p:nvSpPr>
          <p:cNvPr id="1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7BF77C0-279E-D69A-BA4A-7696F01D91CA}"/>
              </a:ext>
            </a:extLst>
          </p:cNvPr>
          <p:cNvSpPr>
            <a:spLocks noGrp="1"/>
          </p:cNvSpPr>
          <p:nvPr>
            <p:ph idx="1"/>
          </p:nvPr>
        </p:nvSpPr>
        <p:spPr>
          <a:xfrm>
            <a:off x="640079" y="2560320"/>
            <a:ext cx="7079381" cy="3822192"/>
          </a:xfrm>
        </p:spPr>
        <p:txBody>
          <a:bodyPr>
            <a:normAutofit fontScale="92500" lnSpcReduction="20000"/>
          </a:bodyPr>
          <a:lstStyle/>
          <a:p>
            <a:pPr marL="0" indent="0">
              <a:buNone/>
            </a:pPr>
            <a:r>
              <a:rPr lang="en-NZ" sz="1400" dirty="0"/>
              <a:t>Beneficial insects provide effective, natural control of key greenhouse pests</a:t>
            </a:r>
          </a:p>
          <a:p>
            <a:r>
              <a:rPr lang="en-NZ" sz="1400" i="1" dirty="0" err="1"/>
              <a:t>Encarsia</a:t>
            </a:r>
            <a:r>
              <a:rPr lang="en-NZ" sz="1400" i="1" dirty="0"/>
              <a:t> </a:t>
            </a:r>
            <a:r>
              <a:rPr lang="en-NZ" sz="1400" i="1" dirty="0" err="1"/>
              <a:t>formosa</a:t>
            </a:r>
            <a:r>
              <a:rPr lang="en-NZ" sz="1400" i="1" dirty="0"/>
              <a:t> </a:t>
            </a:r>
            <a:r>
              <a:rPr lang="en-NZ" sz="1400" dirty="0"/>
              <a:t>- controls whiteflies </a:t>
            </a:r>
          </a:p>
          <a:p>
            <a:r>
              <a:rPr lang="en-NZ" sz="1400" i="1" dirty="0"/>
              <a:t>Phytoseiulus </a:t>
            </a:r>
            <a:r>
              <a:rPr lang="en-NZ" sz="1400" i="1" dirty="0" err="1"/>
              <a:t>persimilis</a:t>
            </a:r>
            <a:r>
              <a:rPr lang="en-NZ" sz="1400" dirty="0"/>
              <a:t> - controls spider mites</a:t>
            </a:r>
          </a:p>
          <a:p>
            <a:r>
              <a:rPr lang="en-NZ" sz="1400" dirty="0" err="1"/>
              <a:t>Engytatus</a:t>
            </a:r>
            <a:r>
              <a:rPr lang="en-NZ" sz="1400" dirty="0"/>
              <a:t> – helps control Tomato Potato Psyllid (TTP) and whiteflies</a:t>
            </a:r>
          </a:p>
          <a:p>
            <a:pPr marL="0" indent="0">
              <a:buNone/>
            </a:pPr>
            <a:r>
              <a:rPr lang="en-NZ" sz="1400" b="1" dirty="0"/>
              <a:t>Benefits:</a:t>
            </a:r>
          </a:p>
          <a:p>
            <a:pPr lvl="0"/>
            <a:r>
              <a:rPr lang="en-NZ" sz="1400" dirty="0"/>
              <a:t>Reduces reliance on chemical pesticides </a:t>
            </a:r>
          </a:p>
          <a:p>
            <a:pPr lvl="0"/>
            <a:r>
              <a:rPr lang="en-NZ" sz="1400" dirty="0"/>
              <a:t>Supports sustainable and environmentally responsible production </a:t>
            </a:r>
          </a:p>
          <a:p>
            <a:pPr lvl="0"/>
            <a:r>
              <a:rPr lang="en-NZ" sz="1400" dirty="0"/>
              <a:t>Used by 99% of New Zealand tomato growers </a:t>
            </a:r>
          </a:p>
          <a:p>
            <a:pPr lvl="0"/>
            <a:r>
              <a:rPr lang="en-NZ" sz="1400" dirty="0"/>
              <a:t>Compatible with bumble bee pollination — no negative impact on pollinators </a:t>
            </a:r>
          </a:p>
          <a:p>
            <a:pPr lvl="0"/>
            <a:r>
              <a:rPr lang="en-NZ" sz="1400" dirty="0"/>
              <a:t>Early introduction of BCAs improves protection against pest outbreaks </a:t>
            </a:r>
          </a:p>
          <a:p>
            <a:pPr lvl="0"/>
            <a:r>
              <a:rPr lang="en-NZ" sz="1400" dirty="0"/>
              <a:t>Acts as an “insurance policy” for crop protection and crop resilience </a:t>
            </a:r>
          </a:p>
          <a:p>
            <a:pPr marL="0" lvl="0" indent="0">
              <a:buNone/>
            </a:pPr>
            <a:endParaRPr lang="en-NZ" sz="1400" dirty="0"/>
          </a:p>
          <a:p>
            <a:pPr marL="0" lvl="0" indent="0">
              <a:buNone/>
            </a:pPr>
            <a:r>
              <a:rPr lang="en-NZ" sz="1400" b="1" dirty="0"/>
              <a:t>Watch: </a:t>
            </a:r>
            <a:r>
              <a:rPr lang="en-NZ" sz="1400" b="1" dirty="0">
                <a:hlinkClick r:id="rId2"/>
              </a:rPr>
              <a:t>Revitalising IPM in greenhouse tomatoes</a:t>
            </a:r>
            <a:r>
              <a:rPr lang="en-NZ" sz="1400" b="1" dirty="0"/>
              <a:t>: </a:t>
            </a:r>
            <a:r>
              <a:rPr lang="en-NZ" sz="1400" dirty="0"/>
              <a:t>This video explains what a biological control is, how they control pests and found in nature</a:t>
            </a:r>
            <a:endParaRPr lang="en-NZ" sz="1200" dirty="0"/>
          </a:p>
          <a:p>
            <a:pPr marL="0" indent="0">
              <a:buNone/>
            </a:pPr>
            <a:endParaRPr lang="en-NZ" sz="1200" dirty="0"/>
          </a:p>
        </p:txBody>
      </p:sp>
      <p:pic>
        <p:nvPicPr>
          <p:cNvPr id="4" name="Picture 3">
            <a:extLst>
              <a:ext uri="{FF2B5EF4-FFF2-40B4-BE49-F238E27FC236}">
                <a16:creationId xmlns:a16="http://schemas.microsoft.com/office/drawing/2014/main" id="{491BF185-7D0A-23C4-C19B-DD74FFC0D0D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7863840" y="704423"/>
            <a:ext cx="4014216" cy="267948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4">
            <a:extLst>
              <a:ext uri="{FF2B5EF4-FFF2-40B4-BE49-F238E27FC236}">
                <a16:creationId xmlns:a16="http://schemas.microsoft.com/office/drawing/2014/main" id="{90B284C0-118F-05ED-21C5-2D2DC96DF58D}"/>
              </a:ext>
            </a:extLst>
          </p:cNvPr>
          <p:cNvPicPr>
            <a:picLocks noChangeAspect="1"/>
          </p:cNvPicPr>
          <p:nvPr/>
        </p:nvPicPr>
        <p:blipFill>
          <a:blip r:embed="rId4"/>
          <a:stretch>
            <a:fillRect/>
          </a:stretch>
        </p:blipFill>
        <p:spPr>
          <a:xfrm>
            <a:off x="7863840" y="4103413"/>
            <a:ext cx="3995928" cy="2127831"/>
          </a:xfrm>
          <a:prstGeom prst="rect">
            <a:avLst/>
          </a:prstGeom>
        </p:spPr>
      </p:pic>
    </p:spTree>
    <p:extLst>
      <p:ext uri="{BB962C8B-B14F-4D97-AF65-F5344CB8AC3E}">
        <p14:creationId xmlns:p14="http://schemas.microsoft.com/office/powerpoint/2010/main" val="1572134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57AA6AB-796B-7E12-B18B-F89A983CE2C3}"/>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2541AF-BB4B-71DA-C134-0726E490AED6}"/>
              </a:ext>
            </a:extLst>
          </p:cNvPr>
          <p:cNvSpPr>
            <a:spLocks noGrp="1"/>
          </p:cNvSpPr>
          <p:nvPr>
            <p:ph type="title"/>
          </p:nvPr>
        </p:nvSpPr>
        <p:spPr>
          <a:xfrm>
            <a:off x="841248" y="548640"/>
            <a:ext cx="3600860" cy="5431536"/>
          </a:xfrm>
        </p:spPr>
        <p:txBody>
          <a:bodyPr>
            <a:normAutofit/>
          </a:bodyPr>
          <a:lstStyle/>
          <a:p>
            <a:r>
              <a:rPr lang="en-NZ" sz="5400" b="1"/>
              <a:t>Hygiene and monitoring</a:t>
            </a:r>
            <a:endParaRPr lang="en-NZ" sz="5400"/>
          </a:p>
        </p:txBody>
      </p:sp>
      <p:sp>
        <p:nvSpPr>
          <p:cNvPr id="18"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A93E125-6A53-684F-0CAF-CF5EF5866F9E}"/>
              </a:ext>
            </a:extLst>
          </p:cNvPr>
          <p:cNvSpPr>
            <a:spLocks noGrp="1"/>
          </p:cNvSpPr>
          <p:nvPr>
            <p:ph idx="1"/>
          </p:nvPr>
        </p:nvSpPr>
        <p:spPr>
          <a:xfrm>
            <a:off x="5126418" y="552091"/>
            <a:ext cx="6224335" cy="5431536"/>
          </a:xfrm>
        </p:spPr>
        <p:txBody>
          <a:bodyPr anchor="ctr">
            <a:normAutofit/>
          </a:bodyPr>
          <a:lstStyle/>
          <a:p>
            <a:pPr marL="0" indent="0">
              <a:buNone/>
            </a:pPr>
            <a:r>
              <a:rPr lang="en-NZ" sz="2200" dirty="0"/>
              <a:t>Important hygiene practices:</a:t>
            </a:r>
          </a:p>
          <a:p>
            <a:pPr lvl="1"/>
            <a:r>
              <a:rPr lang="en-NZ" sz="2200" dirty="0"/>
              <a:t>Sterilise tools between rows </a:t>
            </a:r>
          </a:p>
          <a:p>
            <a:pPr lvl="1"/>
            <a:r>
              <a:rPr lang="en-NZ" sz="2200" dirty="0"/>
              <a:t>Remove infected plant material </a:t>
            </a:r>
          </a:p>
          <a:p>
            <a:pPr lvl="1"/>
            <a:r>
              <a:rPr lang="en-NZ" sz="2200" dirty="0"/>
              <a:t>Use foot baths at entrances </a:t>
            </a:r>
          </a:p>
          <a:p>
            <a:pPr lvl="1"/>
            <a:r>
              <a:rPr lang="en-NZ" sz="2200" dirty="0"/>
              <a:t>Wash hands regularly </a:t>
            </a:r>
          </a:p>
          <a:p>
            <a:pPr lvl="1"/>
            <a:r>
              <a:rPr lang="en-NZ" sz="2200" dirty="0"/>
              <a:t>Monitor crops with sticky traps </a:t>
            </a:r>
          </a:p>
          <a:p>
            <a:pPr lvl="1"/>
            <a:r>
              <a:rPr lang="en-NZ" sz="2200" dirty="0"/>
              <a:t>Regular scouting- early detection helps prevent outbreaks.</a:t>
            </a:r>
          </a:p>
          <a:p>
            <a:endParaRPr lang="en-NZ" sz="2200" dirty="0"/>
          </a:p>
        </p:txBody>
      </p:sp>
    </p:spTree>
    <p:extLst>
      <p:ext uri="{BB962C8B-B14F-4D97-AF65-F5344CB8AC3E}">
        <p14:creationId xmlns:p14="http://schemas.microsoft.com/office/powerpoint/2010/main" val="30618174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1304</TotalTime>
  <Words>3378</Words>
  <Application>Microsoft Office PowerPoint</Application>
  <PresentationFormat>Widescreen</PresentationFormat>
  <Paragraphs>428</Paragraphs>
  <Slides>43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43</vt:i4>
      </vt:variant>
    </vt:vector>
  </HeadingPairs>
  <TitlesOfParts>
    <vt:vector size="47" baseType="lpstr">
      <vt:lpstr>Aptos</vt:lpstr>
      <vt:lpstr>Aptos Display</vt:lpstr>
      <vt:lpstr>Arial</vt:lpstr>
      <vt:lpstr>Office Theme</vt:lpstr>
      <vt:lpstr>PowerPoint Presentation</vt:lpstr>
      <vt:lpstr>Tomato  Pest and Diseases in Commercial Indoor and Field Grown Crops</vt:lpstr>
      <vt:lpstr>Pest and Disease Management and Control</vt:lpstr>
      <vt:lpstr>  Successful greenhouse tomato production depends on: </vt:lpstr>
      <vt:lpstr>Greenhouse conditions </vt:lpstr>
      <vt:lpstr>Integrated Pest Management (IPM)?</vt:lpstr>
      <vt:lpstr>Environmental Control </vt:lpstr>
      <vt:lpstr>Biological Controls  </vt:lpstr>
      <vt:lpstr>Hygiene and monitoring</vt:lpstr>
      <vt:lpstr>Tomato pest and diseases</vt:lpstr>
      <vt:lpstr>Insect Pests In Greenhouse production systems </vt:lpstr>
      <vt:lpstr>Whitefly</vt:lpstr>
      <vt:lpstr>  Whiteﬂy Control  </vt:lpstr>
      <vt:lpstr>Russet mite:  (Aculops lycopersici) </vt:lpstr>
      <vt:lpstr>Caterpillars Green looper, Tropical armyworm, fall armyworm</vt:lpstr>
      <vt:lpstr>Tomato-Potato Psyllid (TPP) Bactericera cockerelli  </vt:lpstr>
      <vt:lpstr>Biological control agent Engytatus </vt:lpstr>
      <vt:lpstr>Thrips  (Tetranychusevansi)</vt:lpstr>
      <vt:lpstr>Aphids</vt:lpstr>
      <vt:lpstr> Dealing with Spot Pests </vt:lpstr>
      <vt:lpstr>Major Greenhouse Diseases</vt:lpstr>
      <vt:lpstr>Powdery Mildew</vt:lpstr>
      <vt:lpstr>Root diseases in  indoor grown tomatoes</vt:lpstr>
      <vt:lpstr>Botrytis (Grey Mould):  (Botrytis cinerea) </vt:lpstr>
      <vt:lpstr>Bacterial Canker:  (Clavibacter michiganensis) </vt:lpstr>
      <vt:lpstr>Pepino Mosaic Virus (PepMV )</vt:lpstr>
      <vt:lpstr>Tomato Spotted Wilt Virus (TSWV)</vt:lpstr>
      <vt:lpstr>Physiological Disorders</vt:lpstr>
      <vt:lpstr>Pest and Disease Management and Control</vt:lpstr>
      <vt:lpstr>Main pests and diseases  in field grown tomatoes</vt:lpstr>
      <vt:lpstr>Tomato Potato Psyllid (TPP) (Bactericera cockerelli)</vt:lpstr>
      <vt:lpstr>Tomato Fruit Worm (Helicoverpa armigera conferta) </vt:lpstr>
      <vt:lpstr>Bacterial speck of tomato Pseudomonas syringae pv. </vt:lpstr>
      <vt:lpstr>Alternaria (Early Blight) Alternaria solani or Alternaria tomatophila</vt:lpstr>
      <vt:lpstr>Late blight Phytophthora infestans</vt:lpstr>
      <vt:lpstr>Biosecurity incursions</vt:lpstr>
      <vt:lpstr>Tomato BROWN RUGOSE FRUIT VIRUS (ToBRFV)</vt:lpstr>
      <vt:lpstr>QUEENSLAND FRUIT FLY  (Bactrocera tryoni)</vt:lpstr>
      <vt:lpstr>Impacts of biosecurity incursions on growers</vt:lpstr>
      <vt:lpstr>Activity 8:  Biosecurity risk challenge</vt:lpstr>
      <vt:lpstr>Video resources</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Susan Stokes</dc:creator>
  <cp:lastModifiedBy>Kerry Allen</cp:lastModifiedBy>
  <cp:revision>50</cp:revision>
  <dcterms:created xsi:type="dcterms:W3CDTF">2026-02-05T00:29:48Z</dcterms:created>
  <dcterms:modified xsi:type="dcterms:W3CDTF">2026-08-05T01:29:09Z</dcterms:modified>
</cp:coreProperties>
</file>