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95" r:id="rId2"/>
    <p:sldId id="256" r:id="rId3"/>
    <p:sldId id="297" r:id="rId4"/>
    <p:sldId id="265" r:id="rId5"/>
    <p:sldId id="259" r:id="rId6"/>
    <p:sldId id="262" r:id="rId7"/>
    <p:sldId id="263" r:id="rId8"/>
    <p:sldId id="264" r:id="rId9"/>
    <p:sldId id="261" r:id="rId10"/>
    <p:sldId id="271" r:id="rId11"/>
    <p:sldId id="260" r:id="rId12"/>
    <p:sldId id="268" r:id="rId13"/>
    <p:sldId id="328" r:id="rId14"/>
    <p:sldId id="267" r:id="rId15"/>
    <p:sldId id="266" r:id="rId16"/>
    <p:sldId id="275" r:id="rId17"/>
    <p:sldId id="274" r:id="rId18"/>
    <p:sldId id="273" r:id="rId19"/>
    <p:sldId id="279" r:id="rId20"/>
    <p:sldId id="272" r:id="rId21"/>
    <p:sldId id="278" r:id="rId22"/>
    <p:sldId id="277" r:id="rId23"/>
    <p:sldId id="282" r:id="rId24"/>
    <p:sldId id="281" r:id="rId25"/>
    <p:sldId id="280" r:id="rId26"/>
    <p:sldId id="276" r:id="rId27"/>
    <p:sldId id="284" r:id="rId28"/>
    <p:sldId id="300" r:id="rId29"/>
    <p:sldId id="303" r:id="rId30"/>
    <p:sldId id="302" r:id="rId31"/>
    <p:sldId id="301" r:id="rId32"/>
    <p:sldId id="307" r:id="rId33"/>
    <p:sldId id="305" r:id="rId34"/>
    <p:sldId id="306" r:id="rId35"/>
    <p:sldId id="309" r:id="rId36"/>
    <p:sldId id="310" r:id="rId37"/>
    <p:sldId id="311" r:id="rId38"/>
    <p:sldId id="312" r:id="rId39"/>
    <p:sldId id="298" r:id="rId40"/>
    <p:sldId id="304" r:id="rId41"/>
    <p:sldId id="299" r:id="rId42"/>
    <p:sldId id="296" r:id="rId43"/>
    <p:sldId id="313" r:id="rId44"/>
    <p:sldId id="317" r:id="rId45"/>
    <p:sldId id="316" r:id="rId46"/>
    <p:sldId id="315" r:id="rId47"/>
    <p:sldId id="314" r:id="rId48"/>
    <p:sldId id="325" r:id="rId49"/>
    <p:sldId id="326" r:id="rId50"/>
    <p:sldId id="327" r:id="rId51"/>
    <p:sldId id="318" r:id="rId52"/>
    <p:sldId id="320" r:id="rId53"/>
    <p:sldId id="323" r:id="rId54"/>
    <p:sldId id="321" r:id="rId55"/>
    <p:sldId id="322" r:id="rId56"/>
    <p:sldId id="32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94660"/>
  </p:normalViewPr>
  <p:slideViewPr>
    <p:cSldViewPr snapToGrid="0">
      <p:cViewPr varScale="1">
        <p:scale>
          <a:sx n="64" d="100"/>
          <a:sy n="64" d="100"/>
        </p:scale>
        <p:origin x="10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3431D7-27E0-43CC-884C-C7A0706333BC}" type="datetimeFigureOut">
              <a:rPr lang="en-NZ" smtClean="0"/>
              <a:t>15/07/2026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12101-25DB-4028-BF6B-78B7D3273FBF}" type="slidenum">
              <a:rPr lang="en-NZ" smtClean="0"/>
              <a:t>‹#›</a:t>
            </a:fld>
            <a:endParaRPr lang="en-NZ"/>
          </a:p>
        </p:txBody>
      </p:sp>
    </p:spTree>
    <p:extLst>
      <p:ext uri="{BB962C8B-B14F-4D97-AF65-F5344CB8AC3E}">
        <p14:creationId xmlns:p14="http://schemas.microsoft.com/office/powerpoint/2010/main" val="164609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6612101-25DB-4028-BF6B-78B7D3273FBF}" type="slidenum">
              <a:rPr lang="en-NZ" smtClean="0"/>
              <a:t>37</a:t>
            </a:fld>
            <a:endParaRPr lang="en-NZ"/>
          </a:p>
        </p:txBody>
      </p:sp>
    </p:spTree>
    <p:extLst>
      <p:ext uri="{BB962C8B-B14F-4D97-AF65-F5344CB8AC3E}">
        <p14:creationId xmlns:p14="http://schemas.microsoft.com/office/powerpoint/2010/main" val="855549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CCAFD-9AB3-04A5-3CDD-65C2261D33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AB9094E6-6863-DC0A-EB61-92247E42C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7A5D42F9-197F-7678-BBC5-591540D482D1}"/>
              </a:ext>
            </a:extLst>
          </p:cNvPr>
          <p:cNvSpPr>
            <a:spLocks noGrp="1"/>
          </p:cNvSpPr>
          <p:nvPr>
            <p:ph type="dt" sz="half" idx="10"/>
          </p:nvPr>
        </p:nvSpPr>
        <p:spPr/>
        <p:txBody>
          <a:bodyPr/>
          <a:lstStyle/>
          <a:p>
            <a:fld id="{52F4C430-3FBA-4B40-8A8D-B6040B1AC559}" type="datetimeFigureOut">
              <a:rPr lang="en-NZ" smtClean="0"/>
              <a:t>15/07/2026</a:t>
            </a:fld>
            <a:endParaRPr lang="en-NZ"/>
          </a:p>
        </p:txBody>
      </p:sp>
      <p:sp>
        <p:nvSpPr>
          <p:cNvPr id="5" name="Footer Placeholder 4">
            <a:extLst>
              <a:ext uri="{FF2B5EF4-FFF2-40B4-BE49-F238E27FC236}">
                <a16:creationId xmlns:a16="http://schemas.microsoft.com/office/drawing/2014/main" id="{74FFF53F-617A-57D6-0D00-F77C2E1862C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35A5CA5-F323-31E2-F3F0-AD5A58A3AD57}"/>
              </a:ext>
            </a:extLst>
          </p:cNvPr>
          <p:cNvSpPr>
            <a:spLocks noGrp="1"/>
          </p:cNvSpPr>
          <p:nvPr>
            <p:ph type="sldNum" sz="quarter" idx="12"/>
          </p:nvPr>
        </p:nvSpPr>
        <p:spPr/>
        <p:txBody>
          <a:bodyPr/>
          <a:lstStyle/>
          <a:p>
            <a:fld id="{BA4D9F01-B512-4EB4-BECA-325906BF81D5}" type="slidenum">
              <a:rPr lang="en-NZ" smtClean="0"/>
              <a:t>‹#›</a:t>
            </a:fld>
            <a:endParaRPr lang="en-NZ"/>
          </a:p>
        </p:txBody>
      </p:sp>
    </p:spTree>
    <p:extLst>
      <p:ext uri="{BB962C8B-B14F-4D97-AF65-F5344CB8AC3E}">
        <p14:creationId xmlns:p14="http://schemas.microsoft.com/office/powerpoint/2010/main" val="2471829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2C778-4E53-BFEE-D96A-A77278093E3D}"/>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5D56C16-7115-0AA6-5BCE-B374F0F2C6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9B706CF-3620-2042-98F9-62982740A4CF}"/>
              </a:ext>
            </a:extLst>
          </p:cNvPr>
          <p:cNvSpPr>
            <a:spLocks noGrp="1"/>
          </p:cNvSpPr>
          <p:nvPr>
            <p:ph type="dt" sz="half" idx="10"/>
          </p:nvPr>
        </p:nvSpPr>
        <p:spPr/>
        <p:txBody>
          <a:bodyPr/>
          <a:lstStyle/>
          <a:p>
            <a:fld id="{52F4C430-3FBA-4B40-8A8D-B6040B1AC559}" type="datetimeFigureOut">
              <a:rPr lang="en-NZ" smtClean="0"/>
              <a:t>15/07/2026</a:t>
            </a:fld>
            <a:endParaRPr lang="en-NZ"/>
          </a:p>
        </p:txBody>
      </p:sp>
      <p:sp>
        <p:nvSpPr>
          <p:cNvPr id="5" name="Footer Placeholder 4">
            <a:extLst>
              <a:ext uri="{FF2B5EF4-FFF2-40B4-BE49-F238E27FC236}">
                <a16:creationId xmlns:a16="http://schemas.microsoft.com/office/drawing/2014/main" id="{6B24E48F-FC3E-A1FD-C06F-0CDD90B6A11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00A3DFA-C903-19EE-4F75-A3637C07D5A0}"/>
              </a:ext>
            </a:extLst>
          </p:cNvPr>
          <p:cNvSpPr>
            <a:spLocks noGrp="1"/>
          </p:cNvSpPr>
          <p:nvPr>
            <p:ph type="sldNum" sz="quarter" idx="12"/>
          </p:nvPr>
        </p:nvSpPr>
        <p:spPr/>
        <p:txBody>
          <a:bodyPr/>
          <a:lstStyle/>
          <a:p>
            <a:fld id="{BA4D9F01-B512-4EB4-BECA-325906BF81D5}" type="slidenum">
              <a:rPr lang="en-NZ" smtClean="0"/>
              <a:t>‹#›</a:t>
            </a:fld>
            <a:endParaRPr lang="en-NZ"/>
          </a:p>
        </p:txBody>
      </p:sp>
    </p:spTree>
    <p:extLst>
      <p:ext uri="{BB962C8B-B14F-4D97-AF65-F5344CB8AC3E}">
        <p14:creationId xmlns:p14="http://schemas.microsoft.com/office/powerpoint/2010/main" val="160944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FB9C-29CB-81ED-1147-024BC469D29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9296ADCB-A072-3209-1CD4-26C89A6EF1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EDF65EA-E79A-E1B3-6F60-7C2AE7E2C223}"/>
              </a:ext>
            </a:extLst>
          </p:cNvPr>
          <p:cNvSpPr>
            <a:spLocks noGrp="1"/>
          </p:cNvSpPr>
          <p:nvPr>
            <p:ph type="dt" sz="half" idx="10"/>
          </p:nvPr>
        </p:nvSpPr>
        <p:spPr/>
        <p:txBody>
          <a:bodyPr/>
          <a:lstStyle/>
          <a:p>
            <a:fld id="{52F4C430-3FBA-4B40-8A8D-B6040B1AC559}" type="datetimeFigureOut">
              <a:rPr lang="en-NZ" smtClean="0"/>
              <a:t>15/07/2026</a:t>
            </a:fld>
            <a:endParaRPr lang="en-NZ"/>
          </a:p>
        </p:txBody>
      </p:sp>
      <p:sp>
        <p:nvSpPr>
          <p:cNvPr id="5" name="Footer Placeholder 4">
            <a:extLst>
              <a:ext uri="{FF2B5EF4-FFF2-40B4-BE49-F238E27FC236}">
                <a16:creationId xmlns:a16="http://schemas.microsoft.com/office/drawing/2014/main" id="{16352099-75F1-CBB0-B3BB-C6C5DAFE498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FD27176-E62E-3904-D3BD-E50DE11A77B2}"/>
              </a:ext>
            </a:extLst>
          </p:cNvPr>
          <p:cNvSpPr>
            <a:spLocks noGrp="1"/>
          </p:cNvSpPr>
          <p:nvPr>
            <p:ph type="sldNum" sz="quarter" idx="12"/>
          </p:nvPr>
        </p:nvSpPr>
        <p:spPr/>
        <p:txBody>
          <a:bodyPr/>
          <a:lstStyle/>
          <a:p>
            <a:fld id="{BA4D9F01-B512-4EB4-BECA-325906BF81D5}" type="slidenum">
              <a:rPr lang="en-NZ" smtClean="0"/>
              <a:t>‹#›</a:t>
            </a:fld>
            <a:endParaRPr lang="en-NZ"/>
          </a:p>
        </p:txBody>
      </p:sp>
    </p:spTree>
    <p:extLst>
      <p:ext uri="{BB962C8B-B14F-4D97-AF65-F5344CB8AC3E}">
        <p14:creationId xmlns:p14="http://schemas.microsoft.com/office/powerpoint/2010/main" val="349197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77A0-2840-2749-A06F-5806CAEC00D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7533606-3018-FEF8-0927-4E40820A68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8080517-2B19-FF60-DD4F-339A352CD6A1}"/>
              </a:ext>
            </a:extLst>
          </p:cNvPr>
          <p:cNvSpPr>
            <a:spLocks noGrp="1"/>
          </p:cNvSpPr>
          <p:nvPr>
            <p:ph type="dt" sz="half" idx="10"/>
          </p:nvPr>
        </p:nvSpPr>
        <p:spPr/>
        <p:txBody>
          <a:bodyPr/>
          <a:lstStyle/>
          <a:p>
            <a:fld id="{52F4C430-3FBA-4B40-8A8D-B6040B1AC559}" type="datetimeFigureOut">
              <a:rPr lang="en-NZ" smtClean="0"/>
              <a:t>15/07/2026</a:t>
            </a:fld>
            <a:endParaRPr lang="en-NZ"/>
          </a:p>
        </p:txBody>
      </p:sp>
      <p:sp>
        <p:nvSpPr>
          <p:cNvPr id="5" name="Footer Placeholder 4">
            <a:extLst>
              <a:ext uri="{FF2B5EF4-FFF2-40B4-BE49-F238E27FC236}">
                <a16:creationId xmlns:a16="http://schemas.microsoft.com/office/drawing/2014/main" id="{90EAA9BB-7CAD-B90D-566D-66D067E2001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96AAA6C-B996-09AA-8F85-6A1FA257612B}"/>
              </a:ext>
            </a:extLst>
          </p:cNvPr>
          <p:cNvSpPr>
            <a:spLocks noGrp="1"/>
          </p:cNvSpPr>
          <p:nvPr>
            <p:ph type="sldNum" sz="quarter" idx="12"/>
          </p:nvPr>
        </p:nvSpPr>
        <p:spPr/>
        <p:txBody>
          <a:bodyPr/>
          <a:lstStyle/>
          <a:p>
            <a:fld id="{BA4D9F01-B512-4EB4-BECA-325906BF81D5}" type="slidenum">
              <a:rPr lang="en-NZ" smtClean="0"/>
              <a:t>‹#›</a:t>
            </a:fld>
            <a:endParaRPr lang="en-NZ"/>
          </a:p>
        </p:txBody>
      </p:sp>
    </p:spTree>
    <p:extLst>
      <p:ext uri="{BB962C8B-B14F-4D97-AF65-F5344CB8AC3E}">
        <p14:creationId xmlns:p14="http://schemas.microsoft.com/office/powerpoint/2010/main" val="4050077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6AF6-6339-B80B-AD44-B6C175401D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74A7C1B-F94A-5868-A6AC-388BDCD8A7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F6427E-84E2-7F90-87A1-1F93DB5AB4F8}"/>
              </a:ext>
            </a:extLst>
          </p:cNvPr>
          <p:cNvSpPr>
            <a:spLocks noGrp="1"/>
          </p:cNvSpPr>
          <p:nvPr>
            <p:ph type="dt" sz="half" idx="10"/>
          </p:nvPr>
        </p:nvSpPr>
        <p:spPr/>
        <p:txBody>
          <a:bodyPr/>
          <a:lstStyle/>
          <a:p>
            <a:fld id="{52F4C430-3FBA-4B40-8A8D-B6040B1AC559}" type="datetimeFigureOut">
              <a:rPr lang="en-NZ" smtClean="0"/>
              <a:t>15/07/2026</a:t>
            </a:fld>
            <a:endParaRPr lang="en-NZ"/>
          </a:p>
        </p:txBody>
      </p:sp>
      <p:sp>
        <p:nvSpPr>
          <p:cNvPr id="5" name="Footer Placeholder 4">
            <a:extLst>
              <a:ext uri="{FF2B5EF4-FFF2-40B4-BE49-F238E27FC236}">
                <a16:creationId xmlns:a16="http://schemas.microsoft.com/office/drawing/2014/main" id="{9518984F-1800-92BA-30BC-7EAF5A5081A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4437815-7BE7-0567-D605-597611FF29B6}"/>
              </a:ext>
            </a:extLst>
          </p:cNvPr>
          <p:cNvSpPr>
            <a:spLocks noGrp="1"/>
          </p:cNvSpPr>
          <p:nvPr>
            <p:ph type="sldNum" sz="quarter" idx="12"/>
          </p:nvPr>
        </p:nvSpPr>
        <p:spPr/>
        <p:txBody>
          <a:bodyPr/>
          <a:lstStyle/>
          <a:p>
            <a:fld id="{BA4D9F01-B512-4EB4-BECA-325906BF81D5}" type="slidenum">
              <a:rPr lang="en-NZ" smtClean="0"/>
              <a:t>‹#›</a:t>
            </a:fld>
            <a:endParaRPr lang="en-NZ"/>
          </a:p>
        </p:txBody>
      </p:sp>
    </p:spTree>
    <p:extLst>
      <p:ext uri="{BB962C8B-B14F-4D97-AF65-F5344CB8AC3E}">
        <p14:creationId xmlns:p14="http://schemas.microsoft.com/office/powerpoint/2010/main" val="3295083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D5C56-4F70-7F50-74E4-6D34DE07DAA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A5A6D1A-CDE9-C7EA-F08F-F5D30A9152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F6DAD3B5-74D2-1141-65C6-7E9567B34F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63AB30D-32D8-7B91-F49C-10DC93DEC3D3}"/>
              </a:ext>
            </a:extLst>
          </p:cNvPr>
          <p:cNvSpPr>
            <a:spLocks noGrp="1"/>
          </p:cNvSpPr>
          <p:nvPr>
            <p:ph type="dt" sz="half" idx="10"/>
          </p:nvPr>
        </p:nvSpPr>
        <p:spPr/>
        <p:txBody>
          <a:bodyPr/>
          <a:lstStyle/>
          <a:p>
            <a:fld id="{52F4C430-3FBA-4B40-8A8D-B6040B1AC559}" type="datetimeFigureOut">
              <a:rPr lang="en-NZ" smtClean="0"/>
              <a:t>15/07/2026</a:t>
            </a:fld>
            <a:endParaRPr lang="en-NZ"/>
          </a:p>
        </p:txBody>
      </p:sp>
      <p:sp>
        <p:nvSpPr>
          <p:cNvPr id="6" name="Footer Placeholder 5">
            <a:extLst>
              <a:ext uri="{FF2B5EF4-FFF2-40B4-BE49-F238E27FC236}">
                <a16:creationId xmlns:a16="http://schemas.microsoft.com/office/drawing/2014/main" id="{5F82CC42-766A-14F9-5035-37FCE26143AC}"/>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F3B1BBF-DB46-7B92-766F-9D9395DFA697}"/>
              </a:ext>
            </a:extLst>
          </p:cNvPr>
          <p:cNvSpPr>
            <a:spLocks noGrp="1"/>
          </p:cNvSpPr>
          <p:nvPr>
            <p:ph type="sldNum" sz="quarter" idx="12"/>
          </p:nvPr>
        </p:nvSpPr>
        <p:spPr/>
        <p:txBody>
          <a:bodyPr/>
          <a:lstStyle/>
          <a:p>
            <a:fld id="{BA4D9F01-B512-4EB4-BECA-325906BF81D5}" type="slidenum">
              <a:rPr lang="en-NZ" smtClean="0"/>
              <a:t>‹#›</a:t>
            </a:fld>
            <a:endParaRPr lang="en-NZ"/>
          </a:p>
        </p:txBody>
      </p:sp>
    </p:spTree>
    <p:extLst>
      <p:ext uri="{BB962C8B-B14F-4D97-AF65-F5344CB8AC3E}">
        <p14:creationId xmlns:p14="http://schemas.microsoft.com/office/powerpoint/2010/main" val="1244376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17ED7-BAB6-9874-752B-E5FD770639C9}"/>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1835B31C-E5F1-589E-B2A7-81D70EF296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679098-F6CF-FDE3-34E6-6667933A3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4938828F-0B07-700E-F8EC-C5A72CBAFF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45E275-CDAD-67DD-6FBD-1C20AF372E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AE076A67-34AB-D8FF-A479-B634BFB8FA2B}"/>
              </a:ext>
            </a:extLst>
          </p:cNvPr>
          <p:cNvSpPr>
            <a:spLocks noGrp="1"/>
          </p:cNvSpPr>
          <p:nvPr>
            <p:ph type="dt" sz="half" idx="10"/>
          </p:nvPr>
        </p:nvSpPr>
        <p:spPr/>
        <p:txBody>
          <a:bodyPr/>
          <a:lstStyle/>
          <a:p>
            <a:fld id="{52F4C430-3FBA-4B40-8A8D-B6040B1AC559}" type="datetimeFigureOut">
              <a:rPr lang="en-NZ" smtClean="0"/>
              <a:t>15/07/2026</a:t>
            </a:fld>
            <a:endParaRPr lang="en-NZ"/>
          </a:p>
        </p:txBody>
      </p:sp>
      <p:sp>
        <p:nvSpPr>
          <p:cNvPr id="8" name="Footer Placeholder 7">
            <a:extLst>
              <a:ext uri="{FF2B5EF4-FFF2-40B4-BE49-F238E27FC236}">
                <a16:creationId xmlns:a16="http://schemas.microsoft.com/office/drawing/2014/main" id="{7F09D699-5952-138D-31E6-85F89B43AC58}"/>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B7F5EE7A-B19F-BFE0-C50B-4240A680C13B}"/>
              </a:ext>
            </a:extLst>
          </p:cNvPr>
          <p:cNvSpPr>
            <a:spLocks noGrp="1"/>
          </p:cNvSpPr>
          <p:nvPr>
            <p:ph type="sldNum" sz="quarter" idx="12"/>
          </p:nvPr>
        </p:nvSpPr>
        <p:spPr/>
        <p:txBody>
          <a:bodyPr/>
          <a:lstStyle/>
          <a:p>
            <a:fld id="{BA4D9F01-B512-4EB4-BECA-325906BF81D5}" type="slidenum">
              <a:rPr lang="en-NZ" smtClean="0"/>
              <a:t>‹#›</a:t>
            </a:fld>
            <a:endParaRPr lang="en-NZ"/>
          </a:p>
        </p:txBody>
      </p:sp>
    </p:spTree>
    <p:extLst>
      <p:ext uri="{BB962C8B-B14F-4D97-AF65-F5344CB8AC3E}">
        <p14:creationId xmlns:p14="http://schemas.microsoft.com/office/powerpoint/2010/main" val="4012895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236E-D1A2-CCFB-2C28-C2D81ED52122}"/>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8C14C06E-9A7B-502A-859B-47CE92C68F46}"/>
              </a:ext>
            </a:extLst>
          </p:cNvPr>
          <p:cNvSpPr>
            <a:spLocks noGrp="1"/>
          </p:cNvSpPr>
          <p:nvPr>
            <p:ph type="dt" sz="half" idx="10"/>
          </p:nvPr>
        </p:nvSpPr>
        <p:spPr/>
        <p:txBody>
          <a:bodyPr/>
          <a:lstStyle/>
          <a:p>
            <a:fld id="{52F4C430-3FBA-4B40-8A8D-B6040B1AC559}" type="datetimeFigureOut">
              <a:rPr lang="en-NZ" smtClean="0"/>
              <a:t>15/07/2026</a:t>
            </a:fld>
            <a:endParaRPr lang="en-NZ"/>
          </a:p>
        </p:txBody>
      </p:sp>
      <p:sp>
        <p:nvSpPr>
          <p:cNvPr id="4" name="Footer Placeholder 3">
            <a:extLst>
              <a:ext uri="{FF2B5EF4-FFF2-40B4-BE49-F238E27FC236}">
                <a16:creationId xmlns:a16="http://schemas.microsoft.com/office/drawing/2014/main" id="{2A25A596-F52B-66E5-CD04-DEA5E8525094}"/>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B437AB7F-2A89-936D-1C7A-34B71936A1EA}"/>
              </a:ext>
            </a:extLst>
          </p:cNvPr>
          <p:cNvSpPr>
            <a:spLocks noGrp="1"/>
          </p:cNvSpPr>
          <p:nvPr>
            <p:ph type="sldNum" sz="quarter" idx="12"/>
          </p:nvPr>
        </p:nvSpPr>
        <p:spPr/>
        <p:txBody>
          <a:bodyPr/>
          <a:lstStyle/>
          <a:p>
            <a:fld id="{BA4D9F01-B512-4EB4-BECA-325906BF81D5}" type="slidenum">
              <a:rPr lang="en-NZ" smtClean="0"/>
              <a:t>‹#›</a:t>
            </a:fld>
            <a:endParaRPr lang="en-NZ"/>
          </a:p>
        </p:txBody>
      </p:sp>
    </p:spTree>
    <p:extLst>
      <p:ext uri="{BB962C8B-B14F-4D97-AF65-F5344CB8AC3E}">
        <p14:creationId xmlns:p14="http://schemas.microsoft.com/office/powerpoint/2010/main" val="3202322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EA973F-E081-CD88-19D9-D901C603F799}"/>
              </a:ext>
            </a:extLst>
          </p:cNvPr>
          <p:cNvSpPr>
            <a:spLocks noGrp="1"/>
          </p:cNvSpPr>
          <p:nvPr>
            <p:ph type="dt" sz="half" idx="10"/>
          </p:nvPr>
        </p:nvSpPr>
        <p:spPr/>
        <p:txBody>
          <a:bodyPr/>
          <a:lstStyle/>
          <a:p>
            <a:fld id="{52F4C430-3FBA-4B40-8A8D-B6040B1AC559}" type="datetimeFigureOut">
              <a:rPr lang="en-NZ" smtClean="0"/>
              <a:t>15/07/2026</a:t>
            </a:fld>
            <a:endParaRPr lang="en-NZ"/>
          </a:p>
        </p:txBody>
      </p:sp>
      <p:sp>
        <p:nvSpPr>
          <p:cNvPr id="3" name="Footer Placeholder 2">
            <a:extLst>
              <a:ext uri="{FF2B5EF4-FFF2-40B4-BE49-F238E27FC236}">
                <a16:creationId xmlns:a16="http://schemas.microsoft.com/office/drawing/2014/main" id="{CFB3DAD0-5D1B-FF59-A699-74D614706536}"/>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18B7D41-AE55-D425-AB7F-9B51BC945C5C}"/>
              </a:ext>
            </a:extLst>
          </p:cNvPr>
          <p:cNvSpPr>
            <a:spLocks noGrp="1"/>
          </p:cNvSpPr>
          <p:nvPr>
            <p:ph type="sldNum" sz="quarter" idx="12"/>
          </p:nvPr>
        </p:nvSpPr>
        <p:spPr/>
        <p:txBody>
          <a:bodyPr/>
          <a:lstStyle/>
          <a:p>
            <a:fld id="{BA4D9F01-B512-4EB4-BECA-325906BF81D5}" type="slidenum">
              <a:rPr lang="en-NZ" smtClean="0"/>
              <a:t>‹#›</a:t>
            </a:fld>
            <a:endParaRPr lang="en-NZ"/>
          </a:p>
        </p:txBody>
      </p:sp>
    </p:spTree>
    <p:extLst>
      <p:ext uri="{BB962C8B-B14F-4D97-AF65-F5344CB8AC3E}">
        <p14:creationId xmlns:p14="http://schemas.microsoft.com/office/powerpoint/2010/main" val="3034538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033A-6A01-A99E-8959-F2C670DCE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04D3C147-0232-0A6A-C5D9-6768A1CAFA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6A5915A0-6220-B3C5-A503-8AD8FA03D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6A833-D1C1-3DA1-8B12-96DA8C5702F0}"/>
              </a:ext>
            </a:extLst>
          </p:cNvPr>
          <p:cNvSpPr>
            <a:spLocks noGrp="1"/>
          </p:cNvSpPr>
          <p:nvPr>
            <p:ph type="dt" sz="half" idx="10"/>
          </p:nvPr>
        </p:nvSpPr>
        <p:spPr/>
        <p:txBody>
          <a:bodyPr/>
          <a:lstStyle/>
          <a:p>
            <a:fld id="{52F4C430-3FBA-4B40-8A8D-B6040B1AC559}" type="datetimeFigureOut">
              <a:rPr lang="en-NZ" smtClean="0"/>
              <a:t>15/07/2026</a:t>
            </a:fld>
            <a:endParaRPr lang="en-NZ"/>
          </a:p>
        </p:txBody>
      </p:sp>
      <p:sp>
        <p:nvSpPr>
          <p:cNvPr id="6" name="Footer Placeholder 5">
            <a:extLst>
              <a:ext uri="{FF2B5EF4-FFF2-40B4-BE49-F238E27FC236}">
                <a16:creationId xmlns:a16="http://schemas.microsoft.com/office/drawing/2014/main" id="{4ED0545F-7A2B-19BB-191C-13622FB0693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7896BD1F-9288-FCFC-F924-DFA784DE1134}"/>
              </a:ext>
            </a:extLst>
          </p:cNvPr>
          <p:cNvSpPr>
            <a:spLocks noGrp="1"/>
          </p:cNvSpPr>
          <p:nvPr>
            <p:ph type="sldNum" sz="quarter" idx="12"/>
          </p:nvPr>
        </p:nvSpPr>
        <p:spPr/>
        <p:txBody>
          <a:bodyPr/>
          <a:lstStyle/>
          <a:p>
            <a:fld id="{BA4D9F01-B512-4EB4-BECA-325906BF81D5}" type="slidenum">
              <a:rPr lang="en-NZ" smtClean="0"/>
              <a:t>‹#›</a:t>
            </a:fld>
            <a:endParaRPr lang="en-NZ"/>
          </a:p>
        </p:txBody>
      </p:sp>
    </p:spTree>
    <p:extLst>
      <p:ext uri="{BB962C8B-B14F-4D97-AF65-F5344CB8AC3E}">
        <p14:creationId xmlns:p14="http://schemas.microsoft.com/office/powerpoint/2010/main" val="1818930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369D3-BAD2-7B1D-0C14-C9BAD85F3C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4DF6D4E8-076C-E686-EA61-05BC93A50D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7F1AB396-CD92-6C0A-0C27-6F5AA1D411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E09D92-3612-5E88-ED2A-5396326F66A0}"/>
              </a:ext>
            </a:extLst>
          </p:cNvPr>
          <p:cNvSpPr>
            <a:spLocks noGrp="1"/>
          </p:cNvSpPr>
          <p:nvPr>
            <p:ph type="dt" sz="half" idx="10"/>
          </p:nvPr>
        </p:nvSpPr>
        <p:spPr/>
        <p:txBody>
          <a:bodyPr/>
          <a:lstStyle/>
          <a:p>
            <a:fld id="{52F4C430-3FBA-4B40-8A8D-B6040B1AC559}" type="datetimeFigureOut">
              <a:rPr lang="en-NZ" smtClean="0"/>
              <a:t>15/07/2026</a:t>
            </a:fld>
            <a:endParaRPr lang="en-NZ"/>
          </a:p>
        </p:txBody>
      </p:sp>
      <p:sp>
        <p:nvSpPr>
          <p:cNvPr id="6" name="Footer Placeholder 5">
            <a:extLst>
              <a:ext uri="{FF2B5EF4-FFF2-40B4-BE49-F238E27FC236}">
                <a16:creationId xmlns:a16="http://schemas.microsoft.com/office/drawing/2014/main" id="{040C72D2-F89A-9F32-DD94-092DEAE343A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B82DE29-7652-0C78-6662-6FF18696A4E2}"/>
              </a:ext>
            </a:extLst>
          </p:cNvPr>
          <p:cNvSpPr>
            <a:spLocks noGrp="1"/>
          </p:cNvSpPr>
          <p:nvPr>
            <p:ph type="sldNum" sz="quarter" idx="12"/>
          </p:nvPr>
        </p:nvSpPr>
        <p:spPr/>
        <p:txBody>
          <a:bodyPr/>
          <a:lstStyle/>
          <a:p>
            <a:fld id="{BA4D9F01-B512-4EB4-BECA-325906BF81D5}" type="slidenum">
              <a:rPr lang="en-NZ" smtClean="0"/>
              <a:t>‹#›</a:t>
            </a:fld>
            <a:endParaRPr lang="en-NZ"/>
          </a:p>
        </p:txBody>
      </p:sp>
    </p:spTree>
    <p:extLst>
      <p:ext uri="{BB962C8B-B14F-4D97-AF65-F5344CB8AC3E}">
        <p14:creationId xmlns:p14="http://schemas.microsoft.com/office/powerpoint/2010/main" val="104066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04417C-177D-AC68-FD27-08A4077D2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9C32467-5EDA-E634-4C17-E955A5E2C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EDD6700-B393-47A7-9F6E-BB7A5F3BBF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F4C430-3FBA-4B40-8A8D-B6040B1AC559}" type="datetimeFigureOut">
              <a:rPr lang="en-NZ" smtClean="0"/>
              <a:t>15/07/2026</a:t>
            </a:fld>
            <a:endParaRPr lang="en-NZ"/>
          </a:p>
        </p:txBody>
      </p:sp>
      <p:sp>
        <p:nvSpPr>
          <p:cNvPr id="5" name="Footer Placeholder 4">
            <a:extLst>
              <a:ext uri="{FF2B5EF4-FFF2-40B4-BE49-F238E27FC236}">
                <a16:creationId xmlns:a16="http://schemas.microsoft.com/office/drawing/2014/main" id="{B5D30B73-771F-90BE-2A0B-C42F446551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09C6E078-B104-6BCA-76F3-4A15712F14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4D9F01-B512-4EB4-BECA-325906BF81D5}" type="slidenum">
              <a:rPr lang="en-NZ" smtClean="0"/>
              <a:t>‹#›</a:t>
            </a:fld>
            <a:endParaRPr lang="en-NZ"/>
          </a:p>
        </p:txBody>
      </p:sp>
    </p:spTree>
    <p:extLst>
      <p:ext uri="{BB962C8B-B14F-4D97-AF65-F5344CB8AC3E}">
        <p14:creationId xmlns:p14="http://schemas.microsoft.com/office/powerpoint/2010/main" val="299594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A picture containing logo&#10;&#10;Description automatically generated">
            <a:extLst>
              <a:ext uri="{FF2B5EF4-FFF2-40B4-BE49-F238E27FC236}">
                <a16:creationId xmlns:a16="http://schemas.microsoft.com/office/drawing/2014/main" id="{98F6511D-0418-0A60-42A8-5238E2C98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256" y="1118563"/>
            <a:ext cx="7791157" cy="430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E4614A-7F31-9A97-B259-DEE138E3453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a:extLst>
              <a:ext uri="{FF2B5EF4-FFF2-40B4-BE49-F238E27FC236}">
                <a16:creationId xmlns:a16="http://schemas.microsoft.com/office/drawing/2014/main" id="{4EDC2A17-6C16-226E-0508-BA87BCA9E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794" b="1952"/>
          <a:stretch>
            <a:fillRect/>
          </a:stretch>
        </p:blipFill>
        <p:spPr>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1179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a:extLst>
              <a:ext uri="{FF2B5EF4-FFF2-40B4-BE49-F238E27FC236}">
                <a16:creationId xmlns:a16="http://schemas.microsoft.com/office/drawing/2014/main" id="{EE9653FD-2C9D-754F-A316-4D4252720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986" b="2760"/>
          <a:stretch>
            <a:fillRect/>
          </a:stretch>
        </p:blipFill>
        <p:spPr>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3451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BD37BB-B072-95E7-8A0C-C3E6EFB66E8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a:extLst>
              <a:ext uri="{FF2B5EF4-FFF2-40B4-BE49-F238E27FC236}">
                <a16:creationId xmlns:a16="http://schemas.microsoft.com/office/drawing/2014/main" id="{EE313690-2185-6BE9-532C-8F097546C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69" b="12977"/>
          <a:stretch>
            <a:fillRect/>
          </a:stretch>
        </p:blipFill>
        <p:spPr>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34425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E7DEC8-5AC3-52A1-6C03-A2D602873841}"/>
              </a:ext>
            </a:extLst>
          </p:cNvPr>
          <p:cNvPicPr>
            <a:picLocks noChangeAspect="1"/>
          </p:cNvPicPr>
          <p:nvPr/>
        </p:nvPicPr>
        <p:blipFill>
          <a:blip r:embed="rId2"/>
          <a:srcRect t="21113" r="-2" b="19539"/>
          <a:stretch>
            <a:fillRect/>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8" name="Picture 7" descr="savoy cabbage">
            <a:extLst>
              <a:ext uri="{FF2B5EF4-FFF2-40B4-BE49-F238E27FC236}">
                <a16:creationId xmlns:a16="http://schemas.microsoft.com/office/drawing/2014/main" id="{E386F77B-E17C-D9EE-A0F8-BFD8F2790287}"/>
              </a:ext>
            </a:extLst>
          </p:cNvPr>
          <p:cNvPicPr>
            <a:picLocks noChangeAspect="1"/>
          </p:cNvPicPr>
          <p:nvPr/>
        </p:nvPicPr>
        <p:blipFill>
          <a:blip r:embed="rId3"/>
          <a:srcRect t="10843" r="-3" b="17986"/>
          <a:stretch>
            <a:fillRect/>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3" name="Picture 2" descr="Cabbages - Kāpeti | Vegetables.co.nz">
            <a:extLst>
              <a:ext uri="{FF2B5EF4-FFF2-40B4-BE49-F238E27FC236}">
                <a16:creationId xmlns:a16="http://schemas.microsoft.com/office/drawing/2014/main" id="{9EADA92C-930D-66BC-E983-21FC586D61AA}"/>
              </a:ext>
            </a:extLst>
          </p:cNvPr>
          <p:cNvPicPr>
            <a:picLocks noChangeAspect="1"/>
          </p:cNvPicPr>
          <p:nvPr/>
        </p:nvPicPr>
        <p:blipFill>
          <a:blip r:embed="rId4"/>
          <a:srcRect t="7558" r="2" b="15961"/>
          <a:stretch>
            <a:fillRect/>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2" name="Picture 11">
            <a:extLst>
              <a:ext uri="{FF2B5EF4-FFF2-40B4-BE49-F238E27FC236}">
                <a16:creationId xmlns:a16="http://schemas.microsoft.com/office/drawing/2014/main" id="{28C14EEA-C053-6EB4-3AA5-FEC939E317BB}"/>
              </a:ext>
            </a:extLst>
          </p:cNvPr>
          <p:cNvPicPr>
            <a:picLocks noChangeAspect="1"/>
          </p:cNvPicPr>
          <p:nvPr/>
        </p:nvPicPr>
        <p:blipFill>
          <a:blip r:embed="rId5"/>
          <a:srcRect t="8257" r="-2" b="10864"/>
          <a:stretch>
            <a:fillRect/>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1047306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D101E6-D4D9-3812-77FA-C34C0ED475C4}"/>
            </a:ext>
          </a:extLst>
        </p:cNvPr>
        <p:cNvGrpSpPr/>
        <p:nvPr/>
      </p:nvGrpSpPr>
      <p:grpSpPr>
        <a:xfrm>
          <a:off x="0" y="0"/>
          <a:ext cx="0" cy="0"/>
          <a:chOff x="0" y="0"/>
          <a:chExt cx="0" cy="0"/>
        </a:xfrm>
      </p:grpSpPr>
      <p:pic>
        <p:nvPicPr>
          <p:cNvPr id="3" name="Picture 7">
            <a:extLst>
              <a:ext uri="{FF2B5EF4-FFF2-40B4-BE49-F238E27FC236}">
                <a16:creationId xmlns:a16="http://schemas.microsoft.com/office/drawing/2014/main" id="{EE79DE59-1547-C063-A10B-C3EF5D73D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80" r="7049" b="1"/>
          <a:stretch>
            <a:fillRect/>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0">
            <a:extLst>
              <a:ext uri="{FF2B5EF4-FFF2-40B4-BE49-F238E27FC236}">
                <a16:creationId xmlns:a16="http://schemas.microsoft.com/office/drawing/2014/main" id="{D53FB388-5533-1750-A256-BC6C7F078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75" r="1493"/>
          <a:stretch>
            <a:fillRect/>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4">
            <a:extLst>
              <a:ext uri="{FF2B5EF4-FFF2-40B4-BE49-F238E27FC236}">
                <a16:creationId xmlns:a16="http://schemas.microsoft.com/office/drawing/2014/main" id="{0D81D335-EB78-0888-F380-5D07B0129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976" r="3" b="10801"/>
          <a:stretch>
            <a:fillRect/>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03831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477405-8B6F-18A3-1235-853A50BD61A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7">
            <a:extLst>
              <a:ext uri="{FF2B5EF4-FFF2-40B4-BE49-F238E27FC236}">
                <a16:creationId xmlns:a16="http://schemas.microsoft.com/office/drawing/2014/main" id="{114A40C3-4931-830B-2B00-C52532E75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667" r="-1" b="-1"/>
          <a:stretch>
            <a:fillRect/>
          </a:stretch>
        </p:blipFill>
        <p:spPr>
          <a:xfrm>
            <a:off x="20" y="10"/>
            <a:ext cx="6095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4">
            <a:extLst>
              <a:ext uri="{FF2B5EF4-FFF2-40B4-BE49-F238E27FC236}">
                <a16:creationId xmlns:a16="http://schemas.microsoft.com/office/drawing/2014/main" id="{8AADBECA-4A1E-9099-8E03-FC8FDCAE9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684" r="17982" b="-1"/>
          <a:stretch>
            <a:fillRect/>
          </a:stretch>
        </p:blipFill>
        <p:spPr>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9093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BFD15C-D4F5-016E-BCE8-0E9553E3AEDB}"/>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ips for Growing Tomatoes - The Home Depot">
            <a:extLst>
              <a:ext uri="{FF2B5EF4-FFF2-40B4-BE49-F238E27FC236}">
                <a16:creationId xmlns:a16="http://schemas.microsoft.com/office/drawing/2014/main" id="{EBD3394D-213E-3721-5DD5-E2E7C633981E}"/>
              </a:ext>
            </a:extLst>
          </p:cNvPr>
          <p:cNvPicPr>
            <a:picLocks noChangeAspect="1"/>
          </p:cNvPicPr>
          <p:nvPr/>
        </p:nvPicPr>
        <p:blipFill>
          <a:blip r:embed="rId2"/>
          <a:srcRect l="11111"/>
          <a:stretch>
            <a:fillRect/>
          </a:stretch>
        </p:blipFill>
        <p:spPr>
          <a:xfrm>
            <a:off x="20" y="10"/>
            <a:ext cx="6095980" cy="6857990"/>
          </a:xfrm>
          <a:prstGeom prst="rect">
            <a:avLst/>
          </a:prstGeom>
        </p:spPr>
      </p:pic>
      <p:pic>
        <p:nvPicPr>
          <p:cNvPr id="4" name="Picture 3" descr="Tomatoes 101: Nutrition Facts and Health Benefits">
            <a:extLst>
              <a:ext uri="{FF2B5EF4-FFF2-40B4-BE49-F238E27FC236}">
                <a16:creationId xmlns:a16="http://schemas.microsoft.com/office/drawing/2014/main" id="{3D997B37-8B4B-EE56-4153-1B1C39DBC4F9}"/>
              </a:ext>
            </a:extLst>
          </p:cNvPr>
          <p:cNvPicPr>
            <a:picLocks noChangeAspect="1"/>
          </p:cNvPicPr>
          <p:nvPr/>
        </p:nvPicPr>
        <p:blipFill>
          <a:blip r:embed="rId3"/>
          <a:srcRect l="17189" r="15922"/>
          <a:stretch>
            <a:fillRect/>
          </a:stretch>
        </p:blipFill>
        <p:spPr>
          <a:xfrm>
            <a:off x="6096000" y="10"/>
            <a:ext cx="6096000" cy="6857990"/>
          </a:xfrm>
          <a:prstGeom prst="rect">
            <a:avLst/>
          </a:prstGeom>
        </p:spPr>
      </p:pic>
    </p:spTree>
    <p:extLst>
      <p:ext uri="{BB962C8B-B14F-4D97-AF65-F5344CB8AC3E}">
        <p14:creationId xmlns:p14="http://schemas.microsoft.com/office/powerpoint/2010/main" val="3712626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E7003B-A9BC-B604-82D5-709F40C7A09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a:extLst>
              <a:ext uri="{FF2B5EF4-FFF2-40B4-BE49-F238E27FC236}">
                <a16:creationId xmlns:a16="http://schemas.microsoft.com/office/drawing/2014/main" id="{A01B9512-4E3F-0309-9CDB-D7636E6B6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631" b="9115"/>
          <a:stretch>
            <a:fillRect/>
          </a:stretch>
        </p:blipFill>
        <p:spPr>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38385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996760-0B0B-2D82-4923-353C82B2C18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Capsicum">
            <a:extLst>
              <a:ext uri="{FF2B5EF4-FFF2-40B4-BE49-F238E27FC236}">
                <a16:creationId xmlns:a16="http://schemas.microsoft.com/office/drawing/2014/main" id="{9C1021DA-E037-81C6-DE64-C36ED9FD5114}"/>
              </a:ext>
            </a:extLst>
          </p:cNvPr>
          <p:cNvPicPr>
            <a:picLocks noChangeAspect="1"/>
          </p:cNvPicPr>
          <p:nvPr/>
        </p:nvPicPr>
        <p:blipFill>
          <a:blip r:embed="rId2"/>
          <a:srcRect t="7269" b="8477"/>
          <a:stretch>
            <a:fillRect/>
          </a:stretch>
        </p:blipFill>
        <p:spPr>
          <a:xfrm>
            <a:off x="20" y="1282"/>
            <a:ext cx="12191980" cy="6856718"/>
          </a:xfrm>
          <a:prstGeom prst="rect">
            <a:avLst/>
          </a:prstGeom>
        </p:spPr>
      </p:pic>
    </p:spTree>
    <p:extLst>
      <p:ext uri="{BB962C8B-B14F-4D97-AF65-F5344CB8AC3E}">
        <p14:creationId xmlns:p14="http://schemas.microsoft.com/office/powerpoint/2010/main" val="115323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7B5C96-148B-2403-A2AB-276107D1122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he Great Pumpkin - Waikato Foodbasket">
            <a:extLst>
              <a:ext uri="{FF2B5EF4-FFF2-40B4-BE49-F238E27FC236}">
                <a16:creationId xmlns:a16="http://schemas.microsoft.com/office/drawing/2014/main" id="{AD520E1A-9F57-D73D-DD52-3BA7AFA39D3A}"/>
              </a:ext>
            </a:extLst>
          </p:cNvPr>
          <p:cNvPicPr>
            <a:picLocks noChangeAspect="1"/>
          </p:cNvPicPr>
          <p:nvPr/>
        </p:nvPicPr>
        <p:blipFill>
          <a:blip r:embed="rId2"/>
          <a:srcRect t="8932" b="34829"/>
          <a:stretch>
            <a:fillRect/>
          </a:stretch>
        </p:blipFill>
        <p:spPr>
          <a:xfrm>
            <a:off x="20" y="1282"/>
            <a:ext cx="12191980" cy="6856718"/>
          </a:xfrm>
          <a:prstGeom prst="rect">
            <a:avLst/>
          </a:prstGeom>
        </p:spPr>
      </p:pic>
    </p:spTree>
    <p:extLst>
      <p:ext uri="{BB962C8B-B14F-4D97-AF65-F5344CB8AC3E}">
        <p14:creationId xmlns:p14="http://schemas.microsoft.com/office/powerpoint/2010/main" val="4221481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A30F39-BF1E-7841-BAD6-8623979E420A}"/>
              </a:ext>
            </a:extLst>
          </p:cNvPr>
          <p:cNvSpPr>
            <a:spLocks noGrp="1"/>
          </p:cNvSpPr>
          <p:nvPr>
            <p:ph type="ctrTitle"/>
          </p:nvPr>
        </p:nvSpPr>
        <p:spPr>
          <a:xfrm>
            <a:off x="660042" y="891652"/>
            <a:ext cx="4412021" cy="3030724"/>
          </a:xfrm>
        </p:spPr>
        <p:txBody>
          <a:bodyPr anchor="b">
            <a:normAutofit/>
          </a:bodyPr>
          <a:lstStyle/>
          <a:p>
            <a:pPr algn="r"/>
            <a:r>
              <a:rPr lang="en-NZ" sz="4000">
                <a:solidFill>
                  <a:srgbClr val="FFFFFF"/>
                </a:solidFill>
              </a:rPr>
              <a:t>Classification of Vegetables</a:t>
            </a:r>
          </a:p>
        </p:txBody>
      </p:sp>
      <p:sp>
        <p:nvSpPr>
          <p:cNvPr id="3" name="Subtitle 2">
            <a:extLst>
              <a:ext uri="{FF2B5EF4-FFF2-40B4-BE49-F238E27FC236}">
                <a16:creationId xmlns:a16="http://schemas.microsoft.com/office/drawing/2014/main" id="{2005388B-1F7D-5A60-2DC3-D29BCBC317D1}"/>
              </a:ext>
            </a:extLst>
          </p:cNvPr>
          <p:cNvSpPr>
            <a:spLocks noGrp="1"/>
          </p:cNvSpPr>
          <p:nvPr>
            <p:ph type="subTitle" idx="1"/>
          </p:nvPr>
        </p:nvSpPr>
        <p:spPr>
          <a:xfrm>
            <a:off x="945791" y="4745317"/>
            <a:ext cx="4126272" cy="1375145"/>
          </a:xfrm>
        </p:spPr>
        <p:txBody>
          <a:bodyPr>
            <a:normAutofit/>
          </a:bodyPr>
          <a:lstStyle/>
          <a:p>
            <a:pPr algn="r"/>
            <a:r>
              <a:rPr lang="en-NZ" dirty="0">
                <a:solidFill>
                  <a:srgbClr val="FFFFFF"/>
                </a:solidFill>
              </a:rPr>
              <a:t>Parts we eat</a:t>
            </a:r>
          </a:p>
        </p:txBody>
      </p:sp>
      <p:pic>
        <p:nvPicPr>
          <p:cNvPr id="4" name="Picture 3">
            <a:extLst>
              <a:ext uri="{FF2B5EF4-FFF2-40B4-BE49-F238E27FC236}">
                <a16:creationId xmlns:a16="http://schemas.microsoft.com/office/drawing/2014/main" id="{B482EA58-1780-3258-AC1B-7201ACAC57AA}"/>
              </a:ext>
            </a:extLst>
          </p:cNvPr>
          <p:cNvPicPr>
            <a:picLocks noChangeAspect="1"/>
          </p:cNvPicPr>
          <p:nvPr/>
        </p:nvPicPr>
        <p:blipFill>
          <a:blip r:embed="rId2"/>
          <a:srcRect l="1764" r="282"/>
          <a:stretch>
            <a:fillRect/>
          </a:stretch>
        </p:blipFill>
        <p:spPr>
          <a:xfrm>
            <a:off x="6328747" y="457199"/>
            <a:ext cx="5142825" cy="5899152"/>
          </a:xfrm>
          <a:prstGeom prst="rect">
            <a:avLst/>
          </a:prstGeom>
        </p:spPr>
      </p:pic>
    </p:spTree>
    <p:extLst>
      <p:ext uri="{BB962C8B-B14F-4D97-AF65-F5344CB8AC3E}">
        <p14:creationId xmlns:p14="http://schemas.microsoft.com/office/powerpoint/2010/main" val="267457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52E409-28E7-7960-DAB1-AE561A21BC2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Cucumber Telegraph">
            <a:extLst>
              <a:ext uri="{FF2B5EF4-FFF2-40B4-BE49-F238E27FC236}">
                <a16:creationId xmlns:a16="http://schemas.microsoft.com/office/drawing/2014/main" id="{CC0F490F-E7A3-C426-5B89-9BAF1BF41E06}"/>
              </a:ext>
            </a:extLst>
          </p:cNvPr>
          <p:cNvPicPr>
            <a:picLocks noChangeAspect="1"/>
          </p:cNvPicPr>
          <p:nvPr/>
        </p:nvPicPr>
        <p:blipFill>
          <a:blip r:embed="rId2"/>
          <a:srcRect t="27284" b="16476"/>
          <a:stretch>
            <a:fillRect/>
          </a:stretch>
        </p:blipFill>
        <p:spPr>
          <a:xfrm>
            <a:off x="20" y="1282"/>
            <a:ext cx="12191980" cy="6856718"/>
          </a:xfrm>
          <a:prstGeom prst="rect">
            <a:avLst/>
          </a:prstGeom>
        </p:spPr>
      </p:pic>
    </p:spTree>
    <p:extLst>
      <p:ext uri="{BB962C8B-B14F-4D97-AF65-F5344CB8AC3E}">
        <p14:creationId xmlns:p14="http://schemas.microsoft.com/office/powerpoint/2010/main" val="2811670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385F91-6997-F0F0-BC2C-45E1B826EFF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Eggplant | Organic, Heirloom, Cooking | Britannica">
            <a:extLst>
              <a:ext uri="{FF2B5EF4-FFF2-40B4-BE49-F238E27FC236}">
                <a16:creationId xmlns:a16="http://schemas.microsoft.com/office/drawing/2014/main" id="{AFE7DEC3-5163-ABCC-D414-B6461F528983}"/>
              </a:ext>
            </a:extLst>
          </p:cNvPr>
          <p:cNvPicPr>
            <a:picLocks noChangeAspect="1"/>
          </p:cNvPicPr>
          <p:nvPr/>
        </p:nvPicPr>
        <p:blipFill>
          <a:blip r:embed="rId2"/>
          <a:srcRect t="5219" b="10527"/>
          <a:stretch>
            <a:fillRect/>
          </a:stretch>
        </p:blipFill>
        <p:spPr>
          <a:xfrm>
            <a:off x="20" y="1282"/>
            <a:ext cx="12191980" cy="6856718"/>
          </a:xfrm>
          <a:prstGeom prst="rect">
            <a:avLst/>
          </a:prstGeom>
        </p:spPr>
      </p:pic>
    </p:spTree>
    <p:extLst>
      <p:ext uri="{BB962C8B-B14F-4D97-AF65-F5344CB8AC3E}">
        <p14:creationId xmlns:p14="http://schemas.microsoft.com/office/powerpoint/2010/main" val="993405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28829B-9E32-FEB4-E5E8-8729A58CF90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a:extLst>
              <a:ext uri="{FF2B5EF4-FFF2-40B4-BE49-F238E27FC236}">
                <a16:creationId xmlns:a16="http://schemas.microsoft.com/office/drawing/2014/main" id="{F0727CFE-FE51-AB47-13D6-6340FF364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8" b="15438"/>
          <a:stretch>
            <a:fillRect/>
          </a:stretch>
        </p:blipFill>
        <p:spPr>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8123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350FFB-F92D-9E68-340D-7732F3D705C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a:extLst>
              <a:ext uri="{FF2B5EF4-FFF2-40B4-BE49-F238E27FC236}">
                <a16:creationId xmlns:a16="http://schemas.microsoft.com/office/drawing/2014/main" id="{E8ADA03B-C286-9A0B-78C8-7F003EA70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59" b="5687"/>
          <a:stretch>
            <a:fillRect/>
          </a:stretch>
        </p:blipFill>
        <p:spPr>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34904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CCAB42-87C5-DEA0-4CBC-2651D5CAD4B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a:extLst>
              <a:ext uri="{FF2B5EF4-FFF2-40B4-BE49-F238E27FC236}">
                <a16:creationId xmlns:a16="http://schemas.microsoft.com/office/drawing/2014/main" id="{608B781F-3956-00F1-BC3F-17FB4C10E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96" b="10650"/>
          <a:stretch>
            <a:fillRect/>
          </a:stretch>
        </p:blipFill>
        <p:spPr>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4081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Fresh Red Onions">
            <a:extLst>
              <a:ext uri="{FF2B5EF4-FFF2-40B4-BE49-F238E27FC236}">
                <a16:creationId xmlns:a16="http://schemas.microsoft.com/office/drawing/2014/main" id="{305EA569-1FE7-8D09-DA5B-46D1D2EB10F2}"/>
              </a:ext>
            </a:extLst>
          </p:cNvPr>
          <p:cNvPicPr>
            <a:picLocks noChangeAspect="1"/>
          </p:cNvPicPr>
          <p:nvPr/>
        </p:nvPicPr>
        <p:blipFill>
          <a:blip r:embed="rId2"/>
          <a:srcRect l="5317" r="5794"/>
          <a:stretch>
            <a:fillRect/>
          </a:stretch>
        </p:blipFill>
        <p:spPr>
          <a:xfrm>
            <a:off x="20" y="10"/>
            <a:ext cx="6095980" cy="6857990"/>
          </a:xfrm>
          <a:prstGeom prst="rect">
            <a:avLst/>
          </a:prstGeom>
        </p:spPr>
      </p:pic>
      <p:pic>
        <p:nvPicPr>
          <p:cNvPr id="2" name="Picture 4">
            <a:extLst>
              <a:ext uri="{FF2B5EF4-FFF2-40B4-BE49-F238E27FC236}">
                <a16:creationId xmlns:a16="http://schemas.microsoft.com/office/drawing/2014/main" id="{AD916A3A-D241-5DD1-B221-69EC287E8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11" r="26754" b="-1"/>
          <a:stretch>
            <a:fillRect/>
          </a:stretch>
        </p:blipFill>
        <p:spPr>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80190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6E8BDB-DB23-E3AF-3FFA-8C3B76867A6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sparagus">
            <a:extLst>
              <a:ext uri="{FF2B5EF4-FFF2-40B4-BE49-F238E27FC236}">
                <a16:creationId xmlns:a16="http://schemas.microsoft.com/office/drawing/2014/main" id="{958DEA61-3811-289B-DD36-52D904A725BB}"/>
              </a:ext>
            </a:extLst>
          </p:cNvPr>
          <p:cNvPicPr>
            <a:picLocks noChangeAspect="1"/>
          </p:cNvPicPr>
          <p:nvPr/>
        </p:nvPicPr>
        <p:blipFill>
          <a:blip r:embed="rId2"/>
          <a:srcRect t="13748" b="1998"/>
          <a:stretch>
            <a:fillRect/>
          </a:stretch>
        </p:blipFill>
        <p:spPr>
          <a:xfrm>
            <a:off x="20" y="1282"/>
            <a:ext cx="12191980" cy="6856718"/>
          </a:xfrm>
          <a:prstGeom prst="rect">
            <a:avLst/>
          </a:prstGeom>
        </p:spPr>
      </p:pic>
    </p:spTree>
    <p:extLst>
      <p:ext uri="{BB962C8B-B14F-4D97-AF65-F5344CB8AC3E}">
        <p14:creationId xmlns:p14="http://schemas.microsoft.com/office/powerpoint/2010/main" val="1127601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1BA8CC-2041-6A72-80A1-C9352C5B79E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a:extLst>
              <a:ext uri="{FF2B5EF4-FFF2-40B4-BE49-F238E27FC236}">
                <a16:creationId xmlns:a16="http://schemas.microsoft.com/office/drawing/2014/main" id="{BAB1E90D-5B4E-3A74-37DB-FDD463E17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056" b="2690"/>
          <a:stretch>
            <a:fillRect/>
          </a:stretch>
        </p:blipFill>
        <p:spPr>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04353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What Are Shallots and What Can I Do with Them?">
            <a:extLst>
              <a:ext uri="{FF2B5EF4-FFF2-40B4-BE49-F238E27FC236}">
                <a16:creationId xmlns:a16="http://schemas.microsoft.com/office/drawing/2014/main" id="{D8551F82-BA8C-562E-1A00-086D8028305B}"/>
              </a:ext>
            </a:extLst>
          </p:cNvPr>
          <p:cNvPicPr>
            <a:picLocks noChangeAspect="1"/>
          </p:cNvPicPr>
          <p:nvPr/>
        </p:nvPicPr>
        <p:blipFill>
          <a:blip r:embed="rId2"/>
          <a:srcRect t="21275" b="22485"/>
          <a:stretch>
            <a:fillRect/>
          </a:stretch>
        </p:blipFill>
        <p:spPr>
          <a:xfrm>
            <a:off x="20" y="1282"/>
            <a:ext cx="12191980" cy="6856718"/>
          </a:xfrm>
          <a:prstGeom prst="rect">
            <a:avLst/>
          </a:prstGeom>
        </p:spPr>
      </p:pic>
    </p:spTree>
    <p:extLst>
      <p:ext uri="{BB962C8B-B14F-4D97-AF65-F5344CB8AC3E}">
        <p14:creationId xmlns:p14="http://schemas.microsoft.com/office/powerpoint/2010/main" val="1885349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9783C8-32B0-AB58-18BF-F7F61C18474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CA9FE58-63D1-FB58-8B3F-181DC0281032}"/>
              </a:ext>
            </a:extLst>
          </p:cNvPr>
          <p:cNvPicPr>
            <a:picLocks noChangeAspect="1"/>
          </p:cNvPicPr>
          <p:nvPr/>
        </p:nvPicPr>
        <p:blipFill>
          <a:blip r:embed="rId2">
            <a:extLst>
              <a:ext uri="{28A0092B-C50C-407E-A947-70E740481C1C}">
                <a14:useLocalDpi xmlns:a14="http://schemas.microsoft.com/office/drawing/2010/main" val="0"/>
              </a:ext>
            </a:extLst>
          </a:blip>
          <a:srcRect l="17233" r="40588"/>
          <a:stretch>
            <a:fillRect/>
          </a:stretch>
        </p:blipFill>
        <p:spPr>
          <a:xfrm rot="5400000">
            <a:off x="2667641" y="-2666359"/>
            <a:ext cx="6856718" cy="12192000"/>
          </a:xfrm>
          <a:prstGeom prst="rect">
            <a:avLst/>
          </a:prstGeom>
        </p:spPr>
      </p:pic>
    </p:spTree>
    <p:extLst>
      <p:ext uri="{BB962C8B-B14F-4D97-AF65-F5344CB8AC3E}">
        <p14:creationId xmlns:p14="http://schemas.microsoft.com/office/powerpoint/2010/main" val="202480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8F294C-46C1-FBA6-B9E9-020087A92290}"/>
              </a:ext>
            </a:extLst>
          </p:cNvPr>
          <p:cNvSpPr>
            <a:spLocks noGrp="1"/>
          </p:cNvSpPr>
          <p:nvPr>
            <p:ph type="title"/>
          </p:nvPr>
        </p:nvSpPr>
        <p:spPr>
          <a:xfrm>
            <a:off x="841248" y="548640"/>
            <a:ext cx="3600860" cy="5431536"/>
          </a:xfrm>
        </p:spPr>
        <p:txBody>
          <a:bodyPr>
            <a:normAutofit/>
          </a:bodyPr>
          <a:lstStyle/>
          <a:p>
            <a:r>
              <a:rPr lang="en-US" sz="4200" b="1" dirty="0"/>
              <a:t>Classification of Vegetables Activities</a:t>
            </a:r>
            <a:br>
              <a:rPr lang="en-US" sz="4200" b="1" dirty="0"/>
            </a:br>
            <a:endParaRPr lang="en-NZ" sz="42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D8B2CC-D649-F672-8204-1262AB66AE5F}"/>
              </a:ext>
            </a:extLst>
          </p:cNvPr>
          <p:cNvSpPr>
            <a:spLocks noGrp="1"/>
          </p:cNvSpPr>
          <p:nvPr>
            <p:ph idx="1"/>
          </p:nvPr>
        </p:nvSpPr>
        <p:spPr>
          <a:xfrm>
            <a:off x="4793408" y="552091"/>
            <a:ext cx="6557346" cy="5431536"/>
          </a:xfrm>
        </p:spPr>
        <p:txBody>
          <a:bodyPr anchor="ctr">
            <a:normAutofit fontScale="92500" lnSpcReduction="10000"/>
          </a:bodyPr>
          <a:lstStyle/>
          <a:p>
            <a:pPr marL="0" indent="0">
              <a:buNone/>
            </a:pPr>
            <a:r>
              <a:rPr lang="en-NZ" sz="1600" dirty="0"/>
              <a:t>There are many ways to use slides or photos of vegetables in the classroom. Activities can be easily adapted to suit the age, experience, and learning needs of your students. These tasks are designed to build confidence in recognising  and grouping vegetables.</a:t>
            </a:r>
            <a:endParaRPr lang="en-US" sz="1600" dirty="0"/>
          </a:p>
          <a:p>
            <a:pPr marL="0" indent="0">
              <a:buNone/>
            </a:pPr>
            <a:r>
              <a:rPr lang="en-US" sz="1600" b="1" dirty="0"/>
              <a:t>Suggestions on how to use photos of vegetables: </a:t>
            </a:r>
            <a:r>
              <a:rPr lang="en-US" sz="1600" dirty="0"/>
              <a:t>PowerPoint- </a:t>
            </a:r>
            <a:r>
              <a:rPr lang="en-US" sz="1600" b="1" dirty="0"/>
              <a:t>Name these vegetables</a:t>
            </a:r>
          </a:p>
          <a:p>
            <a:r>
              <a:rPr lang="en-US" sz="1600" dirty="0"/>
              <a:t>Select photos of vegetables that are appropriate for the age group of your students.  These can be printed off or used electronically. Using these images, students can engage in a range of learning activities:</a:t>
            </a:r>
          </a:p>
          <a:p>
            <a:r>
              <a:rPr lang="en-US" sz="1600" b="1" dirty="0"/>
              <a:t>Activity 2: Naming vegetables:</a:t>
            </a:r>
            <a:r>
              <a:rPr lang="en-US" sz="1600" dirty="0"/>
              <a:t> Students name the vegetable.</a:t>
            </a:r>
          </a:p>
          <a:p>
            <a:r>
              <a:rPr lang="en-US" sz="1600" b="1" dirty="0"/>
              <a:t>Activity 3: Classifying by plant parts:</a:t>
            </a:r>
            <a:r>
              <a:rPr lang="en-US" sz="1600" dirty="0"/>
              <a:t> Students group vegetables based on the part we eat.</a:t>
            </a:r>
          </a:p>
          <a:p>
            <a:r>
              <a:rPr lang="en-US" sz="1600" b="1" dirty="0"/>
              <a:t>Activity 4: Classifying by plant families:</a:t>
            </a:r>
            <a:r>
              <a:rPr lang="en-US" sz="1600" dirty="0"/>
              <a:t> Students identify and group vegetables that belong to these families.</a:t>
            </a:r>
          </a:p>
          <a:p>
            <a:pPr lvl="1"/>
            <a:r>
              <a:rPr lang="en-NZ" sz="1600" dirty="0"/>
              <a:t>Brassicaceae - Brassica family </a:t>
            </a:r>
          </a:p>
          <a:p>
            <a:pPr lvl="1"/>
            <a:r>
              <a:rPr lang="en-NZ" sz="1600" dirty="0"/>
              <a:t>Solanaceae - Nightshade family </a:t>
            </a:r>
          </a:p>
          <a:p>
            <a:pPr lvl="1"/>
            <a:r>
              <a:rPr lang="en-NZ" sz="1600" dirty="0"/>
              <a:t>Fabaceae - Legume </a:t>
            </a:r>
          </a:p>
          <a:p>
            <a:pPr lvl="1"/>
            <a:r>
              <a:rPr lang="en-NZ" sz="1600" dirty="0"/>
              <a:t>Cucurbitaceae - Cucurbit family </a:t>
            </a:r>
          </a:p>
          <a:p>
            <a:pPr lvl="1"/>
            <a:r>
              <a:rPr lang="en-NZ" sz="1600" dirty="0"/>
              <a:t>Amaryllidaceae - Allium family </a:t>
            </a:r>
          </a:p>
          <a:p>
            <a:r>
              <a:rPr lang="en-NZ" sz="1600" b="1" dirty="0"/>
              <a:t>Activity 5:  AI Research </a:t>
            </a:r>
          </a:p>
          <a:p>
            <a:r>
              <a:rPr lang="en-NZ" sz="1600" b="1" dirty="0"/>
              <a:t>Activity 6: Dichotomous key: </a:t>
            </a:r>
            <a:r>
              <a:rPr lang="en-NZ" sz="1600" dirty="0"/>
              <a:t>Students use a dichotomous key to name parts of the plant we eat.</a:t>
            </a:r>
          </a:p>
          <a:p>
            <a:pPr>
              <a:spcAft>
                <a:spcPts val="600"/>
              </a:spcAft>
            </a:pPr>
            <a:endParaRPr lang="en-NZ" sz="1000" dirty="0"/>
          </a:p>
        </p:txBody>
      </p:sp>
    </p:spTree>
    <p:extLst>
      <p:ext uri="{BB962C8B-B14F-4D97-AF65-F5344CB8AC3E}">
        <p14:creationId xmlns:p14="http://schemas.microsoft.com/office/powerpoint/2010/main" val="2086119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7A5A35-788A-5914-A996-92B9D75A12CC}"/>
            </a:ext>
          </a:extLst>
        </p:cNvPr>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AE8F92A3-60C7-FBFD-2FDD-395BD1CB0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42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165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E89C59-18AE-10D6-047F-B258D30ADD3B}"/>
            </a:ext>
          </a:extLst>
        </p:cNvPr>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raw brussels sprouts on wood table">
            <a:extLst>
              <a:ext uri="{FF2B5EF4-FFF2-40B4-BE49-F238E27FC236}">
                <a16:creationId xmlns:a16="http://schemas.microsoft.com/office/drawing/2014/main" id="{50E4CF51-6B21-3C0C-EBEC-B47A031AA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220" b="3526"/>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591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a:extLst>
              <a:ext uri="{FF2B5EF4-FFF2-40B4-BE49-F238E27FC236}">
                <a16:creationId xmlns:a16="http://schemas.microsoft.com/office/drawing/2014/main" id="{CC981DA6-4215-9938-D20A-CAD8C68EA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87" b="11023"/>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633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410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descr="French Beans Farming Guide">
            <a:extLst>
              <a:ext uri="{FF2B5EF4-FFF2-40B4-BE49-F238E27FC236}">
                <a16:creationId xmlns:a16="http://schemas.microsoft.com/office/drawing/2014/main" id="{178EAA88-7D74-1770-691B-7AD2631D6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23" r="792" b="-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311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4" descr="Snow Peas Information and Facts">
            <a:extLst>
              <a:ext uri="{FF2B5EF4-FFF2-40B4-BE49-F238E27FC236}">
                <a16:creationId xmlns:a16="http://schemas.microsoft.com/office/drawing/2014/main" id="{C288CD91-21FE-20A4-3290-6A4D0CB07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74" r="1498" b="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496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9D7918-54E2-6C9B-DACC-6CD33BDF7B79}"/>
            </a:ext>
          </a:extLst>
        </p:cNvPr>
        <p:cNvGrpSpPr/>
        <p:nvPr/>
      </p:nvGrpSpPr>
      <p:grpSpPr>
        <a:xfrm>
          <a:off x="0" y="0"/>
          <a:ext cx="0" cy="0"/>
          <a:chOff x="0" y="0"/>
          <a:chExt cx="0" cy="0"/>
        </a:xfrm>
      </p:grpSpPr>
      <p:sp>
        <p:nvSpPr>
          <p:cNvPr id="8199" name="Rectangle 81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Rows of fresh bok choy">
            <a:extLst>
              <a:ext uri="{FF2B5EF4-FFF2-40B4-BE49-F238E27FC236}">
                <a16:creationId xmlns:a16="http://schemas.microsoft.com/office/drawing/2014/main" id="{F3E48F6C-7520-30DF-C427-F67369BBE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456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kale substitutes">
            <a:extLst>
              <a:ext uri="{FF2B5EF4-FFF2-40B4-BE49-F238E27FC236}">
                <a16:creationId xmlns:a16="http://schemas.microsoft.com/office/drawing/2014/main" id="{AC32B003-FD24-8FDA-CC90-2E685B16D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42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102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Broccolini Salad with Mushrooms | The Sidesmith">
            <a:extLst>
              <a:ext uri="{FF2B5EF4-FFF2-40B4-BE49-F238E27FC236}">
                <a16:creationId xmlns:a16="http://schemas.microsoft.com/office/drawing/2014/main" id="{2E3E5C58-B851-998C-BE81-661171FEC5E1}"/>
              </a:ext>
            </a:extLst>
          </p:cNvPr>
          <p:cNvPicPr>
            <a:picLocks noChangeAspect="1"/>
          </p:cNvPicPr>
          <p:nvPr/>
        </p:nvPicPr>
        <p:blipFill>
          <a:blip r:embed="rId3"/>
          <a:srcRect t="18699" b="10869"/>
          <a:stretch>
            <a:fillRect/>
          </a:stretch>
        </p:blipFill>
        <p:spPr>
          <a:xfrm>
            <a:off x="-676505" y="-308716"/>
            <a:ext cx="12980847" cy="7166715"/>
          </a:xfrm>
          <a:prstGeom prst="rect">
            <a:avLst/>
          </a:prstGeom>
        </p:spPr>
      </p:pic>
    </p:spTree>
    <p:extLst>
      <p:ext uri="{BB962C8B-B14F-4D97-AF65-F5344CB8AC3E}">
        <p14:creationId xmlns:p14="http://schemas.microsoft.com/office/powerpoint/2010/main" val="994161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70" name="Picture 6" descr="Spinach">
            <a:extLst>
              <a:ext uri="{FF2B5EF4-FFF2-40B4-BE49-F238E27FC236}">
                <a16:creationId xmlns:a16="http://schemas.microsoft.com/office/drawing/2014/main" id="{A8E90161-51D1-2D5D-0919-9BBC297D9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60" r="10388"/>
          <a:stretch>
            <a:fillRect/>
          </a:stretch>
        </p:blipFill>
        <p:spPr bwMode="auto">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CD15383-BDE9-B3BF-0622-3A2804B1B3A2}"/>
              </a:ext>
            </a:extLst>
          </p:cNvPr>
          <p:cNvPicPr>
            <a:picLocks noChangeAspect="1"/>
          </p:cNvPicPr>
          <p:nvPr/>
        </p:nvPicPr>
        <p:blipFill>
          <a:blip r:embed="rId3"/>
          <a:srcRect t="2647" r="-2" b="13317"/>
          <a:stretch>
            <a:fillRect/>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1297525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43A673F-AE0F-A8CC-0011-62FB4B5BFDEE}"/>
              </a:ext>
            </a:extLst>
          </p:cNvPr>
          <p:cNvPicPr>
            <a:picLocks noChangeAspect="1"/>
          </p:cNvPicPr>
          <p:nvPr/>
        </p:nvPicPr>
        <p:blipFill>
          <a:blip r:embed="rId2"/>
          <a:srcRect l="7294"/>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F66D78-3391-E1A2-DCED-352C263CA137}"/>
              </a:ext>
            </a:extLst>
          </p:cNvPr>
          <p:cNvSpPr>
            <a:spLocks noGrp="1"/>
          </p:cNvSpPr>
          <p:nvPr>
            <p:ph type="title"/>
          </p:nvPr>
        </p:nvSpPr>
        <p:spPr>
          <a:xfrm>
            <a:off x="838200" y="365125"/>
            <a:ext cx="3822189" cy="1899912"/>
          </a:xfrm>
        </p:spPr>
        <p:txBody>
          <a:bodyPr>
            <a:normAutofit/>
          </a:bodyPr>
          <a:lstStyle/>
          <a:p>
            <a:r>
              <a:rPr lang="en-NZ" sz="4000" b="1" dirty="0"/>
              <a:t>Activity 3: </a:t>
            </a:r>
            <a:r>
              <a:rPr lang="en-NZ" sz="4000" dirty="0"/>
              <a:t>Classification by parts we eat</a:t>
            </a:r>
          </a:p>
        </p:txBody>
      </p:sp>
      <p:sp>
        <p:nvSpPr>
          <p:cNvPr id="3" name="Content Placeholder 2">
            <a:extLst>
              <a:ext uri="{FF2B5EF4-FFF2-40B4-BE49-F238E27FC236}">
                <a16:creationId xmlns:a16="http://schemas.microsoft.com/office/drawing/2014/main" id="{0DF20C9D-CC9B-BF74-AFDF-7A39A3FCD4A9}"/>
              </a:ext>
            </a:extLst>
          </p:cNvPr>
          <p:cNvSpPr>
            <a:spLocks noGrp="1"/>
          </p:cNvSpPr>
          <p:nvPr>
            <p:ph idx="1"/>
          </p:nvPr>
        </p:nvSpPr>
        <p:spPr>
          <a:xfrm>
            <a:off x="838200" y="2434201"/>
            <a:ext cx="3822189" cy="3742762"/>
          </a:xfrm>
        </p:spPr>
        <p:txBody>
          <a:bodyPr>
            <a:normAutofit/>
          </a:bodyPr>
          <a:lstStyle/>
          <a:p>
            <a:pPr marL="0" indent="0">
              <a:buNone/>
            </a:pPr>
            <a:r>
              <a:rPr lang="en-US" sz="2000"/>
              <a:t>Students group vegetables based on the part of the plant we eat</a:t>
            </a:r>
            <a:endParaRPr lang="en-NZ" sz="2000"/>
          </a:p>
          <a:p>
            <a:pPr lvl="0"/>
            <a:r>
              <a:rPr lang="en-US" sz="2000"/>
              <a:t>Leaf</a:t>
            </a:r>
            <a:endParaRPr lang="en-NZ" sz="2000"/>
          </a:p>
          <a:p>
            <a:pPr lvl="0"/>
            <a:r>
              <a:rPr lang="en-US" sz="2000"/>
              <a:t>Stem</a:t>
            </a:r>
            <a:endParaRPr lang="en-NZ" sz="2000"/>
          </a:p>
          <a:p>
            <a:pPr lvl="0"/>
            <a:r>
              <a:rPr lang="en-US" sz="2000"/>
              <a:t>Root</a:t>
            </a:r>
            <a:endParaRPr lang="en-NZ" sz="2000"/>
          </a:p>
          <a:p>
            <a:pPr lvl="0"/>
            <a:r>
              <a:rPr lang="en-US" sz="2000"/>
              <a:t>Flower</a:t>
            </a:r>
            <a:endParaRPr lang="en-NZ" sz="2000"/>
          </a:p>
          <a:p>
            <a:pPr lvl="0"/>
            <a:r>
              <a:rPr lang="en-US" sz="2000"/>
              <a:t>Fruit</a:t>
            </a:r>
            <a:endParaRPr lang="en-NZ" sz="2000"/>
          </a:p>
          <a:p>
            <a:pPr lvl="0"/>
            <a:r>
              <a:rPr lang="en-US" sz="2000"/>
              <a:t>Bulb</a:t>
            </a:r>
            <a:endParaRPr lang="en-NZ" sz="2000"/>
          </a:p>
          <a:p>
            <a:pPr lvl="0"/>
            <a:r>
              <a:rPr lang="en-US" sz="2000"/>
              <a:t>Tuber</a:t>
            </a:r>
            <a:endParaRPr lang="en-NZ" sz="2000"/>
          </a:p>
          <a:p>
            <a:endParaRPr lang="en-NZ" sz="2000"/>
          </a:p>
        </p:txBody>
      </p:sp>
    </p:spTree>
    <p:extLst>
      <p:ext uri="{BB962C8B-B14F-4D97-AF65-F5344CB8AC3E}">
        <p14:creationId xmlns:p14="http://schemas.microsoft.com/office/powerpoint/2010/main" val="3795598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53BC9D-E70E-E3B5-8070-C09B5C30EBD7}"/>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7">
            <a:extLst>
              <a:ext uri="{FF2B5EF4-FFF2-40B4-BE49-F238E27FC236}">
                <a16:creationId xmlns:a16="http://schemas.microsoft.com/office/drawing/2014/main" id="{CFB51CF9-BAA1-0B35-A658-B4292222F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586" r="24080" b="-1"/>
          <a:stretch>
            <a:fillRect/>
          </a:stretch>
        </p:blipFill>
        <p:spPr>
          <a:xfrm>
            <a:off x="20" y="10"/>
            <a:ext cx="6095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4">
            <a:extLst>
              <a:ext uri="{FF2B5EF4-FFF2-40B4-BE49-F238E27FC236}">
                <a16:creationId xmlns:a16="http://schemas.microsoft.com/office/drawing/2014/main" id="{E80E071C-6C58-A739-B7EE-F5569B564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15" r="14351" b="-1"/>
          <a:stretch>
            <a:fillRect/>
          </a:stretch>
        </p:blipFill>
        <p:spPr>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36476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192C6-D51D-602A-0813-BFA848BDF2D3}"/>
              </a:ext>
            </a:extLst>
          </p:cNvPr>
          <p:cNvSpPr>
            <a:spLocks noGrp="1"/>
          </p:cNvSpPr>
          <p:nvPr>
            <p:ph type="title"/>
          </p:nvPr>
        </p:nvSpPr>
        <p:spPr/>
        <p:txBody>
          <a:bodyPr/>
          <a:lstStyle/>
          <a:p>
            <a:pPr algn="ctr"/>
            <a:r>
              <a:rPr lang="en-NZ" b="1" dirty="0"/>
              <a:t>Activity 3: </a:t>
            </a:r>
            <a:r>
              <a:rPr lang="en-NZ" dirty="0"/>
              <a:t>Classification by parts we eat Answer</a:t>
            </a:r>
          </a:p>
        </p:txBody>
      </p:sp>
      <p:graphicFrame>
        <p:nvGraphicFramePr>
          <p:cNvPr id="4" name="Content Placeholder 3">
            <a:extLst>
              <a:ext uri="{FF2B5EF4-FFF2-40B4-BE49-F238E27FC236}">
                <a16:creationId xmlns:a16="http://schemas.microsoft.com/office/drawing/2014/main" id="{EC227625-5468-F015-1C35-2A3D7BC65774}"/>
              </a:ext>
            </a:extLst>
          </p:cNvPr>
          <p:cNvGraphicFramePr>
            <a:graphicFrameLocks noGrp="1"/>
          </p:cNvGraphicFramePr>
          <p:nvPr>
            <p:ph idx="1"/>
            <p:extLst>
              <p:ext uri="{D42A27DB-BD31-4B8C-83A1-F6EECF244321}">
                <p14:modId xmlns:p14="http://schemas.microsoft.com/office/powerpoint/2010/main" val="344540754"/>
              </p:ext>
            </p:extLst>
          </p:nvPr>
        </p:nvGraphicFramePr>
        <p:xfrm>
          <a:off x="1405917" y="2047673"/>
          <a:ext cx="10045704" cy="4076701"/>
        </p:xfrm>
        <a:graphic>
          <a:graphicData uri="http://schemas.openxmlformats.org/drawingml/2006/table">
            <a:tbl>
              <a:tblPr firstRow="1" firstCol="1" bandRow="1">
                <a:tableStyleId>{912C8C85-51F0-491E-9774-3900AFEF0FD7}</a:tableStyleId>
              </a:tblPr>
              <a:tblGrid>
                <a:gridCol w="1255713">
                  <a:extLst>
                    <a:ext uri="{9D8B030D-6E8A-4147-A177-3AD203B41FA5}">
                      <a16:colId xmlns:a16="http://schemas.microsoft.com/office/drawing/2014/main" val="2573979254"/>
                    </a:ext>
                  </a:extLst>
                </a:gridCol>
                <a:gridCol w="1255713">
                  <a:extLst>
                    <a:ext uri="{9D8B030D-6E8A-4147-A177-3AD203B41FA5}">
                      <a16:colId xmlns:a16="http://schemas.microsoft.com/office/drawing/2014/main" val="292062001"/>
                    </a:ext>
                  </a:extLst>
                </a:gridCol>
                <a:gridCol w="1255713">
                  <a:extLst>
                    <a:ext uri="{9D8B030D-6E8A-4147-A177-3AD203B41FA5}">
                      <a16:colId xmlns:a16="http://schemas.microsoft.com/office/drawing/2014/main" val="3893744760"/>
                    </a:ext>
                  </a:extLst>
                </a:gridCol>
                <a:gridCol w="1255713">
                  <a:extLst>
                    <a:ext uri="{9D8B030D-6E8A-4147-A177-3AD203B41FA5}">
                      <a16:colId xmlns:a16="http://schemas.microsoft.com/office/drawing/2014/main" val="3296008752"/>
                    </a:ext>
                  </a:extLst>
                </a:gridCol>
                <a:gridCol w="1255713">
                  <a:extLst>
                    <a:ext uri="{9D8B030D-6E8A-4147-A177-3AD203B41FA5}">
                      <a16:colId xmlns:a16="http://schemas.microsoft.com/office/drawing/2014/main" val="1529175640"/>
                    </a:ext>
                  </a:extLst>
                </a:gridCol>
                <a:gridCol w="1255713">
                  <a:extLst>
                    <a:ext uri="{9D8B030D-6E8A-4147-A177-3AD203B41FA5}">
                      <a16:colId xmlns:a16="http://schemas.microsoft.com/office/drawing/2014/main" val="1163185216"/>
                    </a:ext>
                  </a:extLst>
                </a:gridCol>
                <a:gridCol w="1255713">
                  <a:extLst>
                    <a:ext uri="{9D8B030D-6E8A-4147-A177-3AD203B41FA5}">
                      <a16:colId xmlns:a16="http://schemas.microsoft.com/office/drawing/2014/main" val="3704958951"/>
                    </a:ext>
                  </a:extLst>
                </a:gridCol>
                <a:gridCol w="1255713">
                  <a:extLst>
                    <a:ext uri="{9D8B030D-6E8A-4147-A177-3AD203B41FA5}">
                      <a16:colId xmlns:a16="http://schemas.microsoft.com/office/drawing/2014/main" val="3513181093"/>
                    </a:ext>
                  </a:extLst>
                </a:gridCol>
              </a:tblGrid>
              <a:tr h="579153">
                <a:tc>
                  <a:txBody>
                    <a:bodyPr/>
                    <a:lstStyle/>
                    <a:p>
                      <a:pPr algn="ctr">
                        <a:lnSpc>
                          <a:spcPct val="115000"/>
                        </a:lnSpc>
                        <a:spcBef>
                          <a:spcPts val="600"/>
                        </a:spcBef>
                        <a:spcAft>
                          <a:spcPts val="600"/>
                        </a:spcAft>
                        <a:buNone/>
                      </a:pPr>
                      <a:r>
                        <a:rPr lang="en-NZ" sz="1400" kern="100" dirty="0">
                          <a:effectLst/>
                        </a:rPr>
                        <a:t>Bulb</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Flower</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Fruit</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Leaf</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Seed</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Root</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Stem</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Tuber</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6490339"/>
                  </a:ext>
                </a:extLst>
              </a:tr>
              <a:tr h="434365">
                <a:tc>
                  <a:txBody>
                    <a:bodyPr/>
                    <a:lstStyle/>
                    <a:p>
                      <a:pPr algn="ctr">
                        <a:lnSpc>
                          <a:spcPct val="115000"/>
                        </a:lnSpc>
                        <a:spcBef>
                          <a:spcPts val="600"/>
                        </a:spcBef>
                        <a:spcAft>
                          <a:spcPts val="600"/>
                        </a:spcAft>
                        <a:buNone/>
                      </a:pPr>
                      <a:r>
                        <a:rPr lang="en-NZ" sz="1400" b="0" kern="100" dirty="0">
                          <a:effectLst/>
                        </a:rPr>
                        <a:t>Onion</a:t>
                      </a:r>
                      <a:endParaRPr lang="en-NZ" sz="14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Broccoli</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Pumpkin</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Lettuce</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Peas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Carrot</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Asparagus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Potato</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319570"/>
                  </a:ext>
                </a:extLst>
              </a:tr>
              <a:tr h="434365">
                <a:tc>
                  <a:txBody>
                    <a:bodyPr/>
                    <a:lstStyle/>
                    <a:p>
                      <a:pPr algn="ctr">
                        <a:lnSpc>
                          <a:spcPct val="115000"/>
                        </a:lnSpc>
                        <a:spcBef>
                          <a:spcPts val="600"/>
                        </a:spcBef>
                        <a:spcAft>
                          <a:spcPts val="600"/>
                        </a:spcAft>
                        <a:buNone/>
                      </a:pPr>
                      <a:r>
                        <a:rPr lang="en-NZ" sz="1400" b="0" kern="100" dirty="0">
                          <a:effectLst/>
                        </a:rPr>
                        <a:t>Garlic</a:t>
                      </a:r>
                      <a:endParaRPr lang="en-NZ" sz="14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Cauliflower</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Squash</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Cabbage</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Beans</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Beetroot</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Celery</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Kumara</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3539690"/>
                  </a:ext>
                </a:extLst>
              </a:tr>
              <a:tr h="891358">
                <a:tc>
                  <a:txBody>
                    <a:bodyPr/>
                    <a:lstStyle/>
                    <a:p>
                      <a:pPr algn="ctr">
                        <a:lnSpc>
                          <a:spcPct val="115000"/>
                        </a:lnSpc>
                        <a:spcBef>
                          <a:spcPts val="600"/>
                        </a:spcBef>
                        <a:spcAft>
                          <a:spcPts val="600"/>
                        </a:spcAft>
                        <a:buNone/>
                      </a:pPr>
                      <a:r>
                        <a:rPr lang="en-NZ" sz="1400" b="0" kern="100" dirty="0">
                          <a:effectLst/>
                        </a:rPr>
                        <a:t>Spring Onions</a:t>
                      </a:r>
                      <a:endParaRPr lang="en-NZ" sz="14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Broccolini</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Eggplant</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Brussel Sprouts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Sweet Corn</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Radish</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Yams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8041202"/>
                  </a:ext>
                </a:extLst>
              </a:tr>
              <a:tr h="434365">
                <a:tc>
                  <a:txBody>
                    <a:bodyPr/>
                    <a:lstStyle/>
                    <a:p>
                      <a:pPr algn="ctr">
                        <a:lnSpc>
                          <a:spcPct val="115000"/>
                        </a:lnSpc>
                        <a:spcBef>
                          <a:spcPts val="600"/>
                        </a:spcBef>
                        <a:spcAft>
                          <a:spcPts val="600"/>
                        </a:spcAft>
                        <a:buNone/>
                      </a:pPr>
                      <a:r>
                        <a:rPr lang="en-NZ" sz="1400" b="0" kern="100" dirty="0">
                          <a:effectLst/>
                        </a:rPr>
                        <a:t>Leek</a:t>
                      </a:r>
                      <a:endParaRPr lang="en-NZ" sz="14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 </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Capsicum</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Silverbeet</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Snow Peas</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Parsnip</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 </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408282"/>
                  </a:ext>
                </a:extLst>
              </a:tr>
              <a:tr h="434365">
                <a:tc>
                  <a:txBody>
                    <a:bodyPr/>
                    <a:lstStyle/>
                    <a:p>
                      <a:pPr algn="ctr">
                        <a:lnSpc>
                          <a:spcPct val="115000"/>
                        </a:lnSpc>
                        <a:spcBef>
                          <a:spcPts val="600"/>
                        </a:spcBef>
                        <a:spcAft>
                          <a:spcPts val="600"/>
                        </a:spcAft>
                        <a:buNone/>
                      </a:pPr>
                      <a:r>
                        <a:rPr lang="en-NZ" sz="1400" kern="100" dirty="0">
                          <a:effectLst/>
                        </a:rPr>
                        <a:t>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 </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Zucchini</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Spinach</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 </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Swede</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7956840"/>
                  </a:ext>
                </a:extLst>
              </a:tr>
              <a:tr h="434365">
                <a:tc>
                  <a:txBody>
                    <a:bodyPr/>
                    <a:lstStyle/>
                    <a:p>
                      <a:pPr algn="ctr">
                        <a:lnSpc>
                          <a:spcPct val="115000"/>
                        </a:lnSpc>
                        <a:spcBef>
                          <a:spcPts val="600"/>
                        </a:spcBef>
                        <a:spcAft>
                          <a:spcPts val="600"/>
                        </a:spcAft>
                        <a:buNone/>
                      </a:pPr>
                      <a:r>
                        <a:rPr lang="en-NZ" sz="1400" kern="100" dirty="0">
                          <a:effectLst/>
                        </a:rPr>
                        <a:t>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 </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Tomatoes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Bok Choy</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236932"/>
                  </a:ext>
                </a:extLst>
              </a:tr>
              <a:tr h="434365">
                <a:tc>
                  <a:txBody>
                    <a:bodyPr/>
                    <a:lstStyle/>
                    <a:p>
                      <a:pPr algn="ctr">
                        <a:lnSpc>
                          <a:spcPct val="115000"/>
                        </a:lnSpc>
                        <a:spcBef>
                          <a:spcPts val="600"/>
                        </a:spcBef>
                        <a:spcAft>
                          <a:spcPts val="600"/>
                        </a:spcAft>
                        <a:buNone/>
                      </a:pPr>
                      <a:r>
                        <a:rPr lang="en-NZ" sz="1400" kern="100" dirty="0">
                          <a:effectLst/>
                        </a:rPr>
                        <a:t>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Cucumber</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Kale</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 </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 </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a:effectLst/>
                        </a:rPr>
                        <a:t> </a:t>
                      </a:r>
                      <a:endParaRPr lang="en-NZ"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buNone/>
                      </a:pPr>
                      <a:r>
                        <a:rPr lang="en-NZ" sz="1400" kern="100" dirty="0">
                          <a:effectLst/>
                        </a:rPr>
                        <a:t> </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6948508"/>
                  </a:ext>
                </a:extLst>
              </a:tr>
            </a:tbl>
          </a:graphicData>
        </a:graphic>
      </p:graphicFrame>
    </p:spTree>
    <p:extLst>
      <p:ext uri="{BB962C8B-B14F-4D97-AF65-F5344CB8AC3E}">
        <p14:creationId xmlns:p14="http://schemas.microsoft.com/office/powerpoint/2010/main" val="4127341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egetable | Description, Types, Farming, &amp; Examples | Britannica">
            <a:extLst>
              <a:ext uri="{FF2B5EF4-FFF2-40B4-BE49-F238E27FC236}">
                <a16:creationId xmlns:a16="http://schemas.microsoft.com/office/drawing/2014/main" id="{0702C010-0E6B-B0A8-5D84-9A9EC68E3413}"/>
              </a:ext>
            </a:extLst>
          </p:cNvPr>
          <p:cNvPicPr>
            <a:picLocks noChangeAspect="1"/>
          </p:cNvPicPr>
          <p:nvPr/>
        </p:nvPicPr>
        <p:blipFill>
          <a:blip r:embed="rId2"/>
          <a:srcRect l="4187" r="16501"/>
          <a:stretch>
            <a:fillRect/>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4CE6AD-AB0A-20A8-16BF-A916B5696812}"/>
              </a:ext>
            </a:extLst>
          </p:cNvPr>
          <p:cNvSpPr>
            <a:spLocks noGrp="1"/>
          </p:cNvSpPr>
          <p:nvPr>
            <p:ph type="title"/>
          </p:nvPr>
        </p:nvSpPr>
        <p:spPr>
          <a:xfrm>
            <a:off x="838200" y="365125"/>
            <a:ext cx="3822189" cy="1899912"/>
          </a:xfrm>
        </p:spPr>
        <p:txBody>
          <a:bodyPr>
            <a:normAutofit/>
          </a:bodyPr>
          <a:lstStyle/>
          <a:p>
            <a:r>
              <a:rPr lang="en-NZ" sz="4000" b="1" dirty="0"/>
              <a:t>Activity 4: </a:t>
            </a:r>
            <a:r>
              <a:rPr lang="en-NZ" sz="4000" dirty="0"/>
              <a:t>Classification by plant family</a:t>
            </a:r>
          </a:p>
        </p:txBody>
      </p:sp>
      <p:sp>
        <p:nvSpPr>
          <p:cNvPr id="3" name="Content Placeholder 2">
            <a:extLst>
              <a:ext uri="{FF2B5EF4-FFF2-40B4-BE49-F238E27FC236}">
                <a16:creationId xmlns:a16="http://schemas.microsoft.com/office/drawing/2014/main" id="{DC6DF531-61DA-26AC-AE3B-113688C7CF98}"/>
              </a:ext>
            </a:extLst>
          </p:cNvPr>
          <p:cNvSpPr>
            <a:spLocks noGrp="1"/>
          </p:cNvSpPr>
          <p:nvPr>
            <p:ph idx="1"/>
          </p:nvPr>
        </p:nvSpPr>
        <p:spPr>
          <a:xfrm>
            <a:off x="838200" y="2434201"/>
            <a:ext cx="3822189" cy="3742762"/>
          </a:xfrm>
        </p:spPr>
        <p:txBody>
          <a:bodyPr>
            <a:normAutofit/>
          </a:bodyPr>
          <a:lstStyle/>
          <a:p>
            <a:pPr marL="0" indent="0">
              <a:buNone/>
            </a:pPr>
            <a:r>
              <a:rPr lang="en-US" sz="2000"/>
              <a:t>Students identify and group vegetables that belong these plant families</a:t>
            </a:r>
          </a:p>
          <a:p>
            <a:pPr lvl="0"/>
            <a:r>
              <a:rPr lang="en-NZ" sz="2000"/>
              <a:t>Brassicaceae - Brassica family</a:t>
            </a:r>
          </a:p>
          <a:p>
            <a:pPr lvl="0"/>
            <a:r>
              <a:rPr lang="en-NZ" sz="2000"/>
              <a:t>Solanaceae - Nightshade family</a:t>
            </a:r>
          </a:p>
          <a:p>
            <a:pPr lvl="0"/>
            <a:r>
              <a:rPr lang="en-NZ" sz="2000"/>
              <a:t>Fabaceae - Legume family</a:t>
            </a:r>
          </a:p>
          <a:p>
            <a:pPr lvl="0"/>
            <a:r>
              <a:rPr lang="en-NZ" sz="2000"/>
              <a:t>Cucurbitaceae - Cucurbit family</a:t>
            </a:r>
          </a:p>
          <a:p>
            <a:pPr lvl="0"/>
            <a:r>
              <a:rPr lang="en-NZ" sz="2000"/>
              <a:t>Amaryllidaceae- Allium family</a:t>
            </a:r>
          </a:p>
        </p:txBody>
      </p:sp>
    </p:spTree>
    <p:extLst>
      <p:ext uri="{BB962C8B-B14F-4D97-AF65-F5344CB8AC3E}">
        <p14:creationId xmlns:p14="http://schemas.microsoft.com/office/powerpoint/2010/main" val="3700564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BDFE4-5509-8EBD-0B00-B57E3F80FD47}"/>
              </a:ext>
            </a:extLst>
          </p:cNvPr>
          <p:cNvSpPr>
            <a:spLocks noGrp="1"/>
          </p:cNvSpPr>
          <p:nvPr>
            <p:ph type="title"/>
          </p:nvPr>
        </p:nvSpPr>
        <p:spPr>
          <a:xfrm>
            <a:off x="630936" y="639520"/>
            <a:ext cx="3429000" cy="1719072"/>
          </a:xfrm>
        </p:spPr>
        <p:txBody>
          <a:bodyPr anchor="b">
            <a:normAutofit/>
          </a:bodyPr>
          <a:lstStyle/>
          <a:p>
            <a:r>
              <a:rPr lang="en-NZ" sz="3800" b="1"/>
              <a:t>Activity 4: </a:t>
            </a:r>
            <a:r>
              <a:rPr lang="en-NZ" sz="3800"/>
              <a:t>Classification by plant family</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4B895B-33EF-31A1-D8DA-A07D4FEF6D4D}"/>
              </a:ext>
            </a:extLst>
          </p:cNvPr>
          <p:cNvSpPr>
            <a:spLocks noGrp="1"/>
          </p:cNvSpPr>
          <p:nvPr>
            <p:ph idx="1"/>
          </p:nvPr>
        </p:nvSpPr>
        <p:spPr>
          <a:xfrm>
            <a:off x="630936" y="2807208"/>
            <a:ext cx="3429000" cy="3410712"/>
          </a:xfrm>
        </p:spPr>
        <p:txBody>
          <a:bodyPr anchor="t">
            <a:normAutofit/>
          </a:bodyPr>
          <a:lstStyle/>
          <a:p>
            <a:pPr marL="0" indent="0">
              <a:buNone/>
            </a:pPr>
            <a:r>
              <a:rPr lang="en-NZ" sz="2200"/>
              <a:t>Answers</a:t>
            </a:r>
          </a:p>
          <a:p>
            <a:pPr marL="0" indent="0">
              <a:buNone/>
            </a:pPr>
            <a:endParaRPr lang="en-NZ" sz="2200"/>
          </a:p>
        </p:txBody>
      </p:sp>
      <p:pic>
        <p:nvPicPr>
          <p:cNvPr id="4" name="Picture 3" descr="Brassicas - Haleo">
            <a:extLst>
              <a:ext uri="{FF2B5EF4-FFF2-40B4-BE49-F238E27FC236}">
                <a16:creationId xmlns:a16="http://schemas.microsoft.com/office/drawing/2014/main" id="{9C801F23-EC1B-82CF-32BE-A60E2F0CA6A8}"/>
              </a:ext>
            </a:extLst>
          </p:cNvPr>
          <p:cNvPicPr>
            <a:picLocks noChangeAspect="1"/>
          </p:cNvPicPr>
          <p:nvPr/>
        </p:nvPicPr>
        <p:blipFill>
          <a:blip r:embed="rId2"/>
          <a:stretch>
            <a:fillRect/>
          </a:stretch>
        </p:blipFill>
        <p:spPr>
          <a:xfrm>
            <a:off x="4654296" y="1133513"/>
            <a:ext cx="6903720" cy="4590973"/>
          </a:xfrm>
          <a:prstGeom prst="rect">
            <a:avLst/>
          </a:prstGeom>
        </p:spPr>
      </p:pic>
    </p:spTree>
    <p:extLst>
      <p:ext uri="{BB962C8B-B14F-4D97-AF65-F5344CB8AC3E}">
        <p14:creationId xmlns:p14="http://schemas.microsoft.com/office/powerpoint/2010/main" val="169640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692E-3968-7C80-2764-658B34F74541}"/>
              </a:ext>
            </a:extLst>
          </p:cNvPr>
          <p:cNvSpPr>
            <a:spLocks noGrp="1"/>
          </p:cNvSpPr>
          <p:nvPr>
            <p:ph type="title"/>
          </p:nvPr>
        </p:nvSpPr>
        <p:spPr>
          <a:xfrm>
            <a:off x="876693" y="741391"/>
            <a:ext cx="3455821" cy="1616203"/>
          </a:xfrm>
        </p:spPr>
        <p:txBody>
          <a:bodyPr vert="horz" lIns="91440" tIns="45720" rIns="91440" bIns="45720" rtlCol="0" anchor="b">
            <a:normAutofit/>
          </a:bodyPr>
          <a:lstStyle/>
          <a:p>
            <a:r>
              <a:rPr lang="en-NZ" sz="3200" b="1"/>
              <a:t>Brassicaceae - </a:t>
            </a:r>
            <a:r>
              <a:rPr lang="en-US" sz="3200" b="1" kern="1200">
                <a:solidFill>
                  <a:schemeClr val="tx1"/>
                </a:solidFill>
                <a:latin typeface="+mj-lt"/>
                <a:ea typeface="+mj-ea"/>
                <a:cs typeface="+mj-cs"/>
              </a:rPr>
              <a:t>Brassica family</a:t>
            </a:r>
            <a:endParaRPr lang="en-US" sz="32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39DA4FA8-9BE3-B389-CB3D-21A5B8E079A0}"/>
              </a:ext>
            </a:extLst>
          </p:cNvPr>
          <p:cNvSpPr>
            <a:spLocks noGrp="1"/>
          </p:cNvSpPr>
          <p:nvPr>
            <p:ph sz="half" idx="1"/>
          </p:nvPr>
        </p:nvSpPr>
        <p:spPr>
          <a:xfrm>
            <a:off x="876693" y="2533476"/>
            <a:ext cx="3455821" cy="3447832"/>
          </a:xfrm>
        </p:spPr>
        <p:txBody>
          <a:bodyPr vert="horz" lIns="91440" tIns="45720" rIns="91440" bIns="45720" rtlCol="0" anchor="t">
            <a:normAutofit/>
          </a:bodyPr>
          <a:lstStyle/>
          <a:p>
            <a:pPr lvl="0"/>
            <a:r>
              <a:rPr lang="en-US" sz="2000" dirty="0"/>
              <a:t>Cabbage</a:t>
            </a:r>
          </a:p>
          <a:p>
            <a:pPr lvl="0"/>
            <a:r>
              <a:rPr lang="en-US" sz="2000" dirty="0"/>
              <a:t>Broccoli</a:t>
            </a:r>
          </a:p>
          <a:p>
            <a:pPr lvl="0"/>
            <a:r>
              <a:rPr lang="en-US" sz="2000" dirty="0"/>
              <a:t>Cauliflower</a:t>
            </a:r>
          </a:p>
          <a:p>
            <a:pPr lvl="0"/>
            <a:r>
              <a:rPr lang="en-US" sz="2000" dirty="0"/>
              <a:t>Kale</a:t>
            </a:r>
          </a:p>
          <a:p>
            <a:pPr lvl="0"/>
            <a:r>
              <a:rPr lang="en-US" sz="2000" dirty="0"/>
              <a:t>Brussels Sprouts</a:t>
            </a:r>
          </a:p>
          <a:p>
            <a:pPr lvl="0"/>
            <a:r>
              <a:rPr lang="en-US" sz="2000" dirty="0"/>
              <a:t>Bok Choy</a:t>
            </a:r>
          </a:p>
          <a:p>
            <a:pPr lvl="0"/>
            <a:r>
              <a:rPr lang="en-US" sz="2000" dirty="0"/>
              <a:t>Swedes</a:t>
            </a:r>
          </a:p>
          <a:p>
            <a:endParaRPr lang="en-US" sz="2000" dirty="0"/>
          </a:p>
        </p:txBody>
      </p:sp>
      <p:pic>
        <p:nvPicPr>
          <p:cNvPr id="13314" name="Picture 2" descr="Planting Brassicas: 10 Brassica ...">
            <a:extLst>
              <a:ext uri="{FF2B5EF4-FFF2-40B4-BE49-F238E27FC236}">
                <a16:creationId xmlns:a16="http://schemas.microsoft.com/office/drawing/2014/main" id="{7A11344C-5A66-4514-4D1C-720AB91D905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987672" y="1307745"/>
            <a:ext cx="6389346" cy="4251819"/>
          </a:xfrm>
          <a:prstGeom prst="rect">
            <a:avLst/>
          </a:prstGeom>
          <a:noFill/>
          <a:extLst>
            <a:ext uri="{909E8E84-426E-40DD-AFC4-6F175D3DCCD1}">
              <a14:hiddenFill xmlns:a14="http://schemas.microsoft.com/office/drawing/2010/main">
                <a:solidFill>
                  <a:srgbClr val="FFFFFF"/>
                </a:solidFill>
              </a14:hiddenFill>
            </a:ext>
          </a:extLst>
        </p:spPr>
      </p:pic>
      <p:grpSp>
        <p:nvGrpSpPr>
          <p:cNvPr id="13323" name="Group 13322">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3324" name="Rectangle 13323">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5" name="Rectangle 13324">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4876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794472-5C1E-26E8-D588-FED3EB1368A8}"/>
            </a:ext>
          </a:extLst>
        </p:cNvPr>
        <p:cNvGrpSpPr/>
        <p:nvPr/>
      </p:nvGrpSpPr>
      <p:grpSpPr>
        <a:xfrm>
          <a:off x="0" y="0"/>
          <a:ext cx="0" cy="0"/>
          <a:chOff x="0" y="0"/>
          <a:chExt cx="0" cy="0"/>
        </a:xfrm>
      </p:grpSpPr>
      <p:sp useBgFill="1">
        <p:nvSpPr>
          <p:cNvPr id="14358" name="Rectangle 1435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C4830-6EE6-7901-55F3-E02393AC9A11}"/>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b="1" kern="1200">
                <a:solidFill>
                  <a:schemeClr val="tx1"/>
                </a:solidFill>
                <a:latin typeface="+mj-lt"/>
                <a:ea typeface="+mj-ea"/>
                <a:cs typeface="+mj-cs"/>
              </a:rPr>
              <a:t>Solanaceae - Nightshade family</a:t>
            </a:r>
            <a:endParaRPr lang="en-US" sz="3800" kern="1200">
              <a:solidFill>
                <a:schemeClr val="tx1"/>
              </a:solidFill>
              <a:latin typeface="+mj-lt"/>
              <a:ea typeface="+mj-ea"/>
              <a:cs typeface="+mj-cs"/>
            </a:endParaRPr>
          </a:p>
        </p:txBody>
      </p:sp>
      <p:sp>
        <p:nvSpPr>
          <p:cNvPr id="1436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3A5052-61EC-4D1E-755F-A6F38F94E398}"/>
              </a:ext>
            </a:extLst>
          </p:cNvPr>
          <p:cNvSpPr>
            <a:spLocks noGrp="1"/>
          </p:cNvSpPr>
          <p:nvPr>
            <p:ph sz="half" idx="1"/>
          </p:nvPr>
        </p:nvSpPr>
        <p:spPr>
          <a:xfrm>
            <a:off x="630936" y="2807208"/>
            <a:ext cx="3429000" cy="3410712"/>
          </a:xfrm>
        </p:spPr>
        <p:txBody>
          <a:bodyPr vert="horz" lIns="91440" tIns="45720" rIns="91440" bIns="45720" rtlCol="0" anchor="t">
            <a:normAutofit/>
          </a:bodyPr>
          <a:lstStyle/>
          <a:p>
            <a:pPr lvl="0"/>
            <a:r>
              <a:rPr lang="en-US" sz="2200"/>
              <a:t>Tomato</a:t>
            </a:r>
          </a:p>
          <a:p>
            <a:pPr lvl="0"/>
            <a:r>
              <a:rPr lang="en-US" sz="2200"/>
              <a:t>Eggplant</a:t>
            </a:r>
          </a:p>
          <a:p>
            <a:pPr lvl="0"/>
            <a:r>
              <a:rPr lang="en-US" sz="2200"/>
              <a:t>Capsicum </a:t>
            </a:r>
          </a:p>
          <a:p>
            <a:pPr lvl="0"/>
            <a:r>
              <a:rPr lang="en-US" sz="2200"/>
              <a:t>Potatoes</a:t>
            </a:r>
          </a:p>
          <a:p>
            <a:endParaRPr lang="en-US" sz="2200"/>
          </a:p>
        </p:txBody>
      </p:sp>
      <p:pic>
        <p:nvPicPr>
          <p:cNvPr id="14346" name="Picture 10">
            <a:extLst>
              <a:ext uri="{FF2B5EF4-FFF2-40B4-BE49-F238E27FC236}">
                <a16:creationId xmlns:a16="http://schemas.microsoft.com/office/drawing/2014/main" id="{2DE1722E-13DA-B28B-441B-3D0225313A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831475"/>
            <a:ext cx="6903720" cy="5195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200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50A490-DEAB-3196-FDF8-DA0789E260B3}"/>
            </a:ext>
          </a:extLst>
        </p:cNvPr>
        <p:cNvGrpSpPr/>
        <p:nvPr/>
      </p:nvGrpSpPr>
      <p:grpSpPr>
        <a:xfrm>
          <a:off x="0" y="0"/>
          <a:ext cx="0" cy="0"/>
          <a:chOff x="0" y="0"/>
          <a:chExt cx="0" cy="0"/>
        </a:xfrm>
      </p:grpSpPr>
      <p:sp useBgFill="1">
        <p:nvSpPr>
          <p:cNvPr id="17424" name="Rectangle 1742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844041-679D-C41B-ED74-5A438DB82DB7}"/>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b="1" kern="1200">
                <a:solidFill>
                  <a:schemeClr val="tx1"/>
                </a:solidFill>
                <a:latin typeface="+mj-lt"/>
                <a:ea typeface="+mj-ea"/>
                <a:cs typeface="+mj-cs"/>
              </a:rPr>
              <a:t>Fabaceae - Legume family</a:t>
            </a:r>
            <a:endParaRPr lang="en-US" sz="3800" kern="1200">
              <a:solidFill>
                <a:schemeClr val="tx1"/>
              </a:solidFill>
              <a:latin typeface="+mj-lt"/>
              <a:ea typeface="+mj-ea"/>
              <a:cs typeface="+mj-cs"/>
            </a:endParaRPr>
          </a:p>
        </p:txBody>
      </p:sp>
      <p:sp>
        <p:nvSpPr>
          <p:cNvPr id="1742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09606B-3BDC-CEA2-87A0-878C9726BD80}"/>
              </a:ext>
            </a:extLst>
          </p:cNvPr>
          <p:cNvSpPr>
            <a:spLocks noGrp="1"/>
          </p:cNvSpPr>
          <p:nvPr>
            <p:ph sz="half" idx="1"/>
          </p:nvPr>
        </p:nvSpPr>
        <p:spPr>
          <a:xfrm>
            <a:off x="630936" y="2807208"/>
            <a:ext cx="3429000" cy="3410712"/>
          </a:xfrm>
        </p:spPr>
        <p:txBody>
          <a:bodyPr vert="horz" lIns="91440" tIns="45720" rIns="91440" bIns="45720" rtlCol="0" anchor="t">
            <a:normAutofit/>
          </a:bodyPr>
          <a:lstStyle/>
          <a:p>
            <a:pPr lvl="0"/>
            <a:r>
              <a:rPr lang="en-US" sz="2200"/>
              <a:t>Peas</a:t>
            </a:r>
          </a:p>
          <a:p>
            <a:pPr lvl="0"/>
            <a:r>
              <a:rPr lang="en-US" sz="2200"/>
              <a:t>beans</a:t>
            </a:r>
          </a:p>
          <a:p>
            <a:endParaRPr lang="en-US" sz="2200"/>
          </a:p>
        </p:txBody>
      </p:sp>
      <p:pic>
        <p:nvPicPr>
          <p:cNvPr id="17412" name="Picture 4" descr="A close up of various different colored bush beans set on a hessian surface, there are green, purple, and yellow varieties.">
            <a:extLst>
              <a:ext uri="{FF2B5EF4-FFF2-40B4-BE49-F238E27FC236}">
                <a16:creationId xmlns:a16="http://schemas.microsoft.com/office/drawing/2014/main" id="{4196D4F5-6EC2-ABEA-D971-376BABE93FF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4193" r="26649" b="-1"/>
          <a:stretch>
            <a:fillRect/>
          </a:stretch>
        </p:blipFill>
        <p:spPr bwMode="auto">
          <a:xfrm>
            <a:off x="5216656" y="640080"/>
            <a:ext cx="5779000"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42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76FAC0-7190-E50D-30DB-18A807DFC5E1}"/>
            </a:ext>
          </a:extLst>
        </p:cNvPr>
        <p:cNvGrpSpPr/>
        <p:nvPr/>
      </p:nvGrpSpPr>
      <p:grpSpPr>
        <a:xfrm>
          <a:off x="0" y="0"/>
          <a:ext cx="0" cy="0"/>
          <a:chOff x="0" y="0"/>
          <a:chExt cx="0" cy="0"/>
        </a:xfrm>
      </p:grpSpPr>
      <p:sp useBgFill="1">
        <p:nvSpPr>
          <p:cNvPr id="15374" name="Rectangle 1537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D1098-C698-1365-07BF-CC83DDD82456}"/>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b="1" kern="1200">
                <a:solidFill>
                  <a:schemeClr val="tx1"/>
                </a:solidFill>
                <a:latin typeface="+mj-lt"/>
                <a:ea typeface="+mj-ea"/>
                <a:cs typeface="+mj-cs"/>
              </a:rPr>
              <a:t>Cucurbitaceae - Cucurbit family</a:t>
            </a:r>
            <a:endParaRPr lang="en-US" sz="3800" kern="1200">
              <a:solidFill>
                <a:schemeClr val="tx1"/>
              </a:solidFill>
              <a:latin typeface="+mj-lt"/>
              <a:ea typeface="+mj-ea"/>
              <a:cs typeface="+mj-cs"/>
            </a:endParaRPr>
          </a:p>
        </p:txBody>
      </p:sp>
      <p:sp>
        <p:nvSpPr>
          <p:cNvPr id="1537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6FFFD2-2A36-B0E7-3DF3-859FEEA98DB9}"/>
              </a:ext>
            </a:extLst>
          </p:cNvPr>
          <p:cNvSpPr>
            <a:spLocks noGrp="1"/>
          </p:cNvSpPr>
          <p:nvPr>
            <p:ph sz="half" idx="1"/>
          </p:nvPr>
        </p:nvSpPr>
        <p:spPr>
          <a:xfrm>
            <a:off x="630936" y="2807208"/>
            <a:ext cx="3429000" cy="3410712"/>
          </a:xfrm>
        </p:spPr>
        <p:txBody>
          <a:bodyPr vert="horz" lIns="91440" tIns="45720" rIns="91440" bIns="45720" rtlCol="0" anchor="t">
            <a:normAutofit/>
          </a:bodyPr>
          <a:lstStyle/>
          <a:p>
            <a:pPr lvl="0"/>
            <a:r>
              <a:rPr lang="en-US" sz="2200"/>
              <a:t>Cucumber </a:t>
            </a:r>
          </a:p>
          <a:p>
            <a:pPr lvl="0"/>
            <a:r>
              <a:rPr lang="en-US" sz="2200"/>
              <a:t>Pumpkin</a:t>
            </a:r>
          </a:p>
          <a:p>
            <a:pPr lvl="0"/>
            <a:r>
              <a:rPr lang="en-US" sz="2200"/>
              <a:t>Zucchini</a:t>
            </a:r>
          </a:p>
          <a:p>
            <a:pPr lvl="0"/>
            <a:r>
              <a:rPr lang="en-US" sz="2200"/>
              <a:t>Squash</a:t>
            </a:r>
          </a:p>
          <a:p>
            <a:endParaRPr lang="en-US" sz="2200"/>
          </a:p>
        </p:txBody>
      </p:sp>
      <p:pic>
        <p:nvPicPr>
          <p:cNvPr id="15362" name="Picture 2" descr="Several examples of cucurbits, including summer squash, zucchini, eggplant, cucumber, and squashes">
            <a:extLst>
              <a:ext uri="{FF2B5EF4-FFF2-40B4-BE49-F238E27FC236}">
                <a16:creationId xmlns:a16="http://schemas.microsoft.com/office/drawing/2014/main" id="{2B255B84-68CB-5EEC-8E5D-5DE8B2DC451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4976" r="2138" b="-1"/>
          <a:stretch>
            <a:fillRect/>
          </a:stretch>
        </p:blipFill>
        <p:spPr bwMode="auto">
          <a:xfrm>
            <a:off x="5216654" y="640080"/>
            <a:ext cx="5779004"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909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1E8480-5779-2FB4-A4AD-7E3FB4530D8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702720-A5A2-12A6-6CF3-864216AB34F3}"/>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400" b="1" kern="1200">
                <a:solidFill>
                  <a:schemeClr val="tx1"/>
                </a:solidFill>
                <a:latin typeface="+mj-lt"/>
                <a:ea typeface="+mj-ea"/>
                <a:cs typeface="+mj-cs"/>
              </a:rPr>
              <a:t>Amaryllidaceae</a:t>
            </a:r>
            <a:r>
              <a:rPr lang="en-US" sz="3400" kern="1200">
                <a:solidFill>
                  <a:schemeClr val="tx1"/>
                </a:solidFill>
                <a:latin typeface="+mj-lt"/>
                <a:ea typeface="+mj-ea"/>
                <a:cs typeface="+mj-cs"/>
              </a:rPr>
              <a:t>- </a:t>
            </a:r>
            <a:r>
              <a:rPr lang="en-US" sz="3400" b="1" kern="1200">
                <a:solidFill>
                  <a:schemeClr val="tx1"/>
                </a:solidFill>
                <a:latin typeface="+mj-lt"/>
                <a:ea typeface="+mj-ea"/>
                <a:cs typeface="+mj-cs"/>
              </a:rPr>
              <a:t>Allium family</a:t>
            </a:r>
            <a:endParaRPr lang="en-US" sz="3400" kern="1200">
              <a:solidFill>
                <a:schemeClr val="tx1"/>
              </a:solidFill>
              <a:latin typeface="+mj-lt"/>
              <a:ea typeface="+mj-ea"/>
              <a:cs typeface="+mj-cs"/>
            </a:endParaRP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86DC26-6735-D417-B3C0-806A1A9CA677}"/>
              </a:ext>
            </a:extLst>
          </p:cNvPr>
          <p:cNvSpPr>
            <a:spLocks noGrp="1"/>
          </p:cNvSpPr>
          <p:nvPr>
            <p:ph sz="half" idx="1"/>
          </p:nvPr>
        </p:nvSpPr>
        <p:spPr>
          <a:xfrm>
            <a:off x="630936" y="2807208"/>
            <a:ext cx="3429000" cy="3410712"/>
          </a:xfrm>
        </p:spPr>
        <p:txBody>
          <a:bodyPr vert="horz" lIns="91440" tIns="45720" rIns="91440" bIns="45720" rtlCol="0" anchor="t">
            <a:normAutofit/>
          </a:bodyPr>
          <a:lstStyle/>
          <a:p>
            <a:pPr lvl="0"/>
            <a:r>
              <a:rPr lang="en-US" sz="2200" dirty="0"/>
              <a:t>Onions</a:t>
            </a:r>
          </a:p>
          <a:p>
            <a:pPr lvl="0"/>
            <a:r>
              <a:rPr lang="en-US" sz="2200" dirty="0"/>
              <a:t>Garlic</a:t>
            </a:r>
          </a:p>
          <a:p>
            <a:pPr lvl="0"/>
            <a:r>
              <a:rPr lang="en-US" sz="2200" dirty="0"/>
              <a:t>Leeks</a:t>
            </a:r>
          </a:p>
          <a:p>
            <a:pPr lvl="0"/>
            <a:r>
              <a:rPr lang="en-US" sz="2200" dirty="0"/>
              <a:t>Shallots</a:t>
            </a:r>
          </a:p>
          <a:p>
            <a:endParaRPr lang="en-US" sz="2200" dirty="0"/>
          </a:p>
        </p:txBody>
      </p:sp>
      <p:pic>
        <p:nvPicPr>
          <p:cNvPr id="5" name="Picture 2" descr="All About the Allium Family – Peko">
            <a:extLst>
              <a:ext uri="{FF2B5EF4-FFF2-40B4-BE49-F238E27FC236}">
                <a16:creationId xmlns:a16="http://schemas.microsoft.com/office/drawing/2014/main" id="{681C759E-5C7B-B20D-837B-85BA916F550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1" b="3479"/>
          <a:stretch>
            <a:fillRect/>
          </a:stretch>
        </p:blipFill>
        <p:spPr bwMode="auto">
          <a:xfrm>
            <a:off x="5216683" y="640080"/>
            <a:ext cx="5778945"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062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38970-754C-E8A3-9B13-0F2BB0944890}"/>
              </a:ext>
            </a:extLst>
          </p:cNvPr>
          <p:cNvSpPr>
            <a:spLocks noGrp="1"/>
          </p:cNvSpPr>
          <p:nvPr>
            <p:ph type="title"/>
          </p:nvPr>
        </p:nvSpPr>
        <p:spPr>
          <a:xfrm>
            <a:off x="466722" y="586855"/>
            <a:ext cx="3201366" cy="3387497"/>
          </a:xfrm>
        </p:spPr>
        <p:txBody>
          <a:bodyPr anchor="b">
            <a:normAutofit/>
          </a:bodyPr>
          <a:lstStyle/>
          <a:p>
            <a:pPr algn="r"/>
            <a:r>
              <a:rPr lang="en-NZ" sz="4000" b="1">
                <a:solidFill>
                  <a:srgbClr val="FFFFFF"/>
                </a:solidFill>
              </a:rPr>
              <a:t>Activity 5:  AI Research </a:t>
            </a:r>
            <a:br>
              <a:rPr lang="en-NZ" sz="4000">
                <a:solidFill>
                  <a:srgbClr val="FFFFFF"/>
                </a:solidFill>
              </a:rPr>
            </a:br>
            <a:endParaRPr lang="en-NZ" sz="4000">
              <a:solidFill>
                <a:srgbClr val="FFFFFF"/>
              </a:solidFill>
            </a:endParaRPr>
          </a:p>
        </p:txBody>
      </p:sp>
      <p:sp>
        <p:nvSpPr>
          <p:cNvPr id="3" name="Content Placeholder 2">
            <a:extLst>
              <a:ext uri="{FF2B5EF4-FFF2-40B4-BE49-F238E27FC236}">
                <a16:creationId xmlns:a16="http://schemas.microsoft.com/office/drawing/2014/main" id="{3949333C-D1FE-E0E0-F4AE-21BD5A37F01D}"/>
              </a:ext>
            </a:extLst>
          </p:cNvPr>
          <p:cNvSpPr>
            <a:spLocks noGrp="1"/>
          </p:cNvSpPr>
          <p:nvPr>
            <p:ph idx="1"/>
          </p:nvPr>
        </p:nvSpPr>
        <p:spPr>
          <a:xfrm>
            <a:off x="4810259" y="649480"/>
            <a:ext cx="6555347" cy="5546047"/>
          </a:xfrm>
        </p:spPr>
        <p:txBody>
          <a:bodyPr anchor="ctr">
            <a:normAutofit/>
          </a:bodyPr>
          <a:lstStyle/>
          <a:p>
            <a:pPr marL="0" lvl="0" indent="0">
              <a:buNone/>
            </a:pPr>
            <a:r>
              <a:rPr lang="en-NZ" sz="1600" b="1"/>
              <a:t>1. Choose ONE research topic</a:t>
            </a:r>
            <a:endParaRPr lang="en-NZ" sz="1600"/>
          </a:p>
          <a:p>
            <a:pPr lvl="1"/>
            <a:r>
              <a:rPr lang="en-NZ" sz="1600"/>
              <a:t>Pick one of the following and turn it into your investigation:</a:t>
            </a:r>
          </a:p>
          <a:p>
            <a:pPr lvl="1"/>
            <a:r>
              <a:rPr lang="en-NZ" sz="1600"/>
              <a:t>Plant families and what vegetables in them have in common </a:t>
            </a:r>
          </a:p>
          <a:p>
            <a:pPr lvl="1"/>
            <a:r>
              <a:rPr lang="en-NZ" sz="1600"/>
              <a:t>The Nightshade family and how some parts can be toxic </a:t>
            </a:r>
          </a:p>
          <a:p>
            <a:pPr lvl="1"/>
            <a:r>
              <a:rPr lang="en-NZ" sz="1600"/>
              <a:t>Cool-season versus warm-season crops </a:t>
            </a:r>
          </a:p>
          <a:p>
            <a:pPr lvl="1"/>
            <a:r>
              <a:rPr lang="en-NZ" sz="1600"/>
              <a:t>Why onions belong to the Amaryllidaceae family </a:t>
            </a:r>
          </a:p>
          <a:p>
            <a:pPr marL="0" lvl="0" indent="0">
              <a:buNone/>
            </a:pPr>
            <a:r>
              <a:rPr lang="en-NZ" sz="1600" b="1"/>
              <a:t>2. AI Research question</a:t>
            </a:r>
            <a:endParaRPr lang="en-NZ" sz="1600"/>
          </a:p>
          <a:p>
            <a:pPr lvl="1"/>
            <a:r>
              <a:rPr lang="en-NZ" sz="1600"/>
              <a:t>Write your topic as a strong AI research question.</a:t>
            </a:r>
          </a:p>
          <a:p>
            <a:pPr lvl="1"/>
            <a:r>
              <a:rPr lang="en-NZ" sz="1600" b="1"/>
              <a:t>Example </a:t>
            </a:r>
            <a:br>
              <a:rPr lang="en-NZ" sz="1600"/>
            </a:br>
            <a:r>
              <a:rPr lang="en-NZ" sz="1600"/>
              <a:t>“How and why…?” or “To what extent…?” or “What patterns…?”</a:t>
            </a:r>
          </a:p>
          <a:p>
            <a:pPr lvl="1"/>
            <a:r>
              <a:rPr lang="en-NZ" sz="1600" b="1"/>
              <a:t>Example questions:</a:t>
            </a:r>
            <a:endParaRPr lang="en-NZ" sz="1600"/>
          </a:p>
          <a:p>
            <a:pPr lvl="1"/>
            <a:r>
              <a:rPr lang="en-NZ" sz="1600" i="1"/>
              <a:t>How and why do vegetables in the same plant family share similar characteristics?</a:t>
            </a:r>
            <a:r>
              <a:rPr lang="en-NZ" sz="1600"/>
              <a:t> </a:t>
            </a:r>
          </a:p>
          <a:p>
            <a:pPr lvl="1"/>
            <a:r>
              <a:rPr lang="en-NZ" sz="1600" i="1"/>
              <a:t>How can people safely eat vegetables from the Nightshade family even though parts of the plant are toxic?</a:t>
            </a:r>
            <a:r>
              <a:rPr lang="en-NZ" sz="1600"/>
              <a:t> </a:t>
            </a:r>
          </a:p>
          <a:p>
            <a:pPr lvl="1"/>
            <a:r>
              <a:rPr lang="en-NZ" sz="1600" i="1"/>
              <a:t>How does climate affect whether crops are grown as cool-season or warm-season vegetables?</a:t>
            </a:r>
            <a:r>
              <a:rPr lang="en-NZ" sz="1600"/>
              <a:t> </a:t>
            </a:r>
          </a:p>
          <a:p>
            <a:pPr lvl="1"/>
            <a:r>
              <a:rPr lang="en-NZ" sz="1600" i="1"/>
              <a:t>What characteristics explain why onions belong to the Amaryllidaceae family?</a:t>
            </a:r>
            <a:r>
              <a:rPr lang="en-NZ" sz="1600"/>
              <a:t> </a:t>
            </a:r>
          </a:p>
          <a:p>
            <a:endParaRPr lang="en-NZ" sz="1600"/>
          </a:p>
        </p:txBody>
      </p:sp>
    </p:spTree>
    <p:extLst>
      <p:ext uri="{BB962C8B-B14F-4D97-AF65-F5344CB8AC3E}">
        <p14:creationId xmlns:p14="http://schemas.microsoft.com/office/powerpoint/2010/main" val="3305744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BDBB25-B500-A038-B7BA-A9EA7BC633C7}"/>
              </a:ext>
            </a:extLst>
          </p:cNvPr>
          <p:cNvSpPr>
            <a:spLocks noGrp="1"/>
          </p:cNvSpPr>
          <p:nvPr>
            <p:ph idx="1"/>
          </p:nvPr>
        </p:nvSpPr>
        <p:spPr>
          <a:xfrm>
            <a:off x="4810259" y="649480"/>
            <a:ext cx="6555347" cy="5546047"/>
          </a:xfrm>
        </p:spPr>
        <p:txBody>
          <a:bodyPr anchor="ctr">
            <a:normAutofit/>
          </a:bodyPr>
          <a:lstStyle/>
          <a:p>
            <a:pPr marL="0" lvl="0" indent="0">
              <a:buNone/>
            </a:pPr>
            <a:r>
              <a:rPr lang="en-NZ" sz="1700" b="1"/>
              <a:t>3. Guidelines for using AI </a:t>
            </a:r>
            <a:endParaRPr lang="en-NZ" sz="1700"/>
          </a:p>
          <a:p>
            <a:pPr lvl="1"/>
            <a:r>
              <a:rPr lang="en-NZ" sz="1700"/>
              <a:t>When using AI tools (like ChatGPT or Gemini), follow these rules:</a:t>
            </a:r>
          </a:p>
          <a:p>
            <a:r>
              <a:rPr lang="en-NZ" sz="1700" b="1"/>
              <a:t>Use AI to:</a:t>
            </a:r>
            <a:endParaRPr lang="en-NZ" sz="1700"/>
          </a:p>
          <a:p>
            <a:pPr lvl="1"/>
            <a:r>
              <a:rPr lang="en-NZ" sz="1700"/>
              <a:t>Get explanations of ideas </a:t>
            </a:r>
          </a:p>
          <a:p>
            <a:pPr lvl="1"/>
            <a:r>
              <a:rPr lang="en-NZ" sz="1700"/>
              <a:t>Find examples </a:t>
            </a:r>
          </a:p>
          <a:p>
            <a:pPr lvl="1"/>
            <a:r>
              <a:rPr lang="en-NZ" sz="1700"/>
              <a:t>Help organise your notes </a:t>
            </a:r>
          </a:p>
          <a:p>
            <a:pPr lvl="1"/>
            <a:r>
              <a:rPr lang="en-NZ" sz="1700"/>
              <a:t>Check your understanding </a:t>
            </a:r>
          </a:p>
          <a:p>
            <a:r>
              <a:rPr lang="en-NZ" sz="1700" b="1"/>
              <a:t>Do NOT:</a:t>
            </a:r>
            <a:endParaRPr lang="en-NZ" sz="1700"/>
          </a:p>
          <a:p>
            <a:pPr lvl="1"/>
            <a:r>
              <a:rPr lang="en-NZ" sz="1700"/>
              <a:t>Copy and paste answers as your own </a:t>
            </a:r>
          </a:p>
          <a:p>
            <a:pPr lvl="1"/>
            <a:r>
              <a:rPr lang="en-NZ" sz="1700"/>
              <a:t>Use AI without checking the information </a:t>
            </a:r>
          </a:p>
          <a:p>
            <a:pPr lvl="1"/>
            <a:r>
              <a:rPr lang="en-NZ" sz="1700"/>
              <a:t>Submit AI writing without editing it </a:t>
            </a:r>
          </a:p>
          <a:p>
            <a:pPr marL="0" indent="0">
              <a:buNone/>
            </a:pPr>
            <a:r>
              <a:rPr lang="en-NZ" sz="1700" b="1"/>
              <a:t>Good practice:</a:t>
            </a:r>
            <a:endParaRPr lang="en-NZ" sz="1700"/>
          </a:p>
          <a:p>
            <a:pPr lvl="1"/>
            <a:r>
              <a:rPr lang="en-NZ" sz="1700"/>
              <a:t>Ask follow-up questions </a:t>
            </a:r>
          </a:p>
          <a:p>
            <a:pPr lvl="1"/>
            <a:r>
              <a:rPr lang="en-NZ" sz="1700"/>
              <a:t>Compare AI answers with other sources (books/websites) </a:t>
            </a:r>
          </a:p>
          <a:p>
            <a:pPr lvl="1"/>
            <a:r>
              <a:rPr lang="en-NZ" sz="1700"/>
              <a:t>Rewrite information in your own words </a:t>
            </a:r>
          </a:p>
          <a:p>
            <a:pPr lvl="1"/>
            <a:r>
              <a:rPr lang="en-NZ" sz="1700"/>
              <a:t>Keep your work accurate and clear </a:t>
            </a:r>
          </a:p>
          <a:p>
            <a:endParaRPr lang="en-NZ" sz="1700"/>
          </a:p>
        </p:txBody>
      </p:sp>
    </p:spTree>
    <p:extLst>
      <p:ext uri="{BB962C8B-B14F-4D97-AF65-F5344CB8AC3E}">
        <p14:creationId xmlns:p14="http://schemas.microsoft.com/office/powerpoint/2010/main" val="217394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a:extLst>
              <a:ext uri="{FF2B5EF4-FFF2-40B4-BE49-F238E27FC236}">
                <a16:creationId xmlns:a16="http://schemas.microsoft.com/office/drawing/2014/main" id="{5CFF83B1-AB4B-77B0-159C-987DA9A1C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46"/>
          <a:stretch>
            <a:fillRect/>
          </a:stretch>
        </p:blipFill>
        <p:spPr>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91969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39DE66B-4CB6-4AE6-E025-8FEC40D57F22}"/>
              </a:ext>
            </a:extLst>
          </p:cNvPr>
          <p:cNvSpPr>
            <a:spLocks noGrp="1"/>
          </p:cNvSpPr>
          <p:nvPr>
            <p:ph idx="1"/>
          </p:nvPr>
        </p:nvSpPr>
        <p:spPr>
          <a:xfrm>
            <a:off x="1025361" y="452487"/>
            <a:ext cx="10515600" cy="5495876"/>
          </a:xfrm>
        </p:spPr>
        <p:txBody>
          <a:bodyPr>
            <a:normAutofit fontScale="47500" lnSpcReduction="20000"/>
          </a:bodyPr>
          <a:lstStyle/>
          <a:p>
            <a:pPr marL="0" lvl="0" indent="0">
              <a:lnSpc>
                <a:spcPct val="115000"/>
              </a:lnSpc>
              <a:spcBef>
                <a:spcPts val="600"/>
              </a:spcBef>
              <a:spcAft>
                <a:spcPts val="600"/>
              </a:spcAft>
              <a:buNone/>
            </a:pPr>
            <a:r>
              <a:rPr lang="en-NZ" b="1" kern="100" dirty="0">
                <a:latin typeface="Aptos" panose="020B0004020202020204" pitchFamily="34" charset="0"/>
                <a:ea typeface="Aptos" panose="020B0004020202020204" pitchFamily="34" charset="0"/>
                <a:cs typeface="Times New Roman" panose="02020603050405020304" pitchFamily="18" charset="0"/>
              </a:rPr>
              <a:t>4. </a:t>
            </a:r>
            <a:r>
              <a:rPr lang="en-NZ" sz="3400" b="1" kern="100" dirty="0">
                <a:latin typeface="Aptos" panose="020B0004020202020204" pitchFamily="34" charset="0"/>
                <a:ea typeface="Aptos" panose="020B0004020202020204" pitchFamily="34" charset="0"/>
                <a:cs typeface="Times New Roman" panose="02020603050405020304" pitchFamily="18" charset="0"/>
              </a:rPr>
              <a:t>Record how you used AI </a:t>
            </a:r>
            <a:endParaRPr lang="en-NZ" sz="3400" kern="100" dirty="0">
              <a:latin typeface="Aptos" panose="020B0004020202020204" pitchFamily="34" charset="0"/>
              <a:ea typeface="Aptos" panose="020B0004020202020204" pitchFamily="34" charset="0"/>
              <a:cs typeface="Times New Roman" panose="02020603050405020304" pitchFamily="18" charset="0"/>
            </a:endParaRPr>
          </a:p>
          <a:p>
            <a:pPr indent="228600">
              <a:lnSpc>
                <a:spcPct val="115000"/>
              </a:lnSpc>
              <a:spcBef>
                <a:spcPts val="600"/>
              </a:spcBef>
              <a:spcAft>
                <a:spcPts val="600"/>
              </a:spcAft>
              <a:buNone/>
            </a:pPr>
            <a:r>
              <a:rPr lang="en-NZ" sz="3400" kern="100" dirty="0">
                <a:latin typeface="Aptos" panose="020B0004020202020204" pitchFamily="34" charset="0"/>
                <a:ea typeface="Aptos" panose="020B0004020202020204" pitchFamily="34" charset="0"/>
                <a:cs typeface="Times New Roman" panose="02020603050405020304" pitchFamily="18" charset="0"/>
              </a:rPr>
              <a:t>Include a short record of your AI use: Write at least 2–3 examples of your AI use</a:t>
            </a:r>
          </a:p>
          <a:p>
            <a:pPr indent="228600">
              <a:lnSpc>
                <a:spcPct val="115000"/>
              </a:lnSpc>
              <a:spcAft>
                <a:spcPts val="600"/>
              </a:spcAft>
              <a:buNone/>
            </a:pPr>
            <a:r>
              <a:rPr lang="en-NZ" sz="3400" b="1" kern="100" dirty="0">
                <a:latin typeface="Aptos" panose="020B0004020202020204" pitchFamily="34" charset="0"/>
                <a:ea typeface="Aptos" panose="020B0004020202020204" pitchFamily="34" charset="0"/>
                <a:cs typeface="Times New Roman" panose="02020603050405020304" pitchFamily="18" charset="0"/>
              </a:rPr>
              <a:t>Example Table:</a:t>
            </a:r>
          </a:p>
          <a:p>
            <a:pPr indent="228600">
              <a:lnSpc>
                <a:spcPct val="115000"/>
              </a:lnSpc>
              <a:spcAft>
                <a:spcPts val="600"/>
              </a:spcAft>
              <a:buNone/>
            </a:pPr>
            <a:endParaRPr lang="en-NZ" sz="3200" kern="100" dirty="0">
              <a:latin typeface="Aptos" panose="020B0004020202020204" pitchFamily="34" charset="0"/>
              <a:ea typeface="Aptos" panose="020B0004020202020204" pitchFamily="34" charset="0"/>
              <a:cs typeface="Times New Roman" panose="02020603050405020304" pitchFamily="18" charset="0"/>
            </a:endParaRPr>
          </a:p>
          <a:p>
            <a:pPr indent="228600">
              <a:lnSpc>
                <a:spcPct val="115000"/>
              </a:lnSpc>
              <a:spcAft>
                <a:spcPts val="600"/>
              </a:spcAft>
              <a:buNone/>
            </a:pPr>
            <a:endParaRPr lang="en-NZ" sz="3200" kern="100" dirty="0">
              <a:latin typeface="Aptos" panose="020B0004020202020204" pitchFamily="34" charset="0"/>
              <a:ea typeface="Aptos" panose="020B0004020202020204" pitchFamily="34" charset="0"/>
              <a:cs typeface="Times New Roman" panose="02020603050405020304" pitchFamily="18" charset="0"/>
            </a:endParaRPr>
          </a:p>
          <a:p>
            <a:pPr indent="228600">
              <a:lnSpc>
                <a:spcPct val="115000"/>
              </a:lnSpc>
              <a:spcAft>
                <a:spcPts val="600"/>
              </a:spcAft>
              <a:buNone/>
            </a:pPr>
            <a:endParaRPr lang="en-NZ" sz="3200" kern="100" dirty="0">
              <a:latin typeface="Aptos" panose="020B0004020202020204" pitchFamily="34" charset="0"/>
              <a:ea typeface="Aptos" panose="020B0004020202020204" pitchFamily="34" charset="0"/>
              <a:cs typeface="Times New Roman" panose="02020603050405020304" pitchFamily="18" charset="0"/>
            </a:endParaRPr>
          </a:p>
          <a:p>
            <a:pPr indent="228600">
              <a:lnSpc>
                <a:spcPct val="115000"/>
              </a:lnSpc>
              <a:spcAft>
                <a:spcPts val="600"/>
              </a:spcAft>
              <a:buNone/>
            </a:pPr>
            <a:endParaRPr lang="en-NZ" sz="3200" kern="100" dirty="0">
              <a:latin typeface="Aptos" panose="020B0004020202020204" pitchFamily="34" charset="0"/>
              <a:ea typeface="Aptos" panose="020B0004020202020204" pitchFamily="34" charset="0"/>
              <a:cs typeface="Times New Roman" panose="02020603050405020304" pitchFamily="18" charset="0"/>
            </a:endParaRPr>
          </a:p>
          <a:p>
            <a:pPr indent="228600">
              <a:lnSpc>
                <a:spcPct val="115000"/>
              </a:lnSpc>
              <a:spcAft>
                <a:spcPts val="600"/>
              </a:spcAft>
              <a:buNone/>
            </a:pPr>
            <a:endParaRPr lang="en-NZ" sz="3200" kern="100" dirty="0">
              <a:latin typeface="Aptos" panose="020B0004020202020204" pitchFamily="34" charset="0"/>
              <a:ea typeface="Aptos" panose="020B0004020202020204" pitchFamily="34" charset="0"/>
              <a:cs typeface="Times New Roman" panose="02020603050405020304" pitchFamily="18" charset="0"/>
            </a:endParaRPr>
          </a:p>
          <a:p>
            <a:pPr marL="0" lvl="0" indent="0">
              <a:lnSpc>
                <a:spcPct val="115000"/>
              </a:lnSpc>
              <a:spcBef>
                <a:spcPts val="600"/>
              </a:spcBef>
              <a:spcAft>
                <a:spcPts val="600"/>
              </a:spcAft>
              <a:buNone/>
            </a:pPr>
            <a:r>
              <a:rPr lang="en-NZ" b="1" kern="100" dirty="0">
                <a:latin typeface="Aptos" panose="020B0004020202020204" pitchFamily="34" charset="0"/>
                <a:ea typeface="Aptos" panose="020B0004020202020204" pitchFamily="34" charset="0"/>
                <a:cs typeface="Times New Roman" panose="02020603050405020304" pitchFamily="18" charset="0"/>
              </a:rPr>
              <a:t>5</a:t>
            </a:r>
            <a:r>
              <a:rPr lang="en-NZ" sz="3400" b="1" kern="100" dirty="0">
                <a:latin typeface="Aptos" panose="020B0004020202020204" pitchFamily="34" charset="0"/>
                <a:ea typeface="Aptos" panose="020B0004020202020204" pitchFamily="34" charset="0"/>
                <a:cs typeface="Times New Roman" panose="02020603050405020304" pitchFamily="18" charset="0"/>
              </a:rPr>
              <a:t>. Apply your knowledge </a:t>
            </a:r>
            <a:endParaRPr lang="en-NZ" sz="3400" kern="100" dirty="0">
              <a:latin typeface="Aptos" panose="020B0004020202020204" pitchFamily="34" charset="0"/>
              <a:ea typeface="Aptos" panose="020B0004020202020204" pitchFamily="34" charset="0"/>
              <a:cs typeface="Times New Roman" panose="02020603050405020304" pitchFamily="18" charset="0"/>
            </a:endParaRPr>
          </a:p>
          <a:p>
            <a:pPr indent="228600">
              <a:lnSpc>
                <a:spcPct val="115000"/>
              </a:lnSpc>
              <a:spcBef>
                <a:spcPts val="600"/>
              </a:spcBef>
              <a:spcAft>
                <a:spcPts val="600"/>
              </a:spcAft>
              <a:buNone/>
            </a:pPr>
            <a:r>
              <a:rPr lang="en-NZ" sz="3400" kern="100" dirty="0">
                <a:latin typeface="Aptos" panose="020B0004020202020204" pitchFamily="34" charset="0"/>
                <a:ea typeface="Aptos" panose="020B0004020202020204" pitchFamily="34" charset="0"/>
                <a:cs typeface="Times New Roman" panose="02020603050405020304" pitchFamily="18" charset="0"/>
              </a:rPr>
              <a:t>Now answer this application question:</a:t>
            </a:r>
          </a:p>
          <a:p>
            <a:pPr lvl="1">
              <a:lnSpc>
                <a:spcPct val="115000"/>
              </a:lnSpc>
              <a:spcBef>
                <a:spcPts val="600"/>
              </a:spcBef>
              <a:spcAft>
                <a:spcPts val="600"/>
              </a:spcAft>
              <a:buNone/>
            </a:pPr>
            <a:r>
              <a:rPr lang="en-NZ" sz="3400" kern="100" dirty="0">
                <a:latin typeface="Aptos" panose="020B0004020202020204" pitchFamily="34" charset="0"/>
                <a:ea typeface="Aptos" panose="020B0004020202020204" pitchFamily="34" charset="0"/>
                <a:cs typeface="Times New Roman" panose="02020603050405020304" pitchFamily="18" charset="0"/>
              </a:rPr>
              <a:t>“Using what you have learned, explain how understanding plant families or growing conditions helps growers or gardeners grow vegetables more successfully.”</a:t>
            </a:r>
          </a:p>
          <a:p>
            <a:pPr marL="800100" lvl="1" indent="-342900">
              <a:lnSpc>
                <a:spcPct val="115000"/>
              </a:lnSpc>
              <a:spcBef>
                <a:spcPts val="600"/>
              </a:spcBef>
              <a:spcAft>
                <a:spcPts val="600"/>
              </a:spcAft>
              <a:buSzPts val="1000"/>
              <a:buFont typeface="Symbol" panose="05050102010706020507" pitchFamily="18" charset="2"/>
              <a:buChar char=""/>
              <a:tabLst>
                <a:tab pos="457200" algn="l"/>
              </a:tabLst>
            </a:pPr>
            <a:r>
              <a:rPr lang="en-NZ" sz="3400" kern="100" dirty="0">
                <a:latin typeface="Aptos" panose="020B0004020202020204" pitchFamily="34" charset="0"/>
                <a:ea typeface="Aptos" panose="020B0004020202020204" pitchFamily="34" charset="0"/>
                <a:cs typeface="Times New Roman" panose="02020603050405020304" pitchFamily="18" charset="0"/>
              </a:rPr>
              <a:t>Give at least one real example </a:t>
            </a:r>
          </a:p>
          <a:p>
            <a:pPr marL="800100" lvl="1" indent="-342900">
              <a:lnSpc>
                <a:spcPct val="115000"/>
              </a:lnSpc>
              <a:spcBef>
                <a:spcPts val="600"/>
              </a:spcBef>
              <a:spcAft>
                <a:spcPts val="600"/>
              </a:spcAft>
              <a:buSzPts val="1000"/>
              <a:buFont typeface="Symbol" panose="05050102010706020507" pitchFamily="18" charset="2"/>
              <a:buChar char=""/>
              <a:tabLst>
                <a:tab pos="457200" algn="l"/>
              </a:tabLst>
            </a:pPr>
            <a:r>
              <a:rPr lang="en-NZ" sz="3400" kern="100" dirty="0">
                <a:latin typeface="Aptos" panose="020B0004020202020204" pitchFamily="34" charset="0"/>
                <a:ea typeface="Aptos" panose="020B0004020202020204" pitchFamily="34" charset="0"/>
                <a:cs typeface="Times New Roman" panose="02020603050405020304" pitchFamily="18" charset="0"/>
              </a:rPr>
              <a:t>Explain your thinking clearly </a:t>
            </a:r>
          </a:p>
          <a:p>
            <a:endParaRPr lang="en-NZ" dirty="0"/>
          </a:p>
        </p:txBody>
      </p:sp>
      <p:graphicFrame>
        <p:nvGraphicFramePr>
          <p:cNvPr id="10" name="Table 9">
            <a:extLst>
              <a:ext uri="{FF2B5EF4-FFF2-40B4-BE49-F238E27FC236}">
                <a16:creationId xmlns:a16="http://schemas.microsoft.com/office/drawing/2014/main" id="{B1948252-8F73-0338-B805-7044E997F8ED}"/>
              </a:ext>
            </a:extLst>
          </p:cNvPr>
          <p:cNvGraphicFramePr>
            <a:graphicFrameLocks noGrp="1"/>
          </p:cNvGraphicFramePr>
          <p:nvPr>
            <p:extLst>
              <p:ext uri="{D42A27DB-BD31-4B8C-83A1-F6EECF244321}">
                <p14:modId xmlns:p14="http://schemas.microsoft.com/office/powerpoint/2010/main" val="1449222628"/>
              </p:ext>
            </p:extLst>
          </p:nvPr>
        </p:nvGraphicFramePr>
        <p:xfrm>
          <a:off x="1536970" y="1585609"/>
          <a:ext cx="9629670" cy="1930941"/>
        </p:xfrm>
        <a:graphic>
          <a:graphicData uri="http://schemas.openxmlformats.org/drawingml/2006/table">
            <a:tbl>
              <a:tblPr firstRow="1" firstCol="1" bandRow="1">
                <a:tableStyleId>{F2DE63D5-997A-4646-A377-4702673A728D}</a:tableStyleId>
              </a:tblPr>
              <a:tblGrid>
                <a:gridCol w="3209534">
                  <a:extLst>
                    <a:ext uri="{9D8B030D-6E8A-4147-A177-3AD203B41FA5}">
                      <a16:colId xmlns:a16="http://schemas.microsoft.com/office/drawing/2014/main" val="3913513266"/>
                    </a:ext>
                  </a:extLst>
                </a:gridCol>
                <a:gridCol w="3209534">
                  <a:extLst>
                    <a:ext uri="{9D8B030D-6E8A-4147-A177-3AD203B41FA5}">
                      <a16:colId xmlns:a16="http://schemas.microsoft.com/office/drawing/2014/main" val="4003023099"/>
                    </a:ext>
                  </a:extLst>
                </a:gridCol>
                <a:gridCol w="3210602">
                  <a:extLst>
                    <a:ext uri="{9D8B030D-6E8A-4147-A177-3AD203B41FA5}">
                      <a16:colId xmlns:a16="http://schemas.microsoft.com/office/drawing/2014/main" val="1739136303"/>
                    </a:ext>
                  </a:extLst>
                </a:gridCol>
              </a:tblGrid>
              <a:tr h="378323">
                <a:tc>
                  <a:txBody>
                    <a:bodyPr/>
                    <a:lstStyle/>
                    <a:p>
                      <a:pPr algn="ctr">
                        <a:lnSpc>
                          <a:spcPct val="115000"/>
                        </a:lnSpc>
                        <a:spcAft>
                          <a:spcPts val="600"/>
                        </a:spcAft>
                        <a:buNone/>
                      </a:pPr>
                      <a:r>
                        <a:rPr lang="en-NZ" sz="1600" kern="100" dirty="0">
                          <a:effectLst/>
                        </a:rPr>
                        <a:t>What I asked AI</a:t>
                      </a:r>
                      <a:endParaRPr lang="en-NZ"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NZ" sz="1600" kern="100">
                          <a:effectLst/>
                        </a:rPr>
                        <a:t>What AI told me</a:t>
                      </a:r>
                      <a:endParaRPr lang="en-NZ"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NZ" sz="1600" kern="100">
                          <a:effectLst/>
                        </a:rPr>
                        <a:t>How I used it</a:t>
                      </a:r>
                      <a:endParaRPr lang="en-NZ"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7976582"/>
                  </a:ext>
                </a:extLst>
              </a:tr>
              <a:tr h="776309">
                <a:tc>
                  <a:txBody>
                    <a:bodyPr/>
                    <a:lstStyle/>
                    <a:p>
                      <a:pPr>
                        <a:lnSpc>
                          <a:spcPct val="115000"/>
                        </a:lnSpc>
                        <a:spcAft>
                          <a:spcPts val="600"/>
                        </a:spcAft>
                        <a:buNone/>
                      </a:pPr>
                      <a:r>
                        <a:rPr lang="en-NZ" sz="1600" kern="100" dirty="0">
                          <a:effectLst/>
                        </a:rPr>
                        <a:t>What is the Nightshade family?</a:t>
                      </a:r>
                      <a:endParaRPr lang="en-NZ"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600"/>
                        </a:spcAft>
                        <a:buNone/>
                      </a:pPr>
                      <a:r>
                        <a:rPr lang="en-NZ" sz="1600" kern="100" dirty="0">
                          <a:effectLst/>
                        </a:rPr>
                        <a:t>It explained the plants and examples</a:t>
                      </a:r>
                      <a:endParaRPr lang="en-NZ"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600"/>
                        </a:spcAft>
                        <a:buNone/>
                      </a:pPr>
                      <a:r>
                        <a:rPr lang="en-NZ" sz="1600" kern="100" dirty="0">
                          <a:effectLst/>
                        </a:rPr>
                        <a:t>Helped me understand the topic</a:t>
                      </a:r>
                      <a:endParaRPr lang="en-NZ"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865782"/>
                  </a:ext>
                </a:extLst>
              </a:tr>
              <a:tr h="776309">
                <a:tc>
                  <a:txBody>
                    <a:bodyPr/>
                    <a:lstStyle/>
                    <a:p>
                      <a:pPr>
                        <a:lnSpc>
                          <a:spcPct val="115000"/>
                        </a:lnSpc>
                        <a:spcAft>
                          <a:spcPts val="600"/>
                        </a:spcAft>
                        <a:buNone/>
                      </a:pPr>
                      <a:r>
                        <a:rPr lang="en-NZ" sz="1600" kern="100" dirty="0">
                          <a:effectLst/>
                        </a:rPr>
                        <a:t>Which parts are toxic?</a:t>
                      </a:r>
                      <a:endParaRPr lang="en-NZ"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600"/>
                        </a:spcAft>
                        <a:buNone/>
                      </a:pPr>
                      <a:r>
                        <a:rPr lang="en-NZ" sz="1600" kern="100" dirty="0">
                          <a:effectLst/>
                        </a:rPr>
                        <a:t>Leaves and unripe fruit can be toxic</a:t>
                      </a:r>
                      <a:endParaRPr lang="en-NZ"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600"/>
                        </a:spcAft>
                        <a:buNone/>
                      </a:pPr>
                      <a:r>
                        <a:rPr lang="en-NZ" sz="1600" kern="100" dirty="0">
                          <a:effectLst/>
                        </a:rPr>
                        <a:t>Used in my explanation</a:t>
                      </a:r>
                      <a:endParaRPr lang="en-NZ"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673055"/>
                  </a:ext>
                </a:extLst>
              </a:tr>
            </a:tbl>
          </a:graphicData>
        </a:graphic>
      </p:graphicFrame>
    </p:spTree>
    <p:extLst>
      <p:ext uri="{BB962C8B-B14F-4D97-AF65-F5344CB8AC3E}">
        <p14:creationId xmlns:p14="http://schemas.microsoft.com/office/powerpoint/2010/main" val="576413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5F4480-7C77-9BBD-B583-BE43DA795424}"/>
              </a:ext>
            </a:extLst>
          </p:cNvPr>
          <p:cNvSpPr>
            <a:spLocks noGrp="1"/>
          </p:cNvSpPr>
          <p:nvPr>
            <p:ph type="title"/>
          </p:nvPr>
        </p:nvSpPr>
        <p:spPr>
          <a:xfrm>
            <a:off x="838201" y="365125"/>
            <a:ext cx="5251316" cy="1807305"/>
          </a:xfrm>
        </p:spPr>
        <p:txBody>
          <a:bodyPr>
            <a:normAutofit/>
          </a:bodyPr>
          <a:lstStyle/>
          <a:p>
            <a:r>
              <a:rPr lang="en-NZ" sz="4000" b="1" dirty="0"/>
              <a:t>Activity 6: </a:t>
            </a:r>
            <a:br>
              <a:rPr lang="en-NZ" sz="4000" b="1" dirty="0"/>
            </a:br>
            <a:r>
              <a:rPr lang="en-NZ" sz="4000" dirty="0"/>
              <a:t>Dichotomous key</a:t>
            </a:r>
            <a:br>
              <a:rPr lang="en-NZ" sz="4100" dirty="0"/>
            </a:br>
            <a:endParaRPr lang="en-NZ" sz="4100" dirty="0"/>
          </a:p>
        </p:txBody>
      </p:sp>
      <p:sp>
        <p:nvSpPr>
          <p:cNvPr id="3" name="Content Placeholder 2">
            <a:extLst>
              <a:ext uri="{FF2B5EF4-FFF2-40B4-BE49-F238E27FC236}">
                <a16:creationId xmlns:a16="http://schemas.microsoft.com/office/drawing/2014/main" id="{061A2EB1-51A7-15EA-BC67-40935FCCB94A}"/>
              </a:ext>
            </a:extLst>
          </p:cNvPr>
          <p:cNvSpPr>
            <a:spLocks noGrp="1"/>
          </p:cNvSpPr>
          <p:nvPr>
            <p:ph idx="1"/>
          </p:nvPr>
        </p:nvSpPr>
        <p:spPr>
          <a:xfrm>
            <a:off x="838200" y="1727200"/>
            <a:ext cx="5387967" cy="4765675"/>
          </a:xfrm>
        </p:spPr>
        <p:txBody>
          <a:bodyPr>
            <a:normAutofit fontScale="55000" lnSpcReduction="20000"/>
          </a:bodyPr>
          <a:lstStyle/>
          <a:p>
            <a:pPr marL="0" indent="0">
              <a:buNone/>
            </a:pPr>
            <a:r>
              <a:rPr lang="en-NZ" sz="2900" b="1" dirty="0"/>
              <a:t>Dichotomous key </a:t>
            </a:r>
          </a:p>
          <a:p>
            <a:r>
              <a:rPr lang="en-US" sz="2900" dirty="0"/>
              <a:t>A scientific tool used to identify organisms or objects </a:t>
            </a:r>
          </a:p>
          <a:p>
            <a:r>
              <a:rPr lang="en-US" sz="2900" dirty="0"/>
              <a:t>Works by choosing between two contrasting observable characteristics at each step </a:t>
            </a:r>
          </a:p>
          <a:p>
            <a:r>
              <a:rPr lang="en-US" sz="2900" dirty="0"/>
              <a:t>Helps narrow down options to correctly classify specimens </a:t>
            </a:r>
          </a:p>
          <a:p>
            <a:pPr marL="0" indent="0">
              <a:buNone/>
            </a:pPr>
            <a:r>
              <a:rPr lang="en-US" sz="2900" b="1" dirty="0"/>
              <a:t>Used for identifying</a:t>
            </a:r>
          </a:p>
          <a:p>
            <a:r>
              <a:rPr lang="en-US" sz="2900" dirty="0"/>
              <a:t>Plants </a:t>
            </a:r>
          </a:p>
          <a:p>
            <a:r>
              <a:rPr lang="en-US" sz="2900" dirty="0"/>
              <a:t>Animals </a:t>
            </a:r>
          </a:p>
          <a:p>
            <a:r>
              <a:rPr lang="en-US" sz="2900" dirty="0"/>
              <a:t>Other objects or specimens </a:t>
            </a:r>
          </a:p>
          <a:p>
            <a:r>
              <a:rPr lang="en-US" sz="2900" dirty="0"/>
              <a:t>Can also identify vegetables based on the plant part we eat </a:t>
            </a:r>
          </a:p>
          <a:p>
            <a:pPr lvl="1"/>
            <a:r>
              <a:rPr lang="en-US" sz="2900" dirty="0"/>
              <a:t>Roots </a:t>
            </a:r>
          </a:p>
          <a:p>
            <a:pPr lvl="1"/>
            <a:r>
              <a:rPr lang="en-US" sz="2900" dirty="0"/>
              <a:t>Leaves </a:t>
            </a:r>
          </a:p>
          <a:p>
            <a:pPr lvl="1"/>
            <a:r>
              <a:rPr lang="en-US" sz="2900" dirty="0"/>
              <a:t>Stems </a:t>
            </a:r>
          </a:p>
          <a:p>
            <a:pPr lvl="1"/>
            <a:r>
              <a:rPr lang="en-US" sz="2900" dirty="0"/>
              <a:t>Flowers </a:t>
            </a:r>
          </a:p>
          <a:p>
            <a:pPr lvl="1"/>
            <a:r>
              <a:rPr lang="en-US" sz="2900" dirty="0"/>
              <a:t>Fruits </a:t>
            </a:r>
          </a:p>
          <a:p>
            <a:pPr lvl="1"/>
            <a:r>
              <a:rPr lang="en-US" sz="2900" dirty="0"/>
              <a:t>Seeds</a:t>
            </a:r>
          </a:p>
          <a:p>
            <a:endParaRPr lang="en-NZ" sz="2000" dirty="0"/>
          </a:p>
        </p:txBody>
      </p:sp>
      <p:pic>
        <p:nvPicPr>
          <p:cNvPr id="4" name="Picture 3">
            <a:extLst>
              <a:ext uri="{FF2B5EF4-FFF2-40B4-BE49-F238E27FC236}">
                <a16:creationId xmlns:a16="http://schemas.microsoft.com/office/drawing/2014/main" id="{D94AF444-6566-F9EF-1755-B7E24000B3B7}"/>
              </a:ext>
            </a:extLst>
          </p:cNvPr>
          <p:cNvPicPr>
            <a:picLocks noChangeAspect="1"/>
          </p:cNvPicPr>
          <p:nvPr/>
        </p:nvPicPr>
        <p:blipFill>
          <a:blip r:embed="rId2"/>
          <a:srcRect l="1895" r="413"/>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5619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17E6E1-18F2-B03D-A197-AF2B851374BB}"/>
              </a:ext>
            </a:extLst>
          </p:cNvPr>
          <p:cNvSpPr>
            <a:spLocks noGrp="1"/>
          </p:cNvSpPr>
          <p:nvPr>
            <p:ph type="title"/>
          </p:nvPr>
        </p:nvSpPr>
        <p:spPr>
          <a:xfrm>
            <a:off x="838200" y="365125"/>
            <a:ext cx="10515600" cy="1828444"/>
          </a:xfrm>
        </p:spPr>
        <p:txBody>
          <a:bodyPr>
            <a:normAutofit/>
          </a:bodyPr>
          <a:lstStyle/>
          <a:p>
            <a:r>
              <a:rPr lang="en-NZ" sz="4000" b="1"/>
              <a:t>Dichotomous key for identifying the parts of plants we eat</a:t>
            </a:r>
            <a:br>
              <a:rPr lang="en-NZ" sz="4000"/>
            </a:br>
            <a:endParaRPr lang="en-NZ" sz="4000"/>
          </a:p>
        </p:txBody>
      </p:sp>
      <p:sp>
        <p:nvSpPr>
          <p:cNvPr id="3" name="Content Placeholder 2">
            <a:extLst>
              <a:ext uri="{FF2B5EF4-FFF2-40B4-BE49-F238E27FC236}">
                <a16:creationId xmlns:a16="http://schemas.microsoft.com/office/drawing/2014/main" id="{17110F6B-BFEB-F48C-260F-EA81F632F3E1}"/>
              </a:ext>
            </a:extLst>
          </p:cNvPr>
          <p:cNvSpPr>
            <a:spLocks noGrp="1"/>
          </p:cNvSpPr>
          <p:nvPr>
            <p:ph sz="half" idx="1"/>
          </p:nvPr>
        </p:nvSpPr>
        <p:spPr>
          <a:xfrm>
            <a:off x="838200" y="1847850"/>
            <a:ext cx="6629400" cy="4281236"/>
          </a:xfrm>
        </p:spPr>
        <p:txBody>
          <a:bodyPr>
            <a:normAutofit fontScale="92500" lnSpcReduction="10000"/>
          </a:bodyPr>
          <a:lstStyle/>
          <a:p>
            <a:pPr marL="0" indent="0">
              <a:buNone/>
            </a:pPr>
            <a:r>
              <a:rPr lang="en-NZ" sz="1500" dirty="0"/>
              <a:t>1a. The edible part grows </a:t>
            </a:r>
            <a:r>
              <a:rPr lang="en-NZ" sz="1500" b="1" dirty="0"/>
              <a:t>below the ground</a:t>
            </a:r>
            <a:r>
              <a:rPr lang="en-NZ" sz="1500" dirty="0"/>
              <a:t> → go to 2</a:t>
            </a:r>
            <a:br>
              <a:rPr lang="en-NZ" sz="1500" dirty="0"/>
            </a:br>
            <a:r>
              <a:rPr lang="en-NZ" sz="1500" dirty="0"/>
              <a:t>1b. The edible part grows </a:t>
            </a:r>
            <a:r>
              <a:rPr lang="en-NZ" sz="1500" b="1" dirty="0"/>
              <a:t>above the ground</a:t>
            </a:r>
            <a:r>
              <a:rPr lang="en-NZ" sz="1500" dirty="0"/>
              <a:t> → go to 5</a:t>
            </a:r>
          </a:p>
          <a:p>
            <a:pPr marL="0" indent="0">
              <a:buNone/>
            </a:pPr>
            <a:r>
              <a:rPr lang="en-NZ" sz="1500" dirty="0"/>
              <a:t>2a. The edible part is a </a:t>
            </a:r>
            <a:r>
              <a:rPr lang="en-NZ" sz="1500" b="1" dirty="0"/>
              <a:t>swollen underground stem used for storing food</a:t>
            </a:r>
            <a:r>
              <a:rPr lang="en-NZ" sz="1500" dirty="0"/>
              <a:t> → </a:t>
            </a:r>
            <a:r>
              <a:rPr lang="en-NZ" sz="1500" b="1" dirty="0"/>
              <a:t>Tubers</a:t>
            </a:r>
            <a:br>
              <a:rPr lang="en-NZ" sz="1500" dirty="0"/>
            </a:br>
            <a:r>
              <a:rPr lang="en-NZ" sz="1500" dirty="0"/>
              <a:t>2b. The edible part is </a:t>
            </a:r>
            <a:r>
              <a:rPr lang="en-NZ" sz="1500" b="1" dirty="0"/>
              <a:t>not a swollen underground stem</a:t>
            </a:r>
            <a:r>
              <a:rPr lang="en-NZ" sz="1500" dirty="0"/>
              <a:t> → go to 3</a:t>
            </a:r>
          </a:p>
          <a:p>
            <a:pPr marL="0" indent="0">
              <a:buNone/>
            </a:pPr>
            <a:r>
              <a:rPr lang="en-NZ" sz="1500" dirty="0"/>
              <a:t>3a. The edible part is a </a:t>
            </a:r>
            <a:r>
              <a:rPr lang="en-NZ" sz="1500" b="1" dirty="0"/>
              <a:t>swollen underground structure made of layered leaves</a:t>
            </a:r>
            <a:r>
              <a:rPr lang="en-NZ" sz="1500" dirty="0"/>
              <a:t> → </a:t>
            </a:r>
            <a:r>
              <a:rPr lang="en-NZ" sz="1500" b="1" dirty="0"/>
              <a:t>Bulbs</a:t>
            </a:r>
            <a:br>
              <a:rPr lang="en-NZ" sz="1500" dirty="0"/>
            </a:br>
            <a:r>
              <a:rPr lang="en-NZ" sz="1500" dirty="0"/>
              <a:t>3b. The edible part is </a:t>
            </a:r>
            <a:r>
              <a:rPr lang="en-NZ" sz="1500" b="1" dirty="0"/>
              <a:t>a true root growing downward into the soil</a:t>
            </a:r>
            <a:r>
              <a:rPr lang="en-NZ" sz="1500" dirty="0"/>
              <a:t> → </a:t>
            </a:r>
            <a:r>
              <a:rPr lang="en-NZ" sz="1500" b="1" dirty="0"/>
              <a:t>Roots</a:t>
            </a:r>
            <a:endParaRPr lang="en-NZ" sz="1500" dirty="0"/>
          </a:p>
          <a:p>
            <a:pPr marL="0" indent="0">
              <a:buNone/>
            </a:pPr>
            <a:r>
              <a:rPr lang="en-NZ" sz="1500" dirty="0"/>
              <a:t>5a. The edible part </a:t>
            </a:r>
            <a:r>
              <a:rPr lang="en-NZ" sz="1500" b="1" dirty="0"/>
              <a:t>contains seeds or develops from a flower</a:t>
            </a:r>
            <a:r>
              <a:rPr lang="en-NZ" sz="1500" dirty="0"/>
              <a:t> → </a:t>
            </a:r>
            <a:r>
              <a:rPr lang="en-NZ" sz="1500" b="1" dirty="0"/>
              <a:t>Fruits</a:t>
            </a:r>
            <a:br>
              <a:rPr lang="en-NZ" sz="1500" dirty="0"/>
            </a:br>
            <a:r>
              <a:rPr lang="en-NZ" sz="1500" dirty="0"/>
              <a:t>5b. The edible part </a:t>
            </a:r>
            <a:r>
              <a:rPr lang="en-NZ" sz="1500" b="1" dirty="0"/>
              <a:t>does not contain seeds</a:t>
            </a:r>
            <a:r>
              <a:rPr lang="en-NZ" sz="1500" dirty="0"/>
              <a:t> → go to 6</a:t>
            </a:r>
          </a:p>
          <a:p>
            <a:pPr marL="0" indent="0">
              <a:buNone/>
            </a:pPr>
            <a:r>
              <a:rPr lang="en-NZ" sz="1500" dirty="0"/>
              <a:t>6a. The edible part </a:t>
            </a:r>
            <a:r>
              <a:rPr lang="en-NZ" sz="1500" b="1" dirty="0"/>
              <a:t>is the reproductive structure of the plant</a:t>
            </a:r>
            <a:r>
              <a:rPr lang="en-NZ" sz="1500" dirty="0"/>
              <a:t> → </a:t>
            </a:r>
            <a:r>
              <a:rPr lang="en-NZ" sz="1500" b="1" dirty="0"/>
              <a:t>Flowers</a:t>
            </a:r>
            <a:br>
              <a:rPr lang="en-NZ" sz="1500" dirty="0"/>
            </a:br>
            <a:r>
              <a:rPr lang="en-NZ" sz="1500" dirty="0"/>
              <a:t>6b. The edible part </a:t>
            </a:r>
            <a:r>
              <a:rPr lang="en-NZ" sz="1500" b="1" dirty="0"/>
              <a:t>is a vegetative part of the plant</a:t>
            </a:r>
            <a:r>
              <a:rPr lang="en-NZ" sz="1500" dirty="0"/>
              <a:t> → go to 7</a:t>
            </a:r>
          </a:p>
          <a:p>
            <a:pPr marL="0" indent="0">
              <a:buNone/>
            </a:pPr>
            <a:r>
              <a:rPr lang="en-NZ" sz="1500" dirty="0"/>
              <a:t>7a. The edible part </a:t>
            </a:r>
            <a:r>
              <a:rPr lang="en-NZ" sz="1500" b="1" dirty="0"/>
              <a:t>is flat, green, and used for photosynthesis</a:t>
            </a:r>
            <a:r>
              <a:rPr lang="en-NZ" sz="1500" dirty="0"/>
              <a:t> → </a:t>
            </a:r>
            <a:r>
              <a:rPr lang="en-NZ" sz="1500" b="1" dirty="0"/>
              <a:t>Leaves</a:t>
            </a:r>
            <a:br>
              <a:rPr lang="en-NZ" sz="1500" dirty="0"/>
            </a:br>
            <a:r>
              <a:rPr lang="en-NZ" sz="1500" dirty="0"/>
              <a:t>7b. The edible part </a:t>
            </a:r>
            <a:r>
              <a:rPr lang="en-NZ" sz="1500" b="1" dirty="0"/>
              <a:t>is not flat and leafy</a:t>
            </a:r>
            <a:r>
              <a:rPr lang="en-NZ" sz="1500" dirty="0"/>
              <a:t> → go to 8</a:t>
            </a:r>
          </a:p>
          <a:p>
            <a:pPr marL="0" indent="0">
              <a:buNone/>
            </a:pPr>
            <a:r>
              <a:rPr lang="en-NZ" sz="1500" dirty="0"/>
              <a:t>8a. The edible part </a:t>
            </a:r>
            <a:r>
              <a:rPr lang="en-NZ" sz="1500" b="1" dirty="0"/>
              <a:t>is the main support structure of the plant above the ground</a:t>
            </a:r>
            <a:r>
              <a:rPr lang="en-NZ" sz="1500" dirty="0"/>
              <a:t> → </a:t>
            </a:r>
            <a:r>
              <a:rPr lang="en-NZ" sz="1500" b="1" dirty="0"/>
              <a:t>Stems</a:t>
            </a:r>
            <a:br>
              <a:rPr lang="en-NZ" sz="1500" dirty="0"/>
            </a:br>
            <a:r>
              <a:rPr lang="en-NZ" sz="1500" dirty="0"/>
              <a:t>8b. The edible part </a:t>
            </a:r>
            <a:r>
              <a:rPr lang="en-NZ" sz="1500" b="1" dirty="0"/>
              <a:t>is the mature reproductive structure inside a fruit</a:t>
            </a:r>
            <a:r>
              <a:rPr lang="en-NZ" sz="1500" dirty="0"/>
              <a:t> → </a:t>
            </a:r>
            <a:r>
              <a:rPr lang="en-NZ" sz="1500" b="1" dirty="0"/>
              <a:t>Seeds</a:t>
            </a:r>
            <a:endParaRPr lang="en-NZ" sz="1500" dirty="0"/>
          </a:p>
          <a:p>
            <a:pPr marL="0" indent="0">
              <a:buNone/>
            </a:pPr>
            <a:endParaRPr lang="en-NZ" sz="1100" dirty="0"/>
          </a:p>
        </p:txBody>
      </p:sp>
      <p:sp>
        <p:nvSpPr>
          <p:cNvPr id="4" name="Content Placeholder 3">
            <a:extLst>
              <a:ext uri="{FF2B5EF4-FFF2-40B4-BE49-F238E27FC236}">
                <a16:creationId xmlns:a16="http://schemas.microsoft.com/office/drawing/2014/main" id="{50A29CDA-9A8C-9103-EBC3-701EEE25414F}"/>
              </a:ext>
            </a:extLst>
          </p:cNvPr>
          <p:cNvSpPr>
            <a:spLocks noGrp="1"/>
          </p:cNvSpPr>
          <p:nvPr>
            <p:ph sz="half" idx="2"/>
          </p:nvPr>
        </p:nvSpPr>
        <p:spPr>
          <a:xfrm>
            <a:off x="7673027" y="1847850"/>
            <a:ext cx="3814121" cy="3730460"/>
          </a:xfrm>
        </p:spPr>
        <p:txBody>
          <a:bodyPr>
            <a:normAutofit fontScale="92500" lnSpcReduction="10000"/>
          </a:bodyPr>
          <a:lstStyle/>
          <a:p>
            <a:pPr marL="0" lvl="0" indent="0">
              <a:buNone/>
            </a:pPr>
            <a:r>
              <a:rPr lang="en-NZ" sz="1700" dirty="0"/>
              <a:t>Steps</a:t>
            </a:r>
          </a:p>
          <a:p>
            <a:pPr marL="514350" lvl="0" indent="-514350">
              <a:buFont typeface="+mj-lt"/>
              <a:buAutoNum type="arabicPeriod"/>
            </a:pPr>
            <a:r>
              <a:rPr lang="en-NZ" sz="1700" dirty="0"/>
              <a:t>Look carefully at each vegetable photo. Think about which part of the plant it might come from.</a:t>
            </a:r>
          </a:p>
          <a:p>
            <a:pPr marL="514350" lvl="0" indent="-514350">
              <a:buFont typeface="+mj-lt"/>
              <a:buAutoNum type="arabicPeriod"/>
            </a:pPr>
            <a:r>
              <a:rPr lang="en-NZ" sz="1700" dirty="0"/>
              <a:t>Start at step 1 of the dichotomous key. Read both options (a and b) and choose the one that best describes the vegetable you are identifying.</a:t>
            </a:r>
          </a:p>
          <a:p>
            <a:pPr marL="514350" lvl="0" indent="-514350">
              <a:buFont typeface="+mj-lt"/>
              <a:buAutoNum type="arabicPeriod"/>
            </a:pPr>
            <a:r>
              <a:rPr lang="en-NZ" sz="1700" dirty="0"/>
              <a:t>Continue following the instructions in the key until you reach the name of the plant part (for example: root, leaf, fruit).</a:t>
            </a:r>
          </a:p>
          <a:p>
            <a:pPr marL="514350" lvl="0" indent="-514350">
              <a:buFont typeface="+mj-lt"/>
              <a:buAutoNum type="arabicPeriod"/>
            </a:pPr>
            <a:r>
              <a:rPr lang="en-NZ" sz="1700" dirty="0"/>
              <a:t>Write the name of the vegetable and the plant part we eat in the table </a:t>
            </a:r>
          </a:p>
          <a:p>
            <a:pPr marL="0" indent="0">
              <a:buNone/>
            </a:pPr>
            <a:endParaRPr lang="en-NZ" sz="1700" dirty="0"/>
          </a:p>
        </p:txBody>
      </p:sp>
    </p:spTree>
    <p:extLst>
      <p:ext uri="{BB962C8B-B14F-4D97-AF65-F5344CB8AC3E}">
        <p14:creationId xmlns:p14="http://schemas.microsoft.com/office/powerpoint/2010/main" val="1962325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A4A3AE-DDB8-363E-5A93-47142D5AD0A4}"/>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mj-lt"/>
                <a:ea typeface="+mj-ea"/>
                <a:cs typeface="+mj-cs"/>
              </a:rPr>
              <a:t>Table and questions</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F7ECB45-50C4-DD15-0285-85AE0A66AAA8}"/>
              </a:ext>
            </a:extLst>
          </p:cNvPr>
          <p:cNvSpPr>
            <a:spLocks noGrp="1"/>
          </p:cNvSpPr>
          <p:nvPr>
            <p:ph sz="half" idx="2"/>
          </p:nvPr>
        </p:nvSpPr>
        <p:spPr>
          <a:xfrm>
            <a:off x="630936" y="2807208"/>
            <a:ext cx="3429000" cy="3410712"/>
          </a:xfrm>
        </p:spPr>
        <p:txBody>
          <a:bodyPr vert="horz" lIns="91440" tIns="45720" rIns="91440" bIns="45720" rtlCol="0" anchor="t">
            <a:normAutofit/>
          </a:bodyPr>
          <a:lstStyle/>
          <a:p>
            <a:pPr marL="0" indent="0">
              <a:buNone/>
            </a:pPr>
            <a:r>
              <a:rPr lang="en-US" sz="2000" b="1" dirty="0"/>
              <a:t>Discussion questions</a:t>
            </a:r>
          </a:p>
          <a:p>
            <a:pPr marL="514350" lvl="0"/>
            <a:r>
              <a:rPr lang="en-US" sz="2000" dirty="0"/>
              <a:t>Which vegetables grow above the ground?</a:t>
            </a:r>
          </a:p>
          <a:p>
            <a:pPr marL="514350" lvl="0"/>
            <a:r>
              <a:rPr lang="en-US" sz="2000" dirty="0"/>
              <a:t>Which vegetables grow below the ground?</a:t>
            </a:r>
          </a:p>
          <a:p>
            <a:pPr marL="514350" lvl="0"/>
            <a:r>
              <a:rPr lang="en-US" sz="2000" dirty="0"/>
              <a:t>Which plant part do we eat the most often?</a:t>
            </a:r>
          </a:p>
          <a:p>
            <a:pPr marL="514350" lvl="0"/>
            <a:r>
              <a:rPr lang="en-US" sz="2000" dirty="0"/>
              <a:t>Was the dichotomous key easy or difficult to use? Why?</a:t>
            </a:r>
          </a:p>
          <a:p>
            <a:endParaRPr lang="en-US" sz="2000" dirty="0"/>
          </a:p>
        </p:txBody>
      </p:sp>
      <p:graphicFrame>
        <p:nvGraphicFramePr>
          <p:cNvPr id="5" name="Content Placeholder 4">
            <a:extLst>
              <a:ext uri="{FF2B5EF4-FFF2-40B4-BE49-F238E27FC236}">
                <a16:creationId xmlns:a16="http://schemas.microsoft.com/office/drawing/2014/main" id="{C6AC48CF-F4E0-DC9A-7CAB-AC3CAF664342}"/>
              </a:ext>
            </a:extLst>
          </p:cNvPr>
          <p:cNvGraphicFramePr>
            <a:graphicFrameLocks noGrp="1"/>
          </p:cNvGraphicFramePr>
          <p:nvPr>
            <p:ph sz="half" idx="1"/>
            <p:extLst>
              <p:ext uri="{D42A27DB-BD31-4B8C-83A1-F6EECF244321}">
                <p14:modId xmlns:p14="http://schemas.microsoft.com/office/powerpoint/2010/main" val="3460883822"/>
              </p:ext>
            </p:extLst>
          </p:nvPr>
        </p:nvGraphicFramePr>
        <p:xfrm>
          <a:off x="4654296" y="744594"/>
          <a:ext cx="6903721" cy="5368817"/>
        </p:xfrm>
        <a:graphic>
          <a:graphicData uri="http://schemas.openxmlformats.org/drawingml/2006/table">
            <a:tbl>
              <a:tblPr firstRow="1" firstCol="1" bandRow="1">
                <a:tableStyleId>{912C8C85-51F0-491E-9774-3900AFEF0FD7}</a:tableStyleId>
              </a:tblPr>
              <a:tblGrid>
                <a:gridCol w="3271692">
                  <a:extLst>
                    <a:ext uri="{9D8B030D-6E8A-4147-A177-3AD203B41FA5}">
                      <a16:colId xmlns:a16="http://schemas.microsoft.com/office/drawing/2014/main" val="3151503001"/>
                    </a:ext>
                  </a:extLst>
                </a:gridCol>
                <a:gridCol w="3632029">
                  <a:extLst>
                    <a:ext uri="{9D8B030D-6E8A-4147-A177-3AD203B41FA5}">
                      <a16:colId xmlns:a16="http://schemas.microsoft.com/office/drawing/2014/main" val="2139138296"/>
                    </a:ext>
                  </a:extLst>
                </a:gridCol>
              </a:tblGrid>
              <a:tr h="861921">
                <a:tc>
                  <a:txBody>
                    <a:bodyPr/>
                    <a:lstStyle/>
                    <a:p>
                      <a:pPr algn="ctr">
                        <a:lnSpc>
                          <a:spcPct val="115000"/>
                        </a:lnSpc>
                        <a:spcAft>
                          <a:spcPts val="600"/>
                        </a:spcAft>
                        <a:buNone/>
                      </a:pPr>
                      <a:r>
                        <a:rPr lang="en-NZ" sz="4600" kern="100">
                          <a:effectLst/>
                        </a:rPr>
                        <a:t>Vegetable</a:t>
                      </a:r>
                      <a:endParaRPr lang="en-NZ" sz="46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NZ" sz="4600" kern="100">
                          <a:effectLst/>
                        </a:rPr>
                        <a:t>Part we eat</a:t>
                      </a:r>
                      <a:endParaRPr lang="en-NZ" sz="46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829905"/>
                  </a:ext>
                </a:extLst>
              </a:tr>
              <a:tr h="563362">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3581185"/>
                  </a:ext>
                </a:extLst>
              </a:tr>
              <a:tr h="563362">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4717920"/>
                  </a:ext>
                </a:extLst>
              </a:tr>
              <a:tr h="563362">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716347"/>
                  </a:ext>
                </a:extLst>
              </a:tr>
              <a:tr h="563362">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5679946"/>
                  </a:ext>
                </a:extLst>
              </a:tr>
              <a:tr h="563362">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1955905"/>
                  </a:ext>
                </a:extLst>
              </a:tr>
              <a:tr h="563362">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666207"/>
                  </a:ext>
                </a:extLst>
              </a:tr>
              <a:tr h="563362">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3778941"/>
                  </a:ext>
                </a:extLst>
              </a:tr>
              <a:tr h="563362">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600"/>
                        </a:spcAft>
                        <a:buNone/>
                      </a:pPr>
                      <a:r>
                        <a:rPr lang="en-NZ" sz="2800" kern="100">
                          <a:effectLst/>
                        </a:rPr>
                        <a:t> </a:t>
                      </a:r>
                      <a:endParaRPr lang="en-NZ" sz="3100" kern="100">
                        <a:effectLst/>
                        <a:latin typeface="Aptos" panose="020B0004020202020204" pitchFamily="34" charset="0"/>
                        <a:ea typeface="Aptos" panose="020B0004020202020204" pitchFamily="34" charset="0"/>
                        <a:cs typeface="Times New Roman" panose="02020603050405020304" pitchFamily="18" charset="0"/>
                      </a:endParaRPr>
                    </a:p>
                  </a:txBody>
                  <a:tcPr marL="176972" marR="1769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5393596"/>
                  </a:ext>
                </a:extLst>
              </a:tr>
            </a:tbl>
          </a:graphicData>
        </a:graphic>
      </p:graphicFrame>
    </p:spTree>
    <p:extLst>
      <p:ext uri="{BB962C8B-B14F-4D97-AF65-F5344CB8AC3E}">
        <p14:creationId xmlns:p14="http://schemas.microsoft.com/office/powerpoint/2010/main" val="908785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6 Health Benefits of Brassicas - Burpee">
            <a:extLst>
              <a:ext uri="{FF2B5EF4-FFF2-40B4-BE49-F238E27FC236}">
                <a16:creationId xmlns:a16="http://schemas.microsoft.com/office/drawing/2014/main" id="{FEC3EBD0-6317-F0D7-73AB-725C7EF8959C}"/>
              </a:ext>
            </a:extLst>
          </p:cNvPr>
          <p:cNvPicPr>
            <a:picLocks noChangeAspect="1"/>
          </p:cNvPicPr>
          <p:nvPr/>
        </p:nvPicPr>
        <p:blipFill>
          <a:blip r:embed="rId2"/>
          <a:srcRect t="19806" b="27001"/>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6D71BA-30DD-113F-C001-4143133CC068}"/>
              </a:ext>
            </a:extLst>
          </p:cNvPr>
          <p:cNvSpPr>
            <a:spLocks noGrp="1"/>
          </p:cNvSpPr>
          <p:nvPr>
            <p:ph type="title"/>
          </p:nvPr>
        </p:nvSpPr>
        <p:spPr>
          <a:xfrm>
            <a:off x="838200" y="365125"/>
            <a:ext cx="3822189" cy="1899912"/>
          </a:xfrm>
        </p:spPr>
        <p:txBody>
          <a:bodyPr>
            <a:normAutofit/>
          </a:bodyPr>
          <a:lstStyle/>
          <a:p>
            <a:r>
              <a:rPr lang="en-NZ" sz="4000" b="1" dirty="0"/>
              <a:t>Extension:</a:t>
            </a:r>
            <a:br>
              <a:rPr lang="en-NZ" sz="4000" dirty="0"/>
            </a:br>
            <a:endParaRPr lang="en-NZ" sz="4000" dirty="0"/>
          </a:p>
        </p:txBody>
      </p:sp>
      <p:sp>
        <p:nvSpPr>
          <p:cNvPr id="3" name="Content Placeholder 2">
            <a:extLst>
              <a:ext uri="{FF2B5EF4-FFF2-40B4-BE49-F238E27FC236}">
                <a16:creationId xmlns:a16="http://schemas.microsoft.com/office/drawing/2014/main" id="{E5450792-8BAF-0D24-8B1C-C305674F3AC7}"/>
              </a:ext>
            </a:extLst>
          </p:cNvPr>
          <p:cNvSpPr>
            <a:spLocks noGrp="1"/>
          </p:cNvSpPr>
          <p:nvPr>
            <p:ph idx="1"/>
          </p:nvPr>
        </p:nvSpPr>
        <p:spPr>
          <a:xfrm>
            <a:off x="838200" y="2434201"/>
            <a:ext cx="3822189" cy="3742762"/>
          </a:xfrm>
        </p:spPr>
        <p:txBody>
          <a:bodyPr>
            <a:normAutofit/>
          </a:bodyPr>
          <a:lstStyle/>
          <a:p>
            <a:r>
              <a:rPr lang="en-NZ" sz="2000"/>
              <a:t>Students create their own dichotomous key to identify vegetables in a family e.g. The Brassicas family</a:t>
            </a:r>
          </a:p>
          <a:p>
            <a:pPr lvl="1"/>
            <a:r>
              <a:rPr lang="en-US" sz="2000"/>
              <a:t>Cabbage</a:t>
            </a:r>
          </a:p>
          <a:p>
            <a:pPr lvl="1"/>
            <a:r>
              <a:rPr lang="en-US" sz="2000"/>
              <a:t>Broccoli</a:t>
            </a:r>
          </a:p>
          <a:p>
            <a:pPr lvl="1"/>
            <a:r>
              <a:rPr lang="en-US" sz="2000"/>
              <a:t>Cauliflower</a:t>
            </a:r>
          </a:p>
          <a:p>
            <a:pPr lvl="1"/>
            <a:r>
              <a:rPr lang="en-US" sz="2000"/>
              <a:t>Kale</a:t>
            </a:r>
          </a:p>
          <a:p>
            <a:pPr lvl="1"/>
            <a:r>
              <a:rPr lang="en-US" sz="2000"/>
              <a:t>Brussels Sprouts</a:t>
            </a:r>
          </a:p>
          <a:p>
            <a:endParaRPr lang="en-NZ" sz="2000"/>
          </a:p>
          <a:p>
            <a:endParaRPr lang="en-NZ" sz="2000"/>
          </a:p>
        </p:txBody>
      </p:sp>
    </p:spTree>
    <p:extLst>
      <p:ext uri="{BB962C8B-B14F-4D97-AF65-F5344CB8AC3E}">
        <p14:creationId xmlns:p14="http://schemas.microsoft.com/office/powerpoint/2010/main" val="2867980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B82550-F84A-2B25-5300-1AA9F40E52FC}"/>
              </a:ext>
            </a:extLst>
          </p:cNvPr>
          <p:cNvSpPr>
            <a:spLocks noGrp="1"/>
          </p:cNvSpPr>
          <p:nvPr>
            <p:ph type="title"/>
          </p:nvPr>
        </p:nvSpPr>
        <p:spPr>
          <a:xfrm>
            <a:off x="572493" y="238539"/>
            <a:ext cx="11018520" cy="1434415"/>
          </a:xfrm>
        </p:spPr>
        <p:txBody>
          <a:bodyPr anchor="b">
            <a:normAutofit/>
          </a:bodyPr>
          <a:lstStyle/>
          <a:p>
            <a:r>
              <a:rPr lang="en-NZ" sz="5400" b="1"/>
              <a:t>Sample answer</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F4EBAC-E2DB-9C3B-C034-081B50D0950A}"/>
              </a:ext>
            </a:extLst>
          </p:cNvPr>
          <p:cNvSpPr>
            <a:spLocks noGrp="1"/>
          </p:cNvSpPr>
          <p:nvPr>
            <p:ph idx="1"/>
          </p:nvPr>
        </p:nvSpPr>
        <p:spPr>
          <a:xfrm>
            <a:off x="572493" y="2071316"/>
            <a:ext cx="7024301" cy="4119172"/>
          </a:xfrm>
        </p:spPr>
        <p:txBody>
          <a:bodyPr anchor="t">
            <a:normAutofit/>
          </a:bodyPr>
          <a:lstStyle/>
          <a:p>
            <a:r>
              <a:rPr lang="en-US" sz="1800" dirty="0"/>
              <a:t>1a. Plant forms a tight round head of leaves → Go to 2</a:t>
            </a:r>
            <a:br>
              <a:rPr lang="en-US" sz="1800" dirty="0"/>
            </a:br>
            <a:r>
              <a:rPr lang="en-US" sz="1800" dirty="0"/>
              <a:t>1b. Plant does not form a tight round head of leaves → Go to 3</a:t>
            </a:r>
          </a:p>
          <a:p>
            <a:r>
              <a:rPr lang="en-US" sz="1800" dirty="0"/>
              <a:t>2a. Large single head made of tightly packed leaves → </a:t>
            </a:r>
            <a:r>
              <a:rPr lang="en-US" sz="1800" b="1" dirty="0"/>
              <a:t>Cabbage</a:t>
            </a:r>
            <a:br>
              <a:rPr lang="en-US" sz="1800" dirty="0"/>
            </a:br>
            <a:r>
              <a:rPr lang="en-US" sz="1800" dirty="0"/>
              <a:t>2b. Small round heads growing along the stem → </a:t>
            </a:r>
            <a:r>
              <a:rPr lang="en-US" sz="1800" b="1" dirty="0"/>
              <a:t>Brussels sprouts</a:t>
            </a:r>
          </a:p>
          <a:p>
            <a:r>
              <a:rPr lang="en-US" sz="1800" dirty="0"/>
              <a:t>3a. Plant grown mainly for its flowering head → Go to 4</a:t>
            </a:r>
            <a:br>
              <a:rPr lang="en-US" sz="1800" dirty="0"/>
            </a:br>
            <a:r>
              <a:rPr lang="en-US" sz="1800" dirty="0"/>
              <a:t>3b. Plant grown mainly for its leaves → </a:t>
            </a:r>
            <a:r>
              <a:rPr lang="en-US" sz="1800" b="1" dirty="0"/>
              <a:t>Kale</a:t>
            </a:r>
          </a:p>
          <a:p>
            <a:r>
              <a:rPr lang="en-US" sz="1800" dirty="0"/>
              <a:t>4a. Flower head is green with small buds → </a:t>
            </a:r>
            <a:r>
              <a:rPr lang="en-US" sz="1800" b="1" dirty="0"/>
              <a:t>Broccoli</a:t>
            </a:r>
            <a:br>
              <a:rPr lang="en-US" sz="1800" dirty="0"/>
            </a:br>
            <a:r>
              <a:rPr lang="en-US" sz="1800" dirty="0"/>
              <a:t>4b. Flower head is white and compact → </a:t>
            </a:r>
            <a:r>
              <a:rPr lang="en-US" sz="1800" b="1" dirty="0"/>
              <a:t>Cauliflower</a:t>
            </a:r>
          </a:p>
          <a:p>
            <a:endParaRPr lang="en-NZ" sz="2000" dirty="0"/>
          </a:p>
        </p:txBody>
      </p:sp>
      <p:pic>
        <p:nvPicPr>
          <p:cNvPr id="5" name="Picture 4" descr="Dark green cabbage">
            <a:extLst>
              <a:ext uri="{FF2B5EF4-FFF2-40B4-BE49-F238E27FC236}">
                <a16:creationId xmlns:a16="http://schemas.microsoft.com/office/drawing/2014/main" id="{32E33B3E-2652-058F-2007-F2F0D524D80E}"/>
              </a:ext>
            </a:extLst>
          </p:cNvPr>
          <p:cNvPicPr>
            <a:picLocks noChangeAspect="1"/>
          </p:cNvPicPr>
          <p:nvPr/>
        </p:nvPicPr>
        <p:blipFill>
          <a:blip r:embed="rId2"/>
          <a:srcRect l="10692" r="25092" b="2"/>
          <a:stretch>
            <a:fillRect/>
          </a:stretch>
        </p:blipFill>
        <p:spPr>
          <a:xfrm>
            <a:off x="7517694" y="1929781"/>
            <a:ext cx="4099028" cy="4260707"/>
          </a:xfrm>
          <a:prstGeom prst="rect">
            <a:avLst/>
          </a:prstGeom>
        </p:spPr>
      </p:pic>
    </p:spTree>
    <p:extLst>
      <p:ext uri="{BB962C8B-B14F-4D97-AF65-F5344CB8AC3E}">
        <p14:creationId xmlns:p14="http://schemas.microsoft.com/office/powerpoint/2010/main" val="3821232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39B98-F1AC-249D-B567-9696D2025E94}"/>
            </a:ext>
          </a:extLst>
        </p:cNvPr>
        <p:cNvGrpSpPr/>
        <p:nvPr/>
      </p:nvGrpSpPr>
      <p:grpSpPr>
        <a:xfrm>
          <a:off x="0" y="0"/>
          <a:ext cx="0" cy="0"/>
          <a:chOff x="0" y="0"/>
          <a:chExt cx="0" cy="0"/>
        </a:xfrm>
      </p:grpSpPr>
      <p:pic>
        <p:nvPicPr>
          <p:cNvPr id="41986" name="Picture 1" descr="A picture containing logo&#10;&#10;Description automatically generated">
            <a:extLst>
              <a:ext uri="{FF2B5EF4-FFF2-40B4-BE49-F238E27FC236}">
                <a16:creationId xmlns:a16="http://schemas.microsoft.com/office/drawing/2014/main" id="{044CAB69-ED8D-2B4F-8705-EFBF6C489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982" y="878720"/>
            <a:ext cx="7628491" cy="421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685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F88C7E-B7CD-318F-EFE3-6324020D7D2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a:extLst>
              <a:ext uri="{FF2B5EF4-FFF2-40B4-BE49-F238E27FC236}">
                <a16:creationId xmlns:a16="http://schemas.microsoft.com/office/drawing/2014/main" id="{7919561B-A8DA-7B64-13D3-66AF2DD97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302" b="9444"/>
          <a:stretch>
            <a:fillRect/>
          </a:stretch>
        </p:blipFill>
        <p:spPr>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17427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740E62-72B9-F9D6-3BD0-9A62F3E5F311}"/>
            </a:ext>
          </a:extLst>
        </p:cNvPr>
        <p:cNvGrpSpPr/>
        <p:nvPr/>
      </p:nvGrpSpPr>
      <p:grpSpPr>
        <a:xfrm>
          <a:off x="0" y="0"/>
          <a:ext cx="0" cy="0"/>
          <a:chOff x="0" y="0"/>
          <a:chExt cx="0" cy="0"/>
        </a:xfrm>
      </p:grpSpPr>
      <p:pic>
        <p:nvPicPr>
          <p:cNvPr id="3" name="Picture 2" descr="Radish - Scarlett Globe">
            <a:extLst>
              <a:ext uri="{FF2B5EF4-FFF2-40B4-BE49-F238E27FC236}">
                <a16:creationId xmlns:a16="http://schemas.microsoft.com/office/drawing/2014/main" id="{49CB4738-487A-67DC-C6C7-561D16F972BA}"/>
              </a:ext>
            </a:extLst>
          </p:cNvPr>
          <p:cNvPicPr>
            <a:picLocks noChangeAspect="1"/>
          </p:cNvPicPr>
          <p:nvPr/>
        </p:nvPicPr>
        <p:blipFill>
          <a:blip r:embed="rId2"/>
          <a:srcRect t="19315" b="37537"/>
          <a:stretch>
            <a:fillRect/>
          </a:stretch>
        </p:blipFill>
        <p:spPr>
          <a:xfrm>
            <a:off x="-6588" y="15000"/>
            <a:ext cx="12198588" cy="6857990"/>
          </a:xfrm>
          <a:prstGeom prst="rect">
            <a:avLst/>
          </a:prstGeom>
        </p:spPr>
      </p:pic>
    </p:spTree>
    <p:extLst>
      <p:ext uri="{BB962C8B-B14F-4D97-AF65-F5344CB8AC3E}">
        <p14:creationId xmlns:p14="http://schemas.microsoft.com/office/powerpoint/2010/main" val="2388045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ED762E-EA6E-55D4-EAC0-AD446CE22AA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a:extLst>
              <a:ext uri="{FF2B5EF4-FFF2-40B4-BE49-F238E27FC236}">
                <a16:creationId xmlns:a16="http://schemas.microsoft.com/office/drawing/2014/main" id="{BDECA1D5-7E15-E2F9-BCF0-2A5C9248E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198" b="4548"/>
          <a:stretch>
            <a:fillRect/>
          </a:stretch>
        </p:blipFill>
        <p:spPr>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3493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E3FD5D-7E13-D3C4-9A32-6D90E4E063D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a:extLst>
              <a:ext uri="{FF2B5EF4-FFF2-40B4-BE49-F238E27FC236}">
                <a16:creationId xmlns:a16="http://schemas.microsoft.com/office/drawing/2014/main" id="{0CCF0023-9851-CE7E-F926-7FB921AB9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46"/>
          <a:stretch>
            <a:fillRect/>
          </a:stretch>
        </p:blipFill>
        <p:spPr>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61671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924</TotalTime>
  <Words>1322</Words>
  <Application>Microsoft Office PowerPoint</Application>
  <PresentationFormat>Widescreen</PresentationFormat>
  <Paragraphs>244</Paragraphs>
  <Slides>56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Aptos</vt:lpstr>
      <vt:lpstr>Aptos Display</vt:lpstr>
      <vt:lpstr>Arial</vt:lpstr>
      <vt:lpstr>Symbol</vt:lpstr>
      <vt:lpstr>Office Theme</vt:lpstr>
      <vt:lpstr>PowerPoint Presentation</vt:lpstr>
      <vt:lpstr>Classification of Vegetables</vt:lpstr>
      <vt:lpstr>Classification of Vegetables Activities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3: Classification by parts we eat</vt:lpstr>
      <vt:lpstr>Activity 3: Classification by parts we eat Answer</vt:lpstr>
      <vt:lpstr>Activity 4: Classification by plant family</vt:lpstr>
      <vt:lpstr>Activity 4: Classification by plant family</vt:lpstr>
      <vt:lpstr>Brassicaceae - Brassica family</vt:lpstr>
      <vt:lpstr>Solanaceae - Nightshade family</vt:lpstr>
      <vt:lpstr>Fabaceae - Legume family</vt:lpstr>
      <vt:lpstr>Cucurbitaceae - Cucurbit family</vt:lpstr>
      <vt:lpstr>Amaryllidaceae- Allium family</vt:lpstr>
      <vt:lpstr>Activity 5:  AI Research  </vt:lpstr>
      <vt:lpstr>PowerPoint Presentation</vt:lpstr>
      <vt:lpstr>PowerPoint Presentation</vt:lpstr>
      <vt:lpstr>Activity 6:  Dichotomous key </vt:lpstr>
      <vt:lpstr>Dichotomous key for identifying the parts of plants we eat </vt:lpstr>
      <vt:lpstr>Table and questions</vt:lpstr>
      <vt:lpstr>Extension: </vt:lpstr>
      <vt:lpstr>Sample answer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Stokes</dc:creator>
  <cp:lastModifiedBy>Kerry Allen</cp:lastModifiedBy>
  <cp:revision>23</cp:revision>
  <dcterms:created xsi:type="dcterms:W3CDTF">2026-02-24T20:50:53Z</dcterms:created>
  <dcterms:modified xsi:type="dcterms:W3CDTF">2026-07-15T01:20:09Z</dcterms:modified>
</cp:coreProperties>
</file>