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56" r:id="rId3"/>
    <p:sldId id="257" r:id="rId4"/>
    <p:sldId id="258" r:id="rId5"/>
    <p:sldId id="264" r:id="rId6"/>
    <p:sldId id="265" r:id="rId7"/>
    <p:sldId id="263" r:id="rId8"/>
    <p:sldId id="262" r:id="rId9"/>
    <p:sldId id="261" r:id="rId10"/>
    <p:sldId id="260" r:id="rId11"/>
    <p:sldId id="259" r:id="rId12"/>
    <p:sldId id="266" r:id="rId13"/>
    <p:sldId id="29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5" autoAdjust="0"/>
    <p:restoredTop sz="94660"/>
  </p:normalViewPr>
  <p:slideViewPr>
    <p:cSldViewPr snapToGrid="0">
      <p:cViewPr varScale="1">
        <p:scale>
          <a:sx n="64" d="100"/>
          <a:sy n="64"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FC2E-ABDB-6306-0127-D0021E9B86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34DEAF26-2C22-48E0-86E6-A41984828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FE2C4C1C-ACAA-11B2-F629-91647F93BDA9}"/>
              </a:ext>
            </a:extLst>
          </p:cNvPr>
          <p:cNvSpPr>
            <a:spLocks noGrp="1"/>
          </p:cNvSpPr>
          <p:nvPr>
            <p:ph type="dt" sz="half" idx="10"/>
          </p:nvPr>
        </p:nvSpPr>
        <p:spPr/>
        <p:txBody>
          <a:bodyPr/>
          <a:lstStyle/>
          <a:p>
            <a:fld id="{9321650A-AD77-46B5-B43F-DBD734DE3DD1}" type="datetimeFigureOut">
              <a:rPr lang="en-NZ" smtClean="0"/>
              <a:t>15/07/2026</a:t>
            </a:fld>
            <a:endParaRPr lang="en-NZ"/>
          </a:p>
        </p:txBody>
      </p:sp>
      <p:sp>
        <p:nvSpPr>
          <p:cNvPr id="5" name="Footer Placeholder 4">
            <a:extLst>
              <a:ext uri="{FF2B5EF4-FFF2-40B4-BE49-F238E27FC236}">
                <a16:creationId xmlns:a16="http://schemas.microsoft.com/office/drawing/2014/main" id="{F9D97802-CDC1-753D-4B78-F01C016999D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EA9CAA0-94DE-B4FE-563E-B26B84349E84}"/>
              </a:ext>
            </a:extLst>
          </p:cNvPr>
          <p:cNvSpPr>
            <a:spLocks noGrp="1"/>
          </p:cNvSpPr>
          <p:nvPr>
            <p:ph type="sldNum" sz="quarter" idx="12"/>
          </p:nvPr>
        </p:nvSpPr>
        <p:spPr/>
        <p:txBody>
          <a:bodyPr/>
          <a:lstStyle/>
          <a:p>
            <a:fld id="{AEE39051-82B8-4F3F-89D7-C6ACF14430F0}" type="slidenum">
              <a:rPr lang="en-NZ" smtClean="0"/>
              <a:t>‹#›</a:t>
            </a:fld>
            <a:endParaRPr lang="en-NZ"/>
          </a:p>
        </p:txBody>
      </p:sp>
    </p:spTree>
    <p:extLst>
      <p:ext uri="{BB962C8B-B14F-4D97-AF65-F5344CB8AC3E}">
        <p14:creationId xmlns:p14="http://schemas.microsoft.com/office/powerpoint/2010/main" val="52048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A44A9-E1FB-CCF3-C57A-7AC3FF2CD821}"/>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CA41DF0-85DC-DD98-3677-5FAD7DD3EF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78BB2E0-5FAA-2A78-128F-3B364ECEADEE}"/>
              </a:ext>
            </a:extLst>
          </p:cNvPr>
          <p:cNvSpPr>
            <a:spLocks noGrp="1"/>
          </p:cNvSpPr>
          <p:nvPr>
            <p:ph type="dt" sz="half" idx="10"/>
          </p:nvPr>
        </p:nvSpPr>
        <p:spPr/>
        <p:txBody>
          <a:bodyPr/>
          <a:lstStyle/>
          <a:p>
            <a:fld id="{9321650A-AD77-46B5-B43F-DBD734DE3DD1}" type="datetimeFigureOut">
              <a:rPr lang="en-NZ" smtClean="0"/>
              <a:t>15/07/2026</a:t>
            </a:fld>
            <a:endParaRPr lang="en-NZ"/>
          </a:p>
        </p:txBody>
      </p:sp>
      <p:sp>
        <p:nvSpPr>
          <p:cNvPr id="5" name="Footer Placeholder 4">
            <a:extLst>
              <a:ext uri="{FF2B5EF4-FFF2-40B4-BE49-F238E27FC236}">
                <a16:creationId xmlns:a16="http://schemas.microsoft.com/office/drawing/2014/main" id="{C11FAC32-95DA-F286-90D7-5C80621D54A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341A814-93B3-5D71-9D14-1514470E4376}"/>
              </a:ext>
            </a:extLst>
          </p:cNvPr>
          <p:cNvSpPr>
            <a:spLocks noGrp="1"/>
          </p:cNvSpPr>
          <p:nvPr>
            <p:ph type="sldNum" sz="quarter" idx="12"/>
          </p:nvPr>
        </p:nvSpPr>
        <p:spPr/>
        <p:txBody>
          <a:bodyPr/>
          <a:lstStyle/>
          <a:p>
            <a:fld id="{AEE39051-82B8-4F3F-89D7-C6ACF14430F0}" type="slidenum">
              <a:rPr lang="en-NZ" smtClean="0"/>
              <a:t>‹#›</a:t>
            </a:fld>
            <a:endParaRPr lang="en-NZ"/>
          </a:p>
        </p:txBody>
      </p:sp>
    </p:spTree>
    <p:extLst>
      <p:ext uri="{BB962C8B-B14F-4D97-AF65-F5344CB8AC3E}">
        <p14:creationId xmlns:p14="http://schemas.microsoft.com/office/powerpoint/2010/main" val="218669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525DB8-E810-66C3-3D86-7C7DF90B9D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F9DD0AA-03BC-4847-269B-FE18E63C41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77BCE34-0C94-4048-E9F8-A04334855779}"/>
              </a:ext>
            </a:extLst>
          </p:cNvPr>
          <p:cNvSpPr>
            <a:spLocks noGrp="1"/>
          </p:cNvSpPr>
          <p:nvPr>
            <p:ph type="dt" sz="half" idx="10"/>
          </p:nvPr>
        </p:nvSpPr>
        <p:spPr/>
        <p:txBody>
          <a:bodyPr/>
          <a:lstStyle/>
          <a:p>
            <a:fld id="{9321650A-AD77-46B5-B43F-DBD734DE3DD1}" type="datetimeFigureOut">
              <a:rPr lang="en-NZ" smtClean="0"/>
              <a:t>15/07/2026</a:t>
            </a:fld>
            <a:endParaRPr lang="en-NZ"/>
          </a:p>
        </p:txBody>
      </p:sp>
      <p:sp>
        <p:nvSpPr>
          <p:cNvPr id="5" name="Footer Placeholder 4">
            <a:extLst>
              <a:ext uri="{FF2B5EF4-FFF2-40B4-BE49-F238E27FC236}">
                <a16:creationId xmlns:a16="http://schemas.microsoft.com/office/drawing/2014/main" id="{576D698B-D473-9722-2AA3-16F3E011621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59FDDFD-6CD7-C9F5-A277-9C206185E8B5}"/>
              </a:ext>
            </a:extLst>
          </p:cNvPr>
          <p:cNvSpPr>
            <a:spLocks noGrp="1"/>
          </p:cNvSpPr>
          <p:nvPr>
            <p:ph type="sldNum" sz="quarter" idx="12"/>
          </p:nvPr>
        </p:nvSpPr>
        <p:spPr/>
        <p:txBody>
          <a:bodyPr/>
          <a:lstStyle/>
          <a:p>
            <a:fld id="{AEE39051-82B8-4F3F-89D7-C6ACF14430F0}" type="slidenum">
              <a:rPr lang="en-NZ" smtClean="0"/>
              <a:t>‹#›</a:t>
            </a:fld>
            <a:endParaRPr lang="en-NZ"/>
          </a:p>
        </p:txBody>
      </p:sp>
    </p:spTree>
    <p:extLst>
      <p:ext uri="{BB962C8B-B14F-4D97-AF65-F5344CB8AC3E}">
        <p14:creationId xmlns:p14="http://schemas.microsoft.com/office/powerpoint/2010/main" val="2475205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530A-4C1C-C58B-F3A6-8657BCD55D3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1C03118-DE85-AEBC-6D6B-596555FE37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FA2C35B-28D7-5A2C-99A8-EE74726A9CE5}"/>
              </a:ext>
            </a:extLst>
          </p:cNvPr>
          <p:cNvSpPr>
            <a:spLocks noGrp="1"/>
          </p:cNvSpPr>
          <p:nvPr>
            <p:ph type="dt" sz="half" idx="10"/>
          </p:nvPr>
        </p:nvSpPr>
        <p:spPr/>
        <p:txBody>
          <a:bodyPr/>
          <a:lstStyle/>
          <a:p>
            <a:fld id="{9321650A-AD77-46B5-B43F-DBD734DE3DD1}" type="datetimeFigureOut">
              <a:rPr lang="en-NZ" smtClean="0"/>
              <a:t>15/07/2026</a:t>
            </a:fld>
            <a:endParaRPr lang="en-NZ"/>
          </a:p>
        </p:txBody>
      </p:sp>
      <p:sp>
        <p:nvSpPr>
          <p:cNvPr id="5" name="Footer Placeholder 4">
            <a:extLst>
              <a:ext uri="{FF2B5EF4-FFF2-40B4-BE49-F238E27FC236}">
                <a16:creationId xmlns:a16="http://schemas.microsoft.com/office/drawing/2014/main" id="{1B3DB856-C721-B80B-2EC1-1A99638FEBC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B208752-441D-E8EE-0DD2-77FBE873D4EF}"/>
              </a:ext>
            </a:extLst>
          </p:cNvPr>
          <p:cNvSpPr>
            <a:spLocks noGrp="1"/>
          </p:cNvSpPr>
          <p:nvPr>
            <p:ph type="sldNum" sz="quarter" idx="12"/>
          </p:nvPr>
        </p:nvSpPr>
        <p:spPr/>
        <p:txBody>
          <a:bodyPr/>
          <a:lstStyle/>
          <a:p>
            <a:fld id="{AEE39051-82B8-4F3F-89D7-C6ACF14430F0}" type="slidenum">
              <a:rPr lang="en-NZ" smtClean="0"/>
              <a:t>‹#›</a:t>
            </a:fld>
            <a:endParaRPr lang="en-NZ"/>
          </a:p>
        </p:txBody>
      </p:sp>
    </p:spTree>
    <p:extLst>
      <p:ext uri="{BB962C8B-B14F-4D97-AF65-F5344CB8AC3E}">
        <p14:creationId xmlns:p14="http://schemas.microsoft.com/office/powerpoint/2010/main" val="206722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9912-D884-AB8F-73A2-9C3F65EABD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0CAFDF17-FBC8-125A-E2CD-33F4AFC35D3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D02E4A-4E31-8780-D7A7-EE07916E5644}"/>
              </a:ext>
            </a:extLst>
          </p:cNvPr>
          <p:cNvSpPr>
            <a:spLocks noGrp="1"/>
          </p:cNvSpPr>
          <p:nvPr>
            <p:ph type="dt" sz="half" idx="10"/>
          </p:nvPr>
        </p:nvSpPr>
        <p:spPr/>
        <p:txBody>
          <a:bodyPr/>
          <a:lstStyle/>
          <a:p>
            <a:fld id="{9321650A-AD77-46B5-B43F-DBD734DE3DD1}" type="datetimeFigureOut">
              <a:rPr lang="en-NZ" smtClean="0"/>
              <a:t>15/07/2026</a:t>
            </a:fld>
            <a:endParaRPr lang="en-NZ"/>
          </a:p>
        </p:txBody>
      </p:sp>
      <p:sp>
        <p:nvSpPr>
          <p:cNvPr id="5" name="Footer Placeholder 4">
            <a:extLst>
              <a:ext uri="{FF2B5EF4-FFF2-40B4-BE49-F238E27FC236}">
                <a16:creationId xmlns:a16="http://schemas.microsoft.com/office/drawing/2014/main" id="{2200E191-DEB3-8BC5-5E8C-D32B26A176D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74940B9-16A0-D8ED-2260-4E92A82ACFA4}"/>
              </a:ext>
            </a:extLst>
          </p:cNvPr>
          <p:cNvSpPr>
            <a:spLocks noGrp="1"/>
          </p:cNvSpPr>
          <p:nvPr>
            <p:ph type="sldNum" sz="quarter" idx="12"/>
          </p:nvPr>
        </p:nvSpPr>
        <p:spPr/>
        <p:txBody>
          <a:bodyPr/>
          <a:lstStyle/>
          <a:p>
            <a:fld id="{AEE39051-82B8-4F3F-89D7-C6ACF14430F0}" type="slidenum">
              <a:rPr lang="en-NZ" smtClean="0"/>
              <a:t>‹#›</a:t>
            </a:fld>
            <a:endParaRPr lang="en-NZ"/>
          </a:p>
        </p:txBody>
      </p:sp>
    </p:spTree>
    <p:extLst>
      <p:ext uri="{BB962C8B-B14F-4D97-AF65-F5344CB8AC3E}">
        <p14:creationId xmlns:p14="http://schemas.microsoft.com/office/powerpoint/2010/main" val="340181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6DB83-D47E-7529-A3B6-3F9281D935C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B632C4A-1A3C-D0BC-0503-CB7AA74773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9AA512D1-F33C-1489-05E3-987BC901DD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84E955A-026C-7FFC-B788-B33E3E1A64BC}"/>
              </a:ext>
            </a:extLst>
          </p:cNvPr>
          <p:cNvSpPr>
            <a:spLocks noGrp="1"/>
          </p:cNvSpPr>
          <p:nvPr>
            <p:ph type="dt" sz="half" idx="10"/>
          </p:nvPr>
        </p:nvSpPr>
        <p:spPr/>
        <p:txBody>
          <a:bodyPr/>
          <a:lstStyle/>
          <a:p>
            <a:fld id="{9321650A-AD77-46B5-B43F-DBD734DE3DD1}" type="datetimeFigureOut">
              <a:rPr lang="en-NZ" smtClean="0"/>
              <a:t>15/07/2026</a:t>
            </a:fld>
            <a:endParaRPr lang="en-NZ"/>
          </a:p>
        </p:txBody>
      </p:sp>
      <p:sp>
        <p:nvSpPr>
          <p:cNvPr id="6" name="Footer Placeholder 5">
            <a:extLst>
              <a:ext uri="{FF2B5EF4-FFF2-40B4-BE49-F238E27FC236}">
                <a16:creationId xmlns:a16="http://schemas.microsoft.com/office/drawing/2014/main" id="{00648E29-C77B-5097-C7E3-87739292168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22D178E-B1EC-5E43-6C88-AC9FCD9025A4}"/>
              </a:ext>
            </a:extLst>
          </p:cNvPr>
          <p:cNvSpPr>
            <a:spLocks noGrp="1"/>
          </p:cNvSpPr>
          <p:nvPr>
            <p:ph type="sldNum" sz="quarter" idx="12"/>
          </p:nvPr>
        </p:nvSpPr>
        <p:spPr/>
        <p:txBody>
          <a:bodyPr/>
          <a:lstStyle/>
          <a:p>
            <a:fld id="{AEE39051-82B8-4F3F-89D7-C6ACF14430F0}" type="slidenum">
              <a:rPr lang="en-NZ" smtClean="0"/>
              <a:t>‹#›</a:t>
            </a:fld>
            <a:endParaRPr lang="en-NZ"/>
          </a:p>
        </p:txBody>
      </p:sp>
    </p:spTree>
    <p:extLst>
      <p:ext uri="{BB962C8B-B14F-4D97-AF65-F5344CB8AC3E}">
        <p14:creationId xmlns:p14="http://schemas.microsoft.com/office/powerpoint/2010/main" val="2635748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8B21-860B-762C-F4DE-AAD6C4B03D19}"/>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AC45519-1292-CCEB-459C-07ACCC149D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8E1F0F-45BF-644E-2C90-745396375E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BC45600D-398D-E8B7-90B2-393000C561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74A003-DE02-EAA9-E712-2A106C6764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5F5F70B3-B72D-C323-BC1D-40B57D2A6E12}"/>
              </a:ext>
            </a:extLst>
          </p:cNvPr>
          <p:cNvSpPr>
            <a:spLocks noGrp="1"/>
          </p:cNvSpPr>
          <p:nvPr>
            <p:ph type="dt" sz="half" idx="10"/>
          </p:nvPr>
        </p:nvSpPr>
        <p:spPr/>
        <p:txBody>
          <a:bodyPr/>
          <a:lstStyle/>
          <a:p>
            <a:fld id="{9321650A-AD77-46B5-B43F-DBD734DE3DD1}" type="datetimeFigureOut">
              <a:rPr lang="en-NZ" smtClean="0"/>
              <a:t>15/07/2026</a:t>
            </a:fld>
            <a:endParaRPr lang="en-NZ"/>
          </a:p>
        </p:txBody>
      </p:sp>
      <p:sp>
        <p:nvSpPr>
          <p:cNvPr id="8" name="Footer Placeholder 7">
            <a:extLst>
              <a:ext uri="{FF2B5EF4-FFF2-40B4-BE49-F238E27FC236}">
                <a16:creationId xmlns:a16="http://schemas.microsoft.com/office/drawing/2014/main" id="{002EFECF-7A7D-6DF6-DB13-70038C6E57CC}"/>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CF539080-D65B-A8B1-EFC6-9623BCD08248}"/>
              </a:ext>
            </a:extLst>
          </p:cNvPr>
          <p:cNvSpPr>
            <a:spLocks noGrp="1"/>
          </p:cNvSpPr>
          <p:nvPr>
            <p:ph type="sldNum" sz="quarter" idx="12"/>
          </p:nvPr>
        </p:nvSpPr>
        <p:spPr/>
        <p:txBody>
          <a:bodyPr/>
          <a:lstStyle/>
          <a:p>
            <a:fld id="{AEE39051-82B8-4F3F-89D7-C6ACF14430F0}" type="slidenum">
              <a:rPr lang="en-NZ" smtClean="0"/>
              <a:t>‹#›</a:t>
            </a:fld>
            <a:endParaRPr lang="en-NZ"/>
          </a:p>
        </p:txBody>
      </p:sp>
    </p:spTree>
    <p:extLst>
      <p:ext uri="{BB962C8B-B14F-4D97-AF65-F5344CB8AC3E}">
        <p14:creationId xmlns:p14="http://schemas.microsoft.com/office/powerpoint/2010/main" val="251605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BF243-EEE0-E37D-AA50-812084DD9AEA}"/>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094F5AD8-A49A-95D7-727A-BED29A0E8411}"/>
              </a:ext>
            </a:extLst>
          </p:cNvPr>
          <p:cNvSpPr>
            <a:spLocks noGrp="1"/>
          </p:cNvSpPr>
          <p:nvPr>
            <p:ph type="dt" sz="half" idx="10"/>
          </p:nvPr>
        </p:nvSpPr>
        <p:spPr/>
        <p:txBody>
          <a:bodyPr/>
          <a:lstStyle/>
          <a:p>
            <a:fld id="{9321650A-AD77-46B5-B43F-DBD734DE3DD1}" type="datetimeFigureOut">
              <a:rPr lang="en-NZ" smtClean="0"/>
              <a:t>15/07/2026</a:t>
            </a:fld>
            <a:endParaRPr lang="en-NZ"/>
          </a:p>
        </p:txBody>
      </p:sp>
      <p:sp>
        <p:nvSpPr>
          <p:cNvPr id="4" name="Footer Placeholder 3">
            <a:extLst>
              <a:ext uri="{FF2B5EF4-FFF2-40B4-BE49-F238E27FC236}">
                <a16:creationId xmlns:a16="http://schemas.microsoft.com/office/drawing/2014/main" id="{09ED1D3F-D311-0F7C-6CCF-5EBD4F3F36D1}"/>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C100E870-DD46-8B77-CD4A-4F5E8D203D3E}"/>
              </a:ext>
            </a:extLst>
          </p:cNvPr>
          <p:cNvSpPr>
            <a:spLocks noGrp="1"/>
          </p:cNvSpPr>
          <p:nvPr>
            <p:ph type="sldNum" sz="quarter" idx="12"/>
          </p:nvPr>
        </p:nvSpPr>
        <p:spPr/>
        <p:txBody>
          <a:bodyPr/>
          <a:lstStyle/>
          <a:p>
            <a:fld id="{AEE39051-82B8-4F3F-89D7-C6ACF14430F0}" type="slidenum">
              <a:rPr lang="en-NZ" smtClean="0"/>
              <a:t>‹#›</a:t>
            </a:fld>
            <a:endParaRPr lang="en-NZ"/>
          </a:p>
        </p:txBody>
      </p:sp>
    </p:spTree>
    <p:extLst>
      <p:ext uri="{BB962C8B-B14F-4D97-AF65-F5344CB8AC3E}">
        <p14:creationId xmlns:p14="http://schemas.microsoft.com/office/powerpoint/2010/main" val="1880166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6BDA41-7837-3848-2587-35F900A98F1F}"/>
              </a:ext>
            </a:extLst>
          </p:cNvPr>
          <p:cNvSpPr>
            <a:spLocks noGrp="1"/>
          </p:cNvSpPr>
          <p:nvPr>
            <p:ph type="dt" sz="half" idx="10"/>
          </p:nvPr>
        </p:nvSpPr>
        <p:spPr/>
        <p:txBody>
          <a:bodyPr/>
          <a:lstStyle/>
          <a:p>
            <a:fld id="{9321650A-AD77-46B5-B43F-DBD734DE3DD1}" type="datetimeFigureOut">
              <a:rPr lang="en-NZ" smtClean="0"/>
              <a:t>15/07/2026</a:t>
            </a:fld>
            <a:endParaRPr lang="en-NZ"/>
          </a:p>
        </p:txBody>
      </p:sp>
      <p:sp>
        <p:nvSpPr>
          <p:cNvPr id="3" name="Footer Placeholder 2">
            <a:extLst>
              <a:ext uri="{FF2B5EF4-FFF2-40B4-BE49-F238E27FC236}">
                <a16:creationId xmlns:a16="http://schemas.microsoft.com/office/drawing/2014/main" id="{DCC662FF-49C1-1705-BE62-AC1525A777F7}"/>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B7C43EE9-E965-6B94-1823-E2E068109379}"/>
              </a:ext>
            </a:extLst>
          </p:cNvPr>
          <p:cNvSpPr>
            <a:spLocks noGrp="1"/>
          </p:cNvSpPr>
          <p:nvPr>
            <p:ph type="sldNum" sz="quarter" idx="12"/>
          </p:nvPr>
        </p:nvSpPr>
        <p:spPr/>
        <p:txBody>
          <a:bodyPr/>
          <a:lstStyle/>
          <a:p>
            <a:fld id="{AEE39051-82B8-4F3F-89D7-C6ACF14430F0}" type="slidenum">
              <a:rPr lang="en-NZ" smtClean="0"/>
              <a:t>‹#›</a:t>
            </a:fld>
            <a:endParaRPr lang="en-NZ"/>
          </a:p>
        </p:txBody>
      </p:sp>
    </p:spTree>
    <p:extLst>
      <p:ext uri="{BB962C8B-B14F-4D97-AF65-F5344CB8AC3E}">
        <p14:creationId xmlns:p14="http://schemas.microsoft.com/office/powerpoint/2010/main" val="1494178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2CBF7-AC62-785A-FD73-1137CD553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3C6CEE3-B531-F53C-4F71-DC29A1771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297A3FD2-81F2-6848-D49D-4AF104EFD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800762-0DA5-69EC-7B2B-27AEC256F8DE}"/>
              </a:ext>
            </a:extLst>
          </p:cNvPr>
          <p:cNvSpPr>
            <a:spLocks noGrp="1"/>
          </p:cNvSpPr>
          <p:nvPr>
            <p:ph type="dt" sz="half" idx="10"/>
          </p:nvPr>
        </p:nvSpPr>
        <p:spPr/>
        <p:txBody>
          <a:bodyPr/>
          <a:lstStyle/>
          <a:p>
            <a:fld id="{9321650A-AD77-46B5-B43F-DBD734DE3DD1}" type="datetimeFigureOut">
              <a:rPr lang="en-NZ" smtClean="0"/>
              <a:t>15/07/2026</a:t>
            </a:fld>
            <a:endParaRPr lang="en-NZ"/>
          </a:p>
        </p:txBody>
      </p:sp>
      <p:sp>
        <p:nvSpPr>
          <p:cNvPr id="6" name="Footer Placeholder 5">
            <a:extLst>
              <a:ext uri="{FF2B5EF4-FFF2-40B4-BE49-F238E27FC236}">
                <a16:creationId xmlns:a16="http://schemas.microsoft.com/office/drawing/2014/main" id="{23B22230-429B-987E-3CB9-7885F6F28EA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9EDAD96-89A4-C45C-E72D-8A0B7B1BE9D8}"/>
              </a:ext>
            </a:extLst>
          </p:cNvPr>
          <p:cNvSpPr>
            <a:spLocks noGrp="1"/>
          </p:cNvSpPr>
          <p:nvPr>
            <p:ph type="sldNum" sz="quarter" idx="12"/>
          </p:nvPr>
        </p:nvSpPr>
        <p:spPr/>
        <p:txBody>
          <a:bodyPr/>
          <a:lstStyle/>
          <a:p>
            <a:fld id="{AEE39051-82B8-4F3F-89D7-C6ACF14430F0}" type="slidenum">
              <a:rPr lang="en-NZ" smtClean="0"/>
              <a:t>‹#›</a:t>
            </a:fld>
            <a:endParaRPr lang="en-NZ"/>
          </a:p>
        </p:txBody>
      </p:sp>
    </p:spTree>
    <p:extLst>
      <p:ext uri="{BB962C8B-B14F-4D97-AF65-F5344CB8AC3E}">
        <p14:creationId xmlns:p14="http://schemas.microsoft.com/office/powerpoint/2010/main" val="2657408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7F75-F5DE-4E22-78CF-4D49870E5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E4EBB36B-1141-2E97-8BE2-F8F631E229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E4600A2B-AC45-2ABF-2963-BE2ED38AC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E18DBE-8BAA-1BBB-1A11-5EB7BADF9FCA}"/>
              </a:ext>
            </a:extLst>
          </p:cNvPr>
          <p:cNvSpPr>
            <a:spLocks noGrp="1"/>
          </p:cNvSpPr>
          <p:nvPr>
            <p:ph type="dt" sz="half" idx="10"/>
          </p:nvPr>
        </p:nvSpPr>
        <p:spPr/>
        <p:txBody>
          <a:bodyPr/>
          <a:lstStyle/>
          <a:p>
            <a:fld id="{9321650A-AD77-46B5-B43F-DBD734DE3DD1}" type="datetimeFigureOut">
              <a:rPr lang="en-NZ" smtClean="0"/>
              <a:t>15/07/2026</a:t>
            </a:fld>
            <a:endParaRPr lang="en-NZ"/>
          </a:p>
        </p:txBody>
      </p:sp>
      <p:sp>
        <p:nvSpPr>
          <p:cNvPr id="6" name="Footer Placeholder 5">
            <a:extLst>
              <a:ext uri="{FF2B5EF4-FFF2-40B4-BE49-F238E27FC236}">
                <a16:creationId xmlns:a16="http://schemas.microsoft.com/office/drawing/2014/main" id="{CAA94C30-8B27-9A48-DA4C-4FF28C64AAD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AFF8AFB-1767-0D27-F8D8-7215276BEE9F}"/>
              </a:ext>
            </a:extLst>
          </p:cNvPr>
          <p:cNvSpPr>
            <a:spLocks noGrp="1"/>
          </p:cNvSpPr>
          <p:nvPr>
            <p:ph type="sldNum" sz="quarter" idx="12"/>
          </p:nvPr>
        </p:nvSpPr>
        <p:spPr/>
        <p:txBody>
          <a:bodyPr/>
          <a:lstStyle/>
          <a:p>
            <a:fld id="{AEE39051-82B8-4F3F-89D7-C6ACF14430F0}" type="slidenum">
              <a:rPr lang="en-NZ" smtClean="0"/>
              <a:t>‹#›</a:t>
            </a:fld>
            <a:endParaRPr lang="en-NZ"/>
          </a:p>
        </p:txBody>
      </p:sp>
    </p:spTree>
    <p:extLst>
      <p:ext uri="{BB962C8B-B14F-4D97-AF65-F5344CB8AC3E}">
        <p14:creationId xmlns:p14="http://schemas.microsoft.com/office/powerpoint/2010/main" val="3532256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E1960E-6601-FA04-B3C3-BD7EA754B2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EB003F8-F201-BE27-CE23-38641007EB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E706967-DCA4-02B0-E831-8AD0FF2F07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21650A-AD77-46B5-B43F-DBD734DE3DD1}" type="datetimeFigureOut">
              <a:rPr lang="en-NZ" smtClean="0"/>
              <a:t>15/07/2026</a:t>
            </a:fld>
            <a:endParaRPr lang="en-NZ"/>
          </a:p>
        </p:txBody>
      </p:sp>
      <p:sp>
        <p:nvSpPr>
          <p:cNvPr id="5" name="Footer Placeholder 4">
            <a:extLst>
              <a:ext uri="{FF2B5EF4-FFF2-40B4-BE49-F238E27FC236}">
                <a16:creationId xmlns:a16="http://schemas.microsoft.com/office/drawing/2014/main" id="{E0475D94-6CAC-AD09-FF29-B4DCF81F0B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011A97CA-DCC5-820F-6802-FDA96DA7E7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E39051-82B8-4F3F-89D7-C6ACF14430F0}" type="slidenum">
              <a:rPr lang="en-NZ" smtClean="0"/>
              <a:t>‹#›</a:t>
            </a:fld>
            <a:endParaRPr lang="en-NZ"/>
          </a:p>
        </p:txBody>
      </p:sp>
    </p:spTree>
    <p:extLst>
      <p:ext uri="{BB962C8B-B14F-4D97-AF65-F5344CB8AC3E}">
        <p14:creationId xmlns:p14="http://schemas.microsoft.com/office/powerpoint/2010/main" val="51864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A picture containing logo&#10;&#10;Description automatically generated">
            <a:extLst>
              <a:ext uri="{FF2B5EF4-FFF2-40B4-BE49-F238E27FC236}">
                <a16:creationId xmlns:a16="http://schemas.microsoft.com/office/drawing/2014/main" id="{98F6511D-0418-0A60-42A8-5238E2C98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852" y="1103572"/>
            <a:ext cx="7899602" cy="436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323EA-C9B7-6415-FC58-340CA753B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31A95-137C-A7FE-9DDF-D0877CCBA032}"/>
              </a:ext>
            </a:extLst>
          </p:cNvPr>
          <p:cNvSpPr>
            <a:spLocks noGrp="1"/>
          </p:cNvSpPr>
          <p:nvPr>
            <p:ph type="title"/>
          </p:nvPr>
        </p:nvSpPr>
        <p:spPr/>
        <p:txBody>
          <a:bodyPr/>
          <a:lstStyle/>
          <a:p>
            <a:r>
              <a:rPr lang="en-NZ" b="1" dirty="0"/>
              <a:t>Bulb vegetables</a:t>
            </a:r>
            <a:br>
              <a:rPr lang="en-NZ" dirty="0"/>
            </a:br>
            <a:endParaRPr lang="en-NZ" dirty="0"/>
          </a:p>
        </p:txBody>
      </p:sp>
      <p:sp>
        <p:nvSpPr>
          <p:cNvPr id="3" name="Content Placeholder 2">
            <a:extLst>
              <a:ext uri="{FF2B5EF4-FFF2-40B4-BE49-F238E27FC236}">
                <a16:creationId xmlns:a16="http://schemas.microsoft.com/office/drawing/2014/main" id="{8D2838ED-01BB-5F84-5648-07A5936C2597}"/>
              </a:ext>
            </a:extLst>
          </p:cNvPr>
          <p:cNvSpPr>
            <a:spLocks noGrp="1"/>
          </p:cNvSpPr>
          <p:nvPr>
            <p:ph sz="half" idx="1"/>
          </p:nvPr>
        </p:nvSpPr>
        <p:spPr/>
        <p:txBody>
          <a:bodyPr>
            <a:normAutofit/>
          </a:bodyPr>
          <a:lstStyle/>
          <a:p>
            <a:pPr marL="0" indent="0">
              <a:buNone/>
            </a:pPr>
            <a:r>
              <a:rPr lang="en-NZ" sz="1900" dirty="0"/>
              <a:t>Bulb vegetables grow just below the soil surface. They store nutrients in underground structures made of modified leaves arranged in layers. These layers protect the plant’s growing point and act as a food reserve</a:t>
            </a:r>
          </a:p>
          <a:p>
            <a:pPr marL="0" indent="0">
              <a:buNone/>
            </a:pPr>
            <a:r>
              <a:rPr lang="en-NZ" sz="1900" dirty="0"/>
              <a:t>Examples</a:t>
            </a:r>
          </a:p>
          <a:p>
            <a:pPr lvl="1"/>
            <a:r>
              <a:rPr lang="en-NZ" sz="1900" dirty="0"/>
              <a:t>Onion</a:t>
            </a:r>
          </a:p>
          <a:p>
            <a:pPr lvl="1"/>
            <a:r>
              <a:rPr lang="en-NZ" sz="1900" dirty="0"/>
              <a:t>Shallot</a:t>
            </a:r>
          </a:p>
          <a:p>
            <a:pPr lvl="1"/>
            <a:r>
              <a:rPr lang="en-NZ" sz="1900" dirty="0"/>
              <a:t>Garlic</a:t>
            </a:r>
          </a:p>
          <a:p>
            <a:pPr lvl="1"/>
            <a:r>
              <a:rPr lang="en-NZ" sz="1900" dirty="0"/>
              <a:t>Spring onion</a:t>
            </a:r>
          </a:p>
          <a:p>
            <a:pPr lvl="1"/>
            <a:r>
              <a:rPr lang="en-NZ" sz="1900" dirty="0"/>
              <a:t>Leek</a:t>
            </a:r>
          </a:p>
          <a:p>
            <a:pPr marL="0" indent="0">
              <a:buNone/>
            </a:pPr>
            <a:endParaRPr lang="en-NZ" dirty="0"/>
          </a:p>
        </p:txBody>
      </p:sp>
      <p:pic>
        <p:nvPicPr>
          <p:cNvPr id="5" name="Content Placeholder 4">
            <a:extLst>
              <a:ext uri="{FF2B5EF4-FFF2-40B4-BE49-F238E27FC236}">
                <a16:creationId xmlns:a16="http://schemas.microsoft.com/office/drawing/2014/main" id="{B90DFC08-D1DF-1EB8-7A30-1B1849FDBB13}"/>
              </a:ext>
            </a:extLst>
          </p:cNvPr>
          <p:cNvPicPr>
            <a:picLocks noGrp="1" noChangeAspect="1"/>
          </p:cNvPicPr>
          <p:nvPr>
            <p:ph sz="half" idx="2"/>
          </p:nvPr>
        </p:nvPicPr>
        <p:blipFill>
          <a:blip r:embed="rId2"/>
          <a:stretch>
            <a:fillRect/>
          </a:stretch>
        </p:blipFill>
        <p:spPr>
          <a:xfrm>
            <a:off x="8638255" y="2467095"/>
            <a:ext cx="2038095" cy="1923810"/>
          </a:xfrm>
          <a:prstGeom prst="rect">
            <a:avLst/>
          </a:prstGeom>
        </p:spPr>
      </p:pic>
      <p:pic>
        <p:nvPicPr>
          <p:cNvPr id="7" name="Picture 6">
            <a:extLst>
              <a:ext uri="{FF2B5EF4-FFF2-40B4-BE49-F238E27FC236}">
                <a16:creationId xmlns:a16="http://schemas.microsoft.com/office/drawing/2014/main" id="{55A0FDC4-966B-52F8-AE67-DD415C6CEAD8}"/>
              </a:ext>
            </a:extLst>
          </p:cNvPr>
          <p:cNvPicPr>
            <a:picLocks noChangeAspect="1"/>
          </p:cNvPicPr>
          <p:nvPr/>
        </p:nvPicPr>
        <p:blipFill>
          <a:blip r:embed="rId3"/>
          <a:stretch>
            <a:fillRect/>
          </a:stretch>
        </p:blipFill>
        <p:spPr>
          <a:xfrm>
            <a:off x="6344219" y="1733313"/>
            <a:ext cx="1810003" cy="1695687"/>
          </a:xfrm>
          <a:prstGeom prst="rect">
            <a:avLst/>
          </a:prstGeom>
        </p:spPr>
      </p:pic>
      <p:pic>
        <p:nvPicPr>
          <p:cNvPr id="9" name="Picture 8">
            <a:extLst>
              <a:ext uri="{FF2B5EF4-FFF2-40B4-BE49-F238E27FC236}">
                <a16:creationId xmlns:a16="http://schemas.microsoft.com/office/drawing/2014/main" id="{058599DB-0D73-63CA-63A9-2BF44660F0D5}"/>
              </a:ext>
            </a:extLst>
          </p:cNvPr>
          <p:cNvPicPr>
            <a:picLocks noChangeAspect="1"/>
          </p:cNvPicPr>
          <p:nvPr/>
        </p:nvPicPr>
        <p:blipFill>
          <a:blip r:embed="rId4"/>
          <a:stretch>
            <a:fillRect/>
          </a:stretch>
        </p:blipFill>
        <p:spPr>
          <a:xfrm>
            <a:off x="8516746" y="365125"/>
            <a:ext cx="4001058" cy="1905266"/>
          </a:xfrm>
          <a:prstGeom prst="rect">
            <a:avLst/>
          </a:prstGeom>
        </p:spPr>
      </p:pic>
      <p:pic>
        <p:nvPicPr>
          <p:cNvPr id="11" name="Picture 10">
            <a:extLst>
              <a:ext uri="{FF2B5EF4-FFF2-40B4-BE49-F238E27FC236}">
                <a16:creationId xmlns:a16="http://schemas.microsoft.com/office/drawing/2014/main" id="{1D48988C-411A-5C52-4A84-6DCE8EC29434}"/>
              </a:ext>
            </a:extLst>
          </p:cNvPr>
          <p:cNvPicPr>
            <a:picLocks noChangeAspect="1"/>
          </p:cNvPicPr>
          <p:nvPr/>
        </p:nvPicPr>
        <p:blipFill>
          <a:blip r:embed="rId5"/>
          <a:stretch>
            <a:fillRect/>
          </a:stretch>
        </p:blipFill>
        <p:spPr>
          <a:xfrm>
            <a:off x="6344219" y="4492346"/>
            <a:ext cx="1848108" cy="2000529"/>
          </a:xfrm>
          <a:prstGeom prst="rect">
            <a:avLst/>
          </a:prstGeom>
        </p:spPr>
      </p:pic>
      <p:pic>
        <p:nvPicPr>
          <p:cNvPr id="13" name="Picture 12">
            <a:extLst>
              <a:ext uri="{FF2B5EF4-FFF2-40B4-BE49-F238E27FC236}">
                <a16:creationId xmlns:a16="http://schemas.microsoft.com/office/drawing/2014/main" id="{1DF26102-2DA0-CEE7-77A9-05BA3AECECFD}"/>
              </a:ext>
            </a:extLst>
          </p:cNvPr>
          <p:cNvPicPr>
            <a:picLocks noChangeAspect="1"/>
          </p:cNvPicPr>
          <p:nvPr/>
        </p:nvPicPr>
        <p:blipFill>
          <a:blip r:embed="rId6"/>
          <a:stretch>
            <a:fillRect/>
          </a:stretch>
        </p:blipFill>
        <p:spPr>
          <a:xfrm>
            <a:off x="9145547" y="4654293"/>
            <a:ext cx="2562583" cy="1838582"/>
          </a:xfrm>
          <a:prstGeom prst="rect">
            <a:avLst/>
          </a:prstGeom>
        </p:spPr>
      </p:pic>
    </p:spTree>
    <p:extLst>
      <p:ext uri="{BB962C8B-B14F-4D97-AF65-F5344CB8AC3E}">
        <p14:creationId xmlns:p14="http://schemas.microsoft.com/office/powerpoint/2010/main" val="177191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1C4E5-7E31-9B76-9D5B-7F53CFCA02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67240-1EF5-59FE-BEE6-6895D8C66B78}"/>
              </a:ext>
            </a:extLst>
          </p:cNvPr>
          <p:cNvSpPr>
            <a:spLocks noGrp="1"/>
          </p:cNvSpPr>
          <p:nvPr>
            <p:ph type="title"/>
          </p:nvPr>
        </p:nvSpPr>
        <p:spPr/>
        <p:txBody>
          <a:bodyPr/>
          <a:lstStyle/>
          <a:p>
            <a:r>
              <a:rPr lang="en-NZ" b="1" dirty="0"/>
              <a:t>Tuber vegetables</a:t>
            </a:r>
            <a:br>
              <a:rPr lang="en-NZ" dirty="0"/>
            </a:br>
            <a:endParaRPr lang="en-NZ" dirty="0"/>
          </a:p>
        </p:txBody>
      </p:sp>
      <p:sp>
        <p:nvSpPr>
          <p:cNvPr id="3" name="Content Placeholder 2">
            <a:extLst>
              <a:ext uri="{FF2B5EF4-FFF2-40B4-BE49-F238E27FC236}">
                <a16:creationId xmlns:a16="http://schemas.microsoft.com/office/drawing/2014/main" id="{10FE8B9E-1589-3C8E-ABF6-6B7244F4E611}"/>
              </a:ext>
            </a:extLst>
          </p:cNvPr>
          <p:cNvSpPr>
            <a:spLocks noGrp="1"/>
          </p:cNvSpPr>
          <p:nvPr>
            <p:ph sz="half" idx="1"/>
          </p:nvPr>
        </p:nvSpPr>
        <p:spPr/>
        <p:txBody>
          <a:bodyPr>
            <a:normAutofit/>
          </a:bodyPr>
          <a:lstStyle/>
          <a:p>
            <a:pPr marL="0" indent="0">
              <a:buNone/>
            </a:pPr>
            <a:r>
              <a:rPr lang="en-NZ" sz="1900" dirty="0"/>
              <a:t>Tubers grow underground as swollen storage organs attached to the plant’s roots. They are usually high in starch and provide significant energy.</a:t>
            </a:r>
          </a:p>
          <a:p>
            <a:pPr marL="0" indent="0">
              <a:buNone/>
            </a:pPr>
            <a:r>
              <a:rPr lang="en-NZ" sz="1900" dirty="0"/>
              <a:t>Tubers vary widely in size, shape, and colour </a:t>
            </a:r>
          </a:p>
          <a:p>
            <a:pPr marL="0" indent="0">
              <a:buNone/>
            </a:pPr>
            <a:r>
              <a:rPr lang="en-NZ" sz="1900" dirty="0"/>
              <a:t>Examples</a:t>
            </a:r>
          </a:p>
          <a:p>
            <a:pPr lvl="1"/>
            <a:r>
              <a:rPr lang="en-NZ" sz="1900" dirty="0"/>
              <a:t>Potato</a:t>
            </a:r>
          </a:p>
          <a:p>
            <a:pPr lvl="1"/>
            <a:r>
              <a:rPr lang="en-NZ" sz="1900" dirty="0"/>
              <a:t>Yam</a:t>
            </a:r>
          </a:p>
          <a:p>
            <a:pPr lvl="1"/>
            <a:r>
              <a:rPr lang="en-NZ" sz="1900" dirty="0" err="1"/>
              <a:t>Kūmara</a:t>
            </a:r>
            <a:r>
              <a:rPr lang="en-NZ" sz="1900" dirty="0"/>
              <a:t> (sweet potato)</a:t>
            </a:r>
          </a:p>
          <a:p>
            <a:pPr marL="0" indent="0">
              <a:buNone/>
            </a:pPr>
            <a:endParaRPr lang="en-NZ" dirty="0"/>
          </a:p>
        </p:txBody>
      </p:sp>
      <p:pic>
        <p:nvPicPr>
          <p:cNvPr id="5" name="Content Placeholder 4">
            <a:extLst>
              <a:ext uri="{FF2B5EF4-FFF2-40B4-BE49-F238E27FC236}">
                <a16:creationId xmlns:a16="http://schemas.microsoft.com/office/drawing/2014/main" id="{FDE42A32-A8B5-60F2-955F-5DFBEBB27A68}"/>
              </a:ext>
            </a:extLst>
          </p:cNvPr>
          <p:cNvPicPr>
            <a:picLocks noGrp="1" noChangeAspect="1"/>
          </p:cNvPicPr>
          <p:nvPr>
            <p:ph sz="half" idx="2"/>
          </p:nvPr>
        </p:nvPicPr>
        <p:blipFill>
          <a:blip r:embed="rId2"/>
          <a:stretch>
            <a:fillRect/>
          </a:stretch>
        </p:blipFill>
        <p:spPr>
          <a:xfrm>
            <a:off x="8637179" y="2087531"/>
            <a:ext cx="2971429" cy="2304762"/>
          </a:xfrm>
          <a:prstGeom prst="rect">
            <a:avLst/>
          </a:prstGeom>
        </p:spPr>
      </p:pic>
      <p:pic>
        <p:nvPicPr>
          <p:cNvPr id="7" name="Picture 6">
            <a:extLst>
              <a:ext uri="{FF2B5EF4-FFF2-40B4-BE49-F238E27FC236}">
                <a16:creationId xmlns:a16="http://schemas.microsoft.com/office/drawing/2014/main" id="{1800A231-F9E4-6A52-13CB-B95FBD4C07B7}"/>
              </a:ext>
            </a:extLst>
          </p:cNvPr>
          <p:cNvPicPr>
            <a:picLocks noChangeAspect="1"/>
          </p:cNvPicPr>
          <p:nvPr/>
        </p:nvPicPr>
        <p:blipFill>
          <a:blip r:embed="rId3"/>
          <a:stretch>
            <a:fillRect/>
          </a:stretch>
        </p:blipFill>
        <p:spPr>
          <a:xfrm>
            <a:off x="5031927" y="4143916"/>
            <a:ext cx="5906324" cy="1876687"/>
          </a:xfrm>
          <a:prstGeom prst="rect">
            <a:avLst/>
          </a:prstGeom>
        </p:spPr>
      </p:pic>
      <p:pic>
        <p:nvPicPr>
          <p:cNvPr id="9" name="Picture 8">
            <a:extLst>
              <a:ext uri="{FF2B5EF4-FFF2-40B4-BE49-F238E27FC236}">
                <a16:creationId xmlns:a16="http://schemas.microsoft.com/office/drawing/2014/main" id="{7B83CE46-2B08-41E1-2C1E-B9A0155F422C}"/>
              </a:ext>
            </a:extLst>
          </p:cNvPr>
          <p:cNvPicPr>
            <a:picLocks noChangeAspect="1"/>
          </p:cNvPicPr>
          <p:nvPr/>
        </p:nvPicPr>
        <p:blipFill>
          <a:blip r:embed="rId4"/>
          <a:stretch>
            <a:fillRect/>
          </a:stretch>
        </p:blipFill>
        <p:spPr>
          <a:xfrm>
            <a:off x="6477122" y="643576"/>
            <a:ext cx="1991003" cy="2229161"/>
          </a:xfrm>
          <a:prstGeom prst="rect">
            <a:avLst/>
          </a:prstGeom>
        </p:spPr>
      </p:pic>
    </p:spTree>
    <p:extLst>
      <p:ext uri="{BB962C8B-B14F-4D97-AF65-F5344CB8AC3E}">
        <p14:creationId xmlns:p14="http://schemas.microsoft.com/office/powerpoint/2010/main" val="1951656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EF33-C20D-DE68-EB66-FEB7CA91A02F}"/>
              </a:ext>
            </a:extLst>
          </p:cNvPr>
          <p:cNvSpPr>
            <a:spLocks noGrp="1"/>
          </p:cNvSpPr>
          <p:nvPr>
            <p:ph type="title"/>
          </p:nvPr>
        </p:nvSpPr>
        <p:spPr/>
        <p:txBody>
          <a:bodyPr/>
          <a:lstStyle/>
          <a:p>
            <a:r>
              <a:rPr lang="en-US" b="1" dirty="0"/>
              <a:t>Activity 1: </a:t>
            </a:r>
            <a:r>
              <a:rPr lang="en-US" dirty="0"/>
              <a:t>Word searches</a:t>
            </a:r>
            <a:br>
              <a:rPr lang="en-NZ" dirty="0"/>
            </a:br>
            <a:endParaRPr lang="en-NZ" dirty="0"/>
          </a:p>
        </p:txBody>
      </p:sp>
      <p:sp>
        <p:nvSpPr>
          <p:cNvPr id="3" name="Content Placeholder 2">
            <a:extLst>
              <a:ext uri="{FF2B5EF4-FFF2-40B4-BE49-F238E27FC236}">
                <a16:creationId xmlns:a16="http://schemas.microsoft.com/office/drawing/2014/main" id="{A570DCC5-D661-C35B-C8AD-48333A42F55B}"/>
              </a:ext>
            </a:extLst>
          </p:cNvPr>
          <p:cNvSpPr>
            <a:spLocks noGrp="1"/>
          </p:cNvSpPr>
          <p:nvPr>
            <p:ph idx="1"/>
          </p:nvPr>
        </p:nvSpPr>
        <p:spPr>
          <a:xfrm>
            <a:off x="838200" y="1825625"/>
            <a:ext cx="6687312" cy="4351338"/>
          </a:xfrm>
        </p:spPr>
        <p:txBody>
          <a:bodyPr/>
          <a:lstStyle/>
          <a:p>
            <a:pPr marL="0" indent="0">
              <a:buNone/>
            </a:pPr>
            <a:r>
              <a:rPr lang="en-US" sz="1900" b="1" dirty="0"/>
              <a:t>Easy</a:t>
            </a:r>
            <a:endParaRPr lang="en-NZ" sz="1900" dirty="0"/>
          </a:p>
          <a:p>
            <a:pPr lvl="0"/>
            <a:r>
              <a:rPr lang="en-US" sz="1900" dirty="0"/>
              <a:t>Vegetables-word-search-activity-student-copy-1</a:t>
            </a:r>
            <a:endParaRPr lang="en-NZ" sz="1900" dirty="0"/>
          </a:p>
          <a:p>
            <a:pPr marL="0" indent="0">
              <a:buNone/>
            </a:pPr>
            <a:r>
              <a:rPr lang="en-US" sz="1900" b="1" dirty="0"/>
              <a:t>Harder</a:t>
            </a:r>
            <a:endParaRPr lang="en-NZ" sz="1900" dirty="0"/>
          </a:p>
          <a:p>
            <a:pPr lvl="0"/>
            <a:r>
              <a:rPr lang="en-US" sz="1900" dirty="0"/>
              <a:t>Vegetable work search.</a:t>
            </a:r>
            <a:endParaRPr lang="en-NZ" sz="1900" dirty="0"/>
          </a:p>
          <a:p>
            <a:endParaRPr lang="en-NZ" dirty="0"/>
          </a:p>
        </p:txBody>
      </p:sp>
    </p:spTree>
    <p:extLst>
      <p:ext uri="{BB962C8B-B14F-4D97-AF65-F5344CB8AC3E}">
        <p14:creationId xmlns:p14="http://schemas.microsoft.com/office/powerpoint/2010/main" val="3967518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79E27-93D8-4B0C-564F-069A9E4F1870}"/>
            </a:ext>
          </a:extLst>
        </p:cNvPr>
        <p:cNvGrpSpPr/>
        <p:nvPr/>
      </p:nvGrpSpPr>
      <p:grpSpPr>
        <a:xfrm>
          <a:off x="0" y="0"/>
          <a:ext cx="0" cy="0"/>
          <a:chOff x="0" y="0"/>
          <a:chExt cx="0" cy="0"/>
        </a:xfrm>
      </p:grpSpPr>
      <p:pic>
        <p:nvPicPr>
          <p:cNvPr id="41986" name="Picture 1" descr="A picture containing logo&#10;&#10;Description automatically generated">
            <a:extLst>
              <a:ext uri="{FF2B5EF4-FFF2-40B4-BE49-F238E27FC236}">
                <a16:creationId xmlns:a16="http://schemas.microsoft.com/office/drawing/2014/main" id="{86F76A43-6FF9-AC0C-44D0-AACCACE6F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273" y="1223493"/>
            <a:ext cx="7330270" cy="405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51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3360F-6281-E6D6-8C41-2C1BE44B2F5B}"/>
              </a:ext>
            </a:extLst>
          </p:cNvPr>
          <p:cNvSpPr>
            <a:spLocks noGrp="1"/>
          </p:cNvSpPr>
          <p:nvPr>
            <p:ph type="ctrTitle"/>
          </p:nvPr>
        </p:nvSpPr>
        <p:spPr/>
        <p:txBody>
          <a:bodyPr/>
          <a:lstStyle/>
          <a:p>
            <a:r>
              <a:rPr lang="en-NZ" b="1" dirty="0"/>
              <a:t>Topic 3</a:t>
            </a:r>
            <a:endParaRPr lang="en-NZ" dirty="0"/>
          </a:p>
        </p:txBody>
      </p:sp>
      <p:sp>
        <p:nvSpPr>
          <p:cNvPr id="3" name="Subtitle 2">
            <a:extLst>
              <a:ext uri="{FF2B5EF4-FFF2-40B4-BE49-F238E27FC236}">
                <a16:creationId xmlns:a16="http://schemas.microsoft.com/office/drawing/2014/main" id="{DE4D8BC9-A949-723B-4AE5-A629489660A9}"/>
              </a:ext>
            </a:extLst>
          </p:cNvPr>
          <p:cNvSpPr>
            <a:spLocks noGrp="1"/>
          </p:cNvSpPr>
          <p:nvPr>
            <p:ph type="subTitle" idx="1"/>
          </p:nvPr>
        </p:nvSpPr>
        <p:spPr/>
        <p:txBody>
          <a:bodyPr>
            <a:normAutofit/>
          </a:bodyPr>
          <a:lstStyle/>
          <a:p>
            <a:r>
              <a:rPr lang="en-NZ" sz="4000" b="1" dirty="0"/>
              <a:t>Plant Groups</a:t>
            </a:r>
            <a:endParaRPr lang="en-NZ" sz="4000" dirty="0"/>
          </a:p>
        </p:txBody>
      </p:sp>
    </p:spTree>
    <p:extLst>
      <p:ext uri="{BB962C8B-B14F-4D97-AF65-F5344CB8AC3E}">
        <p14:creationId xmlns:p14="http://schemas.microsoft.com/office/powerpoint/2010/main" val="331217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ECDF-B81E-14C4-4B93-C45F0424FF6C}"/>
              </a:ext>
            </a:extLst>
          </p:cNvPr>
          <p:cNvSpPr>
            <a:spLocks noGrp="1"/>
          </p:cNvSpPr>
          <p:nvPr>
            <p:ph type="title"/>
          </p:nvPr>
        </p:nvSpPr>
        <p:spPr/>
        <p:txBody>
          <a:bodyPr/>
          <a:lstStyle/>
          <a:p>
            <a:r>
              <a:rPr lang="en-NZ" b="1" dirty="0"/>
              <a:t>Vegetable groups</a:t>
            </a:r>
            <a:br>
              <a:rPr lang="en-NZ" dirty="0"/>
            </a:br>
            <a:endParaRPr lang="en-NZ" dirty="0"/>
          </a:p>
        </p:txBody>
      </p:sp>
      <p:sp>
        <p:nvSpPr>
          <p:cNvPr id="3" name="Content Placeholder 2">
            <a:extLst>
              <a:ext uri="{FF2B5EF4-FFF2-40B4-BE49-F238E27FC236}">
                <a16:creationId xmlns:a16="http://schemas.microsoft.com/office/drawing/2014/main" id="{A335B8D1-0482-F73E-0E7D-827A9430873D}"/>
              </a:ext>
            </a:extLst>
          </p:cNvPr>
          <p:cNvSpPr>
            <a:spLocks noGrp="1"/>
          </p:cNvSpPr>
          <p:nvPr>
            <p:ph idx="1"/>
          </p:nvPr>
        </p:nvSpPr>
        <p:spPr>
          <a:xfrm>
            <a:off x="838200" y="1825625"/>
            <a:ext cx="4043082" cy="4351338"/>
          </a:xfrm>
        </p:spPr>
        <p:txBody>
          <a:bodyPr/>
          <a:lstStyle/>
          <a:p>
            <a:pPr marL="0" indent="0">
              <a:buNone/>
            </a:pPr>
            <a:r>
              <a:rPr lang="en-NZ" sz="1800" dirty="0"/>
              <a:t>Vegetables are commonly classified according to the part of the plant that we eat:</a:t>
            </a:r>
          </a:p>
          <a:p>
            <a:pPr lvl="1"/>
            <a:r>
              <a:rPr lang="en-NZ" sz="1800" dirty="0"/>
              <a:t>Roots</a:t>
            </a:r>
          </a:p>
          <a:p>
            <a:pPr lvl="1"/>
            <a:r>
              <a:rPr lang="en-NZ" sz="1800" dirty="0"/>
              <a:t>Stems</a:t>
            </a:r>
          </a:p>
          <a:p>
            <a:pPr lvl="1"/>
            <a:r>
              <a:rPr lang="en-NZ" sz="1800" dirty="0"/>
              <a:t>Leaves</a:t>
            </a:r>
          </a:p>
          <a:p>
            <a:pPr lvl="1"/>
            <a:r>
              <a:rPr lang="en-NZ" sz="1800" dirty="0"/>
              <a:t>Flowers</a:t>
            </a:r>
          </a:p>
          <a:p>
            <a:pPr lvl="1"/>
            <a:r>
              <a:rPr lang="en-NZ" sz="1800" dirty="0"/>
              <a:t>Fruits</a:t>
            </a:r>
          </a:p>
          <a:p>
            <a:pPr lvl="1"/>
            <a:r>
              <a:rPr lang="en-NZ" sz="1800" dirty="0"/>
              <a:t>Seeds</a:t>
            </a:r>
          </a:p>
          <a:p>
            <a:pPr lvl="1"/>
            <a:r>
              <a:rPr lang="en-NZ" sz="1800" dirty="0"/>
              <a:t>Bulbs</a:t>
            </a:r>
          </a:p>
          <a:p>
            <a:pPr lvl="1"/>
            <a:r>
              <a:rPr lang="en-NZ" sz="1800" dirty="0"/>
              <a:t>Tubers</a:t>
            </a:r>
          </a:p>
          <a:p>
            <a:endParaRPr lang="en-NZ" dirty="0"/>
          </a:p>
        </p:txBody>
      </p:sp>
      <p:pic>
        <p:nvPicPr>
          <p:cNvPr id="4" name="Picture 3">
            <a:extLst>
              <a:ext uri="{FF2B5EF4-FFF2-40B4-BE49-F238E27FC236}">
                <a16:creationId xmlns:a16="http://schemas.microsoft.com/office/drawing/2014/main" id="{D158181F-FE7C-0C0C-BA4E-8FDFF4A8BD51}"/>
              </a:ext>
            </a:extLst>
          </p:cNvPr>
          <p:cNvPicPr>
            <a:picLocks noChangeAspect="1"/>
          </p:cNvPicPr>
          <p:nvPr/>
        </p:nvPicPr>
        <p:blipFill>
          <a:blip r:embed="rId2"/>
          <a:stretch>
            <a:fillRect/>
          </a:stretch>
        </p:blipFill>
        <p:spPr>
          <a:xfrm>
            <a:off x="5373731" y="50242"/>
            <a:ext cx="5980069" cy="6709412"/>
          </a:xfrm>
          <a:prstGeom prst="rect">
            <a:avLst/>
          </a:prstGeom>
        </p:spPr>
      </p:pic>
    </p:spTree>
    <p:extLst>
      <p:ext uri="{BB962C8B-B14F-4D97-AF65-F5344CB8AC3E}">
        <p14:creationId xmlns:p14="http://schemas.microsoft.com/office/powerpoint/2010/main" val="365685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072E-D982-0F2B-C0B7-1AD35E46679A}"/>
              </a:ext>
            </a:extLst>
          </p:cNvPr>
          <p:cNvSpPr>
            <a:spLocks noGrp="1"/>
          </p:cNvSpPr>
          <p:nvPr>
            <p:ph type="title"/>
          </p:nvPr>
        </p:nvSpPr>
        <p:spPr/>
        <p:txBody>
          <a:bodyPr/>
          <a:lstStyle/>
          <a:p>
            <a:r>
              <a:rPr lang="en-NZ" b="1" dirty="0"/>
              <a:t>Root vegetables</a:t>
            </a:r>
            <a:br>
              <a:rPr lang="en-NZ" dirty="0"/>
            </a:br>
            <a:endParaRPr lang="en-NZ" dirty="0"/>
          </a:p>
        </p:txBody>
      </p:sp>
      <p:sp>
        <p:nvSpPr>
          <p:cNvPr id="3" name="Content Placeholder 2">
            <a:extLst>
              <a:ext uri="{FF2B5EF4-FFF2-40B4-BE49-F238E27FC236}">
                <a16:creationId xmlns:a16="http://schemas.microsoft.com/office/drawing/2014/main" id="{79426401-663C-F19B-D618-641FA9B16A37}"/>
              </a:ext>
            </a:extLst>
          </p:cNvPr>
          <p:cNvSpPr>
            <a:spLocks noGrp="1"/>
          </p:cNvSpPr>
          <p:nvPr>
            <p:ph sz="half" idx="1"/>
          </p:nvPr>
        </p:nvSpPr>
        <p:spPr>
          <a:xfrm>
            <a:off x="513747" y="1690688"/>
            <a:ext cx="5489864" cy="4351338"/>
          </a:xfrm>
        </p:spPr>
        <p:txBody>
          <a:bodyPr>
            <a:normAutofit/>
          </a:bodyPr>
          <a:lstStyle/>
          <a:p>
            <a:pPr marL="0" indent="0">
              <a:buNone/>
            </a:pPr>
            <a:r>
              <a:rPr lang="en-NZ" sz="1900" dirty="0"/>
              <a:t>Root vegetables are the underground taproots of plants. They store nutrients and energy for plant growth, making them often dense and nutritious.</a:t>
            </a:r>
          </a:p>
          <a:p>
            <a:pPr marL="0" indent="0">
              <a:buNone/>
            </a:pPr>
            <a:r>
              <a:rPr lang="en-NZ" sz="1900" dirty="0"/>
              <a:t>They are typically long or round and can be quite hardy, storing well for extended periods.</a:t>
            </a:r>
          </a:p>
          <a:p>
            <a:pPr marL="0" indent="0">
              <a:buNone/>
            </a:pPr>
            <a:r>
              <a:rPr lang="en-NZ" sz="1900" dirty="0"/>
              <a:t>Examples</a:t>
            </a:r>
          </a:p>
          <a:p>
            <a:pPr lvl="1"/>
            <a:r>
              <a:rPr lang="en-NZ" sz="1900" dirty="0"/>
              <a:t>Carrot</a:t>
            </a:r>
          </a:p>
          <a:p>
            <a:pPr lvl="1"/>
            <a:r>
              <a:rPr lang="en-NZ" sz="1900" dirty="0"/>
              <a:t>Beetroot</a:t>
            </a:r>
          </a:p>
          <a:p>
            <a:pPr lvl="1"/>
            <a:r>
              <a:rPr lang="en-NZ" sz="1900" dirty="0"/>
              <a:t>Radish</a:t>
            </a:r>
          </a:p>
          <a:p>
            <a:pPr lvl="1"/>
            <a:r>
              <a:rPr lang="en-NZ" sz="1900" dirty="0"/>
              <a:t>Parsnip</a:t>
            </a:r>
          </a:p>
          <a:p>
            <a:pPr lvl="1"/>
            <a:r>
              <a:rPr lang="en-NZ" sz="1900" dirty="0"/>
              <a:t>Swede</a:t>
            </a:r>
          </a:p>
          <a:p>
            <a:pPr marL="0" indent="0">
              <a:buNone/>
            </a:pPr>
            <a:endParaRPr lang="en-NZ" dirty="0"/>
          </a:p>
        </p:txBody>
      </p:sp>
      <p:pic>
        <p:nvPicPr>
          <p:cNvPr id="5" name="Content Placeholder 4">
            <a:extLst>
              <a:ext uri="{FF2B5EF4-FFF2-40B4-BE49-F238E27FC236}">
                <a16:creationId xmlns:a16="http://schemas.microsoft.com/office/drawing/2014/main" id="{2D8A850B-A2D1-4793-0ED2-3A0C6C2BEFFE}"/>
              </a:ext>
            </a:extLst>
          </p:cNvPr>
          <p:cNvPicPr>
            <a:picLocks noGrp="1" noChangeAspect="1"/>
          </p:cNvPicPr>
          <p:nvPr>
            <p:ph sz="half" idx="2"/>
          </p:nvPr>
        </p:nvPicPr>
        <p:blipFill>
          <a:blip r:embed="rId2"/>
          <a:stretch>
            <a:fillRect/>
          </a:stretch>
        </p:blipFill>
        <p:spPr>
          <a:xfrm>
            <a:off x="8573491" y="149718"/>
            <a:ext cx="3104762" cy="2590476"/>
          </a:xfrm>
          <a:prstGeom prst="rect">
            <a:avLst/>
          </a:prstGeom>
        </p:spPr>
      </p:pic>
      <p:pic>
        <p:nvPicPr>
          <p:cNvPr id="10" name="Picture 9">
            <a:extLst>
              <a:ext uri="{FF2B5EF4-FFF2-40B4-BE49-F238E27FC236}">
                <a16:creationId xmlns:a16="http://schemas.microsoft.com/office/drawing/2014/main" id="{CF98B758-F64C-0FFD-6D67-B1F4EC4429BA}"/>
              </a:ext>
            </a:extLst>
          </p:cNvPr>
          <p:cNvPicPr>
            <a:picLocks noChangeAspect="1"/>
          </p:cNvPicPr>
          <p:nvPr/>
        </p:nvPicPr>
        <p:blipFill>
          <a:blip r:embed="rId3"/>
          <a:stretch>
            <a:fillRect/>
          </a:stretch>
        </p:blipFill>
        <p:spPr>
          <a:xfrm>
            <a:off x="5767149" y="149718"/>
            <a:ext cx="2667372" cy="2438740"/>
          </a:xfrm>
          <a:prstGeom prst="rect">
            <a:avLst/>
          </a:prstGeom>
        </p:spPr>
      </p:pic>
      <p:pic>
        <p:nvPicPr>
          <p:cNvPr id="14" name="Picture 13">
            <a:extLst>
              <a:ext uri="{FF2B5EF4-FFF2-40B4-BE49-F238E27FC236}">
                <a16:creationId xmlns:a16="http://schemas.microsoft.com/office/drawing/2014/main" id="{EC3F2565-228C-DA77-E29F-2C14EC41447C}"/>
              </a:ext>
            </a:extLst>
          </p:cNvPr>
          <p:cNvPicPr>
            <a:picLocks noChangeAspect="1"/>
          </p:cNvPicPr>
          <p:nvPr/>
        </p:nvPicPr>
        <p:blipFill>
          <a:blip r:embed="rId4"/>
          <a:stretch>
            <a:fillRect/>
          </a:stretch>
        </p:blipFill>
        <p:spPr>
          <a:xfrm>
            <a:off x="7184007" y="3024845"/>
            <a:ext cx="2057687" cy="1952898"/>
          </a:xfrm>
          <a:prstGeom prst="rect">
            <a:avLst/>
          </a:prstGeom>
        </p:spPr>
      </p:pic>
      <p:pic>
        <p:nvPicPr>
          <p:cNvPr id="6" name="Picture 5">
            <a:extLst>
              <a:ext uri="{FF2B5EF4-FFF2-40B4-BE49-F238E27FC236}">
                <a16:creationId xmlns:a16="http://schemas.microsoft.com/office/drawing/2014/main" id="{F0EFE957-8832-DABA-5ECD-20454FC3E9C2}"/>
              </a:ext>
            </a:extLst>
          </p:cNvPr>
          <p:cNvPicPr>
            <a:picLocks noChangeAspect="1"/>
          </p:cNvPicPr>
          <p:nvPr/>
        </p:nvPicPr>
        <p:blipFill>
          <a:blip r:embed="rId5"/>
          <a:stretch>
            <a:fillRect/>
          </a:stretch>
        </p:blipFill>
        <p:spPr>
          <a:xfrm>
            <a:off x="3583132" y="3421698"/>
            <a:ext cx="5258534" cy="3286584"/>
          </a:xfrm>
          <a:prstGeom prst="rect">
            <a:avLst/>
          </a:prstGeom>
        </p:spPr>
      </p:pic>
      <p:pic>
        <p:nvPicPr>
          <p:cNvPr id="8" name="Picture 7">
            <a:extLst>
              <a:ext uri="{FF2B5EF4-FFF2-40B4-BE49-F238E27FC236}">
                <a16:creationId xmlns:a16="http://schemas.microsoft.com/office/drawing/2014/main" id="{B6C67142-05AB-4371-6938-3A1534F11B8F}"/>
              </a:ext>
            </a:extLst>
          </p:cNvPr>
          <p:cNvPicPr>
            <a:picLocks noChangeAspect="1"/>
          </p:cNvPicPr>
          <p:nvPr/>
        </p:nvPicPr>
        <p:blipFill>
          <a:blip r:embed="rId6"/>
          <a:stretch>
            <a:fillRect/>
          </a:stretch>
        </p:blipFill>
        <p:spPr>
          <a:xfrm>
            <a:off x="9641722" y="4014486"/>
            <a:ext cx="2495898" cy="2162477"/>
          </a:xfrm>
          <a:prstGeom prst="rect">
            <a:avLst/>
          </a:prstGeom>
        </p:spPr>
      </p:pic>
    </p:spTree>
    <p:extLst>
      <p:ext uri="{BB962C8B-B14F-4D97-AF65-F5344CB8AC3E}">
        <p14:creationId xmlns:p14="http://schemas.microsoft.com/office/powerpoint/2010/main" val="202333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35C4A-D7D9-2CA3-1336-BD32662F1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8B8E9-3F8C-0401-A9E3-EA298ADB04A9}"/>
              </a:ext>
            </a:extLst>
          </p:cNvPr>
          <p:cNvSpPr>
            <a:spLocks noGrp="1"/>
          </p:cNvSpPr>
          <p:nvPr>
            <p:ph type="title"/>
          </p:nvPr>
        </p:nvSpPr>
        <p:spPr/>
        <p:txBody>
          <a:bodyPr/>
          <a:lstStyle/>
          <a:p>
            <a:r>
              <a:rPr lang="en-NZ" b="1" dirty="0"/>
              <a:t>Stem vegetables</a:t>
            </a:r>
            <a:br>
              <a:rPr lang="en-NZ" dirty="0"/>
            </a:br>
            <a:endParaRPr lang="en-NZ" dirty="0"/>
          </a:p>
        </p:txBody>
      </p:sp>
      <p:sp>
        <p:nvSpPr>
          <p:cNvPr id="3" name="Content Placeholder 2">
            <a:extLst>
              <a:ext uri="{FF2B5EF4-FFF2-40B4-BE49-F238E27FC236}">
                <a16:creationId xmlns:a16="http://schemas.microsoft.com/office/drawing/2014/main" id="{063989AB-CF19-28D9-E704-36522CB96952}"/>
              </a:ext>
            </a:extLst>
          </p:cNvPr>
          <p:cNvSpPr>
            <a:spLocks noGrp="1"/>
          </p:cNvSpPr>
          <p:nvPr>
            <p:ph sz="half" idx="1"/>
          </p:nvPr>
        </p:nvSpPr>
        <p:spPr/>
        <p:txBody>
          <a:bodyPr/>
          <a:lstStyle/>
          <a:p>
            <a:pPr marL="0" indent="0">
              <a:buNone/>
            </a:pPr>
            <a:r>
              <a:rPr lang="en-NZ" sz="1900" dirty="0"/>
              <a:t>Stem vegetables are grown for their edible stalks or shoots. They often have a crisp texture and may contain fibrous strands.</a:t>
            </a:r>
          </a:p>
          <a:p>
            <a:pPr marL="0" indent="0">
              <a:buNone/>
            </a:pPr>
            <a:r>
              <a:rPr lang="en-NZ" sz="1900" dirty="0"/>
              <a:t>Many stem vegetables are eaten raw or lightly cooked.</a:t>
            </a:r>
          </a:p>
          <a:p>
            <a:pPr lvl="1"/>
            <a:r>
              <a:rPr lang="en-NZ" sz="1900" dirty="0"/>
              <a:t>Asparagus</a:t>
            </a:r>
          </a:p>
          <a:p>
            <a:pPr lvl="1"/>
            <a:r>
              <a:rPr lang="en-NZ" sz="1900" dirty="0"/>
              <a:t>Celery</a:t>
            </a:r>
          </a:p>
          <a:p>
            <a:pPr marL="0" indent="0">
              <a:buNone/>
            </a:pPr>
            <a:endParaRPr lang="en-NZ" dirty="0"/>
          </a:p>
        </p:txBody>
      </p:sp>
      <p:pic>
        <p:nvPicPr>
          <p:cNvPr id="5" name="Content Placeholder 4">
            <a:extLst>
              <a:ext uri="{FF2B5EF4-FFF2-40B4-BE49-F238E27FC236}">
                <a16:creationId xmlns:a16="http://schemas.microsoft.com/office/drawing/2014/main" id="{FE53D9A7-26DF-1B42-E6AB-C262B3EF4B56}"/>
              </a:ext>
            </a:extLst>
          </p:cNvPr>
          <p:cNvPicPr>
            <a:picLocks noGrp="1" noChangeAspect="1"/>
          </p:cNvPicPr>
          <p:nvPr>
            <p:ph sz="half" idx="2"/>
          </p:nvPr>
        </p:nvPicPr>
        <p:blipFill>
          <a:blip r:embed="rId2"/>
          <a:stretch>
            <a:fillRect/>
          </a:stretch>
        </p:blipFill>
        <p:spPr>
          <a:xfrm>
            <a:off x="6635866" y="881164"/>
            <a:ext cx="4443391" cy="1982616"/>
          </a:xfrm>
          <a:prstGeom prst="rect">
            <a:avLst/>
          </a:prstGeom>
        </p:spPr>
      </p:pic>
      <p:pic>
        <p:nvPicPr>
          <p:cNvPr id="16" name="Picture 15">
            <a:extLst>
              <a:ext uri="{FF2B5EF4-FFF2-40B4-BE49-F238E27FC236}">
                <a16:creationId xmlns:a16="http://schemas.microsoft.com/office/drawing/2014/main" id="{BC97AB54-C3DC-CF17-1125-21EB65E8EA4B}"/>
              </a:ext>
            </a:extLst>
          </p:cNvPr>
          <p:cNvPicPr>
            <a:picLocks noChangeAspect="1"/>
          </p:cNvPicPr>
          <p:nvPr/>
        </p:nvPicPr>
        <p:blipFill>
          <a:blip r:embed="rId3"/>
          <a:stretch>
            <a:fillRect/>
          </a:stretch>
        </p:blipFill>
        <p:spPr>
          <a:xfrm>
            <a:off x="6523191" y="3449208"/>
            <a:ext cx="4389320" cy="2226284"/>
          </a:xfrm>
          <a:prstGeom prst="rect">
            <a:avLst/>
          </a:prstGeom>
        </p:spPr>
      </p:pic>
    </p:spTree>
    <p:extLst>
      <p:ext uri="{BB962C8B-B14F-4D97-AF65-F5344CB8AC3E}">
        <p14:creationId xmlns:p14="http://schemas.microsoft.com/office/powerpoint/2010/main" val="2739595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2A6B8-C800-1227-8681-DE07266FF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6E7B7-B362-20E8-2AE0-F90FD2129C33}"/>
              </a:ext>
            </a:extLst>
          </p:cNvPr>
          <p:cNvSpPr>
            <a:spLocks noGrp="1"/>
          </p:cNvSpPr>
          <p:nvPr>
            <p:ph type="title"/>
          </p:nvPr>
        </p:nvSpPr>
        <p:spPr/>
        <p:txBody>
          <a:bodyPr/>
          <a:lstStyle/>
          <a:p>
            <a:r>
              <a:rPr lang="en-NZ" b="1" dirty="0"/>
              <a:t>Leaf vegetables</a:t>
            </a:r>
            <a:br>
              <a:rPr lang="en-NZ" dirty="0"/>
            </a:br>
            <a:endParaRPr lang="en-NZ" dirty="0"/>
          </a:p>
        </p:txBody>
      </p:sp>
      <p:sp>
        <p:nvSpPr>
          <p:cNvPr id="3" name="Content Placeholder 2">
            <a:extLst>
              <a:ext uri="{FF2B5EF4-FFF2-40B4-BE49-F238E27FC236}">
                <a16:creationId xmlns:a16="http://schemas.microsoft.com/office/drawing/2014/main" id="{7BBD96DE-785D-F4A4-D22B-5DB37FF01C8C}"/>
              </a:ext>
            </a:extLst>
          </p:cNvPr>
          <p:cNvSpPr>
            <a:spLocks noGrp="1"/>
          </p:cNvSpPr>
          <p:nvPr>
            <p:ph sz="half" idx="1"/>
          </p:nvPr>
        </p:nvSpPr>
        <p:spPr/>
        <p:txBody>
          <a:bodyPr>
            <a:normAutofit/>
          </a:bodyPr>
          <a:lstStyle/>
          <a:p>
            <a:pPr marL="0" indent="0">
              <a:buNone/>
            </a:pPr>
            <a:r>
              <a:rPr lang="en-NZ" sz="1900" dirty="0"/>
              <a:t>Leaf vegetables are grown for their edible leaves. They can range in texture from crisp to tender. </a:t>
            </a:r>
          </a:p>
          <a:p>
            <a:pPr marL="0" indent="0">
              <a:buNone/>
            </a:pPr>
            <a:r>
              <a:rPr lang="en-NZ" sz="1900" dirty="0"/>
              <a:t>Examples</a:t>
            </a:r>
          </a:p>
          <a:p>
            <a:pPr lvl="1"/>
            <a:r>
              <a:rPr lang="en-NZ" sz="1900" dirty="0"/>
              <a:t>Lettuce</a:t>
            </a:r>
          </a:p>
          <a:p>
            <a:pPr lvl="1"/>
            <a:r>
              <a:rPr lang="en-NZ" sz="1900" dirty="0"/>
              <a:t>Cabbage</a:t>
            </a:r>
          </a:p>
          <a:p>
            <a:pPr lvl="1"/>
            <a:r>
              <a:rPr lang="en-NZ" sz="1900" dirty="0"/>
              <a:t>Brussels sprouts</a:t>
            </a:r>
          </a:p>
          <a:p>
            <a:pPr lvl="1"/>
            <a:r>
              <a:rPr lang="en-NZ" sz="1900" dirty="0"/>
              <a:t>Silver beet</a:t>
            </a:r>
          </a:p>
          <a:p>
            <a:pPr lvl="1"/>
            <a:r>
              <a:rPr lang="en-NZ" sz="1900" dirty="0"/>
              <a:t>Spinach</a:t>
            </a:r>
          </a:p>
          <a:p>
            <a:pPr lvl="1"/>
            <a:r>
              <a:rPr lang="en-NZ" sz="1900" dirty="0"/>
              <a:t>Bok choy</a:t>
            </a:r>
          </a:p>
          <a:p>
            <a:pPr lvl="1"/>
            <a:r>
              <a:rPr lang="en-NZ" sz="1900" dirty="0"/>
              <a:t>Kale</a:t>
            </a:r>
          </a:p>
          <a:p>
            <a:pPr marL="0" indent="0">
              <a:buNone/>
            </a:pPr>
            <a:endParaRPr lang="en-NZ" dirty="0"/>
          </a:p>
        </p:txBody>
      </p:sp>
      <p:pic>
        <p:nvPicPr>
          <p:cNvPr id="5" name="Content Placeholder 4">
            <a:extLst>
              <a:ext uri="{FF2B5EF4-FFF2-40B4-BE49-F238E27FC236}">
                <a16:creationId xmlns:a16="http://schemas.microsoft.com/office/drawing/2014/main" id="{A00C4F2C-1D96-5BA1-62CA-C930B0158781}"/>
              </a:ext>
            </a:extLst>
          </p:cNvPr>
          <p:cNvPicPr>
            <a:picLocks noGrp="1" noChangeAspect="1"/>
          </p:cNvPicPr>
          <p:nvPr>
            <p:ph sz="half" idx="2"/>
          </p:nvPr>
        </p:nvPicPr>
        <p:blipFill>
          <a:blip r:embed="rId2"/>
          <a:stretch>
            <a:fillRect/>
          </a:stretch>
        </p:blipFill>
        <p:spPr>
          <a:xfrm>
            <a:off x="6390436" y="642064"/>
            <a:ext cx="1670695" cy="2214642"/>
          </a:xfrm>
          <a:prstGeom prst="rect">
            <a:avLst/>
          </a:prstGeom>
        </p:spPr>
      </p:pic>
      <p:pic>
        <p:nvPicPr>
          <p:cNvPr id="7" name="Picture 6">
            <a:extLst>
              <a:ext uri="{FF2B5EF4-FFF2-40B4-BE49-F238E27FC236}">
                <a16:creationId xmlns:a16="http://schemas.microsoft.com/office/drawing/2014/main" id="{A35D49C2-9B03-7FCD-0C9D-175CD2DA1A1B}"/>
              </a:ext>
            </a:extLst>
          </p:cNvPr>
          <p:cNvPicPr>
            <a:picLocks noChangeAspect="1"/>
          </p:cNvPicPr>
          <p:nvPr/>
        </p:nvPicPr>
        <p:blipFill>
          <a:blip r:embed="rId3"/>
          <a:stretch>
            <a:fillRect/>
          </a:stretch>
        </p:blipFill>
        <p:spPr>
          <a:xfrm>
            <a:off x="5029519" y="4001294"/>
            <a:ext cx="1705213" cy="1648055"/>
          </a:xfrm>
          <a:prstGeom prst="rect">
            <a:avLst/>
          </a:prstGeom>
        </p:spPr>
      </p:pic>
      <p:pic>
        <p:nvPicPr>
          <p:cNvPr id="9" name="Picture 8">
            <a:extLst>
              <a:ext uri="{FF2B5EF4-FFF2-40B4-BE49-F238E27FC236}">
                <a16:creationId xmlns:a16="http://schemas.microsoft.com/office/drawing/2014/main" id="{F97EFE9D-0A1E-9C7E-12E6-6CC023C5D5B4}"/>
              </a:ext>
            </a:extLst>
          </p:cNvPr>
          <p:cNvPicPr>
            <a:picLocks noChangeAspect="1"/>
          </p:cNvPicPr>
          <p:nvPr/>
        </p:nvPicPr>
        <p:blipFill>
          <a:blip r:embed="rId4"/>
          <a:stretch>
            <a:fillRect/>
          </a:stretch>
        </p:blipFill>
        <p:spPr>
          <a:xfrm>
            <a:off x="8660947" y="365125"/>
            <a:ext cx="4496427" cy="1914792"/>
          </a:xfrm>
          <a:prstGeom prst="rect">
            <a:avLst/>
          </a:prstGeom>
        </p:spPr>
      </p:pic>
      <p:pic>
        <p:nvPicPr>
          <p:cNvPr id="11" name="Picture 10">
            <a:extLst>
              <a:ext uri="{FF2B5EF4-FFF2-40B4-BE49-F238E27FC236}">
                <a16:creationId xmlns:a16="http://schemas.microsoft.com/office/drawing/2014/main" id="{7DC59E26-CB6B-7CE7-09A4-6ACA6E000795}"/>
              </a:ext>
            </a:extLst>
          </p:cNvPr>
          <p:cNvPicPr>
            <a:picLocks noChangeAspect="1"/>
          </p:cNvPicPr>
          <p:nvPr/>
        </p:nvPicPr>
        <p:blipFill>
          <a:blip r:embed="rId5"/>
          <a:stretch>
            <a:fillRect/>
          </a:stretch>
        </p:blipFill>
        <p:spPr>
          <a:xfrm>
            <a:off x="9442625" y="2279917"/>
            <a:ext cx="1619476" cy="1810003"/>
          </a:xfrm>
          <a:prstGeom prst="rect">
            <a:avLst/>
          </a:prstGeom>
        </p:spPr>
      </p:pic>
      <p:pic>
        <p:nvPicPr>
          <p:cNvPr id="13" name="Picture 12">
            <a:extLst>
              <a:ext uri="{FF2B5EF4-FFF2-40B4-BE49-F238E27FC236}">
                <a16:creationId xmlns:a16="http://schemas.microsoft.com/office/drawing/2014/main" id="{FF15EBB7-9F05-FAF9-903C-FA5E0F860C18}"/>
              </a:ext>
            </a:extLst>
          </p:cNvPr>
          <p:cNvPicPr>
            <a:picLocks noChangeAspect="1"/>
          </p:cNvPicPr>
          <p:nvPr/>
        </p:nvPicPr>
        <p:blipFill>
          <a:blip r:embed="rId6"/>
          <a:stretch>
            <a:fillRect/>
          </a:stretch>
        </p:blipFill>
        <p:spPr>
          <a:xfrm>
            <a:off x="7431133" y="3649563"/>
            <a:ext cx="1409897" cy="1962424"/>
          </a:xfrm>
          <a:prstGeom prst="rect">
            <a:avLst/>
          </a:prstGeom>
        </p:spPr>
      </p:pic>
      <p:pic>
        <p:nvPicPr>
          <p:cNvPr id="15" name="Picture 14">
            <a:extLst>
              <a:ext uri="{FF2B5EF4-FFF2-40B4-BE49-F238E27FC236}">
                <a16:creationId xmlns:a16="http://schemas.microsoft.com/office/drawing/2014/main" id="{D14C34C0-C16D-FF97-6248-95AE5F9931D3}"/>
              </a:ext>
            </a:extLst>
          </p:cNvPr>
          <p:cNvPicPr>
            <a:picLocks noChangeAspect="1"/>
          </p:cNvPicPr>
          <p:nvPr/>
        </p:nvPicPr>
        <p:blipFill>
          <a:blip r:embed="rId7"/>
          <a:stretch>
            <a:fillRect/>
          </a:stretch>
        </p:blipFill>
        <p:spPr>
          <a:xfrm>
            <a:off x="9636546" y="4630775"/>
            <a:ext cx="1962424" cy="1867161"/>
          </a:xfrm>
          <a:prstGeom prst="rect">
            <a:avLst/>
          </a:prstGeom>
        </p:spPr>
      </p:pic>
    </p:spTree>
    <p:extLst>
      <p:ext uri="{BB962C8B-B14F-4D97-AF65-F5344CB8AC3E}">
        <p14:creationId xmlns:p14="http://schemas.microsoft.com/office/powerpoint/2010/main" val="227463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4157A-9D6D-E2A6-E5E8-4DA7B336D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5B544E-5770-0850-375E-7445837A8BB4}"/>
              </a:ext>
            </a:extLst>
          </p:cNvPr>
          <p:cNvSpPr>
            <a:spLocks noGrp="1"/>
          </p:cNvSpPr>
          <p:nvPr>
            <p:ph type="title"/>
          </p:nvPr>
        </p:nvSpPr>
        <p:spPr/>
        <p:txBody>
          <a:bodyPr/>
          <a:lstStyle/>
          <a:p>
            <a:r>
              <a:rPr lang="en-NZ" b="1" dirty="0"/>
              <a:t>Flower vegetables</a:t>
            </a:r>
            <a:br>
              <a:rPr lang="en-NZ" dirty="0"/>
            </a:br>
            <a:endParaRPr lang="en-NZ" dirty="0"/>
          </a:p>
        </p:txBody>
      </p:sp>
      <p:sp>
        <p:nvSpPr>
          <p:cNvPr id="3" name="Content Placeholder 2">
            <a:extLst>
              <a:ext uri="{FF2B5EF4-FFF2-40B4-BE49-F238E27FC236}">
                <a16:creationId xmlns:a16="http://schemas.microsoft.com/office/drawing/2014/main" id="{BD0AA9A5-076B-ACD7-D40A-4AB4D7FE251E}"/>
              </a:ext>
            </a:extLst>
          </p:cNvPr>
          <p:cNvSpPr>
            <a:spLocks noGrp="1"/>
          </p:cNvSpPr>
          <p:nvPr>
            <p:ph sz="half" idx="1"/>
          </p:nvPr>
        </p:nvSpPr>
        <p:spPr>
          <a:xfrm>
            <a:off x="838200" y="1825625"/>
            <a:ext cx="4689764" cy="4351338"/>
          </a:xfrm>
        </p:spPr>
        <p:txBody>
          <a:bodyPr>
            <a:normAutofit/>
          </a:bodyPr>
          <a:lstStyle/>
          <a:p>
            <a:pPr marL="0" indent="0">
              <a:buNone/>
            </a:pPr>
            <a:r>
              <a:rPr lang="en-NZ" sz="1800" dirty="0"/>
              <a:t>Flower vegetables are harvested before the flowers fully bloom. The edible parts are usually tightly packed flower buds or immature flowers.</a:t>
            </a:r>
          </a:p>
          <a:p>
            <a:pPr marL="0" indent="0">
              <a:buNone/>
            </a:pPr>
            <a:r>
              <a:rPr lang="en-NZ" sz="1800" dirty="0"/>
              <a:t>Examples</a:t>
            </a:r>
          </a:p>
          <a:p>
            <a:pPr lvl="1"/>
            <a:r>
              <a:rPr lang="en-NZ" sz="1900" dirty="0"/>
              <a:t>Broccoli</a:t>
            </a:r>
          </a:p>
          <a:p>
            <a:pPr lvl="1"/>
            <a:r>
              <a:rPr lang="en-NZ" sz="1900" dirty="0"/>
              <a:t>Cauliflower</a:t>
            </a:r>
          </a:p>
          <a:p>
            <a:pPr lvl="1"/>
            <a:r>
              <a:rPr lang="en-NZ" sz="1900" dirty="0" err="1"/>
              <a:t>Broccoflower</a:t>
            </a:r>
            <a:endParaRPr lang="en-NZ" sz="1900" dirty="0"/>
          </a:p>
          <a:p>
            <a:pPr lvl="1"/>
            <a:r>
              <a:rPr lang="en-NZ" sz="1900" dirty="0"/>
              <a:t>Broccolini</a:t>
            </a:r>
          </a:p>
          <a:p>
            <a:pPr lvl="1"/>
            <a:r>
              <a:rPr lang="en-NZ" sz="1900" dirty="0"/>
              <a:t>Gai lan</a:t>
            </a:r>
          </a:p>
          <a:p>
            <a:pPr marL="0" indent="0">
              <a:buNone/>
            </a:pPr>
            <a:endParaRPr lang="en-NZ" dirty="0"/>
          </a:p>
        </p:txBody>
      </p:sp>
      <p:pic>
        <p:nvPicPr>
          <p:cNvPr id="5" name="Content Placeholder 4">
            <a:extLst>
              <a:ext uri="{FF2B5EF4-FFF2-40B4-BE49-F238E27FC236}">
                <a16:creationId xmlns:a16="http://schemas.microsoft.com/office/drawing/2014/main" id="{AB9E7CAC-0746-C145-5557-F249E649469F}"/>
              </a:ext>
            </a:extLst>
          </p:cNvPr>
          <p:cNvPicPr>
            <a:picLocks noGrp="1" noChangeAspect="1"/>
          </p:cNvPicPr>
          <p:nvPr>
            <p:ph sz="half" idx="2"/>
          </p:nvPr>
        </p:nvPicPr>
        <p:blipFill>
          <a:blip r:embed="rId2"/>
          <a:stretch>
            <a:fillRect/>
          </a:stretch>
        </p:blipFill>
        <p:spPr>
          <a:xfrm>
            <a:off x="7177711" y="671640"/>
            <a:ext cx="1838095" cy="2038095"/>
          </a:xfrm>
          <a:prstGeom prst="rect">
            <a:avLst/>
          </a:prstGeom>
        </p:spPr>
      </p:pic>
      <p:pic>
        <p:nvPicPr>
          <p:cNvPr id="7" name="Picture 6">
            <a:extLst>
              <a:ext uri="{FF2B5EF4-FFF2-40B4-BE49-F238E27FC236}">
                <a16:creationId xmlns:a16="http://schemas.microsoft.com/office/drawing/2014/main" id="{D4BD6AC1-836C-F2B6-90F9-6F9ECB577E57}"/>
              </a:ext>
            </a:extLst>
          </p:cNvPr>
          <p:cNvPicPr>
            <a:picLocks noChangeAspect="1"/>
          </p:cNvPicPr>
          <p:nvPr/>
        </p:nvPicPr>
        <p:blipFill>
          <a:blip r:embed="rId3"/>
          <a:stretch>
            <a:fillRect/>
          </a:stretch>
        </p:blipFill>
        <p:spPr>
          <a:xfrm>
            <a:off x="5205288" y="2423972"/>
            <a:ext cx="1781424" cy="2010056"/>
          </a:xfrm>
          <a:prstGeom prst="rect">
            <a:avLst/>
          </a:prstGeom>
        </p:spPr>
      </p:pic>
      <p:pic>
        <p:nvPicPr>
          <p:cNvPr id="9" name="Picture 8">
            <a:extLst>
              <a:ext uri="{FF2B5EF4-FFF2-40B4-BE49-F238E27FC236}">
                <a16:creationId xmlns:a16="http://schemas.microsoft.com/office/drawing/2014/main" id="{CD59CD65-B2A9-F8B2-3BCF-0C0A7CAFB6F8}"/>
              </a:ext>
            </a:extLst>
          </p:cNvPr>
          <p:cNvPicPr>
            <a:picLocks noChangeAspect="1"/>
          </p:cNvPicPr>
          <p:nvPr/>
        </p:nvPicPr>
        <p:blipFill>
          <a:blip r:embed="rId4"/>
          <a:stretch>
            <a:fillRect/>
          </a:stretch>
        </p:blipFill>
        <p:spPr>
          <a:xfrm>
            <a:off x="9637655" y="3198804"/>
            <a:ext cx="1819529" cy="1867161"/>
          </a:xfrm>
          <a:prstGeom prst="rect">
            <a:avLst/>
          </a:prstGeom>
        </p:spPr>
      </p:pic>
      <p:pic>
        <p:nvPicPr>
          <p:cNvPr id="11" name="Picture 10">
            <a:extLst>
              <a:ext uri="{FF2B5EF4-FFF2-40B4-BE49-F238E27FC236}">
                <a16:creationId xmlns:a16="http://schemas.microsoft.com/office/drawing/2014/main" id="{6C5F33A7-26FE-74ED-A5F7-5E9AC82E622A}"/>
              </a:ext>
            </a:extLst>
          </p:cNvPr>
          <p:cNvPicPr>
            <a:picLocks noChangeAspect="1"/>
          </p:cNvPicPr>
          <p:nvPr/>
        </p:nvPicPr>
        <p:blipFill>
          <a:blip r:embed="rId5"/>
          <a:stretch>
            <a:fillRect/>
          </a:stretch>
        </p:blipFill>
        <p:spPr>
          <a:xfrm>
            <a:off x="9775074" y="499653"/>
            <a:ext cx="5001323" cy="1924319"/>
          </a:xfrm>
          <a:prstGeom prst="rect">
            <a:avLst/>
          </a:prstGeom>
        </p:spPr>
      </p:pic>
      <p:pic>
        <p:nvPicPr>
          <p:cNvPr id="13" name="Picture 12">
            <a:extLst>
              <a:ext uri="{FF2B5EF4-FFF2-40B4-BE49-F238E27FC236}">
                <a16:creationId xmlns:a16="http://schemas.microsoft.com/office/drawing/2014/main" id="{9FBD5E1D-DC9D-F2FF-8070-03576369520C}"/>
              </a:ext>
            </a:extLst>
          </p:cNvPr>
          <p:cNvPicPr>
            <a:picLocks noChangeAspect="1"/>
          </p:cNvPicPr>
          <p:nvPr/>
        </p:nvPicPr>
        <p:blipFill>
          <a:blip r:embed="rId6"/>
          <a:stretch>
            <a:fillRect/>
          </a:stretch>
        </p:blipFill>
        <p:spPr>
          <a:xfrm>
            <a:off x="7185546" y="3779263"/>
            <a:ext cx="2057687" cy="3982006"/>
          </a:xfrm>
          <a:prstGeom prst="rect">
            <a:avLst/>
          </a:prstGeom>
        </p:spPr>
      </p:pic>
    </p:spTree>
    <p:extLst>
      <p:ext uri="{BB962C8B-B14F-4D97-AF65-F5344CB8AC3E}">
        <p14:creationId xmlns:p14="http://schemas.microsoft.com/office/powerpoint/2010/main" val="26395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E3F09-EDA1-ADD3-492A-3F6A3FAD4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F109E-653F-74A6-50EA-755EBA894F78}"/>
              </a:ext>
            </a:extLst>
          </p:cNvPr>
          <p:cNvSpPr>
            <a:spLocks noGrp="1"/>
          </p:cNvSpPr>
          <p:nvPr>
            <p:ph type="title"/>
          </p:nvPr>
        </p:nvSpPr>
        <p:spPr/>
        <p:txBody>
          <a:bodyPr/>
          <a:lstStyle/>
          <a:p>
            <a:r>
              <a:rPr lang="en-NZ" b="1" dirty="0"/>
              <a:t>Fruit vegetables</a:t>
            </a:r>
            <a:br>
              <a:rPr lang="en-NZ" dirty="0"/>
            </a:br>
            <a:endParaRPr lang="en-NZ" dirty="0"/>
          </a:p>
        </p:txBody>
      </p:sp>
      <p:sp>
        <p:nvSpPr>
          <p:cNvPr id="3" name="Content Placeholder 2">
            <a:extLst>
              <a:ext uri="{FF2B5EF4-FFF2-40B4-BE49-F238E27FC236}">
                <a16:creationId xmlns:a16="http://schemas.microsoft.com/office/drawing/2014/main" id="{991B390A-8D60-7438-5AE5-C216062F2EEA}"/>
              </a:ext>
            </a:extLst>
          </p:cNvPr>
          <p:cNvSpPr>
            <a:spLocks noGrp="1"/>
          </p:cNvSpPr>
          <p:nvPr>
            <p:ph sz="half" idx="1"/>
          </p:nvPr>
        </p:nvSpPr>
        <p:spPr/>
        <p:txBody>
          <a:bodyPr>
            <a:normAutofit/>
          </a:bodyPr>
          <a:lstStyle/>
          <a:p>
            <a:pPr marL="0" indent="0">
              <a:buNone/>
            </a:pPr>
            <a:r>
              <a:rPr lang="en-NZ" sz="1800" dirty="0"/>
              <a:t>Fruit vegetables develop from the flower of the plant and contain seeds. They are typically fleshy and come in a wide variety of shapes, sizes, colours, and flavours.</a:t>
            </a:r>
          </a:p>
          <a:p>
            <a:pPr marL="0" indent="0">
              <a:buNone/>
            </a:pPr>
            <a:r>
              <a:rPr lang="en-NZ" sz="1800" dirty="0"/>
              <a:t>Examples</a:t>
            </a:r>
          </a:p>
          <a:p>
            <a:pPr lvl="1"/>
            <a:r>
              <a:rPr lang="en-NZ" sz="1900" dirty="0"/>
              <a:t>Pumpkin</a:t>
            </a:r>
          </a:p>
          <a:p>
            <a:pPr lvl="1"/>
            <a:r>
              <a:rPr lang="en-NZ" sz="1900" dirty="0"/>
              <a:t>Eggplant</a:t>
            </a:r>
          </a:p>
          <a:p>
            <a:pPr lvl="1"/>
            <a:r>
              <a:rPr lang="en-NZ" sz="1900" dirty="0"/>
              <a:t>Capsicum</a:t>
            </a:r>
          </a:p>
          <a:p>
            <a:pPr lvl="1"/>
            <a:r>
              <a:rPr lang="en-NZ" sz="1900" dirty="0"/>
              <a:t>Tomato</a:t>
            </a:r>
          </a:p>
          <a:p>
            <a:pPr lvl="1"/>
            <a:r>
              <a:rPr lang="en-NZ" sz="1900" dirty="0"/>
              <a:t>Courgette / Zucchini</a:t>
            </a:r>
          </a:p>
          <a:p>
            <a:pPr lvl="1"/>
            <a:r>
              <a:rPr lang="en-NZ" sz="1900" dirty="0"/>
              <a:t>Scallopini</a:t>
            </a:r>
          </a:p>
          <a:p>
            <a:pPr lvl="1"/>
            <a:r>
              <a:rPr lang="en-NZ" sz="1900" dirty="0"/>
              <a:t>Cucumber</a:t>
            </a:r>
          </a:p>
          <a:p>
            <a:pPr lvl="1"/>
            <a:r>
              <a:rPr lang="en-NZ" sz="1900" dirty="0"/>
              <a:t>Squash</a:t>
            </a:r>
          </a:p>
          <a:p>
            <a:pPr marL="0" indent="0">
              <a:buNone/>
            </a:pPr>
            <a:endParaRPr lang="en-NZ" dirty="0"/>
          </a:p>
        </p:txBody>
      </p:sp>
      <p:pic>
        <p:nvPicPr>
          <p:cNvPr id="5" name="Picture 4">
            <a:extLst>
              <a:ext uri="{FF2B5EF4-FFF2-40B4-BE49-F238E27FC236}">
                <a16:creationId xmlns:a16="http://schemas.microsoft.com/office/drawing/2014/main" id="{72DE42B7-C92C-875C-1BB9-31DC8494009B}"/>
              </a:ext>
            </a:extLst>
          </p:cNvPr>
          <p:cNvPicPr>
            <a:picLocks noChangeAspect="1"/>
          </p:cNvPicPr>
          <p:nvPr/>
        </p:nvPicPr>
        <p:blipFill>
          <a:blip r:embed="rId2"/>
          <a:stretch>
            <a:fillRect/>
          </a:stretch>
        </p:blipFill>
        <p:spPr>
          <a:xfrm>
            <a:off x="6096000" y="1187478"/>
            <a:ext cx="1561465" cy="1885315"/>
          </a:xfrm>
          <a:prstGeom prst="rect">
            <a:avLst/>
          </a:prstGeom>
        </p:spPr>
      </p:pic>
      <p:pic>
        <p:nvPicPr>
          <p:cNvPr id="7" name="Picture 6">
            <a:extLst>
              <a:ext uri="{FF2B5EF4-FFF2-40B4-BE49-F238E27FC236}">
                <a16:creationId xmlns:a16="http://schemas.microsoft.com/office/drawing/2014/main" id="{42ADF380-2CC3-28E1-CD69-E8B6F7E84F85}"/>
              </a:ext>
            </a:extLst>
          </p:cNvPr>
          <p:cNvPicPr>
            <a:picLocks noChangeAspect="1"/>
          </p:cNvPicPr>
          <p:nvPr/>
        </p:nvPicPr>
        <p:blipFill>
          <a:blip r:embed="rId3"/>
          <a:stretch>
            <a:fillRect/>
          </a:stretch>
        </p:blipFill>
        <p:spPr>
          <a:xfrm>
            <a:off x="8565159" y="477317"/>
            <a:ext cx="3200847" cy="3220476"/>
          </a:xfrm>
          <a:prstGeom prst="rect">
            <a:avLst/>
          </a:prstGeom>
        </p:spPr>
      </p:pic>
      <p:pic>
        <p:nvPicPr>
          <p:cNvPr id="9" name="Picture 8">
            <a:extLst>
              <a:ext uri="{FF2B5EF4-FFF2-40B4-BE49-F238E27FC236}">
                <a16:creationId xmlns:a16="http://schemas.microsoft.com/office/drawing/2014/main" id="{36B57D78-CF55-A340-CD22-4B5AD612578B}"/>
              </a:ext>
            </a:extLst>
          </p:cNvPr>
          <p:cNvPicPr>
            <a:picLocks noChangeAspect="1"/>
          </p:cNvPicPr>
          <p:nvPr/>
        </p:nvPicPr>
        <p:blipFill>
          <a:blip r:embed="rId4"/>
          <a:stretch>
            <a:fillRect/>
          </a:stretch>
        </p:blipFill>
        <p:spPr>
          <a:xfrm>
            <a:off x="9439008" y="2962799"/>
            <a:ext cx="1914792" cy="2238687"/>
          </a:xfrm>
          <a:prstGeom prst="rect">
            <a:avLst/>
          </a:prstGeom>
        </p:spPr>
      </p:pic>
      <p:pic>
        <p:nvPicPr>
          <p:cNvPr id="11" name="Picture 10">
            <a:extLst>
              <a:ext uri="{FF2B5EF4-FFF2-40B4-BE49-F238E27FC236}">
                <a16:creationId xmlns:a16="http://schemas.microsoft.com/office/drawing/2014/main" id="{8E79624A-1065-4E0B-7A97-CAFB21DDA454}"/>
              </a:ext>
            </a:extLst>
          </p:cNvPr>
          <p:cNvPicPr>
            <a:picLocks noChangeAspect="1"/>
          </p:cNvPicPr>
          <p:nvPr/>
        </p:nvPicPr>
        <p:blipFill>
          <a:blip r:embed="rId5"/>
          <a:stretch>
            <a:fillRect/>
          </a:stretch>
        </p:blipFill>
        <p:spPr>
          <a:xfrm>
            <a:off x="5131289" y="3425825"/>
            <a:ext cx="1724266" cy="3353268"/>
          </a:xfrm>
          <a:prstGeom prst="rect">
            <a:avLst/>
          </a:prstGeom>
        </p:spPr>
      </p:pic>
      <p:pic>
        <p:nvPicPr>
          <p:cNvPr id="13" name="Picture 12">
            <a:extLst>
              <a:ext uri="{FF2B5EF4-FFF2-40B4-BE49-F238E27FC236}">
                <a16:creationId xmlns:a16="http://schemas.microsoft.com/office/drawing/2014/main" id="{DFCFCDB3-747C-BF81-A3C0-B9C1C91CF7E2}"/>
              </a:ext>
            </a:extLst>
          </p:cNvPr>
          <p:cNvPicPr>
            <a:picLocks noChangeAspect="1"/>
          </p:cNvPicPr>
          <p:nvPr/>
        </p:nvPicPr>
        <p:blipFill>
          <a:blip r:embed="rId6"/>
          <a:stretch>
            <a:fillRect/>
          </a:stretch>
        </p:blipFill>
        <p:spPr>
          <a:xfrm>
            <a:off x="7192317" y="3425825"/>
            <a:ext cx="1505160" cy="1895740"/>
          </a:xfrm>
          <a:prstGeom prst="rect">
            <a:avLst/>
          </a:prstGeom>
        </p:spPr>
      </p:pic>
    </p:spTree>
    <p:extLst>
      <p:ext uri="{BB962C8B-B14F-4D97-AF65-F5344CB8AC3E}">
        <p14:creationId xmlns:p14="http://schemas.microsoft.com/office/powerpoint/2010/main" val="3268693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7BC71-BC3E-DC99-4CA6-90EF0D951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EC71A-0E61-1980-8559-06E1FD2502F7}"/>
              </a:ext>
            </a:extLst>
          </p:cNvPr>
          <p:cNvSpPr>
            <a:spLocks noGrp="1"/>
          </p:cNvSpPr>
          <p:nvPr>
            <p:ph type="title"/>
          </p:nvPr>
        </p:nvSpPr>
        <p:spPr/>
        <p:txBody>
          <a:bodyPr/>
          <a:lstStyle/>
          <a:p>
            <a:r>
              <a:rPr lang="en-NZ" b="1" dirty="0"/>
              <a:t>Seed vegetables</a:t>
            </a:r>
            <a:br>
              <a:rPr lang="en-NZ" dirty="0"/>
            </a:br>
            <a:endParaRPr lang="en-NZ" dirty="0"/>
          </a:p>
        </p:txBody>
      </p:sp>
      <p:sp>
        <p:nvSpPr>
          <p:cNvPr id="3" name="Content Placeholder 2">
            <a:extLst>
              <a:ext uri="{FF2B5EF4-FFF2-40B4-BE49-F238E27FC236}">
                <a16:creationId xmlns:a16="http://schemas.microsoft.com/office/drawing/2014/main" id="{160A6769-6414-6CAB-5771-FD6365089B80}"/>
              </a:ext>
            </a:extLst>
          </p:cNvPr>
          <p:cNvSpPr>
            <a:spLocks noGrp="1"/>
          </p:cNvSpPr>
          <p:nvPr>
            <p:ph sz="half" idx="1"/>
          </p:nvPr>
        </p:nvSpPr>
        <p:spPr/>
        <p:txBody>
          <a:bodyPr>
            <a:normAutofit/>
          </a:bodyPr>
          <a:lstStyle/>
          <a:p>
            <a:pPr marL="0" indent="0">
              <a:buNone/>
            </a:pPr>
            <a:r>
              <a:rPr lang="en-NZ" sz="1900" dirty="0"/>
              <a:t>Seed vegetables grow in pods and are often harvested when the seeds are immature and tender. In some cases, both the seeds and the pod are eaten.</a:t>
            </a:r>
          </a:p>
          <a:p>
            <a:pPr marL="0" indent="0">
              <a:buNone/>
            </a:pPr>
            <a:r>
              <a:rPr lang="en-NZ" sz="1900" dirty="0"/>
              <a:t>Examples</a:t>
            </a:r>
          </a:p>
          <a:p>
            <a:pPr lvl="1"/>
            <a:r>
              <a:rPr lang="en-NZ" sz="1900" dirty="0"/>
              <a:t>Beans</a:t>
            </a:r>
          </a:p>
          <a:p>
            <a:pPr lvl="1"/>
            <a:r>
              <a:rPr lang="en-NZ" sz="1900" dirty="0"/>
              <a:t>Peas</a:t>
            </a:r>
          </a:p>
          <a:p>
            <a:pPr lvl="1"/>
            <a:r>
              <a:rPr lang="en-NZ" sz="1900" dirty="0"/>
              <a:t>Broad beans</a:t>
            </a:r>
          </a:p>
          <a:p>
            <a:pPr lvl="1"/>
            <a:r>
              <a:rPr lang="en-NZ" sz="1900" dirty="0"/>
              <a:t>Snow peas</a:t>
            </a:r>
          </a:p>
          <a:p>
            <a:pPr lvl="1"/>
            <a:r>
              <a:rPr lang="en-NZ" sz="1900" dirty="0"/>
              <a:t>Sweet corn </a:t>
            </a:r>
          </a:p>
          <a:p>
            <a:pPr marL="0" indent="0">
              <a:buNone/>
            </a:pPr>
            <a:endParaRPr lang="en-NZ" dirty="0"/>
          </a:p>
        </p:txBody>
      </p:sp>
      <p:pic>
        <p:nvPicPr>
          <p:cNvPr id="5" name="Picture 4">
            <a:extLst>
              <a:ext uri="{FF2B5EF4-FFF2-40B4-BE49-F238E27FC236}">
                <a16:creationId xmlns:a16="http://schemas.microsoft.com/office/drawing/2014/main" id="{D90218B4-DD0F-D4B2-0A0A-532516F74DD0}"/>
              </a:ext>
            </a:extLst>
          </p:cNvPr>
          <p:cNvPicPr>
            <a:picLocks noChangeAspect="1"/>
          </p:cNvPicPr>
          <p:nvPr/>
        </p:nvPicPr>
        <p:blipFill>
          <a:blip r:embed="rId2"/>
          <a:stretch>
            <a:fillRect/>
          </a:stretch>
        </p:blipFill>
        <p:spPr>
          <a:xfrm>
            <a:off x="9427210" y="786620"/>
            <a:ext cx="2078990" cy="1275715"/>
          </a:xfrm>
          <a:prstGeom prst="rect">
            <a:avLst/>
          </a:prstGeom>
        </p:spPr>
      </p:pic>
      <p:pic>
        <p:nvPicPr>
          <p:cNvPr id="11" name="Picture 10">
            <a:extLst>
              <a:ext uri="{FF2B5EF4-FFF2-40B4-BE49-F238E27FC236}">
                <a16:creationId xmlns:a16="http://schemas.microsoft.com/office/drawing/2014/main" id="{4FC6C0A7-9012-0310-88EB-29C74DC5447C}"/>
              </a:ext>
            </a:extLst>
          </p:cNvPr>
          <p:cNvPicPr>
            <a:picLocks noChangeAspect="1"/>
          </p:cNvPicPr>
          <p:nvPr/>
        </p:nvPicPr>
        <p:blipFill>
          <a:blip r:embed="rId3"/>
          <a:stretch>
            <a:fillRect/>
          </a:stretch>
        </p:blipFill>
        <p:spPr>
          <a:xfrm>
            <a:off x="8763000" y="3428999"/>
            <a:ext cx="2467319" cy="2057687"/>
          </a:xfrm>
          <a:prstGeom prst="rect">
            <a:avLst/>
          </a:prstGeom>
        </p:spPr>
      </p:pic>
      <p:pic>
        <p:nvPicPr>
          <p:cNvPr id="15" name="Picture 14">
            <a:extLst>
              <a:ext uri="{FF2B5EF4-FFF2-40B4-BE49-F238E27FC236}">
                <a16:creationId xmlns:a16="http://schemas.microsoft.com/office/drawing/2014/main" id="{A315E951-E85D-60FB-2CBA-99E41D03C170}"/>
              </a:ext>
            </a:extLst>
          </p:cNvPr>
          <p:cNvPicPr>
            <a:picLocks noChangeAspect="1"/>
          </p:cNvPicPr>
          <p:nvPr/>
        </p:nvPicPr>
        <p:blipFill>
          <a:blip r:embed="rId4"/>
          <a:stretch>
            <a:fillRect/>
          </a:stretch>
        </p:blipFill>
        <p:spPr>
          <a:xfrm>
            <a:off x="4774460" y="3279958"/>
            <a:ext cx="3029373" cy="1905266"/>
          </a:xfrm>
          <a:prstGeom prst="rect">
            <a:avLst/>
          </a:prstGeom>
        </p:spPr>
      </p:pic>
      <p:pic>
        <p:nvPicPr>
          <p:cNvPr id="17" name="Picture 16">
            <a:extLst>
              <a:ext uri="{FF2B5EF4-FFF2-40B4-BE49-F238E27FC236}">
                <a16:creationId xmlns:a16="http://schemas.microsoft.com/office/drawing/2014/main" id="{BE0B2D40-ABC7-330D-E9D4-BA1D4DFCF185}"/>
              </a:ext>
            </a:extLst>
          </p:cNvPr>
          <p:cNvPicPr>
            <a:picLocks noChangeAspect="1"/>
          </p:cNvPicPr>
          <p:nvPr/>
        </p:nvPicPr>
        <p:blipFill>
          <a:blip r:embed="rId5"/>
          <a:stretch>
            <a:fillRect/>
          </a:stretch>
        </p:blipFill>
        <p:spPr>
          <a:xfrm>
            <a:off x="6689252" y="861958"/>
            <a:ext cx="2229161" cy="2029108"/>
          </a:xfrm>
          <a:prstGeom prst="rect">
            <a:avLst/>
          </a:prstGeom>
        </p:spPr>
      </p:pic>
    </p:spTree>
    <p:extLst>
      <p:ext uri="{BB962C8B-B14F-4D97-AF65-F5344CB8AC3E}">
        <p14:creationId xmlns:p14="http://schemas.microsoft.com/office/powerpoint/2010/main" val="3986682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TotalTime>
  <Words>379</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PowerPoint Presentation</vt:lpstr>
      <vt:lpstr>Topic 3</vt:lpstr>
      <vt:lpstr>Vegetable groups </vt:lpstr>
      <vt:lpstr>Root vegetables </vt:lpstr>
      <vt:lpstr>Stem vegetables </vt:lpstr>
      <vt:lpstr>Leaf vegetables </vt:lpstr>
      <vt:lpstr>Flower vegetables </vt:lpstr>
      <vt:lpstr>Fruit vegetables </vt:lpstr>
      <vt:lpstr>Seed vegetables </vt:lpstr>
      <vt:lpstr>Bulb vegetables </vt:lpstr>
      <vt:lpstr>Tuber vegetables </vt:lpstr>
      <vt:lpstr>Activity 1: Word searches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Kerry Allen</cp:lastModifiedBy>
  <cp:revision>11</cp:revision>
  <dcterms:created xsi:type="dcterms:W3CDTF">2026-03-30T21:28:01Z</dcterms:created>
  <dcterms:modified xsi:type="dcterms:W3CDTF">2026-07-15T01:32:18Z</dcterms:modified>
</cp:coreProperties>
</file>